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78" r:id="rId5"/>
    <p:sldId id="286" r:id="rId6"/>
    <p:sldId id="285" r:id="rId7"/>
    <p:sldId id="287" r:id="rId8"/>
    <p:sldId id="288" r:id="rId9"/>
    <p:sldId id="289" r:id="rId10"/>
    <p:sldId id="290" r:id="rId11"/>
    <p:sldId id="291" r:id="rId12"/>
    <p:sldId id="265" r:id="rId13"/>
    <p:sldId id="266" r:id="rId14"/>
    <p:sldId id="267" r:id="rId15"/>
    <p:sldId id="275" r:id="rId16"/>
    <p:sldId id="268" r:id="rId17"/>
    <p:sldId id="269" r:id="rId18"/>
    <p:sldId id="270" r:id="rId19"/>
    <p:sldId id="271" r:id="rId20"/>
    <p:sldId id="272" r:id="rId21"/>
    <p:sldId id="277" r:id="rId22"/>
    <p:sldId id="273" r:id="rId23"/>
    <p:sldId id="274" r:id="rId24"/>
    <p:sldId id="276" r:id="rId25"/>
    <p:sldId id="295" r:id="rId26"/>
    <p:sldId id="302" r:id="rId27"/>
    <p:sldId id="296" r:id="rId28"/>
    <p:sldId id="300" r:id="rId29"/>
    <p:sldId id="297" r:id="rId30"/>
    <p:sldId id="298" r:id="rId31"/>
    <p:sldId id="299" r:id="rId32"/>
    <p:sldId id="301" r:id="rId33"/>
    <p:sldId id="264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4400" b="1" kern="1200">
        <a:solidFill>
          <a:schemeClr val="bg1"/>
        </a:solidFill>
        <a:latin typeface="Arial" pitchFamily="34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969"/>
    <a:srgbClr val="CDEFE0"/>
    <a:srgbClr val="B7E7D1"/>
    <a:srgbClr val="9BDDBF"/>
    <a:srgbClr val="3AA876"/>
    <a:srgbClr val="800000"/>
    <a:srgbClr val="FFFF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C6E50-0D98-426F-9BE1-A494541DBDF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2A795-94BD-4D25-BD03-65000596E31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35055-DA8E-403A-A2AA-538FEC1DD6EA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250FD-CDF0-478D-A9DA-1F22304C4445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501B7-D651-44B0-B4D2-41A2EBF9E3B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21796-4329-4BB9-BA73-E054038EFB9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E71D6-C16D-4CF9-8A32-1A736ED4A7C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E8E44-E07D-42EE-9AF2-BA01C921861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DFA0F-5EEE-4F92-A9BF-CDDAD06CD5D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508DF-1EB4-4984-B81E-DC4E51392AA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9514A-16DD-450F-AF39-47919117FF1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fld id="{09428E0E-99A5-4E35-85B0-721860DDC51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28600" y="2819400"/>
            <a:ext cx="8686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/>
              <a:t>去打开大自然</a:t>
            </a:r>
            <a:r>
              <a:rPr lang="zh-CN" sz="6000">
                <a:solidFill>
                  <a:srgbClr val="184832"/>
                </a:solidFill>
              </a:rPr>
              <a:t>绿色</a:t>
            </a:r>
            <a:r>
              <a:rPr lang="zh-CN" sz="6000"/>
              <a:t>的课本</a:t>
            </a:r>
          </a:p>
        </p:txBody>
      </p:sp>
      <p:pic>
        <p:nvPicPr>
          <p:cNvPr id="3076" name="Picture 4" descr="a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1354138" cy="1117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04800" y="914400"/>
            <a:ext cx="92202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>
                <a:solidFill>
                  <a:srgbClr val="001800"/>
                </a:solidFill>
              </a:rPr>
              <a:t>青山说：攀登吧，</a:t>
            </a:r>
          </a:p>
          <a:p>
            <a:pPr>
              <a:spcBef>
                <a:spcPct val="50000"/>
              </a:spcBef>
            </a:pPr>
            <a:r>
              <a:rPr lang="zh-CN">
                <a:solidFill>
                  <a:srgbClr val="001800"/>
                </a:solidFill>
              </a:rPr>
              <a:t>饱览无限的风光，满怀少年的豪情</a:t>
            </a:r>
            <a:r>
              <a:rPr lang="zh-CN"/>
              <a:t>。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371600" y="1219200"/>
            <a:ext cx="2286000" cy="1447800"/>
          </a:xfrm>
          <a:prstGeom prst="irregularSeal2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987425" y="0"/>
            <a:ext cx="4152900" cy="1657350"/>
          </a:xfrm>
          <a:prstGeom prst="irregularSeal2">
            <a:avLst/>
          </a:prstGeom>
          <a:noFill/>
          <a:ln w="50800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/>
              <a:t>写一写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03225" y="2819400"/>
            <a:ext cx="9115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>
                <a:solidFill>
                  <a:srgbClr val="001800"/>
                </a:solidFill>
              </a:rPr>
              <a:t>小鸟说：</a:t>
            </a:r>
            <a:r>
              <a:rPr lang="zh-CN"/>
              <a:t> </a:t>
            </a:r>
            <a:r>
              <a:rPr lang="zh-CN" u="sng"/>
              <a:t> </a:t>
            </a:r>
            <a:r>
              <a:rPr lang="zh-CN" u="sng">
                <a:ea typeface="宋体" pitchFamily="2" charset="-122"/>
              </a:rPr>
              <a:t>          </a:t>
            </a:r>
            <a:r>
              <a:rPr lang="zh-CN" u="sng"/>
              <a:t>                               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438400" y="2743200"/>
            <a:ext cx="6908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</a:rPr>
              <a:t>歌唱吧，赞美多彩的生活，</a:t>
            </a:r>
          </a:p>
          <a:p>
            <a:pPr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</a:rPr>
              <a:t>敞开少年的心扉。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81000" y="4343400"/>
            <a:ext cx="2425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>
                <a:solidFill>
                  <a:schemeClr val="tx1"/>
                </a:solidFill>
              </a:rPr>
              <a:t>野花说：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235200" y="4495800"/>
            <a:ext cx="69088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</a:rPr>
              <a:t>快来吧，跳起优美的舞姿，</a:t>
            </a:r>
          </a:p>
          <a:p>
            <a:pPr>
              <a:spcBef>
                <a:spcPct val="50000"/>
              </a:spcBef>
            </a:pPr>
            <a:r>
              <a:rPr lang="zh-CN">
                <a:solidFill>
                  <a:srgbClr val="FF0000"/>
                </a:solidFill>
              </a:rPr>
              <a:t>放飞少年的心灵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838200" y="1676400"/>
            <a:ext cx="800100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/>
              <a:t>去吧，天空会撒下片片云锦，</a:t>
            </a:r>
          </a:p>
          <a:p>
            <a:r>
              <a:rPr lang="zh-CN"/>
              <a:t>给你们送去明媚的早晨。</a:t>
            </a:r>
          </a:p>
          <a:p>
            <a:r>
              <a:rPr lang="zh-CN"/>
              <a:t>去吧，大地会吹来阵阵微风，给你们留下愉快的黄昏。</a:t>
            </a:r>
          </a:p>
          <a:p>
            <a:pPr>
              <a:spcBef>
                <a:spcPct val="50000"/>
              </a:spcBef>
            </a:pPr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4343400" y="2438400"/>
            <a:ext cx="3352800" cy="0"/>
          </a:xfrm>
          <a:prstGeom prst="line">
            <a:avLst/>
          </a:prstGeom>
          <a:noFill/>
          <a:ln w="50800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4419600" y="3733800"/>
            <a:ext cx="3200400" cy="0"/>
          </a:xfrm>
          <a:prstGeom prst="line">
            <a:avLst/>
          </a:prstGeom>
          <a:noFill/>
          <a:ln w="50800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V="1">
            <a:off x="2743200" y="3124200"/>
            <a:ext cx="3810000" cy="0"/>
          </a:xfrm>
          <a:prstGeom prst="line">
            <a:avLst/>
          </a:prstGeom>
          <a:noFill/>
          <a:ln w="50800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2743200" y="4419600"/>
            <a:ext cx="3657600" cy="0"/>
          </a:xfrm>
          <a:prstGeom prst="line">
            <a:avLst/>
          </a:prstGeom>
          <a:noFill/>
          <a:ln w="50800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小学语文（散文）02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052513"/>
            <a:ext cx="1741487" cy="3571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555875" y="1916113"/>
            <a:ext cx="61214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sz="3600">
                <a:solidFill>
                  <a:srgbClr val="001800"/>
                </a:solidFill>
                <a:latin typeface="楷体_GB2312" pitchFamily="49" charset="-122"/>
              </a:rPr>
              <a:t>敞开　</a:t>
            </a:r>
            <a:r>
              <a:rPr lang="zh-CN" sz="3600">
                <a:solidFill>
                  <a:srgbClr val="001800"/>
                </a:solidFill>
                <a:latin typeface="Times New Roman" pitchFamily="18" charset="0"/>
                <a:ea typeface="宋体" pitchFamily="2" charset="-122"/>
              </a:rPr>
              <a:t>芬芳   </a:t>
            </a:r>
            <a:r>
              <a:rPr lang="zh-CN" sz="3600">
                <a:solidFill>
                  <a:srgbClr val="001800"/>
                </a:solidFill>
                <a:latin typeface="楷体_GB2312" pitchFamily="49" charset="-122"/>
              </a:rPr>
              <a:t>描绘　云锦   </a:t>
            </a:r>
          </a:p>
          <a:p>
            <a:pPr>
              <a:lnSpc>
                <a:spcPct val="160000"/>
              </a:lnSpc>
            </a:pPr>
            <a:r>
              <a:rPr lang="zh-CN" sz="3600">
                <a:solidFill>
                  <a:srgbClr val="001800"/>
                </a:solidFill>
                <a:latin typeface="楷体_GB2312" pitchFamily="49" charset="-122"/>
              </a:rPr>
              <a:t>微风  相聚  苍劲  饱览　</a:t>
            </a:r>
          </a:p>
          <a:p>
            <a:pPr>
              <a:lnSpc>
                <a:spcPct val="160000"/>
              </a:lnSpc>
            </a:pPr>
            <a:r>
              <a:rPr lang="zh-CN" sz="3600">
                <a:solidFill>
                  <a:srgbClr val="001800"/>
                </a:solidFill>
                <a:latin typeface="楷体_GB2312" pitchFamily="49" charset="-122"/>
              </a:rPr>
              <a:t>黄昏　无限　浩瀚　绚丽</a:t>
            </a:r>
          </a:p>
          <a:p>
            <a:pPr>
              <a:lnSpc>
                <a:spcPct val="160000"/>
              </a:lnSpc>
            </a:pPr>
            <a:r>
              <a:rPr lang="zh-CN" sz="3600" b="0">
                <a:solidFill>
                  <a:srgbClr val="001800"/>
                </a:solidFill>
                <a:latin typeface="楷体_GB2312" pitchFamily="49" charset="-122"/>
              </a:rPr>
              <a:t> </a:t>
            </a: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1052513"/>
            <a:ext cx="2879725" cy="2108200"/>
            <a:chOff x="0" y="0"/>
            <a:chExt cx="1814" cy="1328"/>
          </a:xfrm>
        </p:grpSpPr>
        <p:pic>
          <p:nvPicPr>
            <p:cNvPr id="4101" name="Picture 5" descr="0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88" cy="132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102" name="Text Box 6"/>
            <p:cNvSpPr txBox="1">
              <a:spLocks noChangeArrowheads="1"/>
            </p:cNvSpPr>
            <p:nvPr/>
          </p:nvSpPr>
          <p:spPr bwMode="auto">
            <a:xfrm>
              <a:off x="275" y="270"/>
              <a:ext cx="153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sz="3200">
                  <a:solidFill>
                    <a:schemeClr val="tx1"/>
                  </a:solidFill>
                  <a:latin typeface="楷体_GB2312" pitchFamily="49" charset="-122"/>
                </a:rPr>
                <a:t>读准字音</a:t>
              </a:r>
              <a:r>
                <a:rPr lang="zh-CN" sz="3200" b="0">
                  <a:solidFill>
                    <a:schemeClr val="tx1"/>
                  </a:solidFill>
                  <a:latin typeface="楷体_GB2312" pitchFamily="49" charset="-122"/>
                </a:rPr>
                <a:t> </a:t>
              </a: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899160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祖国敞开了绿色的大门，</a:t>
            </a:r>
          </a:p>
          <a:p>
            <a:pPr>
              <a:spcBef>
                <a:spcPct val="50000"/>
              </a:spcBef>
            </a:pPr>
            <a:r>
              <a:rPr lang="zh-CN"/>
              <a:t>给孩子一片清凉的绿阴、</a:t>
            </a:r>
          </a:p>
          <a:p>
            <a:pPr>
              <a:spcBef>
                <a:spcPct val="50000"/>
              </a:spcBef>
            </a:pPr>
            <a:r>
              <a:rPr lang="zh-CN"/>
              <a:t>去吧 ，去呼吸山水间芬芳的空气，</a:t>
            </a:r>
          </a:p>
          <a:p>
            <a:pPr>
              <a:spcBef>
                <a:spcPct val="50000"/>
              </a:spcBef>
            </a:pPr>
            <a:r>
              <a:rPr lang="zh-CN"/>
              <a:t>去吧，去打开大自然绿色的课本。</a:t>
            </a:r>
          </a:p>
        </p:txBody>
      </p:sp>
    </p:spTree>
  </p:cSld>
  <p:clrMapOvr>
    <a:masterClrMapping/>
  </p:clrMapOvr>
  <p:transition spd="med"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1524000" y="762000"/>
            <a:ext cx="5715000" cy="1727200"/>
            <a:chOff x="0" y="0"/>
            <a:chExt cx="1905" cy="1088"/>
          </a:xfrm>
        </p:grpSpPr>
        <p:sp>
          <p:nvSpPr>
            <p:cNvPr id="28675" name="AutoShape 3" descr="花束"/>
            <p:cNvSpPr>
              <a:spLocks noChangeArrowheads="1"/>
            </p:cNvSpPr>
            <p:nvPr/>
          </p:nvSpPr>
          <p:spPr bwMode="auto">
            <a:xfrm>
              <a:off x="0" y="0"/>
              <a:ext cx="1905" cy="1088"/>
            </a:xfrm>
            <a:prstGeom prst="cloudCallout">
              <a:avLst>
                <a:gd name="adj1" fmla="val -71787"/>
                <a:gd name="adj2" fmla="val 76653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zh-CN" altLang="zh-CN" sz="26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8676" name="Text Box 4"/>
            <p:cNvSpPr txBox="1">
              <a:spLocks noChangeArrowheads="1"/>
            </p:cNvSpPr>
            <p:nvPr/>
          </p:nvSpPr>
          <p:spPr bwMode="auto">
            <a:xfrm>
              <a:off x="90" y="144"/>
              <a:ext cx="1723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zh-CN" sz="2600">
                  <a:solidFill>
                    <a:schemeClr val="tx1"/>
                  </a:solidFill>
                  <a:latin typeface="楷体_GB2312" pitchFamily="49" charset="-122"/>
                </a:rPr>
                <a:t>    </a:t>
              </a:r>
              <a:r>
                <a:rPr lang="zh-CN" sz="3600">
                  <a:solidFill>
                    <a:schemeClr val="tx1"/>
                  </a:solidFill>
                  <a:latin typeface="楷体_GB2312" pitchFamily="49" charset="-122"/>
                </a:rPr>
                <a:t>为什么把大自然说成</a:t>
              </a:r>
              <a:r>
                <a:rPr lang="zh-CN" sz="3600">
                  <a:solidFill>
                    <a:schemeClr val="tx1"/>
                  </a:solidFill>
                  <a:latin typeface="Times New Roman"/>
                </a:rPr>
                <a:t>“</a:t>
              </a:r>
              <a:r>
                <a:rPr lang="zh-CN" sz="3600">
                  <a:solidFill>
                    <a:schemeClr val="tx1"/>
                  </a:solidFill>
                  <a:latin typeface="楷体_GB2312" pitchFamily="49" charset="-122"/>
                </a:rPr>
                <a:t>绿色的课本</a:t>
              </a:r>
              <a:r>
                <a:rPr lang="zh-CN" sz="3600">
                  <a:solidFill>
                    <a:schemeClr val="tx1"/>
                  </a:solidFill>
                  <a:latin typeface="Times New Roman"/>
                </a:rPr>
                <a:t>”</a:t>
              </a:r>
              <a:r>
                <a:rPr lang="zh-CN" sz="3600">
                  <a:solidFill>
                    <a:schemeClr val="tx1"/>
                  </a:solidFill>
                  <a:latin typeface="楷体_GB2312" pitchFamily="49" charset="-122"/>
                </a:rPr>
                <a:t>呢？</a:t>
              </a:r>
            </a:p>
          </p:txBody>
        </p:sp>
      </p:grp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762000" y="2590800"/>
            <a:ext cx="8382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>
                <a:solidFill>
                  <a:srgbClr val="800000"/>
                </a:solidFill>
                <a:ea typeface="仿宋_GB2312" pitchFamily="1" charset="-122"/>
              </a:rPr>
              <a:t>       </a:t>
            </a:r>
            <a:r>
              <a:rPr lang="zh-CN" sz="3600">
                <a:solidFill>
                  <a:srgbClr val="800000"/>
                </a:solidFill>
                <a:ea typeface="仿宋_GB2312" pitchFamily="1" charset="-122"/>
              </a:rPr>
              <a:t>因为大自然中蕴藏着丰富的知识，绿色的大自然让我们的生活绚丽多彩，洋溢着欢乐和温馨。亲近自然可以陶冶我们的情操，开阔我们的胸襟，让我们健康成长。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1905000" y="1219200"/>
            <a:ext cx="5562600" cy="4191000"/>
            <a:chOff x="0" y="0"/>
            <a:chExt cx="3504" cy="2640"/>
          </a:xfrm>
        </p:grpSpPr>
        <p:pic>
          <p:nvPicPr>
            <p:cNvPr id="29700" name="Picture 4" descr="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504" cy="264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29701" name="Text Box 5"/>
            <p:cNvSpPr txBox="1">
              <a:spLocks noChangeArrowheads="1"/>
            </p:cNvSpPr>
            <p:nvPr/>
          </p:nvSpPr>
          <p:spPr bwMode="auto">
            <a:xfrm>
              <a:off x="720" y="384"/>
              <a:ext cx="2496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4000">
                  <a:solidFill>
                    <a:srgbClr val="33CC33"/>
                  </a:solidFill>
                </a:rPr>
                <a:t>思考：大自然是本什么课本呢？</a:t>
              </a:r>
            </a:p>
          </p:txBody>
        </p:sp>
      </p:grpSp>
    </p:spTree>
  </p:cSld>
  <p:clrMapOvr>
    <a:masterClrMapping/>
  </p:clrMapOvr>
  <p:transition spd="med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小学语文（散文）02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035050"/>
            <a:ext cx="1679575" cy="4492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447800" y="1905000"/>
            <a:ext cx="63373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zh-CN" sz="2600">
                <a:solidFill>
                  <a:schemeClr val="tx1"/>
                </a:solidFill>
                <a:latin typeface="楷体_GB2312" pitchFamily="49" charset="-122"/>
              </a:rPr>
              <a:t>    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大自然是本语文课本，当你看到树木的时候，就会想起</a:t>
            </a:r>
            <a:r>
              <a:rPr lang="zh-CN" sz="2600">
                <a:solidFill>
                  <a:schemeClr val="tx1"/>
                </a:solidFill>
                <a:latin typeface="Times New Roman"/>
              </a:rPr>
              <a:t>“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木</a:t>
            </a:r>
            <a:r>
              <a:rPr lang="zh-CN" sz="2600">
                <a:solidFill>
                  <a:schemeClr val="tx1"/>
                </a:solidFill>
                <a:latin typeface="Times New Roman"/>
              </a:rPr>
              <a:t>”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字。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24000" y="1600200"/>
            <a:ext cx="6705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大自然是语文课本，</a:t>
            </a:r>
            <a:r>
              <a:rPr lang="zh-CN" altLang="zh-CN"/>
              <a:t>……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524000" y="2514600"/>
            <a:ext cx="6705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大自然是音乐课本，</a:t>
            </a:r>
            <a:r>
              <a:rPr lang="zh-CN" altLang="zh-CN"/>
              <a:t>……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524000" y="3352800"/>
            <a:ext cx="6705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大自然是美术课本，</a:t>
            </a:r>
            <a:r>
              <a:rPr lang="zh-CN" altLang="zh-CN"/>
              <a:t>……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524000" y="4267200"/>
            <a:ext cx="487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/>
              <a:t>……</a:t>
            </a:r>
          </a:p>
        </p:txBody>
      </p:sp>
    </p:spTree>
  </p:cSld>
  <p:clrMapOvr>
    <a:masterClrMapping/>
  </p:clrMapOvr>
  <p:transition spd="med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小学语文（散文）02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127125"/>
            <a:ext cx="1741488" cy="3571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492500" y="1700213"/>
            <a:ext cx="4535488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Wingdings" pitchFamily="2" charset="2"/>
              <a:buNone/>
            </a:pPr>
            <a:r>
              <a:rPr lang="zh-CN" altLang="zh-CN" sz="2600">
                <a:solidFill>
                  <a:schemeClr val="tx1"/>
                </a:solidFill>
                <a:latin typeface="楷体_GB2312" pitchFamily="49" charset="-122"/>
              </a:rPr>
              <a:t>      </a:t>
            </a:r>
            <a:r>
              <a:rPr lang="zh-CN" sz="4000">
                <a:solidFill>
                  <a:srgbClr val="001800"/>
                </a:solidFill>
                <a:latin typeface="楷体_GB2312" pitchFamily="49" charset="-122"/>
              </a:rPr>
              <a:t>朗读诗歌，说说这</a:t>
            </a:r>
            <a:r>
              <a:rPr lang="zh-CN" sz="4000">
                <a:solidFill>
                  <a:srgbClr val="001800"/>
                </a:solidFill>
                <a:latin typeface="Times New Roman"/>
              </a:rPr>
              <a:t>“</a:t>
            </a:r>
            <a:r>
              <a:rPr lang="zh-CN" sz="4000">
                <a:solidFill>
                  <a:srgbClr val="001800"/>
                </a:solidFill>
                <a:latin typeface="楷体_GB2312" pitchFamily="49" charset="-122"/>
              </a:rPr>
              <a:t>绿色的课本</a:t>
            </a:r>
            <a:r>
              <a:rPr lang="zh-CN" sz="4000">
                <a:solidFill>
                  <a:srgbClr val="001800"/>
                </a:solidFill>
                <a:latin typeface="Times New Roman"/>
              </a:rPr>
              <a:t>”</a:t>
            </a:r>
            <a:r>
              <a:rPr lang="zh-CN" sz="4000">
                <a:solidFill>
                  <a:srgbClr val="001800"/>
                </a:solidFill>
                <a:latin typeface="楷体_GB2312" pitchFamily="49" charset="-122"/>
              </a:rPr>
              <a:t>是指什么？这</a:t>
            </a:r>
            <a:r>
              <a:rPr lang="zh-CN" sz="4000">
                <a:solidFill>
                  <a:srgbClr val="001800"/>
                </a:solidFill>
                <a:latin typeface="Times New Roman"/>
              </a:rPr>
              <a:t>“</a:t>
            </a:r>
            <a:r>
              <a:rPr lang="zh-CN" sz="4000">
                <a:solidFill>
                  <a:srgbClr val="001800"/>
                </a:solidFill>
                <a:latin typeface="楷体_GB2312" pitchFamily="49" charset="-122"/>
              </a:rPr>
              <a:t>绿色的课本</a:t>
            </a:r>
            <a:r>
              <a:rPr lang="zh-CN" sz="4000">
                <a:solidFill>
                  <a:srgbClr val="001800"/>
                </a:solidFill>
                <a:latin typeface="Times New Roman"/>
              </a:rPr>
              <a:t>”</a:t>
            </a:r>
            <a:r>
              <a:rPr lang="zh-CN" sz="4000">
                <a:solidFill>
                  <a:srgbClr val="001800"/>
                </a:solidFill>
                <a:latin typeface="楷体_GB2312" pitchFamily="49" charset="-122"/>
              </a:rPr>
              <a:t>里究竟有些什么</a:t>
            </a:r>
            <a:r>
              <a:rPr lang="zh-CN" altLang="zh-CN" sz="4000">
                <a:solidFill>
                  <a:srgbClr val="001800"/>
                </a:solidFill>
                <a:latin typeface="楷体_GB2312" pitchFamily="49" charset="-122"/>
              </a:rPr>
              <a:t>?</a:t>
            </a:r>
            <a:r>
              <a:rPr lang="zh-CN" altLang="zh-CN" sz="3600">
                <a:solidFill>
                  <a:srgbClr val="001800"/>
                </a:solidFill>
                <a:latin typeface="楷体_GB2312" pitchFamily="49" charset="-122"/>
              </a:rPr>
              <a:t> </a:t>
            </a:r>
          </a:p>
        </p:txBody>
      </p:sp>
      <p:pic>
        <p:nvPicPr>
          <p:cNvPr id="5124" name="Picture 4" descr="m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2852738"/>
            <a:ext cx="2089150" cy="206533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小学语文（散文）02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035050"/>
            <a:ext cx="1679575" cy="4492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476375" y="1773238"/>
            <a:ext cx="63373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zh-CN" sz="2600">
                <a:solidFill>
                  <a:schemeClr val="tx1"/>
                </a:solidFill>
                <a:latin typeface="楷体_GB2312" pitchFamily="49" charset="-122"/>
              </a:rPr>
              <a:t>    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大自然是本语文课本，当你看到树木的时候，就会想起</a:t>
            </a:r>
            <a:r>
              <a:rPr lang="zh-CN" sz="2600">
                <a:solidFill>
                  <a:schemeClr val="tx1"/>
                </a:solidFill>
                <a:latin typeface="Times New Roman"/>
              </a:rPr>
              <a:t>“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木</a:t>
            </a:r>
            <a:r>
              <a:rPr lang="zh-CN" sz="2600">
                <a:solidFill>
                  <a:schemeClr val="tx1"/>
                </a:solidFill>
                <a:latin typeface="Times New Roman"/>
              </a:rPr>
              <a:t>”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字。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476375" y="3284538"/>
            <a:ext cx="63373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zh-CN" sz="2600">
                <a:solidFill>
                  <a:schemeClr val="tx1"/>
                </a:solidFill>
                <a:latin typeface="楷体_GB2312" pitchFamily="49" charset="-122"/>
              </a:rPr>
              <a:t>    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大自然是音乐课本。小燕子是音符。</a:t>
            </a:r>
          </a:p>
          <a:p>
            <a:pPr>
              <a:lnSpc>
                <a:spcPct val="160000"/>
              </a:lnSpc>
            </a:pP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    大自然是美术课本。它色彩鲜明，线条多样，层次丰富。山川田野，鸟兽虫鱼，都是画上的景观。</a:t>
            </a:r>
            <a:r>
              <a:rPr lang="zh-CN" sz="2600" b="0">
                <a:solidFill>
                  <a:schemeClr val="tx1"/>
                </a:solidFill>
                <a:latin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  <p:bldP spid="3277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小学语文（散文）02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035050"/>
            <a:ext cx="1679575" cy="4492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331913" y="1601788"/>
            <a:ext cx="64801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zh-CN" sz="2600">
                <a:solidFill>
                  <a:schemeClr val="tx1"/>
                </a:solidFill>
                <a:latin typeface="楷体_GB2312" pitchFamily="49" charset="-122"/>
              </a:rPr>
              <a:t>    </a:t>
            </a:r>
            <a:r>
              <a:rPr lang="zh-CN" sz="2600">
                <a:solidFill>
                  <a:schemeClr val="tx1"/>
                </a:solidFill>
                <a:latin typeface="楷体_GB2312" pitchFamily="49" charset="-122"/>
              </a:rPr>
              <a:t>大自然是一本童话书，一本用绚丽色彩描绘成的童话书。一年四季，都在讲述着不同的故事。春天的童话是嫩嫩的，夏天的童话是碧绿的，秋天的童话是金色的，冬天的童话是雪白的。</a:t>
            </a:r>
          </a:p>
        </p:txBody>
      </p:sp>
      <p:pic>
        <p:nvPicPr>
          <p:cNvPr id="33796" name="Picture 4" descr="animal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3933825"/>
            <a:ext cx="2227263" cy="30241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ransition spd="med"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med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899160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祖国敞开了绿色的大门，</a:t>
            </a:r>
          </a:p>
          <a:p>
            <a:pPr>
              <a:spcBef>
                <a:spcPct val="50000"/>
              </a:spcBef>
            </a:pPr>
            <a:r>
              <a:rPr lang="zh-CN"/>
              <a:t>给孩子一片清凉的绿阴。</a:t>
            </a:r>
          </a:p>
          <a:p>
            <a:pPr>
              <a:spcBef>
                <a:spcPct val="50000"/>
              </a:spcBef>
            </a:pPr>
            <a:r>
              <a:rPr lang="zh-CN"/>
              <a:t>去吧 ，去呼吸山水间芬芳的空气，</a:t>
            </a:r>
          </a:p>
          <a:p>
            <a:pPr>
              <a:spcBef>
                <a:spcPct val="50000"/>
              </a:spcBef>
            </a:pPr>
            <a:r>
              <a:rPr lang="zh-CN"/>
              <a:t>去吧，去打开大自然绿色的课本。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685800" y="2133600"/>
            <a:ext cx="11430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85800" y="1601788"/>
            <a:ext cx="8458200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/>
              <a:t>让明亮的眼睛</a:t>
            </a:r>
          </a:p>
          <a:p>
            <a:r>
              <a:rPr lang="zh-CN"/>
              <a:t>去发现翠竹的挺拔，松柏的苍劲。</a:t>
            </a:r>
          </a:p>
          <a:p>
            <a:r>
              <a:rPr lang="zh-CN"/>
              <a:t>用绚丽的色彩</a:t>
            </a:r>
          </a:p>
          <a:p>
            <a:r>
              <a:rPr lang="zh-CN"/>
              <a:t>去描绘果园的丰收，沃野的耕耘。</a:t>
            </a:r>
          </a:p>
          <a:p>
            <a:pPr>
              <a:spcBef>
                <a:spcPct val="50000"/>
              </a:spcBef>
            </a:pPr>
            <a:endParaRPr lang="zh-CN" altLang="zh-CN" sz="4200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371600" y="2971800"/>
            <a:ext cx="11430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1295400" y="5029200"/>
            <a:ext cx="12954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04800" y="2667000"/>
            <a:ext cx="861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你还能发现什么，还能描绘什么？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371600" y="1219200"/>
            <a:ext cx="2286000" cy="1447800"/>
          </a:xfrm>
          <a:prstGeom prst="irregularSeal2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762000" y="533400"/>
            <a:ext cx="4141788" cy="1657350"/>
          </a:xfrm>
          <a:prstGeom prst="irregularSeal2">
            <a:avLst/>
          </a:prstGeom>
          <a:noFill/>
          <a:ln w="50800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/>
              <a:t>想一想</a:t>
            </a:r>
          </a:p>
        </p:txBody>
      </p:sp>
    </p:spTree>
  </p:cSld>
  <p:clrMapOvr>
    <a:masterClrMapping/>
  </p:clrMapOvr>
  <p:transition spd="med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066800" y="1676400"/>
            <a:ext cx="7391400" cy="373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/>
              <a:t>鸣禽、野花要和你们联欢，</a:t>
            </a:r>
          </a:p>
          <a:p>
            <a:r>
              <a:rPr lang="zh-CN"/>
              <a:t>生活里洋溢着欢乐和温馨。</a:t>
            </a:r>
          </a:p>
          <a:p>
            <a:r>
              <a:rPr lang="zh-CN"/>
              <a:t>祖国的山水要和你们相聚，</a:t>
            </a:r>
          </a:p>
          <a:p>
            <a:r>
              <a:rPr lang="zh-CN"/>
              <a:t>请听一听它们心中的声音。</a:t>
            </a:r>
          </a:p>
          <a:p>
            <a:pPr>
              <a:spcBef>
                <a:spcPct val="50000"/>
              </a:spcBef>
            </a:pPr>
            <a:endParaRPr lang="zh-CN" altLang="zh-CN" sz="4200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6248400" y="3810000"/>
            <a:ext cx="11430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6248400" y="2438400"/>
            <a:ext cx="11430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4800" y="1752600"/>
            <a:ext cx="93726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/>
              <a:t>青山说：攀登吧，</a:t>
            </a:r>
          </a:p>
          <a:p>
            <a:r>
              <a:rPr lang="zh-CN"/>
              <a:t>饱览无限的风光，满怀少年的豪情。</a:t>
            </a:r>
          </a:p>
          <a:p>
            <a:r>
              <a:rPr lang="zh-CN"/>
              <a:t>绿水说：前进吧，</a:t>
            </a:r>
          </a:p>
          <a:p>
            <a:r>
              <a:rPr lang="zh-CN"/>
              <a:t>奔向浩瀚的大海，显示少年的胸襟！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2667000" y="2514600"/>
            <a:ext cx="18288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 flipV="1">
            <a:off x="2667000" y="3886200"/>
            <a:ext cx="1752600" cy="0"/>
          </a:xfrm>
          <a:prstGeom prst="line">
            <a:avLst/>
          </a:prstGeom>
          <a:noFill/>
          <a:ln w="101600" cap="rnd" cmpd="sng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457200" y="3200400"/>
            <a:ext cx="8229600" cy="0"/>
          </a:xfrm>
          <a:prstGeom prst="line">
            <a:avLst/>
          </a:prstGeom>
          <a:noFill/>
          <a:ln w="50800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533400" y="4572000"/>
            <a:ext cx="8229600" cy="0"/>
          </a:xfrm>
          <a:prstGeom prst="line">
            <a:avLst/>
          </a:prstGeom>
          <a:noFill/>
          <a:ln w="50800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6" grpId="0" animBg="1"/>
      <p:bldP spid="102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ellipse">
            <a:avLst/>
          </a:prstGeom>
          <a:solidFill>
            <a:srgbClr val="84CAA0">
              <a:alpha val="59999"/>
            </a:srgbClr>
          </a:solidFill>
          <a:ln w="9525" cmpd="sng">
            <a:solidFill>
              <a:srgbClr val="84CA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04800" y="2667000"/>
            <a:ext cx="861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/>
              <a:t>你还想和谁联欢，还想和谁相聚？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1371600" y="1219200"/>
            <a:ext cx="2286000" cy="1447800"/>
          </a:xfrm>
          <a:prstGeom prst="irregularSeal2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762000" y="533400"/>
            <a:ext cx="4141788" cy="1657350"/>
          </a:xfrm>
          <a:prstGeom prst="irregularSeal2">
            <a:avLst/>
          </a:prstGeom>
          <a:noFill/>
          <a:ln w="50800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/>
              <a:t>想一想</a:t>
            </a:r>
          </a:p>
        </p:txBody>
      </p:sp>
    </p:spTree>
  </p:cSld>
  <p:clrMapOvr>
    <a:masterClrMapping/>
  </p:clrMapOvr>
  <p:transition spd="med">
    <p:zoom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520</Words>
  <Characters>0</Characters>
  <Application>Microsoft Office PowerPoint</Application>
  <DocSecurity>0</DocSecurity>
  <PresentationFormat>全屏显示(4:3)</PresentationFormat>
  <Lines>0</Lines>
  <Paragraphs>55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楷体_GB2312</vt:lpstr>
      <vt:lpstr>Times New Roman</vt:lpstr>
      <vt:lpstr>仿宋_GB2312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TCL</cp:lastModifiedBy>
  <cp:revision>9</cp:revision>
  <cp:lastPrinted>1601-01-01T00:00:00Z</cp:lastPrinted>
  <dcterms:created xsi:type="dcterms:W3CDTF">1601-01-01T00:00:00Z</dcterms:created>
  <dcterms:modified xsi:type="dcterms:W3CDTF">2016-09-20T03:32:11Z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2052-6.6.0.2461</vt:lpwstr>
  </property>
</Properties>
</file>