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4" r:id="rId7"/>
    <p:sldId id="266" r:id="rId8"/>
    <p:sldId id="263" r:id="rId9"/>
    <p:sldId id="268" r:id="rId10"/>
    <p:sldId id="270" r:id="rId11"/>
    <p:sldId id="282" r:id="rId12"/>
    <p:sldId id="283" r:id="rId13"/>
    <p:sldId id="269" r:id="rId14"/>
    <p:sldId id="274" r:id="rId15"/>
    <p:sldId id="273" r:id="rId16"/>
    <p:sldId id="275" r:id="rId17"/>
    <p:sldId id="276" r:id="rId18"/>
    <p:sldId id="277" r:id="rId19"/>
    <p:sldId id="281" r:id="rId20"/>
    <p:sldId id="278" r:id="rId21"/>
    <p:sldId id="279" r:id="rId22"/>
    <p:sldId id="280" r:id="rId23"/>
    <p:sldId id="284" r:id="rId24"/>
    <p:sldId id="2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02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5122"/>
          <p:cNvSpPr txBox="1"/>
          <p:nvPr/>
        </p:nvSpPr>
        <p:spPr>
          <a:xfrm>
            <a:off x="2561273" y="1320165"/>
            <a:ext cx="7704137" cy="15557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/>
            <a:r>
              <a:rPr lang="en-US" altLang="zh-CN" sz="9600" b="1">
                <a:latin typeface="Arial" charset="0"/>
                <a:ea typeface="楷体_GB2312" pitchFamily="1" charset="-122"/>
              </a:rPr>
              <a:t>21</a:t>
            </a:r>
            <a:r>
              <a:rPr lang="zh-CN" altLang="en-US" sz="9600" b="1">
                <a:latin typeface="Arial" charset="0"/>
                <a:ea typeface="楷体_GB2312" pitchFamily="1" charset="-122"/>
              </a:rPr>
              <a:t>画家和牧童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16045" y="5370830"/>
            <a:ext cx="6479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七里河区下西园小学  朱晓丽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370" y="-315595"/>
            <a:ext cx="12317095" cy="748855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24" name="矩形 30723"/>
          <p:cNvSpPr/>
          <p:nvPr/>
        </p:nvSpPr>
        <p:spPr>
          <a:xfrm>
            <a:off x="934085" y="269240"/>
            <a:ext cx="10516870" cy="2225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latin typeface="楷体" charset="0"/>
                <a:ea typeface="楷体" charset="0"/>
                <a:sym typeface="+mn-ea"/>
              </a:rPr>
              <a:t>    </a:t>
            </a:r>
            <a:r>
              <a:rPr lang="zh-CN" altLang="en-US" sz="2800" b="1" dirty="0">
                <a:latin typeface="楷体" charset="0"/>
                <a:ea typeface="楷体" charset="0"/>
                <a:sym typeface="+mn-ea"/>
              </a:rPr>
              <a:t>围观的人看了，纷纷</a:t>
            </a:r>
            <a:r>
              <a:rPr lang="zh-CN" altLang="en-US" sz="2800" b="1" dirty="0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夸赞 </a:t>
            </a:r>
            <a:r>
              <a:rPr lang="zh-CN" altLang="en-US" sz="2800" b="1" dirty="0">
                <a:latin typeface="楷体" charset="0"/>
                <a:ea typeface="楷体" charset="0"/>
                <a:sym typeface="+mn-ea"/>
              </a:rPr>
              <a:t>。</a:t>
            </a:r>
            <a:endParaRPr lang="zh-CN" altLang="en-US" sz="2800" b="1" dirty="0">
              <a:latin typeface="楷体" charset="0"/>
              <a:ea typeface="楷体" charset="0"/>
            </a:endParaRPr>
          </a:p>
          <a:p>
            <a:pPr lvl="0"/>
            <a:r>
              <a:rPr lang="en-US" altLang="zh-CN" sz="2800" b="1" dirty="0">
                <a:latin typeface="楷体" charset="0"/>
                <a:ea typeface="楷体" charset="0"/>
              </a:rPr>
              <a:t>   “</a:t>
            </a:r>
            <a:r>
              <a:rPr lang="zh-CN" altLang="en-US" sz="2800" b="1" dirty="0">
                <a:latin typeface="楷体" charset="0"/>
                <a:ea typeface="楷体" charset="0"/>
              </a:rPr>
              <a:t>画得太像了，画得太像了，这真是绝妙之作！” 一位商人</a:t>
            </a:r>
            <a:r>
              <a:rPr lang="zh-CN" altLang="en-US" sz="2800" b="1" dirty="0">
                <a:solidFill>
                  <a:srgbClr val="FF0000"/>
                </a:solidFill>
                <a:latin typeface="楷体" charset="0"/>
                <a:ea typeface="楷体" charset="0"/>
              </a:rPr>
              <a:t>称赞</a:t>
            </a:r>
            <a:r>
              <a:rPr lang="zh-CN" altLang="en-US" sz="2800" b="1" dirty="0">
                <a:latin typeface="楷体" charset="0"/>
                <a:ea typeface="楷体" charset="0"/>
              </a:rPr>
              <a:t>道 。</a:t>
            </a:r>
          </a:p>
          <a:p>
            <a:pPr lvl="0"/>
            <a:r>
              <a:rPr lang="zh-CN" altLang="en-US" sz="2800" b="1" dirty="0">
                <a:latin typeface="楷体" charset="0"/>
                <a:ea typeface="楷体" charset="0"/>
              </a:rPr>
              <a:t>   “画活了，画活了，只有神笔才能画出这样的画！”一位教书先生</a:t>
            </a:r>
            <a:r>
              <a:rPr lang="zh-CN" altLang="en-US" sz="2800" b="1" dirty="0">
                <a:solidFill>
                  <a:srgbClr val="FF0000"/>
                </a:solidFill>
                <a:latin typeface="楷体" charset="0"/>
                <a:ea typeface="楷体" charset="0"/>
              </a:rPr>
              <a:t>赞扬</a:t>
            </a:r>
            <a:r>
              <a:rPr lang="zh-CN" altLang="en-US" sz="2800" b="1" dirty="0">
                <a:latin typeface="楷体" charset="0"/>
                <a:ea typeface="楷体" charset="0"/>
              </a:rPr>
              <a:t>道 。</a:t>
            </a:r>
            <a:endParaRPr lang="en-US" altLang="zh-CN" sz="4000" b="1" dirty="0">
              <a:latin typeface="楷体" charset="0"/>
              <a:ea typeface="楷体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500" y="1389985"/>
            <a:ext cx="11271250" cy="34538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200000"/>
              </a:lnSpc>
            </a:pP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     栩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栩如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生   活灵活现  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pPr lvl="0" algn="l">
              <a:lnSpc>
                <a:spcPct val="200000"/>
              </a:lnSpc>
            </a:pPr>
            <a:r>
              <a:rPr lang="en-US" altLang="zh-CN" sz="6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6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妙笔生花   出神入化</a:t>
            </a:r>
            <a:endParaRPr lang="zh-CN" altLang="en-US" sz="115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370" y="-315595"/>
            <a:ext cx="12317095" cy="748855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24" name="矩形 30723"/>
          <p:cNvSpPr/>
          <p:nvPr/>
        </p:nvSpPr>
        <p:spPr>
          <a:xfrm>
            <a:off x="978908" y="600935"/>
            <a:ext cx="10516870" cy="107721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>
                <a:latin typeface="楷体" charset="0"/>
                <a:ea typeface="楷体" charset="0"/>
                <a:sym typeface="+mn-ea"/>
              </a:rPr>
              <a:t>    </a:t>
            </a:r>
            <a:r>
              <a:rPr lang="zh-CN" altLang="en-US" sz="3600" b="1" dirty="0">
                <a:latin typeface="楷体" charset="0"/>
                <a:ea typeface="楷体" charset="0"/>
                <a:sym typeface="+mn-ea"/>
              </a:rPr>
              <a:t>围观的人看了，</a:t>
            </a:r>
            <a:r>
              <a:rPr lang="zh-CN" altLang="en-US" sz="3600" b="1" dirty="0">
                <a:solidFill>
                  <a:srgbClr val="FF0000"/>
                </a:solidFill>
                <a:latin typeface="楷体" charset="0"/>
                <a:ea typeface="楷体" charset="0"/>
                <a:sym typeface="+mn-ea"/>
              </a:rPr>
              <a:t>纷纷夸赞 </a:t>
            </a:r>
            <a:r>
              <a:rPr lang="zh-CN" altLang="en-US" sz="3600" b="1" dirty="0">
                <a:latin typeface="楷体" charset="0"/>
                <a:ea typeface="楷体" charset="0"/>
                <a:sym typeface="+mn-ea"/>
              </a:rPr>
              <a:t>。</a:t>
            </a:r>
            <a:endParaRPr lang="zh-CN" altLang="en-US" sz="2800" b="1" dirty="0">
              <a:latin typeface="楷体" charset="0"/>
              <a:ea typeface="楷体" charset="0"/>
            </a:endParaRPr>
          </a:p>
          <a:p>
            <a:pPr lvl="0"/>
            <a:r>
              <a:rPr lang="en-US" altLang="zh-CN" sz="2800" b="1" dirty="0">
                <a:latin typeface="楷体" charset="0"/>
                <a:ea typeface="楷体" charset="0"/>
              </a:rPr>
              <a:t>   </a:t>
            </a:r>
            <a:endParaRPr lang="en-US" altLang="zh-CN" sz="4000" b="1" dirty="0">
              <a:latin typeface="楷体" charset="0"/>
              <a:ea typeface="楷体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图片 152577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" y="-9525"/>
            <a:ext cx="12207240" cy="684403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9094" name="文本框 89093"/>
          <p:cNvSpPr txBox="1"/>
          <p:nvPr/>
        </p:nvSpPr>
        <p:spPr>
          <a:xfrm>
            <a:off x="0" y="138953"/>
            <a:ext cx="11370310" cy="1384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4400" dirty="0">
                <a:latin typeface="Arial" pitchFamily="34" charset="0"/>
                <a:ea typeface="楷体_GB2312" pitchFamily="49" charset="-122"/>
              </a:rPr>
              <a:t>      </a:t>
            </a: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画错啦，画错啦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！”一个牧童挤进来喊着。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这声音好像炸雷一样，大家一下子都呆住了。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图片 35843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7929" y="0"/>
            <a:ext cx="51816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5845" name="文本框 35844"/>
          <p:cNvSpPr txBox="1"/>
          <p:nvPr/>
        </p:nvSpPr>
        <p:spPr>
          <a:xfrm>
            <a:off x="9018494" y="1384710"/>
            <a:ext cx="2967318" cy="367023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戴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嵩听了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，感到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非常惭愧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。他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连连拱手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，说：“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多谢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你的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指教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833718"/>
            <a:ext cx="3989294" cy="575542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时，戴嵩把牧童叫到面前，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和蔼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地说：“小兄弟，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我很愿意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听到你的批评，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请你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说说什么地方画错啦？”</a:t>
            </a:r>
          </a:p>
          <a:p>
            <a:pPr lvl="0" algn="l">
              <a:lnSpc>
                <a:spcPct val="150000"/>
              </a:lnSpc>
            </a:pPr>
            <a:endParaRPr lang="zh-CN" altLang="en-US" sz="3200" b="1" dirty="0">
              <a:solidFill>
                <a:schemeClr val="tx1"/>
              </a:solidFill>
              <a:latin typeface="Arial" pitchFamily="34" charset="0"/>
              <a:ea typeface="楷体_GB2312" pitchFamily="49" charset="-122"/>
            </a:endParaRPr>
          </a:p>
          <a:p>
            <a:pPr lvl="0" algn="l"/>
            <a:r>
              <a:rPr lang="zh-CN" altLang="en-US" sz="2800" b="1" dirty="0">
                <a:latin typeface="Times New Roman" pitchFamily="18" charset="0"/>
                <a:ea typeface="宋体" pitchFamily="2" charset="-122"/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文本占位符 84996"/>
          <p:cNvSpPr txBox="1">
            <a:spLocks noGrp="1" noRot="1"/>
          </p:cNvSpPr>
          <p:nvPr>
            <p:ph type="body" idx="1"/>
          </p:nvPr>
        </p:nvSpPr>
        <p:spPr>
          <a:xfrm>
            <a:off x="-166370" y="599440"/>
            <a:ext cx="7367905" cy="59772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dirty="0"/>
              <a:t>               </a:t>
            </a:r>
            <a:r>
              <a:rPr lang="zh-CN" altLang="en-US" sz="3600" b="1" dirty="0">
                <a:solidFill>
                  <a:schemeClr val="tx1"/>
                </a:solidFill>
                <a:latin typeface="楷体" charset="0"/>
                <a:ea typeface="楷体" charset="0"/>
              </a:rPr>
              <a:t>牧童指着画上的牛，说：</a:t>
            </a:r>
            <a:r>
              <a:rPr lang="en-US" altLang="zh-CN" sz="3600" b="1" dirty="0">
                <a:solidFill>
                  <a:schemeClr val="tx1"/>
                </a:solidFill>
                <a:latin typeface="楷体" charset="0"/>
                <a:ea typeface="楷体" charset="0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" charset="0"/>
                <a:ea typeface="楷体" charset="0"/>
              </a:rPr>
              <a:t>这牛尾巴画错了。两牛相斗的时候，全身的力气都用在角上，尾巴是夹在后腿中间的。您画的牛尾巴是翘起来的，那是牛用尾巴驱赶牛蝇的样子。您没见过两牛相斗的情形吧？</a:t>
            </a:r>
            <a:r>
              <a:rPr lang="zh-CN" altLang="en-US" sz="3600" b="1" dirty="0">
                <a:solidFill>
                  <a:schemeClr val="tx1"/>
                </a:solidFill>
                <a:ea typeface="楷体_GB2312" pitchFamily="49" charset="-122"/>
              </a:rPr>
              <a:t>”</a:t>
            </a:r>
          </a:p>
        </p:txBody>
      </p:sp>
      <p:pic>
        <p:nvPicPr>
          <p:cNvPr id="84999" name="图片 84998" descr="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3153" y="0"/>
            <a:ext cx="5109957" cy="68580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对象 5121"/>
          <p:cNvGraphicFramePr>
            <a:graphicFrameLocks/>
          </p:cNvGraphicFramePr>
          <p:nvPr/>
        </p:nvGraphicFramePr>
        <p:xfrm>
          <a:off x="0" y="0"/>
          <a:ext cx="12190095" cy="6858000"/>
        </p:xfrm>
        <a:graphic>
          <a:graphicData uri="http://schemas.openxmlformats.org/presentationml/2006/ole">
            <p:oleObj spid="_x0000_s3076" r:id="rId3" imgW="5742857" imgH="4285714" progId="PBrush">
              <p:embed/>
            </p:oleObj>
          </a:graphicData>
        </a:graphic>
      </p:graphicFrame>
      <p:sp>
        <p:nvSpPr>
          <p:cNvPr id="5123" name="云形标注 5122"/>
          <p:cNvSpPr/>
          <p:nvPr/>
        </p:nvSpPr>
        <p:spPr>
          <a:xfrm>
            <a:off x="4495800" y="228600"/>
            <a:ext cx="3471863" cy="1295400"/>
          </a:xfrm>
          <a:prstGeom prst="cloudCallout">
            <a:avLst>
              <a:gd name="adj1" fmla="val -79218"/>
              <a:gd name="adj2" fmla="val 35782"/>
            </a:avLst>
          </a:prstGeom>
          <a:solidFill>
            <a:srgbClr val="FFFF00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>
                <a:srgbClr val="000000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拓展创新</a:t>
            </a:r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2639844" y="2261310"/>
            <a:ext cx="7696200" cy="2042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我想对戴嵩说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 “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”</a:t>
            </a:r>
            <a:endParaRPr lang="zh-CN" altLang="en-US" sz="32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我想对牧童说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 “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”</a:t>
            </a:r>
            <a:endParaRPr lang="zh-CN" altLang="en-US" sz="32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我想对周围的人说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 “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</a:t>
            </a:r>
            <a:r>
              <a:rPr lang="zh-CN" altLang="en-US" sz="3200" b="1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”</a:t>
            </a:r>
            <a:endParaRPr lang="zh-CN" altLang="en-US" sz="3200" b="1" dirty="0">
              <a:solidFill>
                <a:srgbClr val="00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2660164" y="4529157"/>
            <a:ext cx="777716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Arial" pitchFamily="34" charset="0"/>
                <a:ea typeface="楷体_GB2312" pitchFamily="49" charset="-122"/>
              </a:rPr>
              <a:t>我想</a:t>
            </a:r>
            <a:r>
              <a:rPr lang="zh-CN" altLang="en-US" sz="3200" b="1" dirty="0" smtClean="0">
                <a:solidFill>
                  <a:srgbClr val="008000"/>
                </a:solidFill>
                <a:latin typeface="Arial" pitchFamily="34" charset="0"/>
                <a:ea typeface="楷体_GB2312" pitchFamily="49" charset="-122"/>
              </a:rPr>
              <a:t>对我们班同学说：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3200" b="1" u="sng" dirty="0" smtClean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              </a:t>
            </a:r>
            <a:r>
              <a:rPr lang="zh-CN" altLang="en-US" sz="3200" dirty="0" smtClean="0">
                <a:solidFill>
                  <a:srgbClr val="008000"/>
                </a:solidFill>
                <a:latin typeface="Arial" pitchFamily="34" charset="0"/>
                <a:ea typeface="楷体_GB2312" pitchFamily="49" charset="-122"/>
              </a:rPr>
              <a:t>。</a:t>
            </a:r>
            <a:r>
              <a:rPr lang="zh-CN" altLang="en-US" sz="3200" b="1" dirty="0" smtClean="0">
                <a:solidFill>
                  <a:srgbClr val="009900"/>
                </a:solidFill>
                <a:latin typeface="Arial" pitchFamily="34" charset="0"/>
                <a:ea typeface="宋体" pitchFamily="2" charset="-122"/>
              </a:rPr>
              <a:t>”</a:t>
            </a:r>
            <a:endParaRPr lang="zh-CN" altLang="en-US" sz="3200" b="1" dirty="0">
              <a:solidFill>
                <a:srgbClr val="0099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7889" descr="Dn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0"/>
            <a:ext cx="1068387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629" name="文本框 26628"/>
          <p:cNvSpPr txBox="1"/>
          <p:nvPr/>
        </p:nvSpPr>
        <p:spPr>
          <a:xfrm>
            <a:off x="10860088" y="936943"/>
            <a:ext cx="1006475" cy="5472112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pPr lvl="0"/>
            <a:r>
              <a:rPr lang="en-US" altLang="zh-CN" sz="5400" b="1"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5400" b="1" dirty="0">
                <a:latin typeface="Arial" pitchFamily="34" charset="0"/>
                <a:ea typeface="楷体_GB2312" pitchFamily="49" charset="-122"/>
              </a:rPr>
              <a:t>斗牛图</a:t>
            </a:r>
            <a:r>
              <a:rPr lang="zh-CN" altLang="en-US" sz="5400" b="1" dirty="0"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5400" b="1">
                <a:latin typeface="Arial" pitchFamily="34" charset="0"/>
                <a:ea typeface="宋体" pitchFamily="2" charset="-122"/>
              </a:rPr>
              <a:t>》</a:t>
            </a:r>
            <a:endParaRPr lang="en-US" altLang="zh-CN" sz="5400" b="1"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9" name="文本占位符 157698" descr="330396180三牛图"/>
          <p:cNvPicPr>
            <a:picLocks noGrp="1" noRot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-32385" y="-34290"/>
            <a:ext cx="12223750" cy="6892290"/>
          </a:xfrm>
        </p:spPr>
      </p:pic>
      <p:sp>
        <p:nvSpPr>
          <p:cNvPr id="157700" name="文本框 157699"/>
          <p:cNvSpPr txBox="1"/>
          <p:nvPr/>
        </p:nvSpPr>
        <p:spPr>
          <a:xfrm>
            <a:off x="1774825" y="-171450"/>
            <a:ext cx="2926080" cy="12661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7200" dirty="0">
                <a:latin typeface="Times New Roman" pitchFamily="18" charset="0"/>
                <a:ea typeface="隶书" pitchFamily="49" charset="-122"/>
              </a:rPr>
              <a:t>三牛图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图片 158721" descr="归牧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8723" name="文本框 158722"/>
          <p:cNvSpPr txBox="1"/>
          <p:nvPr/>
        </p:nvSpPr>
        <p:spPr>
          <a:xfrm>
            <a:off x="8241348" y="3990975"/>
            <a:ext cx="1259840" cy="260604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6600" dirty="0">
                <a:latin typeface="Times New Roman" pitchFamily="18" charset="0"/>
                <a:ea typeface="隶书" pitchFamily="49" charset="-122"/>
              </a:rPr>
              <a:t>归牧图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0"/>
            <a:ext cx="1217866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4339" name="文本框 14338"/>
          <p:cNvSpPr txBox="1"/>
          <p:nvPr/>
        </p:nvSpPr>
        <p:spPr>
          <a:xfrm>
            <a:off x="1847850" y="908050"/>
            <a:ext cx="9001125" cy="4709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>
                <a:latin typeface="Times New Roman" pitchFamily="2" charset="0"/>
                <a:ea typeface="楷体_GB2312" pitchFamily="1" charset="-122"/>
              </a:rPr>
              <a:t>思考：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>
                <a:latin typeface="Times New Roman" pitchFamily="2" charset="0"/>
                <a:ea typeface="楷体_GB2312" pitchFamily="1" charset="-122"/>
              </a:rPr>
              <a:t>     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>
                <a:latin typeface="Times New Roman" pitchFamily="2" charset="0"/>
                <a:ea typeface="楷体_GB2312" pitchFamily="1" charset="-122"/>
              </a:rPr>
              <a:t>    读了课文你知道了什么？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5400" b="1">
              <a:latin typeface="Times New Roman" pitchFamily="2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图片 181249" descr="200904211444577349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550863"/>
            <a:ext cx="9043988" cy="467836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1251" name="文本框 181250"/>
          <p:cNvSpPr txBox="1"/>
          <p:nvPr/>
        </p:nvSpPr>
        <p:spPr>
          <a:xfrm>
            <a:off x="2855913" y="5373688"/>
            <a:ext cx="6480175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6000"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6000">
                <a:latin typeface="Arial" pitchFamily="34" charset="0"/>
                <a:ea typeface="楷体_GB2312" pitchFamily="49" charset="-122"/>
              </a:rPr>
              <a:t>八骏图</a:t>
            </a:r>
            <a:r>
              <a:rPr lang="en-US" altLang="zh-CN" sz="6000"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6000">
                <a:latin typeface="Arial" pitchFamily="34" charset="0"/>
                <a:ea typeface="楷体_GB2312" pitchFamily="49" charset="-122"/>
              </a:rPr>
              <a:t>徐悲鸿</a:t>
            </a:r>
          </a:p>
        </p:txBody>
      </p:sp>
    </p:spTree>
  </p:cSld>
  <p:clrMapOvr>
    <a:masterClrMapping/>
  </p:clrMapOvr>
  <p:transition advTm="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图片 165889" descr="200407291139575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04800"/>
            <a:ext cx="2895600" cy="63246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5891" name="图片 165890" descr="yu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800" y="228600"/>
            <a:ext cx="3200400" cy="640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65892" name="文本框 165891"/>
          <p:cNvSpPr txBox="1"/>
          <p:nvPr/>
        </p:nvSpPr>
        <p:spPr>
          <a:xfrm>
            <a:off x="5488305" y="2286000"/>
            <a:ext cx="1188720" cy="38068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pPr lvl="0" algn="l">
              <a:spcBef>
                <a:spcPct val="50000"/>
              </a:spcBef>
              <a:buClr>
                <a:srgbClr val="000000"/>
              </a:buClr>
            </a:pPr>
            <a:r>
              <a:rPr lang="zh-CN" altLang="en-US" sz="6600" dirty="0">
                <a:latin typeface="Times New Roman" pitchFamily="18" charset="0"/>
                <a:ea typeface="华文新魏" pitchFamily="2" charset="-122"/>
              </a:rPr>
              <a:t>虾 </a:t>
            </a:r>
            <a:r>
              <a:rPr lang="zh-CN" altLang="en-US" sz="4400" dirty="0">
                <a:latin typeface="Times New Roman" pitchFamily="18" charset="0"/>
                <a:ea typeface="华文新魏" pitchFamily="2" charset="-122"/>
              </a:rPr>
              <a:t>齐白石</a:t>
            </a:r>
            <a:r>
              <a:rPr lang="zh-CN" altLang="en-US" sz="6600" dirty="0">
                <a:latin typeface="Times New Roman" pitchFamily="18" charset="0"/>
                <a:ea typeface="华文新魏" pitchFamily="2" charset="-122"/>
              </a:rPr>
              <a:t>  </a:t>
            </a:r>
          </a:p>
        </p:txBody>
      </p:sp>
      <p:sp>
        <p:nvSpPr>
          <p:cNvPr id="165893" name="标题 165892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pPr lvl="0"/>
            <a:r>
              <a:rPr lang="en-US" altLang="zh-CN" dirty="0"/>
              <a:t>	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图片 166913" descr="0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28600"/>
            <a:ext cx="5383213" cy="63246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66915" name="标题 166914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pPr lvl="0"/>
            <a:r>
              <a:rPr lang="en-US" altLang="zh-CN" dirty="0"/>
              <a:t>	</a:t>
            </a:r>
          </a:p>
        </p:txBody>
      </p:sp>
      <p:sp>
        <p:nvSpPr>
          <p:cNvPr id="166916" name="文本框 166915"/>
          <p:cNvSpPr txBox="1"/>
          <p:nvPr/>
        </p:nvSpPr>
        <p:spPr>
          <a:xfrm>
            <a:off x="8257223" y="1844675"/>
            <a:ext cx="1005840" cy="254063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 anchor="t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zh-CN" altLang="en-US" sz="5400" b="1" dirty="0">
                <a:latin typeface="Times New Roman" pitchFamily="18" charset="0"/>
                <a:ea typeface="宋体" pitchFamily="2" charset="-122"/>
              </a:rPr>
              <a:t>鹰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李苦禅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2010211931508933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787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170180" y="176530"/>
            <a:ext cx="11767185" cy="6126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latin typeface="楷体" charset="0"/>
                <a:ea typeface="楷体" charset="0"/>
              </a:rPr>
              <a:t>    </a:t>
            </a:r>
            <a:r>
              <a:rPr lang="zh-CN" altLang="en-US" sz="4400" b="1">
                <a:latin typeface="楷体" charset="0"/>
                <a:ea typeface="楷体" charset="0"/>
              </a:rPr>
              <a:t>聂利是一个12岁的小学生。一次，他在学校学习了关于蜜蜂用翅膀发声的知识。回家后，他发现家门口有一只停着不动的蜜蜂，仍在发着“嗡嗡”的声音，他便将蜜蜂捉了下来，将它的翅膀折断，而蜜蜂仍在发着“嗡嗡”的声音。他便认识到教科书上的知识是错误的，蜜蜂不是用翅膀发声的。经过实验，他知道了所谓权威并不是绝对正确的，他便将这一观点告诉了许多人，终于，权威人士证实了他的发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1991" y="1298864"/>
            <a:ext cx="80633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作业：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课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后欣赏戴嵩的其他作品，也可以欣赏其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他著名画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家的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画。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15875"/>
            <a:ext cx="1217866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1928" name="矩形 81927"/>
          <p:cNvSpPr/>
          <p:nvPr/>
        </p:nvSpPr>
        <p:spPr>
          <a:xfrm>
            <a:off x="895985" y="1412875"/>
            <a:ext cx="10462895" cy="41148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Comic Sans MS" pitchFamily="66" charset="0"/>
                <a:ea typeface="楷体_GB2312" pitchFamily="49" charset="-122"/>
              </a:rPr>
              <a:t>    </a:t>
            </a:r>
            <a:r>
              <a:rPr lang="en-US" altLang="zh-CN" sz="4400" b="1" dirty="0">
                <a:solidFill>
                  <a:schemeClr val="tx1"/>
                </a:solidFill>
                <a:latin typeface="Comic Sans MS" pitchFamily="66" charset="0"/>
                <a:ea typeface="楷体_GB2312" pitchFamily="49" charset="-122"/>
              </a:rPr>
              <a:t> </a:t>
            </a:r>
            <a:r>
              <a:rPr lang="zh-CN" altLang="en-US" sz="4400" b="1" dirty="0">
                <a:solidFill>
                  <a:schemeClr val="tx1"/>
                </a:solidFill>
                <a:latin typeface="Comic Sans MS" pitchFamily="66" charset="0"/>
                <a:ea typeface="楷体_GB2312" pitchFamily="49" charset="-122"/>
              </a:rPr>
              <a:t>唐朝有一位著名画家叫戴嵩。他的画一挂出来，就有许多人观赏。看画的人没有不点头称赞的，有钱的人还争着花大价钱购买。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15875"/>
            <a:ext cx="1217866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1933" name="文本框 81932"/>
          <p:cNvSpPr txBox="1"/>
          <p:nvPr/>
        </p:nvSpPr>
        <p:spPr>
          <a:xfrm>
            <a:off x="1261969" y="3882278"/>
            <a:ext cx="9580880" cy="13716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buClr>
                <a:srgbClr val="000000"/>
              </a:buClr>
            </a:pPr>
            <a:r>
              <a:rPr lang="en-US" altLang="zh-CN" sz="3600" b="1" dirty="0">
                <a:latin typeface="Times New Roman" pitchFamily="18" charset="0"/>
                <a:ea typeface="宋体" pitchFamily="2" charset="-122"/>
              </a:rPr>
              <a:t>       </a:t>
            </a:r>
            <a:r>
              <a:rPr lang="en-US" altLang="zh-CN" sz="4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我也能用“一</a:t>
            </a:r>
            <a:r>
              <a:rPr lang="en-US" altLang="zh-CN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就 </a:t>
            </a:r>
            <a:r>
              <a:rPr lang="en-US" altLang="zh-CN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……”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说一句话，你呢？试试吧！</a:t>
            </a:r>
          </a:p>
        </p:txBody>
      </p:sp>
      <p:sp>
        <p:nvSpPr>
          <p:cNvPr id="3" name="矩形 2"/>
          <p:cNvSpPr/>
          <p:nvPr/>
        </p:nvSpPr>
        <p:spPr>
          <a:xfrm>
            <a:off x="1071245" y="1033780"/>
            <a:ext cx="10593705" cy="24079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/>
            <a:r>
              <a:rPr lang="en-US" altLang="zh-CN" sz="4400" b="1" dirty="0">
                <a:solidFill>
                  <a:srgbClr val="FF0000"/>
                </a:solidFill>
                <a:latin typeface="Comic Sans MS" pitchFamily="66" charset="0"/>
                <a:ea typeface="楷体_GB2312" pitchFamily="49" charset="-122"/>
              </a:rPr>
              <a:t>     </a:t>
            </a:r>
            <a:r>
              <a:rPr lang="zh-CN" altLang="en-US" sz="5400" b="1" dirty="0">
                <a:solidFill>
                  <a:schemeClr val="tx1"/>
                </a:solidFill>
                <a:latin typeface="Comic Sans MS" pitchFamily="66" charset="0"/>
                <a:ea typeface="楷体_GB2312" pitchFamily="49" charset="-122"/>
              </a:rPr>
              <a:t>他的画</a:t>
            </a:r>
            <a:r>
              <a:rPr lang="zh-CN" altLang="en-US" sz="5400" b="1" dirty="0">
                <a:solidFill>
                  <a:srgbClr val="FF0000"/>
                </a:solidFill>
                <a:latin typeface="Comic Sans MS" pitchFamily="66" charset="0"/>
                <a:ea typeface="楷体_GB2312" pitchFamily="49" charset="-122"/>
              </a:rPr>
              <a:t>一</a:t>
            </a:r>
            <a:r>
              <a:rPr lang="zh-CN" altLang="en-US" sz="5400" b="1" dirty="0">
                <a:solidFill>
                  <a:schemeClr val="tx1"/>
                </a:solidFill>
                <a:latin typeface="Comic Sans MS" pitchFamily="66" charset="0"/>
                <a:ea typeface="楷体_GB2312" pitchFamily="49" charset="-122"/>
              </a:rPr>
              <a:t>挂出来，</a:t>
            </a:r>
            <a:r>
              <a:rPr lang="zh-CN" altLang="en-US" sz="5400" b="1" dirty="0">
                <a:solidFill>
                  <a:srgbClr val="FF0000"/>
                </a:solidFill>
                <a:latin typeface="Comic Sans MS" pitchFamily="66" charset="0"/>
                <a:ea typeface="楷体_GB2312" pitchFamily="49" charset="-122"/>
              </a:rPr>
              <a:t>就</a:t>
            </a:r>
            <a:r>
              <a:rPr lang="zh-CN" altLang="en-US" sz="5400" b="1" dirty="0">
                <a:solidFill>
                  <a:schemeClr val="tx1"/>
                </a:solidFill>
                <a:latin typeface="Comic Sans MS" pitchFamily="66" charset="0"/>
                <a:ea typeface="楷体_GB2312" pitchFamily="49" charset="-122"/>
              </a:rPr>
              <a:t>有许多人观赏。</a:t>
            </a:r>
          </a:p>
          <a:p>
            <a:pPr lvl="0" algn="l"/>
            <a:endParaRPr lang="zh-CN" altLang="en-US" sz="4400" b="1" dirty="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矩形 159745"/>
          <p:cNvSpPr/>
          <p:nvPr/>
        </p:nvSpPr>
        <p:spPr>
          <a:xfrm>
            <a:off x="554019" y="306911"/>
            <a:ext cx="11271250" cy="28346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一会儿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浓墨涂抹，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一会儿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轻笔细描</a:t>
            </a:r>
            <a:r>
              <a:rPr lang="en-US" altLang="zh-CN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很快就画成了。 </a:t>
            </a:r>
          </a:p>
        </p:txBody>
      </p:sp>
      <p:sp>
        <p:nvSpPr>
          <p:cNvPr id="3" name="文本框 11"/>
          <p:cNvSpPr txBox="1"/>
          <p:nvPr/>
        </p:nvSpPr>
        <p:spPr>
          <a:xfrm>
            <a:off x="947756" y="3445360"/>
            <a:ext cx="10285020" cy="265176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lnSpc>
                <a:spcPct val="200000"/>
              </a:lnSpc>
              <a:buClr>
                <a:srgbClr val="000000"/>
              </a:buClr>
            </a:pPr>
            <a:r>
              <a:rPr lang="en-US" altLang="zh-CN" sz="3600" b="1" dirty="0">
                <a:latin typeface="Times New Roman" pitchFamily="18" charset="0"/>
                <a:ea typeface="宋体" pitchFamily="2" charset="-122"/>
              </a:rPr>
              <a:t>       </a:t>
            </a:r>
            <a:r>
              <a:rPr lang="en-US" altLang="zh-CN" sz="4400" b="1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我也能用“一会儿</a:t>
            </a:r>
            <a:r>
              <a:rPr lang="en-US" altLang="zh-CN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……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一会儿 </a:t>
            </a:r>
            <a:r>
              <a:rPr lang="en-US" altLang="zh-CN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……”</a:t>
            </a:r>
            <a:r>
              <a:rPr lang="zh-CN" altLang="en-US" sz="4000" b="1" dirty="0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rPr>
              <a:t>说一句话，你呢？试试吧！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矩形 159745"/>
          <p:cNvSpPr/>
          <p:nvPr/>
        </p:nvSpPr>
        <p:spPr>
          <a:xfrm>
            <a:off x="317500" y="1242378"/>
            <a:ext cx="11271250" cy="3749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20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他一会儿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浓墨涂抹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，一会儿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轻笔细描</a:t>
            </a:r>
            <a:r>
              <a:rPr lang="en-US" altLang="zh-CN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很快就画成了。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xbhm00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55880"/>
            <a:ext cx="6807200" cy="677926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35" name="文本框 18434"/>
          <p:cNvSpPr txBox="1"/>
          <p:nvPr/>
        </p:nvSpPr>
        <p:spPr>
          <a:xfrm>
            <a:off x="6858000" y="1295400"/>
            <a:ext cx="4800600" cy="126619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7200" dirty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浓墨涂抹</a:t>
            </a:r>
            <a:endParaRPr lang="zh-CN" altLang="en-US" sz="7200">
              <a:solidFill>
                <a:srgbClr val="9933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6826250" y="3581400"/>
            <a:ext cx="3841750" cy="126619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7200" dirty="0">
                <a:solidFill>
                  <a:srgbClr val="993300"/>
                </a:solidFill>
                <a:latin typeface="Times New Roman" pitchFamily="18" charset="0"/>
                <a:ea typeface="隶书" pitchFamily="49" charset="-122"/>
              </a:rPr>
              <a:t>轻笔细描</a:t>
            </a:r>
            <a:endParaRPr lang="zh-CN" altLang="en-US" sz="7200">
              <a:solidFill>
                <a:srgbClr val="9933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8437" name="直接连接符 18436"/>
          <p:cNvSpPr/>
          <p:nvPr/>
        </p:nvSpPr>
        <p:spPr>
          <a:xfrm flipH="1">
            <a:off x="4070350" y="2148840"/>
            <a:ext cx="2679065" cy="3429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8" name="直接连接符 18437"/>
          <p:cNvSpPr/>
          <p:nvPr/>
        </p:nvSpPr>
        <p:spPr>
          <a:xfrm flipH="1">
            <a:off x="3900805" y="4360545"/>
            <a:ext cx="2655570" cy="9683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500" y="1242378"/>
            <a:ext cx="11271250" cy="3749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 lvl="0" algn="l">
              <a:lnSpc>
                <a:spcPct val="20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他一会儿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浓墨涂抹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，一会儿</a:t>
            </a:r>
            <a:r>
              <a:rPr lang="zh-CN" altLang="en-US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轻笔细描</a:t>
            </a:r>
            <a:r>
              <a:rPr lang="en-US" altLang="zh-CN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60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很快就画成了。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 86017"/>
          <p:cNvSpPr>
            <a:spLocks noGrp="1" noRot="1"/>
          </p:cNvSpPr>
          <p:nvPr>
            <p:ph type="title"/>
          </p:nvPr>
        </p:nvSpPr>
        <p:spPr>
          <a:xfrm>
            <a:off x="2209800" y="152400"/>
            <a:ext cx="6870700" cy="1600200"/>
          </a:xfrm>
        </p:spPr>
        <p:txBody>
          <a:bodyPr anchor="ctr"/>
          <a:lstStyle/>
          <a:p>
            <a:endParaRPr dirty="0"/>
          </a:p>
        </p:txBody>
      </p:sp>
      <p:sp>
        <p:nvSpPr>
          <p:cNvPr id="86019" name="文本占位符 86018"/>
          <p:cNvSpPr>
            <a:spLocks noGrp="1" noRot="1"/>
          </p:cNvSpPr>
          <p:nvPr>
            <p:ph type="body" idx="1"/>
          </p:nvPr>
        </p:nvSpPr>
        <p:spPr>
          <a:xfrm>
            <a:off x="2360613" y="1827213"/>
            <a:ext cx="7624762" cy="3635375"/>
          </a:xfrm>
        </p:spPr>
        <p:txBody>
          <a:bodyPr/>
          <a:lstStyle/>
          <a:p>
            <a:endParaRPr dirty="0"/>
          </a:p>
        </p:txBody>
      </p:sp>
      <p:pic>
        <p:nvPicPr>
          <p:cNvPr id="86020" name="图片 86019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6690" y="-281305"/>
            <a:ext cx="12399010" cy="73215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6021" name="矩形 86020"/>
          <p:cNvSpPr/>
          <p:nvPr/>
        </p:nvSpPr>
        <p:spPr>
          <a:xfrm>
            <a:off x="3359150" y="620713"/>
            <a:ext cx="6697663" cy="5524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/>
            <a:r>
              <a:rPr lang="en-US" altLang="zh-CN" sz="2800" b="1" dirty="0">
                <a:solidFill>
                  <a:schemeClr val="tx2"/>
                </a:solidFill>
                <a:latin typeface="Comic Sans MS" pitchFamily="66" charset="0"/>
                <a:ea typeface="楷体_GB2312" pitchFamily="49" charset="-122"/>
              </a:rPr>
              <a:t>   </a:t>
            </a:r>
          </a:p>
        </p:txBody>
      </p:sp>
      <p:sp>
        <p:nvSpPr>
          <p:cNvPr id="86022" name="文本框 86021"/>
          <p:cNvSpPr txBox="1"/>
          <p:nvPr/>
        </p:nvSpPr>
        <p:spPr>
          <a:xfrm>
            <a:off x="991235" y="-28575"/>
            <a:ext cx="10108565" cy="3108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charset="0"/>
                <a:ea typeface="楷体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charset="0"/>
                <a:ea typeface="楷体" charset="0"/>
              </a:rPr>
              <a:t>画得太像了，画得太像了，这真是绝妙之作！”一位商人称赞道。</a:t>
            </a:r>
          </a:p>
          <a:p>
            <a:pPr lvl="0"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charset="0"/>
                <a:ea typeface="楷体" charset="0"/>
              </a:rPr>
              <a:t>    “画活了，画活了，只有神笔才能画出这样的画！”一位教书先生赞扬道。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897</Words>
  <Application>Microsoft Office PowerPoint</Application>
  <PresentationFormat>自定义</PresentationFormat>
  <Paragraphs>46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 </vt:lpstr>
      <vt:lpstr> 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微软用户</cp:lastModifiedBy>
  <cp:revision>21</cp:revision>
  <dcterms:created xsi:type="dcterms:W3CDTF">2016-05-05T03:20:00Z</dcterms:created>
  <dcterms:modified xsi:type="dcterms:W3CDTF">2016-05-05T15:54:01Z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