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7"/>
  </p:notesMasterIdLst>
  <p:sldIdLst>
    <p:sldId id="568" r:id="rId2"/>
    <p:sldId id="624" r:id="rId3"/>
    <p:sldId id="625" r:id="rId4"/>
    <p:sldId id="626" r:id="rId5"/>
    <p:sldId id="627" r:id="rId6"/>
    <p:sldId id="628" r:id="rId7"/>
    <p:sldId id="645" r:id="rId8"/>
    <p:sldId id="629" r:id="rId9"/>
    <p:sldId id="630" r:id="rId10"/>
    <p:sldId id="631" r:id="rId11"/>
    <p:sldId id="632" r:id="rId12"/>
    <p:sldId id="633" r:id="rId13"/>
    <p:sldId id="634" r:id="rId14"/>
    <p:sldId id="635" r:id="rId15"/>
    <p:sldId id="636" r:id="rId16"/>
    <p:sldId id="646" r:id="rId17"/>
    <p:sldId id="637" r:id="rId18"/>
    <p:sldId id="639" r:id="rId19"/>
    <p:sldId id="640" r:id="rId20"/>
    <p:sldId id="638" r:id="rId21"/>
    <p:sldId id="641" r:id="rId22"/>
    <p:sldId id="642" r:id="rId23"/>
    <p:sldId id="643" r:id="rId24"/>
    <p:sldId id="644" r:id="rId25"/>
    <p:sldId id="56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p:scale>
          <a:sx n="100" d="100"/>
          <a:sy n="100" d="100"/>
        </p:scale>
        <p:origin x="-132" y="-390"/>
      </p:cViewPr>
      <p:guideLst>
        <p:guide orient="horz" pos="220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2020/11/15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2020/11/15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2020/11/15</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pPr/>
              <a:t>2020/11/15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2020/11/15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2020/11/15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2020/11/15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2020/11/15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2020/11/15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2020/11/15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pPr/>
              <a:t>2020/11/15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file:///C:\Users\Administrator\Desktop\&#31532;&#19971;&#21333;&#20803;23-24PPT\&#31532;&#19971;&#21333;&#20803;23-24PPT&#21021;&#31295;\&#12298;&#21335;&#27877;&#28286;&#12299;&#20013;&#22830;&#20048;&#22242;&#21512;&#21809;&#22242;_&#33150;&#35759;&#35270;&#39057;.mp4"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076325" y="589915"/>
            <a:ext cx="10687050" cy="1446550"/>
          </a:xfrm>
          <a:prstGeom prst="rect">
            <a:avLst/>
          </a:prstGeom>
          <a:noFill/>
        </p:spPr>
        <p:txBody>
          <a:bodyPr wrap="square" rtlCol="0">
            <a:spAutoFit/>
          </a:bodyPr>
          <a:lstStyle/>
          <a:p>
            <a:r>
              <a:rPr lang="zh-CN" altLang="en-US" sz="8800" dirty="0" smtClean="0">
                <a:latin typeface="楷体" panose="02010609060101010101" pitchFamily="49" charset="-122"/>
                <a:ea typeface="楷体" panose="02010609060101010101" pitchFamily="49" charset="-122"/>
              </a:rPr>
              <a:t>延安 </a:t>
            </a:r>
            <a:r>
              <a:rPr lang="en-US" altLang="zh-CN" sz="8800" dirty="0" smtClean="0">
                <a:latin typeface="楷体" panose="02010609060101010101" pitchFamily="49" charset="-122"/>
                <a:ea typeface="楷体" panose="02010609060101010101" pitchFamily="49" charset="-122"/>
              </a:rPr>
              <a:t>, </a:t>
            </a:r>
            <a:r>
              <a:rPr lang="zh-CN" altLang="en-US" sz="8800" dirty="0" smtClean="0">
                <a:latin typeface="楷体" panose="02010609060101010101" pitchFamily="49" charset="-122"/>
                <a:ea typeface="楷体" panose="02010609060101010101" pitchFamily="49" charset="-122"/>
              </a:rPr>
              <a:t>我把你追寻</a:t>
            </a:r>
            <a:endParaRPr lang="zh-CN" sz="88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15125" y="2009775"/>
            <a:ext cx="5476875" cy="2031325"/>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满目</a:t>
            </a:r>
            <a:r>
              <a:rPr lang="zh-CN" altLang="zh-CN" sz="3600" dirty="0" smtClean="0">
                <a:solidFill>
                  <a:srgbClr val="FF0000"/>
                </a:solidFill>
                <a:latin typeface="楷体" pitchFamily="49" charset="-122"/>
                <a:ea typeface="楷体" pitchFamily="49" charset="-122"/>
              </a:rPr>
              <a:t>琳琅</a:t>
            </a:r>
            <a:r>
              <a:rPr lang="zh-CN" altLang="zh-CN" sz="3600" dirty="0" smtClean="0">
                <a:latin typeface="楷体" pitchFamily="49" charset="-122"/>
                <a:ea typeface="楷体" pitchFamily="49" charset="-122"/>
              </a:rPr>
              <a:t>：满眼都是珍贵的东西。形容美好、完美的事物很多。</a:t>
            </a:r>
          </a:p>
          <a:p>
            <a:endParaRPr lang="zh-CN" altLang="en-US" dirty="0"/>
          </a:p>
        </p:txBody>
      </p:sp>
      <p:pic>
        <p:nvPicPr>
          <p:cNvPr id="7170" name="Picture 2"/>
          <p:cNvPicPr>
            <a:picLocks noChangeAspect="1" noChangeArrowheads="1"/>
          </p:cNvPicPr>
          <p:nvPr/>
        </p:nvPicPr>
        <p:blipFill>
          <a:blip r:embed="rId2" cstate="print"/>
          <a:srcRect/>
          <a:stretch>
            <a:fillRect/>
          </a:stretch>
        </p:blipFill>
        <p:spPr bwMode="auto">
          <a:xfrm>
            <a:off x="147638" y="1052513"/>
            <a:ext cx="6526804" cy="3376612"/>
          </a:xfrm>
          <a:prstGeom prst="rect">
            <a:avLst/>
          </a:prstGeom>
          <a:noFill/>
          <a:ln w="9525">
            <a:noFill/>
            <a:miter lim="800000"/>
            <a:headEnd/>
            <a:tailEnd/>
          </a:ln>
        </p:spPr>
      </p:pic>
      <p:sp>
        <p:nvSpPr>
          <p:cNvPr id="5" name="矩形 4"/>
          <p:cNvSpPr/>
          <p:nvPr/>
        </p:nvSpPr>
        <p:spPr>
          <a:xfrm>
            <a:off x="7941186" y="1386959"/>
            <a:ext cx="2236510" cy="584775"/>
          </a:xfrm>
          <a:prstGeom prst="rect">
            <a:avLst/>
          </a:prstGeom>
        </p:spPr>
        <p:txBody>
          <a:bodyPr wrap="none">
            <a:spAutoFit/>
          </a:bodyPr>
          <a:lstStyle/>
          <a:p>
            <a:r>
              <a:rPr lang="zh-CN" altLang="zh-CN" sz="3200" dirty="0" smtClean="0">
                <a:solidFill>
                  <a:srgbClr val="FF0000"/>
                </a:solidFill>
                <a:latin typeface="楷体" pitchFamily="49" charset="-122"/>
                <a:ea typeface="楷体" pitchFamily="49" charset="-122"/>
              </a:rPr>
              <a:t>精美的玉石</a:t>
            </a:r>
            <a:endParaRPr lang="zh-CN" alt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81751" y="1733550"/>
            <a:ext cx="5810249" cy="3139321"/>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宝塔山：是中国革命圣地延安的重要标志和象征。位于陕西省延安城区中心，登上塔顶，全城风貌可尽收眼底。</a:t>
            </a:r>
          </a:p>
          <a:p>
            <a:endParaRPr lang="zh-CN" altLang="en-US" dirty="0"/>
          </a:p>
        </p:txBody>
      </p:sp>
      <p:pic>
        <p:nvPicPr>
          <p:cNvPr id="8194" name="Picture 2"/>
          <p:cNvPicPr>
            <a:picLocks noChangeAspect="1" noChangeArrowheads="1"/>
          </p:cNvPicPr>
          <p:nvPr/>
        </p:nvPicPr>
        <p:blipFill>
          <a:blip r:embed="rId2" cstate="print"/>
          <a:srcRect/>
          <a:stretch>
            <a:fillRect/>
          </a:stretch>
        </p:blipFill>
        <p:spPr bwMode="auto">
          <a:xfrm>
            <a:off x="247650" y="452438"/>
            <a:ext cx="6210300" cy="4510329"/>
          </a:xfrm>
          <a:prstGeom prst="rect">
            <a:avLst/>
          </a:prstGeom>
          <a:noFill/>
          <a:ln w="9525">
            <a:noFill/>
            <a:miter lim="800000"/>
            <a:headEnd/>
            <a:tailEnd/>
          </a:ln>
        </p:spPr>
      </p:pic>
      <p:sp>
        <p:nvSpPr>
          <p:cNvPr id="4" name="矩形 3"/>
          <p:cNvSpPr/>
          <p:nvPr/>
        </p:nvSpPr>
        <p:spPr>
          <a:xfrm>
            <a:off x="2466543" y="4958834"/>
            <a:ext cx="1569660"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宝塔山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701" y="114300"/>
            <a:ext cx="12068175" cy="646331"/>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200" dirty="0" smtClean="0">
                <a:latin typeface="楷体" pitchFamily="49" charset="-122"/>
                <a:ea typeface="楷体" pitchFamily="49" charset="-122"/>
              </a:rPr>
              <a:t>诗中哪几小节提到“追寻”，是在追寻什么？和同学交流想法。</a:t>
            </a:r>
            <a:endParaRPr lang="zh-CN" altLang="en-US" dirty="0"/>
          </a:p>
        </p:txBody>
      </p:sp>
      <p:pic>
        <p:nvPicPr>
          <p:cNvPr id="3" name="图片 2" descr="24-1.jpg"/>
          <p:cNvPicPr>
            <a:picLocks noChangeAspect="1"/>
          </p:cNvPicPr>
          <p:nvPr/>
        </p:nvPicPr>
        <p:blipFill>
          <a:blip r:embed="rId2" cstate="print"/>
          <a:srcRect l="35302" t="30000" r="7770" b="16047"/>
          <a:stretch>
            <a:fillRect/>
          </a:stretch>
        </p:blipFill>
        <p:spPr>
          <a:xfrm>
            <a:off x="1952624" y="809624"/>
            <a:ext cx="3457576" cy="4884128"/>
          </a:xfrm>
          <a:prstGeom prst="rect">
            <a:avLst/>
          </a:prstGeom>
        </p:spPr>
      </p:pic>
      <p:pic>
        <p:nvPicPr>
          <p:cNvPr id="4" name="图片 3" descr="24-2.jpg"/>
          <p:cNvPicPr>
            <a:picLocks noChangeAspect="1"/>
          </p:cNvPicPr>
          <p:nvPr/>
        </p:nvPicPr>
        <p:blipFill>
          <a:blip r:embed="rId3" cstate="print"/>
          <a:srcRect l="7555" t="15555" r="36112" b="18056"/>
          <a:stretch>
            <a:fillRect/>
          </a:stretch>
        </p:blipFill>
        <p:spPr>
          <a:xfrm>
            <a:off x="6648449" y="771523"/>
            <a:ext cx="3324226" cy="5805853"/>
          </a:xfrm>
          <a:prstGeom prst="rect">
            <a:avLst/>
          </a:prstGeom>
        </p:spPr>
      </p:pic>
      <p:pic>
        <p:nvPicPr>
          <p:cNvPr id="5" name="图片 4" descr="24-2.jpg"/>
          <p:cNvPicPr>
            <a:picLocks noChangeAspect="1"/>
          </p:cNvPicPr>
          <p:nvPr/>
        </p:nvPicPr>
        <p:blipFill>
          <a:blip r:embed="rId3" cstate="print"/>
          <a:srcRect l="5012" t="1389" r="38851" b="88095"/>
          <a:stretch>
            <a:fillRect/>
          </a:stretch>
        </p:blipFill>
        <p:spPr>
          <a:xfrm>
            <a:off x="1943099" y="5667373"/>
            <a:ext cx="3429995" cy="904877"/>
          </a:xfrm>
          <a:prstGeom prst="rect">
            <a:avLst/>
          </a:prstGeom>
        </p:spPr>
      </p:pic>
      <p:sp>
        <p:nvSpPr>
          <p:cNvPr id="6" name="矩形 5"/>
          <p:cNvSpPr/>
          <p:nvPr/>
        </p:nvSpPr>
        <p:spPr>
          <a:xfrm>
            <a:off x="1943101" y="800100"/>
            <a:ext cx="3428999" cy="5753100"/>
          </a:xfrm>
          <a:prstGeom prst="rect">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38925" y="762000"/>
            <a:ext cx="3324225" cy="5810250"/>
          </a:xfrm>
          <a:prstGeom prst="rect">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62200" y="1238250"/>
            <a:ext cx="504825" cy="381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371725" y="2038350"/>
            <a:ext cx="504825" cy="381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47875" y="2771776"/>
            <a:ext cx="638175" cy="1762124"/>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619875" y="5219699"/>
            <a:ext cx="638175" cy="1295401"/>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448675" y="4867275"/>
            <a:ext cx="504825" cy="381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1.jpg"/>
          <p:cNvPicPr>
            <a:picLocks noChangeAspect="1"/>
          </p:cNvPicPr>
          <p:nvPr/>
        </p:nvPicPr>
        <p:blipFill>
          <a:blip r:embed="rId2" cstate="print"/>
          <a:srcRect l="35302" t="30000" r="7770" b="50640"/>
          <a:stretch>
            <a:fillRect/>
          </a:stretch>
        </p:blipFill>
        <p:spPr>
          <a:xfrm>
            <a:off x="3743323" y="333374"/>
            <a:ext cx="4152849" cy="2105026"/>
          </a:xfrm>
          <a:prstGeom prst="rect">
            <a:avLst/>
          </a:prstGeom>
        </p:spPr>
      </p:pic>
      <p:sp>
        <p:nvSpPr>
          <p:cNvPr id="3" name="TextBox 2"/>
          <p:cNvSpPr txBox="1"/>
          <p:nvPr/>
        </p:nvSpPr>
        <p:spPr>
          <a:xfrm>
            <a:off x="866774" y="3343275"/>
            <a:ext cx="10325101" cy="923330"/>
          </a:xfrm>
          <a:prstGeom prst="rect">
            <a:avLst/>
          </a:prstGeom>
          <a:noFill/>
        </p:spPr>
        <p:txBody>
          <a:bodyPr wrap="square" rtlCol="0">
            <a:spAutoFit/>
          </a:bodyPr>
          <a:lstStyle/>
          <a:p>
            <a:r>
              <a:rPr lang="zh-CN" altLang="en-US" sz="3600" dirty="0" smtClean="0">
                <a:latin typeface="楷体" pitchFamily="49" charset="-122"/>
                <a:ea typeface="楷体" pitchFamily="49" charset="-122"/>
              </a:rPr>
              <a:t>比喻句让我</a:t>
            </a:r>
            <a:r>
              <a:rPr lang="zh-CN" altLang="zh-CN" sz="3600" dirty="0" smtClean="0">
                <a:latin typeface="楷体" pitchFamily="49" charset="-122"/>
                <a:ea typeface="楷体" pitchFamily="49" charset="-122"/>
              </a:rPr>
              <a:t>感受到作者对的</a:t>
            </a:r>
            <a:r>
              <a:rPr lang="en-US" altLang="zh-CN" sz="3600" u="sng" dirty="0" smtClean="0">
                <a:latin typeface="楷体" pitchFamily="49" charset="-122"/>
                <a:ea typeface="楷体" pitchFamily="49" charset="-122"/>
              </a:rPr>
              <a:t>             </a:t>
            </a:r>
            <a:r>
              <a:rPr lang="zh-CN" altLang="en-US" sz="3600" dirty="0" smtClean="0">
                <a:latin typeface="楷体" pitchFamily="49" charset="-122"/>
                <a:ea typeface="楷体" pitchFamily="49" charset="-122"/>
              </a:rPr>
              <a:t>的</a:t>
            </a:r>
            <a:r>
              <a:rPr lang="zh-CN" altLang="zh-CN" sz="3600" dirty="0" smtClean="0">
                <a:latin typeface="楷体" pitchFamily="49" charset="-122"/>
                <a:ea typeface="楷体" pitchFamily="49" charset="-122"/>
              </a:rPr>
              <a:t>热爱。</a:t>
            </a:r>
          </a:p>
          <a:p>
            <a:endParaRPr lang="zh-CN" altLang="en-US" dirty="0"/>
          </a:p>
        </p:txBody>
      </p:sp>
      <p:sp>
        <p:nvSpPr>
          <p:cNvPr id="4" name="矩形 3"/>
          <p:cNvSpPr/>
          <p:nvPr/>
        </p:nvSpPr>
        <p:spPr>
          <a:xfrm>
            <a:off x="8563659" y="1120259"/>
            <a:ext cx="1107996"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比喻</a:t>
            </a:r>
            <a:endParaRPr lang="zh-CN" altLang="en-US" dirty="0"/>
          </a:p>
        </p:txBody>
      </p:sp>
      <p:sp>
        <p:nvSpPr>
          <p:cNvPr id="5" name="椭圆 4"/>
          <p:cNvSpPr/>
          <p:nvPr/>
        </p:nvSpPr>
        <p:spPr>
          <a:xfrm>
            <a:off x="5657850" y="428625"/>
            <a:ext cx="619125" cy="381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686425" y="1390650"/>
            <a:ext cx="619125" cy="381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4876800" y="1266825"/>
            <a:ext cx="1371600"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867275" y="2257425"/>
            <a:ext cx="1371600"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444645" y="3368159"/>
            <a:ext cx="2954655" cy="646331"/>
          </a:xfrm>
          <a:prstGeom prst="rect">
            <a:avLst/>
          </a:prstGeom>
        </p:spPr>
        <p:txBody>
          <a:bodyPr wrap="none">
            <a:spAutoFit/>
          </a:bodyPr>
          <a:lstStyle/>
          <a:p>
            <a:r>
              <a:rPr lang="zh-CN" altLang="zh-CN" sz="3600" dirty="0" smtClean="0">
                <a:solidFill>
                  <a:srgbClr val="FF0000"/>
                </a:solidFill>
                <a:latin typeface="楷体" pitchFamily="49" charset="-122"/>
                <a:ea typeface="楷体" pitchFamily="49" charset="-122"/>
              </a:rPr>
              <a:t>革命圣地延安</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1.jpg"/>
          <p:cNvPicPr>
            <a:picLocks noChangeAspect="1"/>
          </p:cNvPicPr>
          <p:nvPr/>
        </p:nvPicPr>
        <p:blipFill>
          <a:blip r:embed="rId2" cstate="print"/>
          <a:srcRect l="35302" t="52517" r="7770" b="29280"/>
          <a:stretch>
            <a:fillRect/>
          </a:stretch>
        </p:blipFill>
        <p:spPr>
          <a:xfrm>
            <a:off x="0" y="0"/>
            <a:ext cx="5855894" cy="2790825"/>
          </a:xfrm>
          <a:prstGeom prst="rect">
            <a:avLst/>
          </a:prstGeom>
        </p:spPr>
      </p:pic>
      <p:sp>
        <p:nvSpPr>
          <p:cNvPr id="7" name="TextBox 6"/>
          <p:cNvSpPr txBox="1"/>
          <p:nvPr/>
        </p:nvSpPr>
        <p:spPr>
          <a:xfrm>
            <a:off x="5876925" y="657225"/>
            <a:ext cx="6315075" cy="1631216"/>
          </a:xfrm>
          <a:prstGeom prst="rect">
            <a:avLst/>
          </a:prstGeom>
          <a:solidFill>
            <a:schemeClr val="accent6">
              <a:lumMod val="20000"/>
              <a:lumOff val="80000"/>
            </a:schemeClr>
          </a:solidFill>
        </p:spPr>
        <p:txBody>
          <a:bodyPr wrap="square" rtlCol="0">
            <a:spAutoFit/>
          </a:bodyPr>
          <a:lstStyle/>
          <a:p>
            <a:r>
              <a:rPr lang="en-US" altLang="zh-CN" sz="3600" dirty="0" smtClean="0">
                <a:latin typeface="楷体" pitchFamily="49" charset="-122"/>
                <a:ea typeface="楷体" pitchFamily="49" charset="-122"/>
              </a:rPr>
              <a:t>    </a:t>
            </a:r>
            <a:r>
              <a:rPr lang="zh-CN" altLang="zh-CN" sz="3200" dirty="0" smtClean="0">
                <a:latin typeface="楷体" pitchFamily="49" charset="-122"/>
                <a:ea typeface="楷体" pitchFamily="49" charset="-122"/>
              </a:rPr>
              <a:t>我仿佛看到老一辈革命家在</a:t>
            </a:r>
            <a:r>
              <a:rPr lang="en-US" altLang="zh-CN"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（哪里干什么），在</a:t>
            </a:r>
            <a:r>
              <a:rPr lang="en-US" altLang="zh-CN"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，在</a:t>
            </a:r>
            <a:r>
              <a:rPr lang="en-US" altLang="zh-CN"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a:t>
            </a:r>
            <a:endParaRPr lang="zh-CN" altLang="en-US" sz="3600" dirty="0">
              <a:latin typeface="楷体" pitchFamily="49" charset="-122"/>
              <a:ea typeface="楷体" pitchFamily="49" charset="-122"/>
            </a:endParaRPr>
          </a:p>
        </p:txBody>
      </p:sp>
      <p:sp>
        <p:nvSpPr>
          <p:cNvPr id="8" name="椭圆 7"/>
          <p:cNvSpPr/>
          <p:nvPr/>
        </p:nvSpPr>
        <p:spPr>
          <a:xfrm>
            <a:off x="1905000" y="161925"/>
            <a:ext cx="857250" cy="40005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914525" y="828674"/>
            <a:ext cx="857250" cy="44767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924049" y="1524000"/>
            <a:ext cx="1228725" cy="48577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914524" y="2200275"/>
            <a:ext cx="1285875" cy="47625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a:blip r:embed="rId3" cstate="print"/>
          <a:srcRect l="11647" t="23341"/>
          <a:stretch>
            <a:fillRect/>
          </a:stretch>
        </p:blipFill>
        <p:spPr bwMode="auto">
          <a:xfrm>
            <a:off x="0" y="2914650"/>
            <a:ext cx="2914650" cy="1997046"/>
          </a:xfrm>
          <a:prstGeom prst="rect">
            <a:avLst/>
          </a:prstGeom>
          <a:noFill/>
          <a:ln w="9525">
            <a:noFill/>
            <a:miter lim="800000"/>
            <a:headEnd/>
            <a:tailEnd/>
          </a:ln>
        </p:spPr>
      </p:pic>
      <p:pic>
        <p:nvPicPr>
          <p:cNvPr id="13" name="Picture 3"/>
          <p:cNvPicPr>
            <a:picLocks noChangeAspect="1" noChangeArrowheads="1"/>
          </p:cNvPicPr>
          <p:nvPr/>
        </p:nvPicPr>
        <p:blipFill>
          <a:blip r:embed="rId4" cstate="print"/>
          <a:srcRect/>
          <a:stretch>
            <a:fillRect/>
          </a:stretch>
        </p:blipFill>
        <p:spPr bwMode="auto">
          <a:xfrm>
            <a:off x="3000375" y="2908300"/>
            <a:ext cx="2971800" cy="2016125"/>
          </a:xfrm>
          <a:prstGeom prst="rect">
            <a:avLst/>
          </a:prstGeom>
          <a:noFill/>
          <a:ln w="9525">
            <a:noFill/>
            <a:miter lim="800000"/>
            <a:headEnd/>
            <a:tailEnd/>
          </a:ln>
        </p:spPr>
      </p:pic>
      <p:pic>
        <p:nvPicPr>
          <p:cNvPr id="14" name="Picture 2"/>
          <p:cNvPicPr>
            <a:picLocks noChangeAspect="1" noChangeArrowheads="1"/>
          </p:cNvPicPr>
          <p:nvPr/>
        </p:nvPicPr>
        <p:blipFill>
          <a:blip r:embed="rId5" cstate="print"/>
          <a:srcRect/>
          <a:stretch>
            <a:fillRect/>
          </a:stretch>
        </p:blipFill>
        <p:spPr bwMode="auto">
          <a:xfrm>
            <a:off x="9077325" y="2924174"/>
            <a:ext cx="3114675" cy="2009775"/>
          </a:xfrm>
          <a:prstGeom prst="rect">
            <a:avLst/>
          </a:prstGeom>
          <a:noFill/>
          <a:ln w="9525">
            <a:noFill/>
            <a:miter lim="800000"/>
            <a:headEnd/>
            <a:tailEnd/>
          </a:ln>
        </p:spPr>
      </p:pic>
      <p:pic>
        <p:nvPicPr>
          <p:cNvPr id="15" name="Picture 4"/>
          <p:cNvPicPr>
            <a:picLocks noChangeAspect="1" noChangeArrowheads="1"/>
          </p:cNvPicPr>
          <p:nvPr/>
        </p:nvPicPr>
        <p:blipFill>
          <a:blip r:embed="rId6" cstate="print"/>
          <a:srcRect l="5066"/>
          <a:stretch>
            <a:fillRect/>
          </a:stretch>
        </p:blipFill>
        <p:spPr bwMode="auto">
          <a:xfrm>
            <a:off x="6019800" y="2895599"/>
            <a:ext cx="2959587" cy="2019301"/>
          </a:xfrm>
          <a:prstGeom prst="rect">
            <a:avLst/>
          </a:prstGeom>
          <a:noFill/>
          <a:ln w="9525">
            <a:noFill/>
            <a:miter lim="800000"/>
            <a:headEnd/>
            <a:tailEnd/>
          </a:ln>
        </p:spPr>
      </p:pic>
      <p:pic>
        <p:nvPicPr>
          <p:cNvPr id="24577" name="Picture 1"/>
          <p:cNvPicPr>
            <a:picLocks noChangeAspect="1" noChangeArrowheads="1"/>
          </p:cNvPicPr>
          <p:nvPr/>
        </p:nvPicPr>
        <p:blipFill>
          <a:blip r:embed="rId7" cstate="print"/>
          <a:srcRect/>
          <a:stretch>
            <a:fillRect/>
          </a:stretch>
        </p:blipFill>
        <p:spPr bwMode="auto">
          <a:xfrm>
            <a:off x="1400175" y="4891088"/>
            <a:ext cx="2911270" cy="1966912"/>
          </a:xfrm>
          <a:prstGeom prst="rect">
            <a:avLst/>
          </a:prstGeom>
          <a:noFill/>
          <a:ln w="9525">
            <a:noFill/>
            <a:miter lim="800000"/>
            <a:headEnd/>
            <a:tailEnd/>
          </a:ln>
        </p:spPr>
      </p:pic>
      <p:pic>
        <p:nvPicPr>
          <p:cNvPr id="24578" name="Picture 2"/>
          <p:cNvPicPr>
            <a:picLocks noChangeAspect="1" noChangeArrowheads="1"/>
          </p:cNvPicPr>
          <p:nvPr/>
        </p:nvPicPr>
        <p:blipFill>
          <a:blip r:embed="rId8" cstate="print"/>
          <a:srcRect/>
          <a:stretch>
            <a:fillRect/>
          </a:stretch>
        </p:blipFill>
        <p:spPr bwMode="auto">
          <a:xfrm>
            <a:off x="4733925" y="4897769"/>
            <a:ext cx="2543175" cy="1960231"/>
          </a:xfrm>
          <a:prstGeom prst="rect">
            <a:avLst/>
          </a:prstGeom>
          <a:noFill/>
          <a:ln w="9525">
            <a:noFill/>
            <a:miter lim="800000"/>
            <a:headEnd/>
            <a:tailEnd/>
          </a:ln>
        </p:spPr>
      </p:pic>
      <p:pic>
        <p:nvPicPr>
          <p:cNvPr id="24579" name="Picture 3"/>
          <p:cNvPicPr>
            <a:picLocks noChangeAspect="1" noChangeArrowheads="1"/>
          </p:cNvPicPr>
          <p:nvPr/>
        </p:nvPicPr>
        <p:blipFill>
          <a:blip r:embed="rId9" cstate="print"/>
          <a:srcRect/>
          <a:stretch>
            <a:fillRect/>
          </a:stretch>
        </p:blipFill>
        <p:spPr bwMode="auto">
          <a:xfrm>
            <a:off x="7900591" y="4924424"/>
            <a:ext cx="2819799" cy="19335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4-2.jpg"/>
          <p:cNvPicPr>
            <a:picLocks noChangeAspect="1"/>
          </p:cNvPicPr>
          <p:nvPr/>
        </p:nvPicPr>
        <p:blipFill>
          <a:blip r:embed="rId2" cstate="print"/>
          <a:srcRect l="7555" t="62607" r="36112" b="18056"/>
          <a:stretch>
            <a:fillRect/>
          </a:stretch>
        </p:blipFill>
        <p:spPr>
          <a:xfrm>
            <a:off x="3143249" y="266699"/>
            <a:ext cx="5229226" cy="2660134"/>
          </a:xfrm>
          <a:prstGeom prst="rect">
            <a:avLst/>
          </a:prstGeom>
        </p:spPr>
      </p:pic>
      <p:sp>
        <p:nvSpPr>
          <p:cNvPr id="4" name="椭圆 3"/>
          <p:cNvSpPr/>
          <p:nvPr/>
        </p:nvSpPr>
        <p:spPr>
          <a:xfrm>
            <a:off x="3895725" y="981075"/>
            <a:ext cx="857250" cy="40005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905250" y="1609725"/>
            <a:ext cx="857250" cy="40005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905250" y="2238375"/>
            <a:ext cx="857250" cy="40005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9175" y="3324225"/>
            <a:ext cx="9829800" cy="646331"/>
          </a:xfrm>
          <a:prstGeom prst="rect">
            <a:avLst/>
          </a:prstGeom>
          <a:noFill/>
        </p:spPr>
        <p:txBody>
          <a:bodyPr wrap="square" rtlCol="0">
            <a:spAutoFit/>
          </a:bodyPr>
          <a:lstStyle/>
          <a:p>
            <a:r>
              <a:rPr lang="zh-CN" altLang="zh-CN" sz="3600" dirty="0" smtClean="0">
                <a:latin typeface="楷体" pitchFamily="49" charset="-122"/>
                <a:ea typeface="楷体" pitchFamily="49" charset="-122"/>
              </a:rPr>
              <a:t>为什么说追寻延安就是追寻信念、温暖、光明？</a:t>
            </a:r>
            <a:endParaRPr lang="zh-CN" altLang="en-US" sz="36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srcRect/>
          <a:stretch>
            <a:fillRect/>
          </a:stretch>
        </p:blipFill>
        <p:spPr bwMode="auto">
          <a:xfrm>
            <a:off x="0" y="0"/>
            <a:ext cx="5541706" cy="6858000"/>
          </a:xfrm>
          <a:prstGeom prst="rect">
            <a:avLst/>
          </a:prstGeom>
          <a:noFill/>
          <a:ln w="9525">
            <a:noFill/>
            <a:miter lim="800000"/>
            <a:headEnd/>
            <a:tailEnd/>
          </a:ln>
        </p:spPr>
      </p:pic>
      <p:sp>
        <p:nvSpPr>
          <p:cNvPr id="3" name="矩形 2"/>
          <p:cNvSpPr/>
          <p:nvPr/>
        </p:nvSpPr>
        <p:spPr>
          <a:xfrm>
            <a:off x="5524500" y="2729984"/>
            <a:ext cx="6667500" cy="1200329"/>
          </a:xfrm>
          <a:prstGeom prst="rect">
            <a:avLst/>
          </a:prstGeom>
        </p:spPr>
        <p:txBody>
          <a:bodyPr wrap="square">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有了延安精神，国家繁荣、民族振兴才有希望。</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1.jpg"/>
          <p:cNvPicPr>
            <a:picLocks noChangeAspect="1"/>
          </p:cNvPicPr>
          <p:nvPr/>
        </p:nvPicPr>
        <p:blipFill>
          <a:blip r:embed="rId2" cstate="print"/>
          <a:srcRect l="36491" t="74087" r="7770" b="16047"/>
          <a:stretch>
            <a:fillRect/>
          </a:stretch>
        </p:blipFill>
        <p:spPr>
          <a:xfrm>
            <a:off x="3381375" y="933450"/>
            <a:ext cx="5024284" cy="1295400"/>
          </a:xfrm>
          <a:prstGeom prst="rect">
            <a:avLst/>
          </a:prstGeom>
        </p:spPr>
      </p:pic>
      <p:pic>
        <p:nvPicPr>
          <p:cNvPr id="3" name="图片 2" descr="24-2.jpg"/>
          <p:cNvPicPr>
            <a:picLocks noChangeAspect="1"/>
          </p:cNvPicPr>
          <p:nvPr/>
        </p:nvPicPr>
        <p:blipFill>
          <a:blip r:embed="rId3" cstate="print"/>
          <a:srcRect l="6077" t="1389" r="38851" b="88095"/>
          <a:stretch>
            <a:fillRect/>
          </a:stretch>
        </p:blipFill>
        <p:spPr>
          <a:xfrm>
            <a:off x="3371446" y="2228848"/>
            <a:ext cx="5042033" cy="1314452"/>
          </a:xfrm>
          <a:prstGeom prst="rect">
            <a:avLst/>
          </a:prstGeom>
        </p:spPr>
      </p:pic>
      <p:pic>
        <p:nvPicPr>
          <p:cNvPr id="4" name="图片 3" descr="24-2.jpg"/>
          <p:cNvPicPr>
            <a:picLocks noChangeAspect="1"/>
          </p:cNvPicPr>
          <p:nvPr/>
        </p:nvPicPr>
        <p:blipFill>
          <a:blip r:embed="rId3" cstate="print"/>
          <a:srcRect l="7555" t="15555" r="36112" b="65167"/>
          <a:stretch>
            <a:fillRect/>
          </a:stretch>
        </p:blipFill>
        <p:spPr>
          <a:xfrm>
            <a:off x="3400423" y="3752847"/>
            <a:ext cx="5029201" cy="2550629"/>
          </a:xfrm>
          <a:prstGeom prst="rect">
            <a:avLst/>
          </a:prstGeom>
        </p:spPr>
      </p:pic>
      <p:sp>
        <p:nvSpPr>
          <p:cNvPr id="9" name="矩形 8"/>
          <p:cNvSpPr/>
          <p:nvPr/>
        </p:nvSpPr>
        <p:spPr>
          <a:xfrm>
            <a:off x="3418522" y="215384"/>
            <a:ext cx="5109091" cy="584775"/>
          </a:xfrm>
          <a:prstGeom prst="rect">
            <a:avLst/>
          </a:prstGeom>
        </p:spPr>
        <p:txBody>
          <a:bodyPr wrap="none">
            <a:spAutoFit/>
          </a:bodyPr>
          <a:lstStyle/>
          <a:p>
            <a:pPr lvl="0"/>
            <a:r>
              <a:rPr lang="zh-CN" altLang="zh-CN" sz="3200" dirty="0" smtClean="0">
                <a:solidFill>
                  <a:srgbClr val="000000"/>
                </a:solidFill>
                <a:latin typeface="楷体" pitchFamily="49" charset="-122"/>
                <a:ea typeface="楷体" pitchFamily="49" charset="-122"/>
              </a:rPr>
              <a:t>分组讨论：你感受到什么？</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25" y="5300722"/>
            <a:ext cx="12030075" cy="1077218"/>
          </a:xfrm>
          <a:prstGeom prst="rect">
            <a:avLst/>
          </a:prstGeom>
          <a:solidFill>
            <a:schemeClr val="accent6">
              <a:lumMod val="20000"/>
              <a:lumOff val="80000"/>
            </a:schemeClr>
          </a:solidFill>
        </p:spPr>
        <p:txBody>
          <a:bodyPr wrap="square" rtlCol="0">
            <a:spAutoFit/>
          </a:bodyPr>
          <a:lstStyle/>
          <a:p>
            <a:r>
              <a:rPr lang="en-US" altLang="zh-CN" sz="3200" dirty="0" smtClean="0">
                <a:latin typeface="楷体" pitchFamily="49" charset="-122"/>
                <a:ea typeface="楷体" pitchFamily="49" charset="-122"/>
              </a:rPr>
              <a:t>    </a:t>
            </a:r>
            <a:r>
              <a:rPr lang="zh-CN" altLang="zh-CN" sz="3200" dirty="0" smtClean="0">
                <a:latin typeface="楷体" pitchFamily="49" charset="-122"/>
                <a:ea typeface="楷体" pitchFamily="49" charset="-122"/>
              </a:rPr>
              <a:t>战争时期</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人们</a:t>
            </a:r>
            <a:r>
              <a:rPr lang="zh-CN" altLang="en-US" sz="3200" dirty="0" smtClean="0">
                <a:latin typeface="楷体" pitchFamily="49" charset="-122"/>
                <a:ea typeface="楷体" pitchFamily="49" charset="-122"/>
              </a:rPr>
              <a:t>的</a:t>
            </a:r>
            <a:r>
              <a:rPr lang="zh-CN" altLang="zh-CN" sz="3200" dirty="0" smtClean="0">
                <a:latin typeface="楷体" pitchFamily="49" charset="-122"/>
                <a:ea typeface="楷体" pitchFamily="49" charset="-122"/>
              </a:rPr>
              <a:t>生活条件艰苦</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生产条件落后，</a:t>
            </a:r>
            <a:r>
              <a:rPr lang="zh-CN" altLang="en-US" sz="3200" dirty="0" smtClean="0">
                <a:latin typeface="楷体" pitchFamily="49" charset="-122"/>
                <a:ea typeface="楷体" pitchFamily="49" charset="-122"/>
              </a:rPr>
              <a:t>现在，人们</a:t>
            </a:r>
            <a:r>
              <a:rPr lang="zh-CN" altLang="zh-CN" sz="3200" dirty="0" smtClean="0">
                <a:latin typeface="楷体" pitchFamily="49" charset="-122"/>
                <a:ea typeface="楷体" pitchFamily="49" charset="-122"/>
              </a:rPr>
              <a:t>生活</a:t>
            </a:r>
            <a:r>
              <a:rPr lang="en-US" altLang="zh-CN"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，科技</a:t>
            </a:r>
            <a:r>
              <a:rPr lang="en-US" altLang="zh-CN" sz="3200" u="sng" dirty="0" smtClean="0">
                <a:latin typeface="楷体" pitchFamily="49" charset="-122"/>
                <a:ea typeface="楷体" pitchFamily="49" charset="-122"/>
              </a:rPr>
              <a:t>             </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但民族精神不</a:t>
            </a:r>
            <a:r>
              <a:rPr lang="zh-CN" altLang="en-US" sz="3200" dirty="0" smtClean="0">
                <a:latin typeface="楷体" pitchFamily="49" charset="-122"/>
                <a:ea typeface="楷体" pitchFamily="49" charset="-122"/>
              </a:rPr>
              <a:t>能</a:t>
            </a:r>
            <a:r>
              <a:rPr lang="zh-CN" altLang="zh-CN" sz="3200" dirty="0" smtClean="0">
                <a:latin typeface="楷体" pitchFamily="49" charset="-122"/>
                <a:ea typeface="楷体" pitchFamily="49" charset="-122"/>
              </a:rPr>
              <a:t>变。</a:t>
            </a:r>
            <a:endParaRPr lang="zh-CN" altLang="en-US" dirty="0"/>
          </a:p>
        </p:txBody>
      </p:sp>
      <p:pic>
        <p:nvPicPr>
          <p:cNvPr id="5" name="Picture 2"/>
          <p:cNvPicPr>
            <a:picLocks noChangeAspect="1" noChangeArrowheads="1"/>
          </p:cNvPicPr>
          <p:nvPr/>
        </p:nvPicPr>
        <p:blipFill>
          <a:blip r:embed="rId2" cstate="print"/>
          <a:srcRect b="12077"/>
          <a:stretch>
            <a:fillRect/>
          </a:stretch>
        </p:blipFill>
        <p:spPr bwMode="auto">
          <a:xfrm>
            <a:off x="1981200" y="0"/>
            <a:ext cx="4124325" cy="2600325"/>
          </a:xfrm>
          <a:prstGeom prst="rect">
            <a:avLst/>
          </a:prstGeom>
          <a:noFill/>
          <a:ln w="9525">
            <a:noFill/>
            <a:miter lim="800000"/>
            <a:headEnd/>
            <a:tailEnd/>
          </a:ln>
        </p:spPr>
      </p:pic>
      <p:pic>
        <p:nvPicPr>
          <p:cNvPr id="50178" name="Picture 2"/>
          <p:cNvPicPr>
            <a:picLocks noChangeAspect="1" noChangeArrowheads="1"/>
          </p:cNvPicPr>
          <p:nvPr/>
        </p:nvPicPr>
        <p:blipFill>
          <a:blip r:embed="rId3" cstate="print"/>
          <a:srcRect/>
          <a:stretch>
            <a:fillRect/>
          </a:stretch>
        </p:blipFill>
        <p:spPr bwMode="auto">
          <a:xfrm>
            <a:off x="6496050" y="0"/>
            <a:ext cx="4135432" cy="2614612"/>
          </a:xfrm>
          <a:prstGeom prst="rect">
            <a:avLst/>
          </a:prstGeom>
          <a:noFill/>
          <a:ln w="9525">
            <a:noFill/>
            <a:miter lim="800000"/>
            <a:headEnd/>
            <a:tailEnd/>
          </a:ln>
        </p:spPr>
      </p:pic>
      <p:pic>
        <p:nvPicPr>
          <p:cNvPr id="50179" name="Picture 3"/>
          <p:cNvPicPr>
            <a:picLocks noChangeAspect="1" noChangeArrowheads="1"/>
          </p:cNvPicPr>
          <p:nvPr/>
        </p:nvPicPr>
        <p:blipFill>
          <a:blip r:embed="rId4" cstate="print"/>
          <a:srcRect b="30210"/>
          <a:stretch>
            <a:fillRect/>
          </a:stretch>
        </p:blipFill>
        <p:spPr bwMode="auto">
          <a:xfrm>
            <a:off x="1981200" y="2686050"/>
            <a:ext cx="4133850" cy="2600325"/>
          </a:xfrm>
          <a:prstGeom prst="rect">
            <a:avLst/>
          </a:prstGeom>
          <a:noFill/>
          <a:ln w="9525">
            <a:noFill/>
            <a:miter lim="800000"/>
            <a:headEnd/>
            <a:tailEnd/>
          </a:ln>
        </p:spPr>
      </p:pic>
      <p:pic>
        <p:nvPicPr>
          <p:cNvPr id="50180" name="Picture 4"/>
          <p:cNvPicPr>
            <a:picLocks noChangeAspect="1" noChangeArrowheads="1"/>
          </p:cNvPicPr>
          <p:nvPr/>
        </p:nvPicPr>
        <p:blipFill>
          <a:blip r:embed="rId5" cstate="print"/>
          <a:srcRect b="10107"/>
          <a:stretch>
            <a:fillRect/>
          </a:stretch>
        </p:blipFill>
        <p:spPr bwMode="auto">
          <a:xfrm>
            <a:off x="6476673" y="2743200"/>
            <a:ext cx="4134177" cy="2590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srcRect b="5244"/>
          <a:stretch>
            <a:fillRect/>
          </a:stretch>
        </p:blipFill>
        <p:spPr bwMode="auto">
          <a:xfrm>
            <a:off x="2157413" y="2843213"/>
            <a:ext cx="3357561" cy="2538412"/>
          </a:xfrm>
          <a:prstGeom prst="rect">
            <a:avLst/>
          </a:prstGeom>
          <a:noFill/>
          <a:ln w="9525">
            <a:noFill/>
            <a:miter lim="800000"/>
            <a:headEnd/>
            <a:tailEnd/>
          </a:ln>
        </p:spPr>
      </p:pic>
      <p:pic>
        <p:nvPicPr>
          <p:cNvPr id="51203" name="Picture 3"/>
          <p:cNvPicPr>
            <a:picLocks noChangeAspect="1" noChangeArrowheads="1"/>
          </p:cNvPicPr>
          <p:nvPr/>
        </p:nvPicPr>
        <p:blipFill>
          <a:blip r:embed="rId3" cstate="print"/>
          <a:srcRect r="14015" b="2385"/>
          <a:stretch>
            <a:fillRect/>
          </a:stretch>
        </p:blipFill>
        <p:spPr bwMode="auto">
          <a:xfrm>
            <a:off x="5830944" y="2838450"/>
            <a:ext cx="3379731" cy="2533650"/>
          </a:xfrm>
          <a:prstGeom prst="rect">
            <a:avLst/>
          </a:prstGeom>
          <a:noFill/>
          <a:ln w="9525">
            <a:noFill/>
            <a:miter lim="800000"/>
            <a:headEnd/>
            <a:tailEnd/>
          </a:ln>
        </p:spPr>
      </p:pic>
      <p:pic>
        <p:nvPicPr>
          <p:cNvPr id="51204" name="Picture 4"/>
          <p:cNvPicPr>
            <a:picLocks noChangeAspect="1" noChangeArrowheads="1"/>
          </p:cNvPicPr>
          <p:nvPr/>
        </p:nvPicPr>
        <p:blipFill>
          <a:blip r:embed="rId4" cstate="print"/>
          <a:srcRect/>
          <a:stretch>
            <a:fillRect/>
          </a:stretch>
        </p:blipFill>
        <p:spPr bwMode="auto">
          <a:xfrm>
            <a:off x="2152649" y="152399"/>
            <a:ext cx="3362325" cy="2570053"/>
          </a:xfrm>
          <a:prstGeom prst="rect">
            <a:avLst/>
          </a:prstGeom>
          <a:noFill/>
          <a:ln w="9525">
            <a:noFill/>
            <a:miter lim="800000"/>
            <a:headEnd/>
            <a:tailEnd/>
          </a:ln>
        </p:spPr>
      </p:pic>
      <p:pic>
        <p:nvPicPr>
          <p:cNvPr id="5" name="Picture 2"/>
          <p:cNvPicPr>
            <a:picLocks noChangeAspect="1" noChangeArrowheads="1"/>
          </p:cNvPicPr>
          <p:nvPr/>
        </p:nvPicPr>
        <p:blipFill>
          <a:blip r:embed="rId5" cstate="print"/>
          <a:srcRect l="4570"/>
          <a:stretch>
            <a:fillRect/>
          </a:stretch>
        </p:blipFill>
        <p:spPr bwMode="auto">
          <a:xfrm>
            <a:off x="5810250" y="138114"/>
            <a:ext cx="3381375" cy="2573378"/>
          </a:xfrm>
          <a:prstGeom prst="rect">
            <a:avLst/>
          </a:prstGeom>
          <a:noFill/>
          <a:ln w="9525">
            <a:noFill/>
            <a:miter lim="800000"/>
            <a:headEnd/>
            <a:tailEnd/>
          </a:ln>
        </p:spPr>
      </p:pic>
      <p:sp>
        <p:nvSpPr>
          <p:cNvPr id="6" name="TextBox 5"/>
          <p:cNvSpPr txBox="1"/>
          <p:nvPr/>
        </p:nvSpPr>
        <p:spPr>
          <a:xfrm>
            <a:off x="161925" y="5329297"/>
            <a:ext cx="12030075" cy="1077218"/>
          </a:xfrm>
          <a:prstGeom prst="rect">
            <a:avLst/>
          </a:prstGeom>
          <a:solidFill>
            <a:schemeClr val="accent6">
              <a:lumMod val="20000"/>
              <a:lumOff val="80000"/>
            </a:schemeClr>
          </a:solidFill>
        </p:spPr>
        <p:txBody>
          <a:bodyPr wrap="square" rtlCol="0">
            <a:spAutoFit/>
          </a:bodyPr>
          <a:lstStyle/>
          <a:p>
            <a:r>
              <a:rPr lang="en-US" altLang="zh-CN" sz="3200" dirty="0" smtClean="0">
                <a:latin typeface="楷体" pitchFamily="49" charset="-122"/>
                <a:ea typeface="楷体" pitchFamily="49" charset="-122"/>
              </a:rPr>
              <a:t>    </a:t>
            </a:r>
            <a:r>
              <a:rPr lang="zh-CN" altLang="zh-CN" sz="3200" dirty="0" smtClean="0">
                <a:latin typeface="楷体" pitchFamily="49" charset="-122"/>
                <a:ea typeface="楷体" pitchFamily="49" charset="-122"/>
              </a:rPr>
              <a:t>战争时期</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人们</a:t>
            </a:r>
            <a:r>
              <a:rPr lang="zh-CN" altLang="en-US" sz="3200" dirty="0" smtClean="0">
                <a:latin typeface="楷体" pitchFamily="49" charset="-122"/>
                <a:ea typeface="楷体" pitchFamily="49" charset="-122"/>
              </a:rPr>
              <a:t>的</a:t>
            </a:r>
            <a:r>
              <a:rPr lang="zh-CN" altLang="zh-CN" sz="3200" dirty="0" smtClean="0">
                <a:latin typeface="楷体" pitchFamily="49" charset="-122"/>
                <a:ea typeface="楷体" pitchFamily="49" charset="-122"/>
              </a:rPr>
              <a:t>生活条件艰苦</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生产条件落后，</a:t>
            </a:r>
            <a:r>
              <a:rPr lang="zh-CN" altLang="en-US" sz="3200" dirty="0" smtClean="0">
                <a:latin typeface="楷体" pitchFamily="49" charset="-122"/>
                <a:ea typeface="楷体" pitchFamily="49" charset="-122"/>
              </a:rPr>
              <a:t>现在，人们</a:t>
            </a:r>
            <a:r>
              <a:rPr lang="zh-CN" altLang="zh-CN" sz="3200" dirty="0" smtClean="0">
                <a:latin typeface="楷体" pitchFamily="49" charset="-122"/>
                <a:ea typeface="楷体" pitchFamily="49" charset="-122"/>
              </a:rPr>
              <a:t>生活</a:t>
            </a:r>
            <a:r>
              <a:rPr lang="en-US" altLang="zh-CN"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，科技</a:t>
            </a:r>
            <a:r>
              <a:rPr lang="en-US" altLang="zh-CN" sz="3200" u="sng" dirty="0" smtClean="0">
                <a:latin typeface="楷体" pitchFamily="49" charset="-122"/>
                <a:ea typeface="楷体" pitchFamily="49" charset="-122"/>
              </a:rPr>
              <a:t>             </a:t>
            </a:r>
            <a:r>
              <a:rPr lang="zh-CN" altLang="en-US" sz="3200" dirty="0" smtClean="0">
                <a:latin typeface="楷体" pitchFamily="49" charset="-122"/>
                <a:ea typeface="楷体" pitchFamily="49" charset="-122"/>
              </a:rPr>
              <a:t>，</a:t>
            </a:r>
            <a:r>
              <a:rPr lang="zh-CN" altLang="zh-CN" sz="3200" dirty="0" smtClean="0">
                <a:latin typeface="楷体" pitchFamily="49" charset="-122"/>
                <a:ea typeface="楷体" pitchFamily="49" charset="-122"/>
              </a:rPr>
              <a:t>但民族精神不</a:t>
            </a:r>
            <a:r>
              <a:rPr lang="zh-CN" altLang="en-US" sz="3200" dirty="0" smtClean="0">
                <a:latin typeface="楷体" pitchFamily="49" charset="-122"/>
                <a:ea typeface="楷体" pitchFamily="49" charset="-122"/>
              </a:rPr>
              <a:t>能</a:t>
            </a:r>
            <a:r>
              <a:rPr lang="zh-CN" altLang="zh-CN" sz="3200" dirty="0" smtClean="0">
                <a:latin typeface="楷体" pitchFamily="49" charset="-122"/>
                <a:ea typeface="楷体" pitchFamily="49" charset="-122"/>
              </a:rPr>
              <a:t>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76825" y="4400550"/>
            <a:ext cx="6962775" cy="2308324"/>
          </a:xfrm>
          <a:prstGeom prst="rect">
            <a:avLst/>
          </a:prstGeom>
          <a:solidFill>
            <a:schemeClr val="accent6">
              <a:lumMod val="20000"/>
              <a:lumOff val="80000"/>
            </a:schemeClr>
          </a:solid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延安市位于陕西省，</a:t>
            </a:r>
            <a:r>
              <a:rPr lang="en-US" altLang="zh-CN" sz="3600" dirty="0" smtClean="0">
                <a:latin typeface="楷体" pitchFamily="49" charset="-122"/>
                <a:ea typeface="楷体" pitchFamily="49" charset="-122"/>
              </a:rPr>
              <a:t>1935</a:t>
            </a:r>
            <a:r>
              <a:rPr lang="zh-CN" altLang="zh-CN" sz="3600" dirty="0" smtClean="0">
                <a:latin typeface="楷体" pitchFamily="49" charset="-122"/>
                <a:ea typeface="楷体" pitchFamily="49" charset="-122"/>
              </a:rPr>
              <a:t>年到</a:t>
            </a:r>
            <a:r>
              <a:rPr lang="en-US" altLang="zh-CN" sz="3600" dirty="0" smtClean="0">
                <a:latin typeface="楷体" pitchFamily="49" charset="-122"/>
                <a:ea typeface="楷体" pitchFamily="49" charset="-122"/>
              </a:rPr>
              <a:t>1948</a:t>
            </a:r>
            <a:r>
              <a:rPr lang="zh-CN" altLang="zh-CN" sz="3600" dirty="0" smtClean="0">
                <a:latin typeface="楷体" pitchFamily="49" charset="-122"/>
                <a:ea typeface="楷体" pitchFamily="49" charset="-122"/>
              </a:rPr>
              <a:t>年，老一辈革命家在延安生活和战斗了</a:t>
            </a:r>
            <a:r>
              <a:rPr lang="en-US" altLang="zh-CN" sz="3600" dirty="0" smtClean="0">
                <a:latin typeface="楷体" pitchFamily="49" charset="-122"/>
                <a:ea typeface="楷体" pitchFamily="49" charset="-122"/>
              </a:rPr>
              <a:t>13</a:t>
            </a:r>
            <a:r>
              <a:rPr lang="zh-CN" altLang="zh-CN" sz="3600" dirty="0" smtClean="0">
                <a:latin typeface="楷体" pitchFamily="49" charset="-122"/>
                <a:ea typeface="楷体" pitchFamily="49" charset="-122"/>
              </a:rPr>
              <a:t>年，领导和指挥了抗日战争和解放战争。</a:t>
            </a:r>
            <a:endParaRPr lang="zh-CN" altLang="en-US" sz="3600"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srcRect/>
          <a:stretch>
            <a:fillRect/>
          </a:stretch>
        </p:blipFill>
        <p:spPr bwMode="auto">
          <a:xfrm>
            <a:off x="123825" y="128588"/>
            <a:ext cx="4895850" cy="6615728"/>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5243513" y="142875"/>
            <a:ext cx="6434137" cy="427044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485287"/>
            <a:ext cx="12192000" cy="2192908"/>
          </a:xfrm>
          <a:prstGeom prst="rect">
            <a:avLst/>
          </a:prstGeom>
        </p:spPr>
        <p:txBody>
          <a:bodyPr wrap="square">
            <a:spAutoFit/>
          </a:bodyPr>
          <a:lstStyle/>
          <a:p>
            <a:pPr>
              <a:lnSpc>
                <a:spcPct val="150000"/>
              </a:lnSpc>
            </a:pPr>
            <a:r>
              <a:rPr lang="en-US" altLang="zh-CN" sz="3200" dirty="0" smtClean="0">
                <a:latin typeface="楷体" pitchFamily="49" charset="-122"/>
                <a:ea typeface="楷体" pitchFamily="49" charset="-122"/>
              </a:rPr>
              <a:t>    </a:t>
            </a:r>
            <a:r>
              <a:rPr lang="zh-CN" altLang="zh-CN" sz="3200" dirty="0" smtClean="0">
                <a:latin typeface="楷体" pitchFamily="49" charset="-122"/>
                <a:ea typeface="楷体" pitchFamily="49" charset="-122"/>
              </a:rPr>
              <a:t>作者</a:t>
            </a:r>
            <a:r>
              <a:rPr lang="zh-CN" altLang="en-US" sz="3200" dirty="0" smtClean="0">
                <a:latin typeface="楷体" pitchFamily="49" charset="-122"/>
                <a:ea typeface="楷体" pitchFamily="49" charset="-122"/>
              </a:rPr>
              <a:t>表面</a:t>
            </a:r>
            <a:r>
              <a:rPr lang="zh-CN" altLang="zh-CN" sz="3200" dirty="0" smtClean="0">
                <a:latin typeface="楷体" pitchFamily="49" charset="-122"/>
                <a:ea typeface="楷体" pitchFamily="49" charset="-122"/>
              </a:rPr>
              <a:t>追寻</a:t>
            </a:r>
            <a:r>
              <a:rPr lang="en-US" altLang="zh-CN" sz="3200" u="sng" dirty="0" smtClean="0">
                <a:latin typeface="楷体" pitchFamily="49" charset="-122"/>
                <a:ea typeface="楷体" pitchFamily="49" charset="-122"/>
              </a:rPr>
              <a:t>                  </a:t>
            </a:r>
            <a:r>
              <a:rPr lang="zh-CN" altLang="en-US" sz="3200" dirty="0" smtClean="0">
                <a:latin typeface="楷体" pitchFamily="49" charset="-122"/>
                <a:ea typeface="楷体" pitchFamily="49" charset="-122"/>
              </a:rPr>
              <a:t>和</a:t>
            </a:r>
            <a:r>
              <a:rPr lang="zh-CN" altLang="en-US" sz="3200" u="sng" dirty="0" smtClean="0">
                <a:latin typeface="楷体" pitchFamily="49" charset="-122"/>
                <a:ea typeface="楷体" pitchFamily="49" charset="-122"/>
              </a:rPr>
              <a:t>                    </a:t>
            </a:r>
            <a:r>
              <a:rPr lang="zh-CN" altLang="en-US" sz="3200" dirty="0" smtClean="0">
                <a:latin typeface="楷体" pitchFamily="49" charset="-122"/>
                <a:ea typeface="楷体" pitchFamily="49" charset="-122"/>
              </a:rPr>
              <a:t>，其实在追寻</a:t>
            </a:r>
            <a:r>
              <a:rPr lang="zh-CN" altLang="en-US" sz="3200" u="sng" dirty="0" smtClean="0">
                <a:latin typeface="楷体" pitchFamily="49" charset="-122"/>
                <a:ea typeface="楷体" pitchFamily="49" charset="-122"/>
              </a:rPr>
              <a:t>                                         </a:t>
            </a:r>
            <a:r>
              <a:rPr lang="zh-CN" altLang="zh-CN" sz="3200" dirty="0" smtClean="0">
                <a:latin typeface="楷体" pitchFamily="49" charset="-122"/>
                <a:ea typeface="楷体" pitchFamily="49" charset="-122"/>
              </a:rPr>
              <a:t>的延安精神</a:t>
            </a:r>
            <a:r>
              <a:rPr lang="zh-CN" altLang="en-US" sz="3200" dirty="0" smtClean="0">
                <a:latin typeface="楷体" pitchFamily="49" charset="-122"/>
                <a:ea typeface="楷体" pitchFamily="49" charset="-122"/>
              </a:rPr>
              <a:t>。</a:t>
            </a:r>
            <a:endParaRPr lang="en-US" altLang="zh-CN" sz="3200" dirty="0" smtClean="0">
              <a:latin typeface="楷体" pitchFamily="49" charset="-122"/>
              <a:ea typeface="楷体" pitchFamily="49" charset="-122"/>
            </a:endParaRPr>
          </a:p>
        </p:txBody>
      </p:sp>
      <p:pic>
        <p:nvPicPr>
          <p:cNvPr id="3" name="图片 2" descr="24-1.jpg"/>
          <p:cNvPicPr>
            <a:picLocks noChangeAspect="1"/>
          </p:cNvPicPr>
          <p:nvPr/>
        </p:nvPicPr>
        <p:blipFill>
          <a:blip r:embed="rId2" cstate="print"/>
          <a:srcRect l="36491" t="74087" r="7770" b="16047"/>
          <a:stretch>
            <a:fillRect/>
          </a:stretch>
        </p:blipFill>
        <p:spPr>
          <a:xfrm>
            <a:off x="866775" y="400050"/>
            <a:ext cx="5024284" cy="1295400"/>
          </a:xfrm>
          <a:prstGeom prst="rect">
            <a:avLst/>
          </a:prstGeom>
        </p:spPr>
      </p:pic>
      <p:pic>
        <p:nvPicPr>
          <p:cNvPr id="4" name="图片 3" descr="24-2.jpg"/>
          <p:cNvPicPr>
            <a:picLocks noChangeAspect="1"/>
          </p:cNvPicPr>
          <p:nvPr/>
        </p:nvPicPr>
        <p:blipFill>
          <a:blip r:embed="rId3" cstate="print"/>
          <a:srcRect l="6077" t="1389" r="38851" b="88095"/>
          <a:stretch>
            <a:fillRect/>
          </a:stretch>
        </p:blipFill>
        <p:spPr>
          <a:xfrm>
            <a:off x="856846" y="1695448"/>
            <a:ext cx="5042033" cy="1314452"/>
          </a:xfrm>
          <a:prstGeom prst="rect">
            <a:avLst/>
          </a:prstGeom>
        </p:spPr>
      </p:pic>
      <p:pic>
        <p:nvPicPr>
          <p:cNvPr id="5" name="图片 4" descr="24-2.jpg"/>
          <p:cNvPicPr>
            <a:picLocks noChangeAspect="1"/>
          </p:cNvPicPr>
          <p:nvPr/>
        </p:nvPicPr>
        <p:blipFill>
          <a:blip r:embed="rId3" cstate="print"/>
          <a:srcRect l="7555" t="15555" r="36112" b="65167"/>
          <a:stretch>
            <a:fillRect/>
          </a:stretch>
        </p:blipFill>
        <p:spPr>
          <a:xfrm>
            <a:off x="6343648" y="438147"/>
            <a:ext cx="5029201" cy="2550629"/>
          </a:xfrm>
          <a:prstGeom prst="rect">
            <a:avLst/>
          </a:prstGeom>
        </p:spPr>
      </p:pic>
      <p:sp>
        <p:nvSpPr>
          <p:cNvPr id="6" name="矩形 5"/>
          <p:cNvSpPr/>
          <p:nvPr/>
        </p:nvSpPr>
        <p:spPr>
          <a:xfrm>
            <a:off x="3258233" y="3609975"/>
            <a:ext cx="3933141" cy="584775"/>
          </a:xfrm>
          <a:prstGeom prst="rect">
            <a:avLst/>
          </a:prstGeom>
        </p:spPr>
        <p:txBody>
          <a:bodyPr wrap="square">
            <a:spAutoFit/>
          </a:bodyPr>
          <a:lstStyle/>
          <a:p>
            <a:r>
              <a:rPr lang="zh-CN" altLang="en-US" sz="3200" dirty="0" smtClean="0">
                <a:solidFill>
                  <a:srgbClr val="FF0000"/>
                </a:solidFill>
                <a:latin typeface="楷体" pitchFamily="49" charset="-122"/>
                <a:ea typeface="楷体" pitchFamily="49" charset="-122"/>
              </a:rPr>
              <a:t>延安窑洞温热的</a:t>
            </a:r>
            <a:r>
              <a:rPr lang="zh-CN" altLang="zh-CN" sz="3200" dirty="0" smtClean="0">
                <a:solidFill>
                  <a:srgbClr val="FF0000"/>
                </a:solidFill>
                <a:latin typeface="楷体" pitchFamily="49" charset="-122"/>
                <a:ea typeface="楷体" pitchFamily="49" charset="-122"/>
              </a:rPr>
              <a:t>土炕</a:t>
            </a:r>
            <a:endParaRPr lang="zh-CN" altLang="en-US" dirty="0">
              <a:solidFill>
                <a:srgbClr val="FF0000"/>
              </a:solidFill>
            </a:endParaRPr>
          </a:p>
        </p:txBody>
      </p:sp>
      <p:sp>
        <p:nvSpPr>
          <p:cNvPr id="7" name="TextBox 6"/>
          <p:cNvSpPr txBox="1"/>
          <p:nvPr/>
        </p:nvSpPr>
        <p:spPr>
          <a:xfrm>
            <a:off x="7296150" y="3609975"/>
            <a:ext cx="4743450" cy="584775"/>
          </a:xfrm>
          <a:prstGeom prst="rect">
            <a:avLst/>
          </a:prstGeom>
          <a:noFill/>
        </p:spPr>
        <p:txBody>
          <a:bodyPr wrap="square" rtlCol="0">
            <a:spAutoFit/>
          </a:bodyPr>
          <a:lstStyle/>
          <a:p>
            <a:r>
              <a:rPr lang="zh-CN" altLang="zh-CN" sz="3200" dirty="0" smtClean="0">
                <a:solidFill>
                  <a:srgbClr val="FF0000"/>
                </a:solidFill>
                <a:latin typeface="楷体" pitchFamily="49" charset="-122"/>
                <a:ea typeface="楷体" pitchFamily="49" charset="-122"/>
              </a:rPr>
              <a:t>宝塔山顶天立地的脊梁</a:t>
            </a:r>
            <a:endParaRPr lang="zh-CN" altLang="en-US" sz="3200" dirty="0" smtClean="0">
              <a:solidFill>
                <a:srgbClr val="FF0000"/>
              </a:solidFill>
              <a:latin typeface="楷体" pitchFamily="49" charset="-122"/>
              <a:ea typeface="楷体" pitchFamily="49" charset="-122"/>
            </a:endParaRPr>
          </a:p>
        </p:txBody>
      </p:sp>
      <p:sp>
        <p:nvSpPr>
          <p:cNvPr id="8" name="矩形 7"/>
          <p:cNvSpPr/>
          <p:nvPr/>
        </p:nvSpPr>
        <p:spPr>
          <a:xfrm>
            <a:off x="2106342" y="4292084"/>
            <a:ext cx="8392041" cy="584775"/>
          </a:xfrm>
          <a:prstGeom prst="rect">
            <a:avLst/>
          </a:prstGeom>
        </p:spPr>
        <p:txBody>
          <a:bodyPr wrap="none">
            <a:spAutoFit/>
          </a:bodyPr>
          <a:lstStyle/>
          <a:p>
            <a:pPr lvl="0"/>
            <a:r>
              <a:rPr lang="zh-CN" altLang="zh-CN" sz="3200" dirty="0" smtClean="0">
                <a:solidFill>
                  <a:srgbClr val="FF0000"/>
                </a:solidFill>
                <a:latin typeface="楷体" pitchFamily="49" charset="-122"/>
                <a:ea typeface="楷体" pitchFamily="49" charset="-122"/>
              </a:rPr>
              <a:t>为人民服务</a:t>
            </a:r>
            <a:r>
              <a:rPr lang="zh-CN" altLang="en-US" sz="3200" dirty="0" smtClean="0">
                <a:solidFill>
                  <a:srgbClr val="FF0000"/>
                </a:solidFill>
                <a:latin typeface="楷体" pitchFamily="49" charset="-122"/>
                <a:ea typeface="楷体" pitchFamily="49" charset="-122"/>
              </a:rPr>
              <a:t>、</a:t>
            </a:r>
            <a:r>
              <a:rPr lang="zh-CN" altLang="zh-CN" sz="3200" dirty="0" smtClean="0">
                <a:solidFill>
                  <a:srgbClr val="FF0000"/>
                </a:solidFill>
                <a:latin typeface="楷体" pitchFamily="49" charset="-122"/>
                <a:ea typeface="楷体" pitchFamily="49" charset="-122"/>
              </a:rPr>
              <a:t>同甘共苦</a:t>
            </a:r>
            <a:r>
              <a:rPr lang="zh-CN" altLang="en-US" sz="3200" dirty="0" smtClean="0">
                <a:solidFill>
                  <a:srgbClr val="FF0000"/>
                </a:solidFill>
                <a:latin typeface="楷体" pitchFamily="49" charset="-122"/>
                <a:ea typeface="楷体" pitchFamily="49" charset="-122"/>
              </a:rPr>
              <a:t>、</a:t>
            </a:r>
            <a:r>
              <a:rPr lang="zh-CN" altLang="zh-CN" sz="3200" dirty="0" smtClean="0">
                <a:solidFill>
                  <a:srgbClr val="FF0000"/>
                </a:solidFill>
                <a:latin typeface="楷体" pitchFamily="49" charset="-122"/>
                <a:ea typeface="楷体" pitchFamily="49" charset="-122"/>
              </a:rPr>
              <a:t>自力更生</a:t>
            </a:r>
            <a:r>
              <a:rPr lang="zh-CN" altLang="en-US" sz="3200" dirty="0" smtClean="0">
                <a:solidFill>
                  <a:srgbClr val="FF0000"/>
                </a:solidFill>
                <a:latin typeface="楷体" pitchFamily="49" charset="-122"/>
                <a:ea typeface="楷体" pitchFamily="49" charset="-122"/>
              </a:rPr>
              <a:t>、</a:t>
            </a:r>
            <a:r>
              <a:rPr lang="zh-CN" altLang="zh-CN" sz="3200" dirty="0" smtClean="0">
                <a:solidFill>
                  <a:srgbClr val="FF0000"/>
                </a:solidFill>
                <a:latin typeface="楷体" pitchFamily="49" charset="-122"/>
                <a:ea typeface="楷体" pitchFamily="49" charset="-122"/>
              </a:rPr>
              <a:t>艰苦创业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499" y="171450"/>
            <a:ext cx="11782425" cy="2831544"/>
          </a:xfrm>
          <a:prstGeom prst="rect">
            <a:avLst/>
          </a:prstGeom>
          <a:noFill/>
        </p:spPr>
        <p:txBody>
          <a:bodyPr wrap="square" rtlCol="0">
            <a:spAutoFit/>
          </a:bodyPr>
          <a:lstStyle/>
          <a:p>
            <a:r>
              <a:rPr lang="zh-CN" altLang="zh-CN" sz="3200" dirty="0" smtClean="0">
                <a:latin typeface="楷体" pitchFamily="49" charset="-122"/>
                <a:ea typeface="楷体" pitchFamily="49" charset="-122"/>
              </a:rPr>
              <a:t>你是怎么理解这两句话的？</a:t>
            </a:r>
            <a:endParaRPr lang="en-US" altLang="zh-CN" sz="3200" dirty="0" smtClean="0">
              <a:latin typeface="楷体" pitchFamily="49" charset="-122"/>
              <a:ea typeface="楷体" pitchFamily="49" charset="-122"/>
            </a:endParaRPr>
          </a:p>
          <a:p>
            <a:endParaRPr lang="zh-CN" altLang="zh-CN" sz="3200" dirty="0" smtClean="0">
              <a:latin typeface="楷体" pitchFamily="49" charset="-122"/>
              <a:ea typeface="楷体" pitchFamily="49" charset="-122"/>
            </a:endParaRPr>
          </a:p>
          <a:p>
            <a:r>
              <a:rPr lang="zh-CN" altLang="zh-CN" sz="3200" dirty="0" smtClean="0">
                <a:latin typeface="楷体" pitchFamily="49" charset="-122"/>
                <a:ea typeface="楷体" pitchFamily="49" charset="-122"/>
              </a:rPr>
              <a:t>我们永远告别了破旧的茅屋，却忘不了延安窑洞温热的土炕。</a:t>
            </a:r>
            <a:endParaRPr lang="en-US" altLang="zh-CN" sz="3200" dirty="0" smtClean="0">
              <a:latin typeface="楷体" pitchFamily="49" charset="-122"/>
              <a:ea typeface="楷体" pitchFamily="49" charset="-122"/>
            </a:endParaRPr>
          </a:p>
          <a:p>
            <a:endParaRPr lang="zh-CN" altLang="zh-CN" sz="3200" dirty="0" smtClean="0">
              <a:latin typeface="楷体" pitchFamily="49" charset="-122"/>
              <a:ea typeface="楷体" pitchFamily="49" charset="-122"/>
            </a:endParaRPr>
          </a:p>
          <a:p>
            <a:r>
              <a:rPr lang="zh-CN" altLang="zh-CN" sz="3200" dirty="0" smtClean="0">
                <a:latin typeface="楷体" pitchFamily="49" charset="-122"/>
                <a:ea typeface="楷体" pitchFamily="49" charset="-122"/>
              </a:rPr>
              <a:t>我们毫不犹豫丢掉了老牛破车，却不能丢宝塔山顶天立地的脊梁。</a:t>
            </a:r>
          </a:p>
          <a:p>
            <a:endParaRPr lang="zh-CN" altLang="en-US" dirty="0"/>
          </a:p>
        </p:txBody>
      </p:sp>
      <p:sp>
        <p:nvSpPr>
          <p:cNvPr id="3" name="矩形 2"/>
          <p:cNvSpPr/>
          <p:nvPr/>
        </p:nvSpPr>
        <p:spPr>
          <a:xfrm>
            <a:off x="257175" y="3372535"/>
            <a:ext cx="11572875" cy="1077218"/>
          </a:xfrm>
          <a:prstGeom prst="rect">
            <a:avLst/>
          </a:prstGeom>
        </p:spPr>
        <p:txBody>
          <a:bodyPr wrap="square">
            <a:spAutoFit/>
          </a:bodyPr>
          <a:lstStyle/>
          <a:p>
            <a:pPr lvl="0"/>
            <a:r>
              <a:rPr lang="en-US" altLang="zh-CN" sz="3200" dirty="0" smtClean="0">
                <a:solidFill>
                  <a:srgbClr val="000000"/>
                </a:solidFill>
                <a:latin typeface="楷体" pitchFamily="49" charset="-122"/>
                <a:ea typeface="楷体" pitchFamily="49" charset="-122"/>
              </a:rPr>
              <a:t>   </a:t>
            </a:r>
            <a:r>
              <a:rPr lang="zh-CN" altLang="zh-CN" sz="3200" dirty="0" smtClean="0">
                <a:solidFill>
                  <a:srgbClr val="000000"/>
                </a:solidFill>
                <a:latin typeface="楷体" pitchFamily="49" charset="-122"/>
                <a:ea typeface="楷体" pitchFamily="49" charset="-122"/>
              </a:rPr>
              <a:t>“告别了”和“忘不了”，“丢掉了”和“不能丢”形成鲜明的对比，告诉我们延安精神不能丢。</a:t>
            </a:r>
          </a:p>
        </p:txBody>
      </p:sp>
      <p:sp>
        <p:nvSpPr>
          <p:cNvPr id="4" name="椭圆 3"/>
          <p:cNvSpPr/>
          <p:nvPr/>
        </p:nvSpPr>
        <p:spPr>
          <a:xfrm>
            <a:off x="1095375" y="1171575"/>
            <a:ext cx="2057400" cy="61912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95375" y="2114550"/>
            <a:ext cx="2847975" cy="61912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19725" y="1152525"/>
            <a:ext cx="1876425" cy="61912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810249" y="2114550"/>
            <a:ext cx="1866901" cy="61912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450" y="123825"/>
            <a:ext cx="11753850" cy="861774"/>
          </a:xfrm>
          <a:prstGeom prst="rect">
            <a:avLst/>
          </a:prstGeom>
          <a:noFill/>
        </p:spPr>
        <p:txBody>
          <a:bodyPr wrap="square" rtlCol="0">
            <a:spAutoFit/>
          </a:bodyPr>
          <a:lstStyle/>
          <a:p>
            <a:r>
              <a:rPr lang="zh-CN" altLang="zh-CN" sz="3200" dirty="0" smtClean="0">
                <a:latin typeface="楷体" pitchFamily="49" charset="-122"/>
                <a:ea typeface="楷体" pitchFamily="49" charset="-122"/>
              </a:rPr>
              <a:t>如果失去了延安精神，会怎样？画出有关句子。</a:t>
            </a:r>
          </a:p>
          <a:p>
            <a:endParaRPr lang="zh-CN" altLang="en-US" dirty="0"/>
          </a:p>
        </p:txBody>
      </p:sp>
      <p:pic>
        <p:nvPicPr>
          <p:cNvPr id="4" name="图片 3" descr="24-2.jpg"/>
          <p:cNvPicPr>
            <a:picLocks noChangeAspect="1"/>
          </p:cNvPicPr>
          <p:nvPr/>
        </p:nvPicPr>
        <p:blipFill>
          <a:blip r:embed="rId2" cstate="print"/>
          <a:srcRect l="7555" t="37774" r="36112" b="42294"/>
          <a:stretch>
            <a:fillRect/>
          </a:stretch>
        </p:blipFill>
        <p:spPr>
          <a:xfrm>
            <a:off x="3305173" y="847725"/>
            <a:ext cx="4629151" cy="2427319"/>
          </a:xfrm>
          <a:prstGeom prst="rect">
            <a:avLst/>
          </a:prstGeom>
        </p:spPr>
      </p:pic>
      <p:sp>
        <p:nvSpPr>
          <p:cNvPr id="53249" name="Rectangle 1"/>
          <p:cNvSpPr>
            <a:spLocks noChangeArrowheads="1"/>
          </p:cNvSpPr>
          <p:nvPr/>
        </p:nvSpPr>
        <p:spPr bwMode="auto">
          <a:xfrm>
            <a:off x="0" y="3542382"/>
            <a:ext cx="121920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  </a:t>
            </a:r>
          </a:p>
          <a:p>
            <a:pPr marL="0" marR="0" lvl="0" indent="304800" algn="l" defTabSz="914400" rtl="0" eaLnBrk="1" fontAlgn="base" latinLnBrk="0" hangingPunct="1">
              <a:lnSpc>
                <a:spcPct val="100000"/>
              </a:lnSpc>
              <a:spcBef>
                <a:spcPct val="0"/>
              </a:spcBef>
              <a:spcAft>
                <a:spcPct val="0"/>
              </a:spcAft>
              <a:buClrTx/>
              <a:buSzTx/>
              <a:buFontTx/>
              <a:buNone/>
              <a:tabLst/>
            </a:pPr>
            <a:r>
              <a:rPr lang="en-US" altLang="zh-CN" sz="3200" dirty="0" smtClean="0">
                <a:latin typeface="楷体" pitchFamily="49" charset="-122"/>
                <a:ea typeface="楷体" pitchFamily="49" charset="-122"/>
                <a:cs typeface="Times New Roman" pitchFamily="18" charset="0"/>
              </a:rPr>
              <a:t>                   </a:t>
            </a:r>
            <a:endParaRPr kumimoji="0" lang="en-US" altLang="zh-CN" sz="32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endParaRPr>
          </a:p>
          <a:p>
            <a:pPr marL="0" marR="0" lvl="0" indent="304800" algn="l" defTabSz="914400" rtl="0" eaLnBrk="1" fontAlgn="base" latinLnBrk="0" hangingPunct="1">
              <a:lnSpc>
                <a:spcPct val="100000"/>
              </a:lnSpc>
              <a:spcBef>
                <a:spcPct val="0"/>
              </a:spcBef>
              <a:spcAft>
                <a:spcPct val="0"/>
              </a:spcAft>
              <a:buClrTx/>
              <a:buSzTx/>
              <a:buFontTx/>
              <a:buNone/>
              <a:tabLst/>
            </a:pPr>
            <a:endParaRPr lang="en-US" altLang="zh-CN" sz="3200" dirty="0" smtClean="0">
              <a:latin typeface="楷体" pitchFamily="49" charset="-122"/>
              <a:ea typeface="楷体" pitchFamily="49" charset="-122"/>
              <a:cs typeface="Times New Roman" pitchFamily="18" charset="0"/>
            </a:endParaRPr>
          </a:p>
          <a:p>
            <a:pPr marL="0" marR="0" lvl="0" indent="304800" algn="l"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chemeClr val="tx1"/>
                </a:solidFill>
                <a:effectLst/>
                <a:latin typeface="楷体" pitchFamily="49" charset="-122"/>
                <a:ea typeface="楷体" pitchFamily="49" charset="-122"/>
                <a:cs typeface="Times New Roman" pitchFamily="18" charset="0"/>
              </a:rPr>
              <a:t>                                                        </a:t>
            </a:r>
            <a:endParaRPr kumimoji="0" lang="zh-CN" sz="16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3200" b="0" i="0" u="sng" strike="noStrike" cap="none" normalizeH="0" baseline="0" dirty="0" smtClean="0">
                <a:ln>
                  <a:noFill/>
                </a:ln>
                <a:solidFill>
                  <a:schemeClr val="tx1"/>
                </a:solidFill>
                <a:effectLst/>
                <a:latin typeface="楷体" pitchFamily="49" charset="-122"/>
                <a:ea typeface="楷体" pitchFamily="49" charset="-122"/>
                <a:cs typeface="Times New Roman" pitchFamily="18" charset="0"/>
              </a:rPr>
              <a:t>                                                                   </a:t>
            </a:r>
            <a:endParaRPr kumimoji="0" lang="zh-CN" altLang="en-US" sz="4400" b="0" i="0" u="none" strike="noStrike" cap="none" normalizeH="0" baseline="0" dirty="0" smtClean="0">
              <a:ln>
                <a:noFill/>
              </a:ln>
              <a:solidFill>
                <a:schemeClr val="tx1"/>
              </a:solidFill>
              <a:effectLst/>
              <a:latin typeface="楷体" pitchFamily="49" charset="-122"/>
              <a:ea typeface="楷体" pitchFamily="49" charset="-122"/>
              <a:cs typeface="宋体" pitchFamily="2" charset="-122"/>
            </a:endParaRPr>
          </a:p>
        </p:txBody>
      </p:sp>
      <p:sp>
        <p:nvSpPr>
          <p:cNvPr id="8" name="TextBox 7"/>
          <p:cNvSpPr txBox="1"/>
          <p:nvPr/>
        </p:nvSpPr>
        <p:spPr>
          <a:xfrm>
            <a:off x="0" y="3724275"/>
            <a:ext cx="12192000" cy="1077218"/>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cs typeface="Times New Roman" pitchFamily="18" charset="0"/>
              </a:rPr>
              <a:t>    一旦失去了你啊，那就仿佛没有了灵魂，不能向美好的未来展翅飞翔。</a:t>
            </a:r>
            <a:endParaRPr lang="zh-CN" altLang="en-US" dirty="0">
              <a:solidFill>
                <a:srgbClr val="FF0000"/>
              </a:solidFill>
            </a:endParaRPr>
          </a:p>
        </p:txBody>
      </p:sp>
      <p:cxnSp>
        <p:nvCxnSpPr>
          <p:cNvPr id="9" name="直接连接符 8"/>
          <p:cNvCxnSpPr/>
          <p:nvPr/>
        </p:nvCxnSpPr>
        <p:spPr>
          <a:xfrm flipV="1">
            <a:off x="3409950" y="2095500"/>
            <a:ext cx="2838450" cy="95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419475" y="2676525"/>
            <a:ext cx="2838450" cy="95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409950" y="3200400"/>
            <a:ext cx="3752850" cy="95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305800" y="2057400"/>
            <a:ext cx="2476500"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改成陈述句</a:t>
            </a:r>
            <a:endParaRPr lang="zh-CN" altLang="en-US" sz="32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53075" y="243185"/>
            <a:ext cx="6486525" cy="2554545"/>
          </a:xfrm>
          <a:prstGeom prst="rect">
            <a:avLst/>
          </a:prstGeom>
        </p:spPr>
        <p:txBody>
          <a:bodyPr wrap="square">
            <a:spAutoFit/>
          </a:bodyPr>
          <a:lstStyle/>
          <a:p>
            <a:pPr lvl="0"/>
            <a:r>
              <a:rPr lang="en-US" altLang="zh-CN" sz="3200" dirty="0" smtClean="0">
                <a:solidFill>
                  <a:srgbClr val="000000"/>
                </a:solidFill>
                <a:latin typeface="楷体" pitchFamily="49" charset="-122"/>
                <a:ea typeface="楷体" pitchFamily="49" charset="-122"/>
              </a:rPr>
              <a:t>    </a:t>
            </a:r>
            <a:r>
              <a:rPr lang="zh-CN" altLang="zh-CN" sz="3200" dirty="0" smtClean="0">
                <a:solidFill>
                  <a:srgbClr val="000000"/>
                </a:solidFill>
                <a:latin typeface="楷体" pitchFamily="49" charset="-122"/>
                <a:ea typeface="楷体" pitchFamily="49" charset="-122"/>
              </a:rPr>
              <a:t>延安精神是全心全意为人民服务的精神，是</a:t>
            </a:r>
            <a:r>
              <a:rPr lang="zh-CN" altLang="en-US" sz="3200" dirty="0" smtClean="0">
                <a:solidFill>
                  <a:srgbClr val="000000"/>
                </a:solidFill>
                <a:latin typeface="楷体" pitchFamily="49" charset="-122"/>
                <a:ea typeface="楷体" pitchFamily="49" charset="-122"/>
              </a:rPr>
              <a:t>同甘共苦、</a:t>
            </a:r>
            <a:r>
              <a:rPr lang="zh-CN" altLang="zh-CN" sz="3200" dirty="0" smtClean="0">
                <a:solidFill>
                  <a:srgbClr val="000000"/>
                </a:solidFill>
                <a:latin typeface="楷体" pitchFamily="49" charset="-122"/>
                <a:ea typeface="楷体" pitchFamily="49" charset="-122"/>
              </a:rPr>
              <a:t>自力更生、艰苦奋斗、积极乐观的精神，它引领中国人民不断创造奇迹，夺取一次又一次胜利。</a:t>
            </a:r>
          </a:p>
        </p:txBody>
      </p:sp>
      <p:sp>
        <p:nvSpPr>
          <p:cNvPr id="4" name="矩形 3"/>
          <p:cNvSpPr/>
          <p:nvPr/>
        </p:nvSpPr>
        <p:spPr>
          <a:xfrm>
            <a:off x="5553076" y="3243560"/>
            <a:ext cx="6638924" cy="2554545"/>
          </a:xfrm>
          <a:prstGeom prst="rect">
            <a:avLst/>
          </a:prstGeom>
        </p:spPr>
        <p:txBody>
          <a:bodyPr wrap="square">
            <a:spAutoFit/>
          </a:bodyPr>
          <a:lstStyle/>
          <a:p>
            <a:r>
              <a:rPr lang="zh-CN" altLang="en-US" sz="3200" dirty="0" smtClean="0">
                <a:solidFill>
                  <a:srgbClr val="000000"/>
                </a:solidFill>
                <a:latin typeface="楷体" pitchFamily="49" charset="-122"/>
                <a:ea typeface="楷体" pitchFamily="49" charset="-122"/>
              </a:rPr>
              <a:t>    延安是中国革命的圣地，老一辈革命家和老一代共产党人在延安时期培育形成的延安精神是我们党的宝贵精神财富。</a:t>
            </a:r>
            <a:endParaRPr lang="en-US" altLang="zh-CN" sz="3200" dirty="0" smtClean="0">
              <a:solidFill>
                <a:srgbClr val="000000"/>
              </a:solidFill>
              <a:latin typeface="楷体" pitchFamily="49" charset="-122"/>
              <a:ea typeface="楷体" pitchFamily="49" charset="-122"/>
            </a:endParaRPr>
          </a:p>
          <a:p>
            <a:pPr algn="r"/>
            <a:r>
              <a:rPr lang="en-US" altLang="zh-CN" sz="3200" dirty="0" smtClean="0">
                <a:solidFill>
                  <a:srgbClr val="000000"/>
                </a:solidFill>
                <a:latin typeface="楷体" pitchFamily="49" charset="-122"/>
                <a:ea typeface="楷体" pitchFamily="49" charset="-122"/>
              </a:rPr>
              <a:t>——</a:t>
            </a:r>
            <a:r>
              <a:rPr lang="zh-CN" altLang="en-US" sz="3200" dirty="0" smtClean="0">
                <a:solidFill>
                  <a:srgbClr val="000000"/>
                </a:solidFill>
                <a:latin typeface="楷体" pitchFamily="49" charset="-122"/>
                <a:ea typeface="楷体" pitchFamily="49" charset="-122"/>
              </a:rPr>
              <a:t>习近平</a:t>
            </a:r>
          </a:p>
        </p:txBody>
      </p:sp>
      <p:pic>
        <p:nvPicPr>
          <p:cNvPr id="52225" name="Picture 1"/>
          <p:cNvPicPr>
            <a:picLocks noChangeAspect="1" noChangeArrowheads="1"/>
          </p:cNvPicPr>
          <p:nvPr/>
        </p:nvPicPr>
        <p:blipFill>
          <a:blip r:embed="rId2" cstate="print"/>
          <a:srcRect/>
          <a:stretch>
            <a:fillRect/>
          </a:stretch>
        </p:blipFill>
        <p:spPr bwMode="auto">
          <a:xfrm>
            <a:off x="0" y="0"/>
            <a:ext cx="5541706"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2875"/>
            <a:ext cx="12192000" cy="5355312"/>
          </a:xfrm>
          <a:prstGeom prst="rect">
            <a:avLst/>
          </a:prstGeom>
          <a:noFill/>
        </p:spPr>
        <p:txBody>
          <a:bodyPr wrap="square" rtlCol="0">
            <a:spAutoFit/>
          </a:bodyPr>
          <a:lstStyle/>
          <a:p>
            <a:pPr>
              <a:lnSpc>
                <a:spcPct val="150000"/>
              </a:lnSpc>
            </a:pPr>
            <a:r>
              <a:rPr lang="zh-CN" altLang="zh-CN" sz="3600" dirty="0" smtClean="0">
                <a:latin typeface="楷体" pitchFamily="49" charset="-122"/>
                <a:ea typeface="楷体" pitchFamily="49" charset="-122"/>
              </a:rPr>
              <a:t>课堂练习</a:t>
            </a:r>
          </a:p>
          <a:p>
            <a:pPr>
              <a:lnSpc>
                <a:spcPct val="150000"/>
              </a:lnSpc>
            </a:pPr>
            <a:r>
              <a:rPr lang="en-US" altLang="zh-CN" sz="3600" dirty="0" smtClean="0">
                <a:latin typeface="楷体" pitchFamily="49" charset="-122"/>
                <a:ea typeface="楷体" pitchFamily="49" charset="-122"/>
              </a:rPr>
              <a:t>1. </a:t>
            </a:r>
            <a:r>
              <a:rPr lang="zh-CN" altLang="zh-CN" sz="3600" dirty="0" smtClean="0">
                <a:latin typeface="楷体" pitchFamily="49" charset="-122"/>
                <a:ea typeface="楷体" pitchFamily="49" charset="-122"/>
              </a:rPr>
              <a:t>用文中的词语填空。</a:t>
            </a:r>
          </a:p>
          <a:p>
            <a:pPr>
              <a:lnSpc>
                <a:spcPct val="150000"/>
              </a:lnSpc>
            </a:pP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）的小树</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）的茅屋</a:t>
            </a:r>
            <a:r>
              <a:rPr lang="en-US" altLang="zh-CN" sz="3600" dirty="0" smtClean="0">
                <a:latin typeface="楷体" pitchFamily="49" charset="-122"/>
                <a:ea typeface="楷体" pitchFamily="49" charset="-122"/>
              </a:rPr>
              <a:t>    </a:t>
            </a:r>
            <a:endParaRPr lang="zh-CN" altLang="zh-CN" sz="3600" dirty="0" smtClean="0">
              <a:latin typeface="楷体" pitchFamily="49" charset="-122"/>
              <a:ea typeface="楷体" pitchFamily="49" charset="-122"/>
            </a:endParaRPr>
          </a:p>
          <a:p>
            <a:pPr>
              <a:lnSpc>
                <a:spcPct val="150000"/>
              </a:lnSpc>
            </a:pP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）的土炕</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）的交响</a:t>
            </a:r>
            <a:r>
              <a:rPr lang="en-US" altLang="zh-CN" sz="3600" dirty="0" smtClean="0">
                <a:latin typeface="楷体" pitchFamily="49" charset="-122"/>
                <a:ea typeface="楷体" pitchFamily="49" charset="-122"/>
              </a:rPr>
              <a:t>     </a:t>
            </a:r>
            <a:endParaRPr lang="zh-CN" altLang="zh-CN" sz="3600" dirty="0" smtClean="0">
              <a:latin typeface="楷体" pitchFamily="49" charset="-122"/>
              <a:ea typeface="楷体" pitchFamily="49" charset="-122"/>
            </a:endParaRPr>
          </a:p>
          <a:p>
            <a:pPr>
              <a:lnSpc>
                <a:spcPct val="150000"/>
              </a:lnSpc>
            </a:pP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）的春光</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a:t>
            </a:r>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）的太阳</a:t>
            </a:r>
          </a:p>
          <a:p>
            <a:pPr>
              <a:lnSpc>
                <a:spcPct val="150000"/>
              </a:lnSpc>
            </a:pPr>
            <a:r>
              <a:rPr lang="en-US" altLang="zh-CN" sz="3600" dirty="0" smtClean="0">
                <a:latin typeface="楷体" pitchFamily="49" charset="-122"/>
                <a:ea typeface="楷体" pitchFamily="49" charset="-122"/>
              </a:rPr>
              <a:t>2.</a:t>
            </a:r>
            <a:r>
              <a:rPr lang="zh-CN" altLang="zh-CN" sz="3600" dirty="0" smtClean="0">
                <a:latin typeface="楷体" pitchFamily="49" charset="-122"/>
                <a:ea typeface="楷体" pitchFamily="49" charset="-122"/>
              </a:rPr>
              <a:t>圈出诗中押韵的字，读出节奏。</a:t>
            </a:r>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031325" cy="646331"/>
          </a:xfrm>
          <a:prstGeom prst="rect">
            <a:avLst/>
          </a:prstGeom>
        </p:spPr>
        <p:txBody>
          <a:bodyPr wrap="none">
            <a:spAutoFit/>
          </a:bodyPr>
          <a:lstStyle/>
          <a:p>
            <a:r>
              <a:rPr lang="zh-CN" altLang="en-US" sz="3600" dirty="0" smtClean="0">
                <a:solidFill>
                  <a:srgbClr val="000000"/>
                </a:solidFill>
                <a:latin typeface="楷体" panose="02010609060101010101" pitchFamily="49" charset="-122"/>
                <a:ea typeface="楷体" panose="02010609060101010101" pitchFamily="49" charset="-122"/>
              </a:rPr>
              <a:t>推荐阅读</a:t>
            </a:r>
            <a:endParaRPr lang="zh-CN" altLang="en-US" dirty="0"/>
          </a:p>
        </p:txBody>
      </p:sp>
      <p:pic>
        <p:nvPicPr>
          <p:cNvPr id="2049" name="Picture 1"/>
          <p:cNvPicPr>
            <a:picLocks noChangeAspect="1" noChangeArrowheads="1"/>
          </p:cNvPicPr>
          <p:nvPr/>
        </p:nvPicPr>
        <p:blipFill>
          <a:blip r:embed="rId2" cstate="print"/>
          <a:srcRect/>
          <a:stretch>
            <a:fillRect/>
          </a:stretch>
        </p:blipFill>
        <p:spPr bwMode="auto">
          <a:xfrm>
            <a:off x="3890963" y="571499"/>
            <a:ext cx="4281487" cy="58816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38125"/>
            <a:ext cx="12192000" cy="1200329"/>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小组合作，正确流利地朗读这首诗，交流不理解的词句，互相学习理解词语的方法，并记录下来</a:t>
            </a:r>
            <a:r>
              <a:rPr lang="zh-CN" altLang="en-US" sz="3600" dirty="0" smtClean="0">
                <a:latin typeface="楷体" pitchFamily="49" charset="-122"/>
                <a:ea typeface="楷体" pitchFamily="49" charset="-122"/>
              </a:rPr>
              <a:t>。</a:t>
            </a:r>
            <a:endParaRPr lang="zh-CN" altLang="en-US" sz="3600" dirty="0">
              <a:latin typeface="楷体" pitchFamily="49" charset="-122"/>
              <a:ea typeface="楷体" pitchFamily="49" charset="-122"/>
            </a:endParaRPr>
          </a:p>
        </p:txBody>
      </p:sp>
      <p:sp>
        <p:nvSpPr>
          <p:cNvPr id="3" name="矩形 2"/>
          <p:cNvSpPr/>
          <p:nvPr/>
        </p:nvSpPr>
        <p:spPr>
          <a:xfrm>
            <a:off x="4137957" y="3663434"/>
            <a:ext cx="2031325"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联系生活</a:t>
            </a:r>
            <a:endParaRPr lang="zh-CN" altLang="en-US" dirty="0"/>
          </a:p>
        </p:txBody>
      </p:sp>
      <p:sp>
        <p:nvSpPr>
          <p:cNvPr id="4" name="矩形 3"/>
          <p:cNvSpPr/>
          <p:nvPr/>
        </p:nvSpPr>
        <p:spPr>
          <a:xfrm>
            <a:off x="4141827" y="1958459"/>
            <a:ext cx="2031325"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联系课文</a:t>
            </a:r>
            <a:endParaRPr lang="zh-CN" altLang="en-US" dirty="0"/>
          </a:p>
        </p:txBody>
      </p:sp>
      <p:sp>
        <p:nvSpPr>
          <p:cNvPr id="5" name="矩形 4"/>
          <p:cNvSpPr/>
          <p:nvPr/>
        </p:nvSpPr>
        <p:spPr>
          <a:xfrm>
            <a:off x="4113252" y="2787134"/>
            <a:ext cx="2031325"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查找资料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57925" y="2428696"/>
            <a:ext cx="5934075" cy="1754326"/>
          </a:xfrm>
          <a:prstGeom prst="rect">
            <a:avLst/>
          </a:prstGeom>
          <a:solidFill>
            <a:schemeClr val="accent6">
              <a:lumMod val="20000"/>
              <a:lumOff val="80000"/>
            </a:schemeClr>
          </a:solid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延河：流经延安，被称为</a:t>
            </a:r>
            <a:r>
              <a:rPr lang="zh-CN" altLang="en-US" sz="3600" dirty="0" smtClean="0">
                <a:latin typeface="楷体" pitchFamily="49" charset="-122"/>
                <a:ea typeface="楷体" pitchFamily="49" charset="-122"/>
              </a:rPr>
              <a:t>“</a:t>
            </a:r>
            <a:r>
              <a:rPr lang="zh-CN" altLang="zh-CN" sz="3600" dirty="0" smtClean="0">
                <a:latin typeface="楷体" pitchFamily="49" charset="-122"/>
                <a:ea typeface="楷体" pitchFamily="49" charset="-122"/>
              </a:rPr>
              <a:t>中国革命母亲河</a:t>
            </a:r>
            <a:r>
              <a:rPr lang="zh-CN" altLang="en-US" sz="3600" dirty="0" smtClean="0">
                <a:latin typeface="楷体" pitchFamily="49" charset="-122"/>
                <a:ea typeface="楷体" pitchFamily="49" charset="-122"/>
              </a:rPr>
              <a:t>”</a:t>
            </a:r>
            <a:r>
              <a:rPr lang="zh-CN" altLang="zh-CN" sz="3600" dirty="0" smtClean="0">
                <a:latin typeface="楷体" pitchFamily="49" charset="-122"/>
                <a:ea typeface="楷体" pitchFamily="49" charset="-122"/>
              </a:rPr>
              <a:t>，延河水是延安最具体的形象。</a:t>
            </a:r>
            <a:endParaRPr lang="zh-CN" altLang="en-US" dirty="0"/>
          </a:p>
        </p:txBody>
      </p:sp>
      <p:pic>
        <p:nvPicPr>
          <p:cNvPr id="2050" name="Picture 2"/>
          <p:cNvPicPr>
            <a:picLocks noChangeAspect="1" noChangeArrowheads="1"/>
          </p:cNvPicPr>
          <p:nvPr/>
        </p:nvPicPr>
        <p:blipFill>
          <a:blip r:embed="rId2" cstate="print"/>
          <a:srcRect l="11647"/>
          <a:stretch>
            <a:fillRect/>
          </a:stretch>
        </p:blipFill>
        <p:spPr bwMode="auto">
          <a:xfrm>
            <a:off x="123824" y="271463"/>
            <a:ext cx="6105525" cy="5284408"/>
          </a:xfrm>
          <a:prstGeom prst="rect">
            <a:avLst/>
          </a:prstGeom>
          <a:noFill/>
          <a:ln w="9525">
            <a:noFill/>
            <a:miter lim="800000"/>
            <a:headEnd/>
            <a:tailEnd/>
          </a:ln>
        </p:spPr>
      </p:pic>
      <p:sp>
        <p:nvSpPr>
          <p:cNvPr id="4" name="矩形 3"/>
          <p:cNvSpPr/>
          <p:nvPr/>
        </p:nvSpPr>
        <p:spPr>
          <a:xfrm>
            <a:off x="2724834" y="5577959"/>
            <a:ext cx="1107996" cy="646331"/>
          </a:xfrm>
          <a:prstGeom prst="rect">
            <a:avLst/>
          </a:prstGeom>
          <a:solidFill>
            <a:schemeClr val="accent6">
              <a:lumMod val="20000"/>
              <a:lumOff val="80000"/>
            </a:schemeClr>
          </a:solidFill>
        </p:spPr>
        <p:txBody>
          <a:bodyPr wrap="none">
            <a:spAutoFit/>
          </a:bodyPr>
          <a:lstStyle/>
          <a:p>
            <a:r>
              <a:rPr lang="zh-CN" altLang="zh-CN" sz="3600" dirty="0" smtClean="0">
                <a:solidFill>
                  <a:srgbClr val="000000"/>
                </a:solidFill>
                <a:latin typeface="楷体" pitchFamily="49" charset="-122"/>
                <a:ea typeface="楷体" pitchFamily="49" charset="-122"/>
              </a:rPr>
              <a:t>延河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5200" y="1285875"/>
            <a:ext cx="4876800" cy="2862322"/>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枣园：曾是中共中央书记处所在地，位于延安市城西北。枣园有毛泽东同志居住的窑洞，在窑洞前有几棵梨树。</a:t>
            </a:r>
            <a:endParaRPr lang="zh-CN" altLang="en-US" dirty="0"/>
          </a:p>
        </p:txBody>
      </p:sp>
      <p:pic>
        <p:nvPicPr>
          <p:cNvPr id="3075" name="Picture 3"/>
          <p:cNvPicPr>
            <a:picLocks noChangeAspect="1" noChangeArrowheads="1"/>
          </p:cNvPicPr>
          <p:nvPr/>
        </p:nvPicPr>
        <p:blipFill>
          <a:blip r:embed="rId2" cstate="print"/>
          <a:srcRect/>
          <a:stretch>
            <a:fillRect/>
          </a:stretch>
        </p:blipFill>
        <p:spPr bwMode="auto">
          <a:xfrm>
            <a:off x="200024" y="333374"/>
            <a:ext cx="7100888" cy="4733925"/>
          </a:xfrm>
          <a:prstGeom prst="rect">
            <a:avLst/>
          </a:prstGeom>
          <a:noFill/>
          <a:ln w="9525">
            <a:noFill/>
            <a:miter lim="800000"/>
            <a:headEnd/>
            <a:tailEnd/>
          </a:ln>
        </p:spPr>
      </p:pic>
      <p:sp>
        <p:nvSpPr>
          <p:cNvPr id="4" name="矩形 3"/>
          <p:cNvSpPr/>
          <p:nvPr/>
        </p:nvSpPr>
        <p:spPr>
          <a:xfrm>
            <a:off x="3191559" y="5063609"/>
            <a:ext cx="1107996"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枣园</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043422"/>
            <a:ext cx="12192000" cy="2062103"/>
          </a:xfrm>
          <a:prstGeom prst="rect">
            <a:avLst/>
          </a:prstGeom>
          <a:solidFill>
            <a:schemeClr val="accent6">
              <a:lumMod val="20000"/>
              <a:lumOff val="80000"/>
            </a:schemeClr>
          </a:solidFill>
        </p:spPr>
        <p:txBody>
          <a:bodyPr wrap="square" rtlCol="0">
            <a:spAutoFit/>
          </a:bodyPr>
          <a:lstStyle/>
          <a:p>
            <a:r>
              <a:rPr lang="en-US" altLang="zh-CN" sz="3200" dirty="0" smtClean="0">
                <a:latin typeface="楷体" pitchFamily="49" charset="-122"/>
                <a:ea typeface="楷体" pitchFamily="49" charset="-122"/>
              </a:rPr>
              <a:t>    </a:t>
            </a:r>
            <a:r>
              <a:rPr lang="zh-CN" altLang="zh-CN" sz="3200" dirty="0" smtClean="0">
                <a:latin typeface="楷体" pitchFamily="49" charset="-122"/>
                <a:ea typeface="楷体" pitchFamily="49" charset="-122"/>
              </a:rPr>
              <a:t>南泥湾开荒：之前的南泥湾野草丛生、荆棘遍野，人迹稀少，野兽出没，十分荒凉。</a:t>
            </a:r>
            <a:r>
              <a:rPr lang="en-US" altLang="zh-CN" sz="3200" dirty="0" smtClean="0">
                <a:latin typeface="楷体" pitchFamily="49" charset="-122"/>
                <a:ea typeface="楷体" pitchFamily="49" charset="-122"/>
              </a:rPr>
              <a:t>1941</a:t>
            </a:r>
            <a:r>
              <a:rPr lang="zh-CN" altLang="zh-CN" sz="3200" dirty="0" smtClean="0">
                <a:latin typeface="楷体" pitchFamily="49" charset="-122"/>
                <a:ea typeface="楷体" pitchFamily="49" charset="-122"/>
              </a:rPr>
              <a:t>年，八路军三五九旅在南泥湾开展了大生产运动，战士用镢头和钢枪，与人民群众把南泥湾变成了到处是庄稼、遍地是牛羊的陕北“好江南”。</a:t>
            </a:r>
            <a:endParaRPr lang="zh-CN" altLang="en-US" dirty="0"/>
          </a:p>
        </p:txBody>
      </p:sp>
      <p:pic>
        <p:nvPicPr>
          <p:cNvPr id="4099" name="Picture 3"/>
          <p:cNvPicPr>
            <a:picLocks noChangeAspect="1" noChangeArrowheads="1"/>
          </p:cNvPicPr>
          <p:nvPr/>
        </p:nvPicPr>
        <p:blipFill>
          <a:blip r:embed="rId2" cstate="print"/>
          <a:srcRect/>
          <a:stretch>
            <a:fillRect/>
          </a:stretch>
        </p:blipFill>
        <p:spPr bwMode="auto">
          <a:xfrm>
            <a:off x="6292995" y="147639"/>
            <a:ext cx="5841855" cy="3729036"/>
          </a:xfrm>
          <a:prstGeom prst="rect">
            <a:avLst/>
          </a:prstGeom>
          <a:noFill/>
          <a:ln w="9525">
            <a:noFill/>
            <a:miter lim="800000"/>
            <a:headEnd/>
            <a:tailEnd/>
          </a:ln>
        </p:spPr>
      </p:pic>
      <p:pic>
        <p:nvPicPr>
          <p:cNvPr id="4100" name="Picture 4"/>
          <p:cNvPicPr>
            <a:picLocks noChangeAspect="1" noChangeArrowheads="1"/>
          </p:cNvPicPr>
          <p:nvPr/>
        </p:nvPicPr>
        <p:blipFill>
          <a:blip r:embed="rId3" cstate="print"/>
          <a:srcRect l="5066"/>
          <a:stretch>
            <a:fillRect/>
          </a:stretch>
        </p:blipFill>
        <p:spPr bwMode="auto">
          <a:xfrm>
            <a:off x="142875" y="190499"/>
            <a:ext cx="6092340" cy="3686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南泥湾》中央乐团合唱团_腾讯视频.mp4">
            <a:hlinkClick r:id="" action="ppaction://media"/>
          </p:cNvPr>
          <p:cNvPicPr>
            <a:picLocks noRot="1" noChangeAspect="1"/>
          </p:cNvPicPr>
          <p:nvPr>
            <a:videoFile r:link="rId1"/>
          </p:nvPr>
        </p:nvPicPr>
        <p:blipFill>
          <a:blip r:embed="rId3" cstate="print"/>
          <a:stretch>
            <a:fillRect/>
          </a:stretch>
        </p:blipFill>
        <p:spPr>
          <a:xfrm>
            <a:off x="1438274" y="0"/>
            <a:ext cx="9172576" cy="68794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62826" y="1438275"/>
            <a:ext cx="4829174" cy="2862322"/>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镢头：</a:t>
            </a:r>
            <a:r>
              <a:rPr lang="zh-CN" altLang="en-US" sz="3600" dirty="0" smtClean="0">
                <a:latin typeface="楷体" pitchFamily="49" charset="-122"/>
                <a:ea typeface="楷体" pitchFamily="49" charset="-122"/>
              </a:rPr>
              <a:t>刨土用的一种农具，主要用来挖坑和松土，头部是铁制的，由生铁高温锻制而成，握柄是木质的。</a:t>
            </a:r>
            <a:endParaRPr lang="zh-CN" altLang="en-US" dirty="0"/>
          </a:p>
        </p:txBody>
      </p:sp>
      <p:pic>
        <p:nvPicPr>
          <p:cNvPr id="5122" name="Picture 2"/>
          <p:cNvPicPr>
            <a:picLocks noChangeAspect="1" noChangeArrowheads="1"/>
          </p:cNvPicPr>
          <p:nvPr/>
        </p:nvPicPr>
        <p:blipFill>
          <a:blip r:embed="rId2" cstate="print"/>
          <a:srcRect/>
          <a:stretch>
            <a:fillRect/>
          </a:stretch>
        </p:blipFill>
        <p:spPr bwMode="auto">
          <a:xfrm>
            <a:off x="238124" y="500062"/>
            <a:ext cx="7162801" cy="5170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43775" y="1714500"/>
            <a:ext cx="4848225" cy="2585323"/>
          </a:xfrm>
          <a:prstGeom prst="rect">
            <a:avLst/>
          </a:prstGeom>
          <a:noFill/>
        </p:spPr>
        <p:txBody>
          <a:bodyPr wrap="square" rtlCol="0">
            <a:spAutoFit/>
          </a:bodyPr>
          <a:lstStyle/>
          <a:p>
            <a:r>
              <a:rPr lang="en-US" altLang="zh-CN" sz="3600" dirty="0" smtClean="0">
                <a:latin typeface="楷体" pitchFamily="49" charset="-122"/>
                <a:ea typeface="楷体" pitchFamily="49" charset="-122"/>
              </a:rPr>
              <a:t>    </a:t>
            </a:r>
            <a:r>
              <a:rPr lang="zh-CN" altLang="zh-CN" sz="3600" dirty="0" smtClean="0">
                <a:latin typeface="楷体" pitchFamily="49" charset="-122"/>
                <a:ea typeface="楷体" pitchFamily="49" charset="-122"/>
              </a:rPr>
              <a:t>杨家岭讲话：杨家岭有当年党中央的办公楼和中央礼堂，许多重要会议曾在这里召开。</a:t>
            </a:r>
          </a:p>
          <a:p>
            <a:endParaRPr lang="zh-CN" altLang="en-US" dirty="0"/>
          </a:p>
        </p:txBody>
      </p:sp>
      <p:pic>
        <p:nvPicPr>
          <p:cNvPr id="6146" name="Picture 2"/>
          <p:cNvPicPr>
            <a:picLocks noChangeAspect="1" noChangeArrowheads="1"/>
          </p:cNvPicPr>
          <p:nvPr/>
        </p:nvPicPr>
        <p:blipFill>
          <a:blip r:embed="rId2" cstate="print"/>
          <a:srcRect/>
          <a:stretch>
            <a:fillRect/>
          </a:stretch>
        </p:blipFill>
        <p:spPr bwMode="auto">
          <a:xfrm>
            <a:off x="180975" y="704849"/>
            <a:ext cx="7162800" cy="4408923"/>
          </a:xfrm>
          <a:prstGeom prst="rect">
            <a:avLst/>
          </a:prstGeom>
          <a:noFill/>
          <a:ln w="9525">
            <a:noFill/>
            <a:miter lim="800000"/>
            <a:headEnd/>
            <a:tailEnd/>
          </a:ln>
        </p:spPr>
      </p:pic>
      <p:sp>
        <p:nvSpPr>
          <p:cNvPr id="4" name="矩形 3"/>
          <p:cNvSpPr/>
          <p:nvPr/>
        </p:nvSpPr>
        <p:spPr>
          <a:xfrm>
            <a:off x="3028518" y="5120759"/>
            <a:ext cx="1569660" cy="646331"/>
          </a:xfrm>
          <a:prstGeom prst="rect">
            <a:avLst/>
          </a:prstGeom>
        </p:spPr>
        <p:txBody>
          <a:bodyPr wrap="none">
            <a:spAutoFit/>
          </a:bodyPr>
          <a:lstStyle/>
          <a:p>
            <a:r>
              <a:rPr lang="zh-CN" altLang="zh-CN" sz="3600" dirty="0" smtClean="0">
                <a:solidFill>
                  <a:srgbClr val="000000"/>
                </a:solidFill>
                <a:latin typeface="楷体" pitchFamily="49" charset="-122"/>
                <a:ea typeface="楷体" pitchFamily="49" charset="-122"/>
              </a:rPr>
              <a:t>杨家岭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1115</Words>
  <Application>Microsoft Office PowerPoint</Application>
  <PresentationFormat>自定义</PresentationFormat>
  <Paragraphs>56</Paragraphs>
  <Slides>25</Slides>
  <Notes>0</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18</cp:revision>
  <dcterms:created xsi:type="dcterms:W3CDTF">2018-03-01T02:03:00Z</dcterms:created>
  <dcterms:modified xsi:type="dcterms:W3CDTF">2020-11-15T12:54:36Z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