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slides/slide388.xml" ContentType="application/vnd.openxmlformats-officedocument.presentationml.slide+xml"/>
  <Override PartName="/ppt/slides/slide389.xml" ContentType="application/vnd.openxmlformats-officedocument.presentationml.slide+xml"/>
  <Override PartName="/ppt/slides/slide39.xml" ContentType="application/vnd.openxmlformats-officedocument.presentationml.slide+xml"/>
  <Override PartName="/ppt/slides/slide390.xml" ContentType="application/vnd.openxmlformats-officedocument.presentationml.slide+xml"/>
  <Override PartName="/ppt/slides/slide391.xml" ContentType="application/vnd.openxmlformats-officedocument.presentationml.slide+xml"/>
  <Override PartName="/ppt/slides/slide392.xml" ContentType="application/vnd.openxmlformats-officedocument.presentationml.slide+xml"/>
  <Override PartName="/ppt/slides/slide393.xml" ContentType="application/vnd.openxmlformats-officedocument.presentationml.slide+xml"/>
  <Override PartName="/ppt/slides/slide394.xml" ContentType="application/vnd.openxmlformats-officedocument.presentationml.slide+xml"/>
  <Override PartName="/ppt/slides/slide395.xml" ContentType="application/vnd.openxmlformats-officedocument.presentationml.slide+xml"/>
  <Override PartName="/ppt/slides/slide396.xml" ContentType="application/vnd.openxmlformats-officedocument.presentationml.slide+xml"/>
  <Override PartName="/ppt/slides/slide397.xml" ContentType="application/vnd.openxmlformats-officedocument.presentationml.slide+xml"/>
  <Override PartName="/ppt/slides/slide398.xml" ContentType="application/vnd.openxmlformats-officedocument.presentationml.slide+xml"/>
  <Override PartName="/ppt/slides/slide39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00.xml" ContentType="application/vnd.openxmlformats-officedocument.presentationml.slide+xml"/>
  <Override PartName="/ppt/slides/slide401.xml" ContentType="application/vnd.openxmlformats-officedocument.presentationml.slide+xml"/>
  <Override PartName="/ppt/slides/slide402.xml" ContentType="application/vnd.openxmlformats-officedocument.presentationml.slide+xml"/>
  <Override PartName="/ppt/slides/slide403.xml" ContentType="application/vnd.openxmlformats-officedocument.presentationml.slide+xml"/>
  <Override PartName="/ppt/slides/slide404.xml" ContentType="application/vnd.openxmlformats-officedocument.presentationml.slide+xml"/>
  <Override PartName="/ppt/slides/slide405.xml" ContentType="application/vnd.openxmlformats-officedocument.presentationml.slide+xml"/>
  <Override PartName="/ppt/slides/slide406.xml" ContentType="application/vnd.openxmlformats-officedocument.presentationml.slide+xml"/>
  <Override PartName="/ppt/slides/slide407.xml" ContentType="application/vnd.openxmlformats-officedocument.presentationml.slide+xml"/>
  <Override PartName="/ppt/slides/slide408.xml" ContentType="application/vnd.openxmlformats-officedocument.presentationml.slide+xml"/>
  <Override PartName="/ppt/slides/slide409.xml" ContentType="application/vnd.openxmlformats-officedocument.presentationml.slide+xml"/>
  <Override PartName="/ppt/slides/slide41.xml" ContentType="application/vnd.openxmlformats-officedocument.presentationml.slide+xml"/>
  <Override PartName="/ppt/slides/slide410.xml" ContentType="application/vnd.openxmlformats-officedocument.presentationml.slide+xml"/>
  <Override PartName="/ppt/slides/slide411.xml" ContentType="application/vnd.openxmlformats-officedocument.presentationml.slide+xml"/>
  <Override PartName="/ppt/slides/slide412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256" r:id="rId4"/>
    <p:sldId id="257" r:id="rId5"/>
    <p:sldId id="258" r:id="rId6"/>
    <p:sldId id="259" r:id="rId7"/>
    <p:sldId id="260" r:id="rId8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  <p:sldId id="377" r:id="rId126"/>
    <p:sldId id="378" r:id="rId127"/>
    <p:sldId id="379" r:id="rId128"/>
    <p:sldId id="380" r:id="rId129"/>
    <p:sldId id="381" r:id="rId130"/>
    <p:sldId id="382" r:id="rId131"/>
    <p:sldId id="383" r:id="rId132"/>
    <p:sldId id="384" r:id="rId133"/>
    <p:sldId id="385" r:id="rId134"/>
    <p:sldId id="386" r:id="rId135"/>
    <p:sldId id="387" r:id="rId136"/>
    <p:sldId id="388" r:id="rId137"/>
    <p:sldId id="389" r:id="rId138"/>
    <p:sldId id="390" r:id="rId139"/>
    <p:sldId id="391" r:id="rId140"/>
    <p:sldId id="392" r:id="rId141"/>
    <p:sldId id="393" r:id="rId142"/>
    <p:sldId id="394" r:id="rId143"/>
    <p:sldId id="395" r:id="rId144"/>
    <p:sldId id="396" r:id="rId145"/>
    <p:sldId id="397" r:id="rId146"/>
    <p:sldId id="398" r:id="rId147"/>
    <p:sldId id="399" r:id="rId148"/>
    <p:sldId id="400" r:id="rId149"/>
    <p:sldId id="401" r:id="rId150"/>
    <p:sldId id="402" r:id="rId151"/>
    <p:sldId id="403" r:id="rId152"/>
    <p:sldId id="404" r:id="rId153"/>
    <p:sldId id="405" r:id="rId154"/>
    <p:sldId id="406" r:id="rId155"/>
    <p:sldId id="407" r:id="rId156"/>
    <p:sldId id="408" r:id="rId157"/>
    <p:sldId id="409" r:id="rId158"/>
    <p:sldId id="410" r:id="rId159"/>
    <p:sldId id="411" r:id="rId160"/>
    <p:sldId id="412" r:id="rId161"/>
    <p:sldId id="413" r:id="rId162"/>
    <p:sldId id="414" r:id="rId163"/>
    <p:sldId id="415" r:id="rId164"/>
    <p:sldId id="416" r:id="rId165"/>
    <p:sldId id="417" r:id="rId166"/>
    <p:sldId id="418" r:id="rId167"/>
    <p:sldId id="419" r:id="rId168"/>
    <p:sldId id="420" r:id="rId169"/>
    <p:sldId id="421" r:id="rId170"/>
    <p:sldId id="422" r:id="rId171"/>
    <p:sldId id="423" r:id="rId172"/>
    <p:sldId id="424" r:id="rId173"/>
    <p:sldId id="425" r:id="rId174"/>
    <p:sldId id="426" r:id="rId175"/>
    <p:sldId id="427" r:id="rId176"/>
    <p:sldId id="428" r:id="rId177"/>
    <p:sldId id="429" r:id="rId178"/>
    <p:sldId id="430" r:id="rId179"/>
    <p:sldId id="431" r:id="rId180"/>
    <p:sldId id="432" r:id="rId181"/>
    <p:sldId id="433" r:id="rId182"/>
    <p:sldId id="434" r:id="rId183"/>
    <p:sldId id="435" r:id="rId184"/>
    <p:sldId id="436" r:id="rId185"/>
    <p:sldId id="437" r:id="rId186"/>
    <p:sldId id="438" r:id="rId187"/>
    <p:sldId id="439" r:id="rId188"/>
    <p:sldId id="440" r:id="rId189"/>
    <p:sldId id="441" r:id="rId190"/>
    <p:sldId id="442" r:id="rId191"/>
    <p:sldId id="443" r:id="rId192"/>
    <p:sldId id="444" r:id="rId193"/>
    <p:sldId id="445" r:id="rId194"/>
    <p:sldId id="446" r:id="rId195"/>
    <p:sldId id="447" r:id="rId196"/>
    <p:sldId id="448" r:id="rId197"/>
    <p:sldId id="449" r:id="rId198"/>
    <p:sldId id="450" r:id="rId199"/>
    <p:sldId id="451" r:id="rId200"/>
    <p:sldId id="452" r:id="rId201"/>
    <p:sldId id="453" r:id="rId202"/>
    <p:sldId id="454" r:id="rId203"/>
    <p:sldId id="455" r:id="rId204"/>
    <p:sldId id="456" r:id="rId205"/>
    <p:sldId id="457" r:id="rId206"/>
    <p:sldId id="458" r:id="rId207"/>
    <p:sldId id="459" r:id="rId208"/>
    <p:sldId id="460" r:id="rId209"/>
    <p:sldId id="461" r:id="rId210"/>
    <p:sldId id="462" r:id="rId211"/>
    <p:sldId id="463" r:id="rId212"/>
    <p:sldId id="464" r:id="rId213"/>
    <p:sldId id="465" r:id="rId214"/>
    <p:sldId id="466" r:id="rId215"/>
    <p:sldId id="467" r:id="rId216"/>
    <p:sldId id="468" r:id="rId217"/>
    <p:sldId id="469" r:id="rId218"/>
    <p:sldId id="470" r:id="rId219"/>
    <p:sldId id="471" r:id="rId220"/>
    <p:sldId id="472" r:id="rId221"/>
    <p:sldId id="473" r:id="rId222"/>
    <p:sldId id="474" r:id="rId223"/>
    <p:sldId id="475" r:id="rId224"/>
    <p:sldId id="476" r:id="rId225"/>
    <p:sldId id="477" r:id="rId226"/>
    <p:sldId id="478" r:id="rId227"/>
    <p:sldId id="479" r:id="rId228"/>
    <p:sldId id="480" r:id="rId229"/>
    <p:sldId id="481" r:id="rId230"/>
    <p:sldId id="482" r:id="rId231"/>
    <p:sldId id="483" r:id="rId232"/>
    <p:sldId id="484" r:id="rId233"/>
    <p:sldId id="485" r:id="rId234"/>
    <p:sldId id="486" r:id="rId235"/>
    <p:sldId id="487" r:id="rId236"/>
    <p:sldId id="488" r:id="rId237"/>
    <p:sldId id="489" r:id="rId238"/>
    <p:sldId id="490" r:id="rId239"/>
    <p:sldId id="491" r:id="rId240"/>
    <p:sldId id="492" r:id="rId241"/>
    <p:sldId id="493" r:id="rId242"/>
    <p:sldId id="494" r:id="rId243"/>
    <p:sldId id="495" r:id="rId244"/>
    <p:sldId id="496" r:id="rId245"/>
    <p:sldId id="497" r:id="rId246"/>
    <p:sldId id="498" r:id="rId247"/>
    <p:sldId id="499" r:id="rId248"/>
    <p:sldId id="500" r:id="rId249"/>
    <p:sldId id="501" r:id="rId250"/>
    <p:sldId id="502" r:id="rId251"/>
    <p:sldId id="503" r:id="rId252"/>
    <p:sldId id="504" r:id="rId253"/>
    <p:sldId id="505" r:id="rId254"/>
    <p:sldId id="506" r:id="rId255"/>
    <p:sldId id="507" r:id="rId256"/>
    <p:sldId id="508" r:id="rId257"/>
    <p:sldId id="509" r:id="rId258"/>
    <p:sldId id="510" r:id="rId259"/>
    <p:sldId id="511" r:id="rId260"/>
    <p:sldId id="512" r:id="rId261"/>
    <p:sldId id="513" r:id="rId262"/>
    <p:sldId id="514" r:id="rId263"/>
    <p:sldId id="515" r:id="rId264"/>
    <p:sldId id="516" r:id="rId265"/>
    <p:sldId id="517" r:id="rId266"/>
    <p:sldId id="518" r:id="rId267"/>
    <p:sldId id="519" r:id="rId268"/>
    <p:sldId id="520" r:id="rId269"/>
    <p:sldId id="521" r:id="rId270"/>
    <p:sldId id="522" r:id="rId271"/>
    <p:sldId id="523" r:id="rId272"/>
    <p:sldId id="524" r:id="rId273"/>
    <p:sldId id="525" r:id="rId274"/>
    <p:sldId id="526" r:id="rId275"/>
    <p:sldId id="527" r:id="rId276"/>
    <p:sldId id="528" r:id="rId277"/>
    <p:sldId id="529" r:id="rId278"/>
    <p:sldId id="530" r:id="rId279"/>
    <p:sldId id="531" r:id="rId280"/>
    <p:sldId id="532" r:id="rId281"/>
    <p:sldId id="533" r:id="rId282"/>
    <p:sldId id="534" r:id="rId283"/>
    <p:sldId id="535" r:id="rId284"/>
    <p:sldId id="536" r:id="rId285"/>
    <p:sldId id="537" r:id="rId286"/>
    <p:sldId id="538" r:id="rId287"/>
    <p:sldId id="539" r:id="rId288"/>
    <p:sldId id="540" r:id="rId289"/>
    <p:sldId id="541" r:id="rId290"/>
    <p:sldId id="542" r:id="rId291"/>
    <p:sldId id="543" r:id="rId292"/>
    <p:sldId id="544" r:id="rId293"/>
    <p:sldId id="545" r:id="rId294"/>
    <p:sldId id="546" r:id="rId295"/>
    <p:sldId id="547" r:id="rId296"/>
    <p:sldId id="548" r:id="rId297"/>
    <p:sldId id="549" r:id="rId298"/>
    <p:sldId id="550" r:id="rId299"/>
    <p:sldId id="551" r:id="rId300"/>
    <p:sldId id="552" r:id="rId301"/>
    <p:sldId id="553" r:id="rId302"/>
    <p:sldId id="554" r:id="rId303"/>
    <p:sldId id="555" r:id="rId304"/>
    <p:sldId id="556" r:id="rId305"/>
    <p:sldId id="557" r:id="rId306"/>
    <p:sldId id="558" r:id="rId307"/>
    <p:sldId id="559" r:id="rId308"/>
    <p:sldId id="560" r:id="rId309"/>
    <p:sldId id="561" r:id="rId310"/>
    <p:sldId id="562" r:id="rId311"/>
    <p:sldId id="563" r:id="rId312"/>
    <p:sldId id="564" r:id="rId313"/>
    <p:sldId id="565" r:id="rId314"/>
    <p:sldId id="566" r:id="rId315"/>
    <p:sldId id="567" r:id="rId316"/>
    <p:sldId id="568" r:id="rId317"/>
    <p:sldId id="569" r:id="rId318"/>
    <p:sldId id="570" r:id="rId319"/>
    <p:sldId id="571" r:id="rId320"/>
    <p:sldId id="572" r:id="rId321"/>
    <p:sldId id="573" r:id="rId322"/>
    <p:sldId id="574" r:id="rId323"/>
    <p:sldId id="575" r:id="rId324"/>
    <p:sldId id="576" r:id="rId325"/>
    <p:sldId id="577" r:id="rId326"/>
    <p:sldId id="578" r:id="rId327"/>
    <p:sldId id="579" r:id="rId328"/>
    <p:sldId id="580" r:id="rId329"/>
    <p:sldId id="581" r:id="rId330"/>
    <p:sldId id="582" r:id="rId331"/>
    <p:sldId id="583" r:id="rId332"/>
    <p:sldId id="584" r:id="rId333"/>
    <p:sldId id="585" r:id="rId334"/>
    <p:sldId id="586" r:id="rId335"/>
    <p:sldId id="587" r:id="rId336"/>
    <p:sldId id="588" r:id="rId337"/>
    <p:sldId id="589" r:id="rId338"/>
    <p:sldId id="590" r:id="rId339"/>
    <p:sldId id="591" r:id="rId340"/>
    <p:sldId id="592" r:id="rId341"/>
    <p:sldId id="593" r:id="rId342"/>
    <p:sldId id="594" r:id="rId343"/>
    <p:sldId id="595" r:id="rId344"/>
    <p:sldId id="596" r:id="rId345"/>
    <p:sldId id="597" r:id="rId346"/>
    <p:sldId id="598" r:id="rId347"/>
    <p:sldId id="599" r:id="rId348"/>
    <p:sldId id="600" r:id="rId349"/>
    <p:sldId id="601" r:id="rId350"/>
    <p:sldId id="602" r:id="rId351"/>
    <p:sldId id="603" r:id="rId352"/>
    <p:sldId id="604" r:id="rId353"/>
    <p:sldId id="605" r:id="rId354"/>
    <p:sldId id="606" r:id="rId355"/>
    <p:sldId id="607" r:id="rId356"/>
    <p:sldId id="608" r:id="rId357"/>
    <p:sldId id="609" r:id="rId358"/>
    <p:sldId id="610" r:id="rId359"/>
    <p:sldId id="611" r:id="rId360"/>
    <p:sldId id="612" r:id="rId361"/>
    <p:sldId id="613" r:id="rId362"/>
    <p:sldId id="614" r:id="rId363"/>
    <p:sldId id="615" r:id="rId364"/>
    <p:sldId id="616" r:id="rId365"/>
    <p:sldId id="617" r:id="rId366"/>
    <p:sldId id="618" r:id="rId367"/>
    <p:sldId id="619" r:id="rId368"/>
    <p:sldId id="620" r:id="rId369"/>
    <p:sldId id="621" r:id="rId370"/>
    <p:sldId id="622" r:id="rId371"/>
    <p:sldId id="623" r:id="rId372"/>
    <p:sldId id="624" r:id="rId373"/>
    <p:sldId id="625" r:id="rId374"/>
    <p:sldId id="626" r:id="rId375"/>
    <p:sldId id="627" r:id="rId376"/>
    <p:sldId id="628" r:id="rId377"/>
    <p:sldId id="629" r:id="rId378"/>
    <p:sldId id="630" r:id="rId379"/>
    <p:sldId id="631" r:id="rId380"/>
    <p:sldId id="632" r:id="rId381"/>
    <p:sldId id="633" r:id="rId382"/>
    <p:sldId id="634" r:id="rId383"/>
    <p:sldId id="635" r:id="rId384"/>
    <p:sldId id="636" r:id="rId385"/>
    <p:sldId id="637" r:id="rId386"/>
    <p:sldId id="638" r:id="rId387"/>
    <p:sldId id="639" r:id="rId388"/>
    <p:sldId id="640" r:id="rId389"/>
    <p:sldId id="641" r:id="rId390"/>
    <p:sldId id="642" r:id="rId391"/>
    <p:sldId id="643" r:id="rId392"/>
    <p:sldId id="644" r:id="rId393"/>
    <p:sldId id="645" r:id="rId394"/>
    <p:sldId id="646" r:id="rId395"/>
    <p:sldId id="647" r:id="rId396"/>
    <p:sldId id="648" r:id="rId397"/>
    <p:sldId id="649" r:id="rId398"/>
    <p:sldId id="650" r:id="rId399"/>
    <p:sldId id="651" r:id="rId400"/>
    <p:sldId id="652" r:id="rId401"/>
    <p:sldId id="653" r:id="rId402"/>
    <p:sldId id="654" r:id="rId403"/>
    <p:sldId id="655" r:id="rId404"/>
    <p:sldId id="656" r:id="rId405"/>
    <p:sldId id="657" r:id="rId406"/>
    <p:sldId id="658" r:id="rId407"/>
    <p:sldId id="659" r:id="rId408"/>
    <p:sldId id="660" r:id="rId409"/>
    <p:sldId id="661" r:id="rId410"/>
    <p:sldId id="662" r:id="rId411"/>
    <p:sldId id="663" r:id="rId412"/>
    <p:sldId id="664" r:id="rId413"/>
    <p:sldId id="665" r:id="rId414"/>
    <p:sldId id="666" r:id="rId415"/>
    <p:sldId id="667" r:id="rId4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beishijiyingcai@126.com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5.xml"/><Relationship Id="rId98" Type="http://schemas.openxmlformats.org/officeDocument/2006/relationships/slide" Target="slides/slide94.xml"/><Relationship Id="rId97" Type="http://schemas.openxmlformats.org/officeDocument/2006/relationships/slide" Target="slides/slide93.xml"/><Relationship Id="rId96" Type="http://schemas.openxmlformats.org/officeDocument/2006/relationships/slide" Target="slides/slide92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notesMaster" Target="notesMasters/notesMaster1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5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0" Type="http://schemas.openxmlformats.org/officeDocument/2006/relationships/commentAuthors" Target="commentAuthors.xml"/><Relationship Id="rId42" Type="http://schemas.openxmlformats.org/officeDocument/2006/relationships/slide" Target="slides/slide38.xml"/><Relationship Id="rId419" Type="http://schemas.openxmlformats.org/officeDocument/2006/relationships/tableStyles" Target="tableStyles.xml"/><Relationship Id="rId418" Type="http://schemas.openxmlformats.org/officeDocument/2006/relationships/viewProps" Target="viewProps.xml"/><Relationship Id="rId417" Type="http://schemas.openxmlformats.org/officeDocument/2006/relationships/presProps" Target="presProps.xml"/><Relationship Id="rId416" Type="http://schemas.openxmlformats.org/officeDocument/2006/relationships/slide" Target="slides/slide412.xml"/><Relationship Id="rId415" Type="http://schemas.openxmlformats.org/officeDocument/2006/relationships/slide" Target="slides/slide411.xml"/><Relationship Id="rId414" Type="http://schemas.openxmlformats.org/officeDocument/2006/relationships/slide" Target="slides/slide410.xml"/><Relationship Id="rId413" Type="http://schemas.openxmlformats.org/officeDocument/2006/relationships/slide" Target="slides/slide409.xml"/><Relationship Id="rId412" Type="http://schemas.openxmlformats.org/officeDocument/2006/relationships/slide" Target="slides/slide408.xml"/><Relationship Id="rId411" Type="http://schemas.openxmlformats.org/officeDocument/2006/relationships/slide" Target="slides/slide407.xml"/><Relationship Id="rId410" Type="http://schemas.openxmlformats.org/officeDocument/2006/relationships/slide" Target="slides/slide406.xml"/><Relationship Id="rId41" Type="http://schemas.openxmlformats.org/officeDocument/2006/relationships/slide" Target="slides/slide37.xml"/><Relationship Id="rId409" Type="http://schemas.openxmlformats.org/officeDocument/2006/relationships/slide" Target="slides/slide405.xml"/><Relationship Id="rId408" Type="http://schemas.openxmlformats.org/officeDocument/2006/relationships/slide" Target="slides/slide404.xml"/><Relationship Id="rId407" Type="http://schemas.openxmlformats.org/officeDocument/2006/relationships/slide" Target="slides/slide403.xml"/><Relationship Id="rId406" Type="http://schemas.openxmlformats.org/officeDocument/2006/relationships/slide" Target="slides/slide402.xml"/><Relationship Id="rId405" Type="http://schemas.openxmlformats.org/officeDocument/2006/relationships/slide" Target="slides/slide401.xml"/><Relationship Id="rId404" Type="http://schemas.openxmlformats.org/officeDocument/2006/relationships/slide" Target="slides/slide400.xml"/><Relationship Id="rId403" Type="http://schemas.openxmlformats.org/officeDocument/2006/relationships/slide" Target="slides/slide399.xml"/><Relationship Id="rId402" Type="http://schemas.openxmlformats.org/officeDocument/2006/relationships/slide" Target="slides/slide398.xml"/><Relationship Id="rId401" Type="http://schemas.openxmlformats.org/officeDocument/2006/relationships/slide" Target="slides/slide397.xml"/><Relationship Id="rId400" Type="http://schemas.openxmlformats.org/officeDocument/2006/relationships/slide" Target="slides/slide396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9" Type="http://schemas.openxmlformats.org/officeDocument/2006/relationships/slide" Target="slides/slide395.xml"/><Relationship Id="rId398" Type="http://schemas.openxmlformats.org/officeDocument/2006/relationships/slide" Target="slides/slide394.xml"/><Relationship Id="rId397" Type="http://schemas.openxmlformats.org/officeDocument/2006/relationships/slide" Target="slides/slide393.xml"/><Relationship Id="rId396" Type="http://schemas.openxmlformats.org/officeDocument/2006/relationships/slide" Target="slides/slide392.xml"/><Relationship Id="rId395" Type="http://schemas.openxmlformats.org/officeDocument/2006/relationships/slide" Target="slides/slide391.xml"/><Relationship Id="rId394" Type="http://schemas.openxmlformats.org/officeDocument/2006/relationships/slide" Target="slides/slide390.xml"/><Relationship Id="rId393" Type="http://schemas.openxmlformats.org/officeDocument/2006/relationships/slide" Target="slides/slide389.xml"/><Relationship Id="rId392" Type="http://schemas.openxmlformats.org/officeDocument/2006/relationships/slide" Target="slides/slide388.xml"/><Relationship Id="rId391" Type="http://schemas.openxmlformats.org/officeDocument/2006/relationships/slide" Target="slides/slide387.xml"/><Relationship Id="rId390" Type="http://schemas.openxmlformats.org/officeDocument/2006/relationships/slide" Target="slides/slide386.xml"/><Relationship Id="rId39" Type="http://schemas.openxmlformats.org/officeDocument/2006/relationships/slide" Target="slides/slide35.xml"/><Relationship Id="rId389" Type="http://schemas.openxmlformats.org/officeDocument/2006/relationships/slide" Target="slides/slide385.xml"/><Relationship Id="rId388" Type="http://schemas.openxmlformats.org/officeDocument/2006/relationships/slide" Target="slides/slide384.xml"/><Relationship Id="rId387" Type="http://schemas.openxmlformats.org/officeDocument/2006/relationships/slide" Target="slides/slide383.xml"/><Relationship Id="rId386" Type="http://schemas.openxmlformats.org/officeDocument/2006/relationships/slide" Target="slides/slide382.xml"/><Relationship Id="rId385" Type="http://schemas.openxmlformats.org/officeDocument/2006/relationships/slide" Target="slides/slide381.xml"/><Relationship Id="rId384" Type="http://schemas.openxmlformats.org/officeDocument/2006/relationships/slide" Target="slides/slide380.xml"/><Relationship Id="rId383" Type="http://schemas.openxmlformats.org/officeDocument/2006/relationships/slide" Target="slides/slide379.xml"/><Relationship Id="rId382" Type="http://schemas.openxmlformats.org/officeDocument/2006/relationships/slide" Target="slides/slide378.xml"/><Relationship Id="rId381" Type="http://schemas.openxmlformats.org/officeDocument/2006/relationships/slide" Target="slides/slide377.xml"/><Relationship Id="rId380" Type="http://schemas.openxmlformats.org/officeDocument/2006/relationships/slide" Target="slides/slide376.xml"/><Relationship Id="rId38" Type="http://schemas.openxmlformats.org/officeDocument/2006/relationships/slide" Target="slides/slide34.xml"/><Relationship Id="rId379" Type="http://schemas.openxmlformats.org/officeDocument/2006/relationships/slide" Target="slides/slide375.xml"/><Relationship Id="rId378" Type="http://schemas.openxmlformats.org/officeDocument/2006/relationships/slide" Target="slides/slide374.xml"/><Relationship Id="rId377" Type="http://schemas.openxmlformats.org/officeDocument/2006/relationships/slide" Target="slides/slide373.xml"/><Relationship Id="rId376" Type="http://schemas.openxmlformats.org/officeDocument/2006/relationships/slide" Target="slides/slide372.xml"/><Relationship Id="rId375" Type="http://schemas.openxmlformats.org/officeDocument/2006/relationships/slide" Target="slides/slide371.xml"/><Relationship Id="rId374" Type="http://schemas.openxmlformats.org/officeDocument/2006/relationships/slide" Target="slides/slide370.xml"/><Relationship Id="rId373" Type="http://schemas.openxmlformats.org/officeDocument/2006/relationships/slide" Target="slides/slide369.xml"/><Relationship Id="rId372" Type="http://schemas.openxmlformats.org/officeDocument/2006/relationships/slide" Target="slides/slide368.xml"/><Relationship Id="rId371" Type="http://schemas.openxmlformats.org/officeDocument/2006/relationships/slide" Target="slides/slide367.xml"/><Relationship Id="rId370" Type="http://schemas.openxmlformats.org/officeDocument/2006/relationships/slide" Target="slides/slide366.xml"/><Relationship Id="rId37" Type="http://schemas.openxmlformats.org/officeDocument/2006/relationships/slide" Target="slides/slide33.xml"/><Relationship Id="rId369" Type="http://schemas.openxmlformats.org/officeDocument/2006/relationships/slide" Target="slides/slide365.xml"/><Relationship Id="rId368" Type="http://schemas.openxmlformats.org/officeDocument/2006/relationships/slide" Target="slides/slide364.xml"/><Relationship Id="rId367" Type="http://schemas.openxmlformats.org/officeDocument/2006/relationships/slide" Target="slides/slide363.xml"/><Relationship Id="rId366" Type="http://schemas.openxmlformats.org/officeDocument/2006/relationships/slide" Target="slides/slide362.xml"/><Relationship Id="rId365" Type="http://schemas.openxmlformats.org/officeDocument/2006/relationships/slide" Target="slides/slide361.xml"/><Relationship Id="rId364" Type="http://schemas.openxmlformats.org/officeDocument/2006/relationships/slide" Target="slides/slide360.xml"/><Relationship Id="rId363" Type="http://schemas.openxmlformats.org/officeDocument/2006/relationships/slide" Target="slides/slide359.xml"/><Relationship Id="rId362" Type="http://schemas.openxmlformats.org/officeDocument/2006/relationships/slide" Target="slides/slide358.xml"/><Relationship Id="rId361" Type="http://schemas.openxmlformats.org/officeDocument/2006/relationships/slide" Target="slides/slide357.xml"/><Relationship Id="rId360" Type="http://schemas.openxmlformats.org/officeDocument/2006/relationships/slide" Target="slides/slide356.xml"/><Relationship Id="rId36" Type="http://schemas.openxmlformats.org/officeDocument/2006/relationships/slide" Target="slides/slide32.xml"/><Relationship Id="rId359" Type="http://schemas.openxmlformats.org/officeDocument/2006/relationships/slide" Target="slides/slide355.xml"/><Relationship Id="rId358" Type="http://schemas.openxmlformats.org/officeDocument/2006/relationships/slide" Target="slides/slide354.xml"/><Relationship Id="rId357" Type="http://schemas.openxmlformats.org/officeDocument/2006/relationships/slide" Target="slides/slide353.xml"/><Relationship Id="rId356" Type="http://schemas.openxmlformats.org/officeDocument/2006/relationships/slide" Target="slides/slide352.xml"/><Relationship Id="rId355" Type="http://schemas.openxmlformats.org/officeDocument/2006/relationships/slide" Target="slides/slide351.xml"/><Relationship Id="rId354" Type="http://schemas.openxmlformats.org/officeDocument/2006/relationships/slide" Target="slides/slide350.xml"/><Relationship Id="rId353" Type="http://schemas.openxmlformats.org/officeDocument/2006/relationships/slide" Target="slides/slide349.xml"/><Relationship Id="rId352" Type="http://schemas.openxmlformats.org/officeDocument/2006/relationships/slide" Target="slides/slide348.xml"/><Relationship Id="rId351" Type="http://schemas.openxmlformats.org/officeDocument/2006/relationships/slide" Target="slides/slide347.xml"/><Relationship Id="rId350" Type="http://schemas.openxmlformats.org/officeDocument/2006/relationships/slide" Target="slides/slide346.xml"/><Relationship Id="rId35" Type="http://schemas.openxmlformats.org/officeDocument/2006/relationships/slide" Target="slides/slide31.xml"/><Relationship Id="rId349" Type="http://schemas.openxmlformats.org/officeDocument/2006/relationships/slide" Target="slides/slide345.xml"/><Relationship Id="rId348" Type="http://schemas.openxmlformats.org/officeDocument/2006/relationships/slide" Target="slides/slide344.xml"/><Relationship Id="rId347" Type="http://schemas.openxmlformats.org/officeDocument/2006/relationships/slide" Target="slides/slide343.xml"/><Relationship Id="rId346" Type="http://schemas.openxmlformats.org/officeDocument/2006/relationships/slide" Target="slides/slide342.xml"/><Relationship Id="rId345" Type="http://schemas.openxmlformats.org/officeDocument/2006/relationships/slide" Target="slides/slide341.xml"/><Relationship Id="rId344" Type="http://schemas.openxmlformats.org/officeDocument/2006/relationships/slide" Target="slides/slide340.xml"/><Relationship Id="rId343" Type="http://schemas.openxmlformats.org/officeDocument/2006/relationships/slide" Target="slides/slide339.xml"/><Relationship Id="rId342" Type="http://schemas.openxmlformats.org/officeDocument/2006/relationships/slide" Target="slides/slide338.xml"/><Relationship Id="rId341" Type="http://schemas.openxmlformats.org/officeDocument/2006/relationships/slide" Target="slides/slide337.xml"/><Relationship Id="rId340" Type="http://schemas.openxmlformats.org/officeDocument/2006/relationships/slide" Target="slides/slide336.xml"/><Relationship Id="rId34" Type="http://schemas.openxmlformats.org/officeDocument/2006/relationships/slide" Target="slides/slide30.xml"/><Relationship Id="rId339" Type="http://schemas.openxmlformats.org/officeDocument/2006/relationships/slide" Target="slides/slide335.xml"/><Relationship Id="rId338" Type="http://schemas.openxmlformats.org/officeDocument/2006/relationships/slide" Target="slides/slide334.xml"/><Relationship Id="rId337" Type="http://schemas.openxmlformats.org/officeDocument/2006/relationships/slide" Target="slides/slide333.xml"/><Relationship Id="rId336" Type="http://schemas.openxmlformats.org/officeDocument/2006/relationships/slide" Target="slides/slide332.xml"/><Relationship Id="rId335" Type="http://schemas.openxmlformats.org/officeDocument/2006/relationships/slide" Target="slides/slide331.xml"/><Relationship Id="rId334" Type="http://schemas.openxmlformats.org/officeDocument/2006/relationships/slide" Target="slides/slide330.xml"/><Relationship Id="rId333" Type="http://schemas.openxmlformats.org/officeDocument/2006/relationships/slide" Target="slides/slide329.xml"/><Relationship Id="rId332" Type="http://schemas.openxmlformats.org/officeDocument/2006/relationships/slide" Target="slides/slide328.xml"/><Relationship Id="rId331" Type="http://schemas.openxmlformats.org/officeDocument/2006/relationships/slide" Target="slides/slide327.xml"/><Relationship Id="rId330" Type="http://schemas.openxmlformats.org/officeDocument/2006/relationships/slide" Target="slides/slide326.xml"/><Relationship Id="rId33" Type="http://schemas.openxmlformats.org/officeDocument/2006/relationships/slide" Target="slides/slide29.xml"/><Relationship Id="rId329" Type="http://schemas.openxmlformats.org/officeDocument/2006/relationships/slide" Target="slides/slide325.xml"/><Relationship Id="rId328" Type="http://schemas.openxmlformats.org/officeDocument/2006/relationships/slide" Target="slides/slide324.xml"/><Relationship Id="rId327" Type="http://schemas.openxmlformats.org/officeDocument/2006/relationships/slide" Target="slides/slide323.xml"/><Relationship Id="rId326" Type="http://schemas.openxmlformats.org/officeDocument/2006/relationships/slide" Target="slides/slide322.xml"/><Relationship Id="rId325" Type="http://schemas.openxmlformats.org/officeDocument/2006/relationships/slide" Target="slides/slide321.xml"/><Relationship Id="rId324" Type="http://schemas.openxmlformats.org/officeDocument/2006/relationships/slide" Target="slides/slide320.xml"/><Relationship Id="rId323" Type="http://schemas.openxmlformats.org/officeDocument/2006/relationships/slide" Target="slides/slide319.xml"/><Relationship Id="rId322" Type="http://schemas.openxmlformats.org/officeDocument/2006/relationships/slide" Target="slides/slide318.xml"/><Relationship Id="rId321" Type="http://schemas.openxmlformats.org/officeDocument/2006/relationships/slide" Target="slides/slide317.xml"/><Relationship Id="rId320" Type="http://schemas.openxmlformats.org/officeDocument/2006/relationships/slide" Target="slides/slide316.xml"/><Relationship Id="rId32" Type="http://schemas.openxmlformats.org/officeDocument/2006/relationships/slide" Target="slides/slide28.xml"/><Relationship Id="rId319" Type="http://schemas.openxmlformats.org/officeDocument/2006/relationships/slide" Target="slides/slide315.xml"/><Relationship Id="rId318" Type="http://schemas.openxmlformats.org/officeDocument/2006/relationships/slide" Target="slides/slide314.xml"/><Relationship Id="rId317" Type="http://schemas.openxmlformats.org/officeDocument/2006/relationships/slide" Target="slides/slide313.xml"/><Relationship Id="rId316" Type="http://schemas.openxmlformats.org/officeDocument/2006/relationships/slide" Target="slides/slide312.xml"/><Relationship Id="rId315" Type="http://schemas.openxmlformats.org/officeDocument/2006/relationships/slide" Target="slides/slide311.xml"/><Relationship Id="rId314" Type="http://schemas.openxmlformats.org/officeDocument/2006/relationships/slide" Target="slides/slide310.xml"/><Relationship Id="rId313" Type="http://schemas.openxmlformats.org/officeDocument/2006/relationships/slide" Target="slides/slide309.xml"/><Relationship Id="rId312" Type="http://schemas.openxmlformats.org/officeDocument/2006/relationships/slide" Target="slides/slide308.xml"/><Relationship Id="rId311" Type="http://schemas.openxmlformats.org/officeDocument/2006/relationships/slide" Target="slides/slide307.xml"/><Relationship Id="rId310" Type="http://schemas.openxmlformats.org/officeDocument/2006/relationships/slide" Target="slides/slide306.xml"/><Relationship Id="rId31" Type="http://schemas.openxmlformats.org/officeDocument/2006/relationships/slide" Target="slides/slide27.xml"/><Relationship Id="rId309" Type="http://schemas.openxmlformats.org/officeDocument/2006/relationships/slide" Target="slides/slide305.xml"/><Relationship Id="rId308" Type="http://schemas.openxmlformats.org/officeDocument/2006/relationships/slide" Target="slides/slide304.xml"/><Relationship Id="rId307" Type="http://schemas.openxmlformats.org/officeDocument/2006/relationships/slide" Target="slides/slide303.xml"/><Relationship Id="rId306" Type="http://schemas.openxmlformats.org/officeDocument/2006/relationships/slide" Target="slides/slide302.xml"/><Relationship Id="rId305" Type="http://schemas.openxmlformats.org/officeDocument/2006/relationships/slide" Target="slides/slide301.xml"/><Relationship Id="rId304" Type="http://schemas.openxmlformats.org/officeDocument/2006/relationships/slide" Target="slides/slide300.xml"/><Relationship Id="rId303" Type="http://schemas.openxmlformats.org/officeDocument/2006/relationships/slide" Target="slides/slide299.xml"/><Relationship Id="rId302" Type="http://schemas.openxmlformats.org/officeDocument/2006/relationships/slide" Target="slides/slide298.xml"/><Relationship Id="rId301" Type="http://schemas.openxmlformats.org/officeDocument/2006/relationships/slide" Target="slides/slide297.xml"/><Relationship Id="rId300" Type="http://schemas.openxmlformats.org/officeDocument/2006/relationships/slide" Target="slides/slide296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9" Type="http://schemas.openxmlformats.org/officeDocument/2006/relationships/slide" Target="slides/slide295.xml"/><Relationship Id="rId298" Type="http://schemas.openxmlformats.org/officeDocument/2006/relationships/slide" Target="slides/slide294.xml"/><Relationship Id="rId297" Type="http://schemas.openxmlformats.org/officeDocument/2006/relationships/slide" Target="slides/slide293.xml"/><Relationship Id="rId296" Type="http://schemas.openxmlformats.org/officeDocument/2006/relationships/slide" Target="slides/slide292.xml"/><Relationship Id="rId295" Type="http://schemas.openxmlformats.org/officeDocument/2006/relationships/slide" Target="slides/slide291.xml"/><Relationship Id="rId294" Type="http://schemas.openxmlformats.org/officeDocument/2006/relationships/slide" Target="slides/slide290.xml"/><Relationship Id="rId293" Type="http://schemas.openxmlformats.org/officeDocument/2006/relationships/slide" Target="slides/slide289.xml"/><Relationship Id="rId292" Type="http://schemas.openxmlformats.org/officeDocument/2006/relationships/slide" Target="slides/slide288.xml"/><Relationship Id="rId291" Type="http://schemas.openxmlformats.org/officeDocument/2006/relationships/slide" Target="slides/slide287.xml"/><Relationship Id="rId290" Type="http://schemas.openxmlformats.org/officeDocument/2006/relationships/slide" Target="slides/slide286.xml"/><Relationship Id="rId29" Type="http://schemas.openxmlformats.org/officeDocument/2006/relationships/slide" Target="slides/slide25.xml"/><Relationship Id="rId289" Type="http://schemas.openxmlformats.org/officeDocument/2006/relationships/slide" Target="slides/slide285.xml"/><Relationship Id="rId288" Type="http://schemas.openxmlformats.org/officeDocument/2006/relationships/slide" Target="slides/slide284.xml"/><Relationship Id="rId287" Type="http://schemas.openxmlformats.org/officeDocument/2006/relationships/slide" Target="slides/slide283.xml"/><Relationship Id="rId286" Type="http://schemas.openxmlformats.org/officeDocument/2006/relationships/slide" Target="slides/slide282.xml"/><Relationship Id="rId285" Type="http://schemas.openxmlformats.org/officeDocument/2006/relationships/slide" Target="slides/slide281.xml"/><Relationship Id="rId284" Type="http://schemas.openxmlformats.org/officeDocument/2006/relationships/slide" Target="slides/slide280.xml"/><Relationship Id="rId283" Type="http://schemas.openxmlformats.org/officeDocument/2006/relationships/slide" Target="slides/slide279.xml"/><Relationship Id="rId282" Type="http://schemas.openxmlformats.org/officeDocument/2006/relationships/slide" Target="slides/slide278.xml"/><Relationship Id="rId281" Type="http://schemas.openxmlformats.org/officeDocument/2006/relationships/slide" Target="slides/slide277.xml"/><Relationship Id="rId280" Type="http://schemas.openxmlformats.org/officeDocument/2006/relationships/slide" Target="slides/slide276.xml"/><Relationship Id="rId28" Type="http://schemas.openxmlformats.org/officeDocument/2006/relationships/slide" Target="slides/slide24.xml"/><Relationship Id="rId279" Type="http://schemas.openxmlformats.org/officeDocument/2006/relationships/slide" Target="slides/slide275.xml"/><Relationship Id="rId278" Type="http://schemas.openxmlformats.org/officeDocument/2006/relationships/slide" Target="slides/slide274.xml"/><Relationship Id="rId277" Type="http://schemas.openxmlformats.org/officeDocument/2006/relationships/slide" Target="slides/slide273.xml"/><Relationship Id="rId276" Type="http://schemas.openxmlformats.org/officeDocument/2006/relationships/slide" Target="slides/slide272.xml"/><Relationship Id="rId275" Type="http://schemas.openxmlformats.org/officeDocument/2006/relationships/slide" Target="slides/slide271.xml"/><Relationship Id="rId274" Type="http://schemas.openxmlformats.org/officeDocument/2006/relationships/slide" Target="slides/slide270.xml"/><Relationship Id="rId273" Type="http://schemas.openxmlformats.org/officeDocument/2006/relationships/slide" Target="slides/slide269.xml"/><Relationship Id="rId272" Type="http://schemas.openxmlformats.org/officeDocument/2006/relationships/slide" Target="slides/slide268.xml"/><Relationship Id="rId271" Type="http://schemas.openxmlformats.org/officeDocument/2006/relationships/slide" Target="slides/slide267.xml"/><Relationship Id="rId270" Type="http://schemas.openxmlformats.org/officeDocument/2006/relationships/slide" Target="slides/slide266.xml"/><Relationship Id="rId27" Type="http://schemas.openxmlformats.org/officeDocument/2006/relationships/slide" Target="slides/slide23.xml"/><Relationship Id="rId269" Type="http://schemas.openxmlformats.org/officeDocument/2006/relationships/slide" Target="slides/slide265.xml"/><Relationship Id="rId268" Type="http://schemas.openxmlformats.org/officeDocument/2006/relationships/slide" Target="slides/slide264.xml"/><Relationship Id="rId267" Type="http://schemas.openxmlformats.org/officeDocument/2006/relationships/slide" Target="slides/slide263.xml"/><Relationship Id="rId266" Type="http://schemas.openxmlformats.org/officeDocument/2006/relationships/slide" Target="slides/slide262.xml"/><Relationship Id="rId265" Type="http://schemas.openxmlformats.org/officeDocument/2006/relationships/slide" Target="slides/slide261.xml"/><Relationship Id="rId264" Type="http://schemas.openxmlformats.org/officeDocument/2006/relationships/slide" Target="slides/slide260.xml"/><Relationship Id="rId263" Type="http://schemas.openxmlformats.org/officeDocument/2006/relationships/slide" Target="slides/slide259.xml"/><Relationship Id="rId262" Type="http://schemas.openxmlformats.org/officeDocument/2006/relationships/slide" Target="slides/slide258.xml"/><Relationship Id="rId261" Type="http://schemas.openxmlformats.org/officeDocument/2006/relationships/slide" Target="slides/slide257.xml"/><Relationship Id="rId260" Type="http://schemas.openxmlformats.org/officeDocument/2006/relationships/slide" Target="slides/slide256.xml"/><Relationship Id="rId26" Type="http://schemas.openxmlformats.org/officeDocument/2006/relationships/slide" Target="slides/slide22.xml"/><Relationship Id="rId259" Type="http://schemas.openxmlformats.org/officeDocument/2006/relationships/slide" Target="slides/slide255.xml"/><Relationship Id="rId258" Type="http://schemas.openxmlformats.org/officeDocument/2006/relationships/slide" Target="slides/slide254.xml"/><Relationship Id="rId257" Type="http://schemas.openxmlformats.org/officeDocument/2006/relationships/slide" Target="slides/slide253.xml"/><Relationship Id="rId256" Type="http://schemas.openxmlformats.org/officeDocument/2006/relationships/slide" Target="slides/slide252.xml"/><Relationship Id="rId255" Type="http://schemas.openxmlformats.org/officeDocument/2006/relationships/slide" Target="slides/slide251.xml"/><Relationship Id="rId254" Type="http://schemas.openxmlformats.org/officeDocument/2006/relationships/slide" Target="slides/slide250.xml"/><Relationship Id="rId253" Type="http://schemas.openxmlformats.org/officeDocument/2006/relationships/slide" Target="slides/slide249.xml"/><Relationship Id="rId252" Type="http://schemas.openxmlformats.org/officeDocument/2006/relationships/slide" Target="slides/slide248.xml"/><Relationship Id="rId251" Type="http://schemas.openxmlformats.org/officeDocument/2006/relationships/slide" Target="slides/slide247.xml"/><Relationship Id="rId250" Type="http://schemas.openxmlformats.org/officeDocument/2006/relationships/slide" Target="slides/slide246.xml"/><Relationship Id="rId25" Type="http://schemas.openxmlformats.org/officeDocument/2006/relationships/slide" Target="slides/slide21.xml"/><Relationship Id="rId249" Type="http://schemas.openxmlformats.org/officeDocument/2006/relationships/slide" Target="slides/slide245.xml"/><Relationship Id="rId248" Type="http://schemas.openxmlformats.org/officeDocument/2006/relationships/slide" Target="slides/slide244.xml"/><Relationship Id="rId247" Type="http://schemas.openxmlformats.org/officeDocument/2006/relationships/slide" Target="slides/slide243.xml"/><Relationship Id="rId246" Type="http://schemas.openxmlformats.org/officeDocument/2006/relationships/slide" Target="slides/slide242.xml"/><Relationship Id="rId245" Type="http://schemas.openxmlformats.org/officeDocument/2006/relationships/slide" Target="slides/slide241.xml"/><Relationship Id="rId244" Type="http://schemas.openxmlformats.org/officeDocument/2006/relationships/slide" Target="slides/slide240.xml"/><Relationship Id="rId243" Type="http://schemas.openxmlformats.org/officeDocument/2006/relationships/slide" Target="slides/slide239.xml"/><Relationship Id="rId242" Type="http://schemas.openxmlformats.org/officeDocument/2006/relationships/slide" Target="slides/slide238.xml"/><Relationship Id="rId241" Type="http://schemas.openxmlformats.org/officeDocument/2006/relationships/slide" Target="slides/slide237.xml"/><Relationship Id="rId240" Type="http://schemas.openxmlformats.org/officeDocument/2006/relationships/slide" Target="slides/slide236.xml"/><Relationship Id="rId24" Type="http://schemas.openxmlformats.org/officeDocument/2006/relationships/slide" Target="slides/slide20.xml"/><Relationship Id="rId239" Type="http://schemas.openxmlformats.org/officeDocument/2006/relationships/slide" Target="slides/slide235.xml"/><Relationship Id="rId238" Type="http://schemas.openxmlformats.org/officeDocument/2006/relationships/slide" Target="slides/slide234.xml"/><Relationship Id="rId237" Type="http://schemas.openxmlformats.org/officeDocument/2006/relationships/slide" Target="slides/slide233.xml"/><Relationship Id="rId236" Type="http://schemas.openxmlformats.org/officeDocument/2006/relationships/slide" Target="slides/slide232.xml"/><Relationship Id="rId235" Type="http://schemas.openxmlformats.org/officeDocument/2006/relationships/slide" Target="slides/slide231.xml"/><Relationship Id="rId234" Type="http://schemas.openxmlformats.org/officeDocument/2006/relationships/slide" Target="slides/slide230.xml"/><Relationship Id="rId233" Type="http://schemas.openxmlformats.org/officeDocument/2006/relationships/slide" Target="slides/slide229.xml"/><Relationship Id="rId232" Type="http://schemas.openxmlformats.org/officeDocument/2006/relationships/slide" Target="slides/slide228.xml"/><Relationship Id="rId231" Type="http://schemas.openxmlformats.org/officeDocument/2006/relationships/slide" Target="slides/slide227.xml"/><Relationship Id="rId230" Type="http://schemas.openxmlformats.org/officeDocument/2006/relationships/slide" Target="slides/slide226.xml"/><Relationship Id="rId23" Type="http://schemas.openxmlformats.org/officeDocument/2006/relationships/slide" Target="slides/slide19.xml"/><Relationship Id="rId229" Type="http://schemas.openxmlformats.org/officeDocument/2006/relationships/slide" Target="slides/slide225.xml"/><Relationship Id="rId228" Type="http://schemas.openxmlformats.org/officeDocument/2006/relationships/slide" Target="slides/slide224.xml"/><Relationship Id="rId227" Type="http://schemas.openxmlformats.org/officeDocument/2006/relationships/slide" Target="slides/slide223.xml"/><Relationship Id="rId226" Type="http://schemas.openxmlformats.org/officeDocument/2006/relationships/slide" Target="slides/slide222.xml"/><Relationship Id="rId225" Type="http://schemas.openxmlformats.org/officeDocument/2006/relationships/slide" Target="slides/slide221.xml"/><Relationship Id="rId224" Type="http://schemas.openxmlformats.org/officeDocument/2006/relationships/slide" Target="slides/slide220.xml"/><Relationship Id="rId223" Type="http://schemas.openxmlformats.org/officeDocument/2006/relationships/slide" Target="slides/slide219.xml"/><Relationship Id="rId222" Type="http://schemas.openxmlformats.org/officeDocument/2006/relationships/slide" Target="slides/slide218.xml"/><Relationship Id="rId221" Type="http://schemas.openxmlformats.org/officeDocument/2006/relationships/slide" Target="slides/slide217.xml"/><Relationship Id="rId220" Type="http://schemas.openxmlformats.org/officeDocument/2006/relationships/slide" Target="slides/slide216.xml"/><Relationship Id="rId22" Type="http://schemas.openxmlformats.org/officeDocument/2006/relationships/slide" Target="slides/slide18.xml"/><Relationship Id="rId219" Type="http://schemas.openxmlformats.org/officeDocument/2006/relationships/slide" Target="slides/slide215.xml"/><Relationship Id="rId218" Type="http://schemas.openxmlformats.org/officeDocument/2006/relationships/slide" Target="slides/slide214.xml"/><Relationship Id="rId217" Type="http://schemas.openxmlformats.org/officeDocument/2006/relationships/slide" Target="slides/slide213.xml"/><Relationship Id="rId216" Type="http://schemas.openxmlformats.org/officeDocument/2006/relationships/slide" Target="slides/slide212.xml"/><Relationship Id="rId215" Type="http://schemas.openxmlformats.org/officeDocument/2006/relationships/slide" Target="slides/slide211.xml"/><Relationship Id="rId214" Type="http://schemas.openxmlformats.org/officeDocument/2006/relationships/slide" Target="slides/slide210.xml"/><Relationship Id="rId213" Type="http://schemas.openxmlformats.org/officeDocument/2006/relationships/slide" Target="slides/slide209.xml"/><Relationship Id="rId212" Type="http://schemas.openxmlformats.org/officeDocument/2006/relationships/slide" Target="slides/slide208.xml"/><Relationship Id="rId211" Type="http://schemas.openxmlformats.org/officeDocument/2006/relationships/slide" Target="slides/slide207.xml"/><Relationship Id="rId210" Type="http://schemas.openxmlformats.org/officeDocument/2006/relationships/slide" Target="slides/slide206.xml"/><Relationship Id="rId21" Type="http://schemas.openxmlformats.org/officeDocument/2006/relationships/slide" Target="slides/slide17.xml"/><Relationship Id="rId209" Type="http://schemas.openxmlformats.org/officeDocument/2006/relationships/slide" Target="slides/slide205.xml"/><Relationship Id="rId208" Type="http://schemas.openxmlformats.org/officeDocument/2006/relationships/slide" Target="slides/slide204.xml"/><Relationship Id="rId207" Type="http://schemas.openxmlformats.org/officeDocument/2006/relationships/slide" Target="slides/slide203.xml"/><Relationship Id="rId206" Type="http://schemas.openxmlformats.org/officeDocument/2006/relationships/slide" Target="slides/slide202.xml"/><Relationship Id="rId205" Type="http://schemas.openxmlformats.org/officeDocument/2006/relationships/slide" Target="slides/slide201.xml"/><Relationship Id="rId204" Type="http://schemas.openxmlformats.org/officeDocument/2006/relationships/slide" Target="slides/slide200.xml"/><Relationship Id="rId203" Type="http://schemas.openxmlformats.org/officeDocument/2006/relationships/slide" Target="slides/slide199.xml"/><Relationship Id="rId202" Type="http://schemas.openxmlformats.org/officeDocument/2006/relationships/slide" Target="slides/slide198.xml"/><Relationship Id="rId201" Type="http://schemas.openxmlformats.org/officeDocument/2006/relationships/slide" Target="slides/slide197.xml"/><Relationship Id="rId200" Type="http://schemas.openxmlformats.org/officeDocument/2006/relationships/slide" Target="slides/slide196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9" Type="http://schemas.openxmlformats.org/officeDocument/2006/relationships/slide" Target="slides/slide195.xml"/><Relationship Id="rId198" Type="http://schemas.openxmlformats.org/officeDocument/2006/relationships/slide" Target="slides/slide194.xml"/><Relationship Id="rId197" Type="http://schemas.openxmlformats.org/officeDocument/2006/relationships/slide" Target="slides/slide193.xml"/><Relationship Id="rId196" Type="http://schemas.openxmlformats.org/officeDocument/2006/relationships/slide" Target="slides/slide192.xml"/><Relationship Id="rId195" Type="http://schemas.openxmlformats.org/officeDocument/2006/relationships/slide" Target="slides/slide191.xml"/><Relationship Id="rId194" Type="http://schemas.openxmlformats.org/officeDocument/2006/relationships/slide" Target="slides/slide190.xml"/><Relationship Id="rId193" Type="http://schemas.openxmlformats.org/officeDocument/2006/relationships/slide" Target="slides/slide189.xml"/><Relationship Id="rId192" Type="http://schemas.openxmlformats.org/officeDocument/2006/relationships/slide" Target="slides/slide188.xml"/><Relationship Id="rId191" Type="http://schemas.openxmlformats.org/officeDocument/2006/relationships/slide" Target="slides/slide187.xml"/><Relationship Id="rId190" Type="http://schemas.openxmlformats.org/officeDocument/2006/relationships/slide" Target="slides/slide186.xml"/><Relationship Id="rId19" Type="http://schemas.openxmlformats.org/officeDocument/2006/relationships/slide" Target="slides/slide15.xml"/><Relationship Id="rId189" Type="http://schemas.openxmlformats.org/officeDocument/2006/relationships/slide" Target="slides/slide185.xml"/><Relationship Id="rId188" Type="http://schemas.openxmlformats.org/officeDocument/2006/relationships/slide" Target="slides/slide184.xml"/><Relationship Id="rId187" Type="http://schemas.openxmlformats.org/officeDocument/2006/relationships/slide" Target="slides/slide183.xml"/><Relationship Id="rId186" Type="http://schemas.openxmlformats.org/officeDocument/2006/relationships/slide" Target="slides/slide182.xml"/><Relationship Id="rId185" Type="http://schemas.openxmlformats.org/officeDocument/2006/relationships/slide" Target="slides/slide181.xml"/><Relationship Id="rId184" Type="http://schemas.openxmlformats.org/officeDocument/2006/relationships/slide" Target="slides/slide180.xml"/><Relationship Id="rId183" Type="http://schemas.openxmlformats.org/officeDocument/2006/relationships/slide" Target="slides/slide179.xml"/><Relationship Id="rId182" Type="http://schemas.openxmlformats.org/officeDocument/2006/relationships/slide" Target="slides/slide178.xml"/><Relationship Id="rId181" Type="http://schemas.openxmlformats.org/officeDocument/2006/relationships/slide" Target="slides/slide177.xml"/><Relationship Id="rId180" Type="http://schemas.openxmlformats.org/officeDocument/2006/relationships/slide" Target="slides/slide176.xml"/><Relationship Id="rId18" Type="http://schemas.openxmlformats.org/officeDocument/2006/relationships/slide" Target="slides/slide14.xml"/><Relationship Id="rId179" Type="http://schemas.openxmlformats.org/officeDocument/2006/relationships/slide" Target="slides/slide175.xml"/><Relationship Id="rId178" Type="http://schemas.openxmlformats.org/officeDocument/2006/relationships/slide" Target="slides/slide174.xml"/><Relationship Id="rId177" Type="http://schemas.openxmlformats.org/officeDocument/2006/relationships/slide" Target="slides/slide173.xml"/><Relationship Id="rId176" Type="http://schemas.openxmlformats.org/officeDocument/2006/relationships/slide" Target="slides/slide172.xml"/><Relationship Id="rId175" Type="http://schemas.openxmlformats.org/officeDocument/2006/relationships/slide" Target="slides/slide171.xml"/><Relationship Id="rId174" Type="http://schemas.openxmlformats.org/officeDocument/2006/relationships/slide" Target="slides/slide170.xml"/><Relationship Id="rId173" Type="http://schemas.openxmlformats.org/officeDocument/2006/relationships/slide" Target="slides/slide169.xml"/><Relationship Id="rId172" Type="http://schemas.openxmlformats.org/officeDocument/2006/relationships/slide" Target="slides/slide168.xml"/><Relationship Id="rId171" Type="http://schemas.openxmlformats.org/officeDocument/2006/relationships/slide" Target="slides/slide167.xml"/><Relationship Id="rId170" Type="http://schemas.openxmlformats.org/officeDocument/2006/relationships/slide" Target="slides/slide166.xml"/><Relationship Id="rId17" Type="http://schemas.openxmlformats.org/officeDocument/2006/relationships/slide" Target="slides/slide13.xml"/><Relationship Id="rId169" Type="http://schemas.openxmlformats.org/officeDocument/2006/relationships/slide" Target="slides/slide165.xml"/><Relationship Id="rId168" Type="http://schemas.openxmlformats.org/officeDocument/2006/relationships/slide" Target="slides/slide164.xml"/><Relationship Id="rId167" Type="http://schemas.openxmlformats.org/officeDocument/2006/relationships/slide" Target="slides/slide163.xml"/><Relationship Id="rId166" Type="http://schemas.openxmlformats.org/officeDocument/2006/relationships/slide" Target="slides/slide162.xml"/><Relationship Id="rId165" Type="http://schemas.openxmlformats.org/officeDocument/2006/relationships/slide" Target="slides/slide161.xml"/><Relationship Id="rId164" Type="http://schemas.openxmlformats.org/officeDocument/2006/relationships/slide" Target="slides/slide160.xml"/><Relationship Id="rId163" Type="http://schemas.openxmlformats.org/officeDocument/2006/relationships/slide" Target="slides/slide159.xml"/><Relationship Id="rId162" Type="http://schemas.openxmlformats.org/officeDocument/2006/relationships/slide" Target="slides/slide158.xml"/><Relationship Id="rId161" Type="http://schemas.openxmlformats.org/officeDocument/2006/relationships/slide" Target="slides/slide157.xml"/><Relationship Id="rId160" Type="http://schemas.openxmlformats.org/officeDocument/2006/relationships/slide" Target="slides/slide156.xml"/><Relationship Id="rId16" Type="http://schemas.openxmlformats.org/officeDocument/2006/relationships/slide" Target="slides/slide12.xml"/><Relationship Id="rId159" Type="http://schemas.openxmlformats.org/officeDocument/2006/relationships/slide" Target="slides/slide155.xml"/><Relationship Id="rId158" Type="http://schemas.openxmlformats.org/officeDocument/2006/relationships/slide" Target="slides/slide154.xml"/><Relationship Id="rId157" Type="http://schemas.openxmlformats.org/officeDocument/2006/relationships/slide" Target="slides/slide153.xml"/><Relationship Id="rId156" Type="http://schemas.openxmlformats.org/officeDocument/2006/relationships/slide" Target="slides/slide152.xml"/><Relationship Id="rId155" Type="http://schemas.openxmlformats.org/officeDocument/2006/relationships/slide" Target="slides/slide151.xml"/><Relationship Id="rId154" Type="http://schemas.openxmlformats.org/officeDocument/2006/relationships/slide" Target="slides/slide150.xml"/><Relationship Id="rId153" Type="http://schemas.openxmlformats.org/officeDocument/2006/relationships/slide" Target="slides/slide149.xml"/><Relationship Id="rId152" Type="http://schemas.openxmlformats.org/officeDocument/2006/relationships/slide" Target="slides/slide148.xml"/><Relationship Id="rId151" Type="http://schemas.openxmlformats.org/officeDocument/2006/relationships/slide" Target="slides/slide147.xml"/><Relationship Id="rId150" Type="http://schemas.openxmlformats.org/officeDocument/2006/relationships/slide" Target="slides/slide146.xml"/><Relationship Id="rId15" Type="http://schemas.openxmlformats.org/officeDocument/2006/relationships/slide" Target="slides/slide11.xml"/><Relationship Id="rId149" Type="http://schemas.openxmlformats.org/officeDocument/2006/relationships/slide" Target="slides/slide145.xml"/><Relationship Id="rId148" Type="http://schemas.openxmlformats.org/officeDocument/2006/relationships/slide" Target="slides/slide144.xml"/><Relationship Id="rId147" Type="http://schemas.openxmlformats.org/officeDocument/2006/relationships/slide" Target="slides/slide143.xml"/><Relationship Id="rId146" Type="http://schemas.openxmlformats.org/officeDocument/2006/relationships/slide" Target="slides/slide142.xml"/><Relationship Id="rId145" Type="http://schemas.openxmlformats.org/officeDocument/2006/relationships/slide" Target="slides/slide141.xml"/><Relationship Id="rId144" Type="http://schemas.openxmlformats.org/officeDocument/2006/relationships/slide" Target="slides/slide140.xml"/><Relationship Id="rId143" Type="http://schemas.openxmlformats.org/officeDocument/2006/relationships/slide" Target="slides/slide139.xml"/><Relationship Id="rId142" Type="http://schemas.openxmlformats.org/officeDocument/2006/relationships/slide" Target="slides/slide138.xml"/><Relationship Id="rId141" Type="http://schemas.openxmlformats.org/officeDocument/2006/relationships/slide" Target="slides/slide137.xml"/><Relationship Id="rId140" Type="http://schemas.openxmlformats.org/officeDocument/2006/relationships/slide" Target="slides/slide136.xml"/><Relationship Id="rId14" Type="http://schemas.openxmlformats.org/officeDocument/2006/relationships/slide" Target="slides/slide10.xml"/><Relationship Id="rId139" Type="http://schemas.openxmlformats.org/officeDocument/2006/relationships/slide" Target="slides/slide135.xml"/><Relationship Id="rId138" Type="http://schemas.openxmlformats.org/officeDocument/2006/relationships/slide" Target="slides/slide134.xml"/><Relationship Id="rId137" Type="http://schemas.openxmlformats.org/officeDocument/2006/relationships/slide" Target="slides/slide133.xml"/><Relationship Id="rId136" Type="http://schemas.openxmlformats.org/officeDocument/2006/relationships/slide" Target="slides/slide132.xml"/><Relationship Id="rId135" Type="http://schemas.openxmlformats.org/officeDocument/2006/relationships/slide" Target="slides/slide131.xml"/><Relationship Id="rId134" Type="http://schemas.openxmlformats.org/officeDocument/2006/relationships/slide" Target="slides/slide130.xml"/><Relationship Id="rId133" Type="http://schemas.openxmlformats.org/officeDocument/2006/relationships/slide" Target="slides/slide129.xml"/><Relationship Id="rId132" Type="http://schemas.openxmlformats.org/officeDocument/2006/relationships/slide" Target="slides/slide128.xml"/><Relationship Id="rId131" Type="http://schemas.openxmlformats.org/officeDocument/2006/relationships/slide" Target="slides/slide127.xml"/><Relationship Id="rId130" Type="http://schemas.openxmlformats.org/officeDocument/2006/relationships/slide" Target="slides/slide126.xml"/><Relationship Id="rId13" Type="http://schemas.openxmlformats.org/officeDocument/2006/relationships/slide" Target="slides/slide9.xml"/><Relationship Id="rId129" Type="http://schemas.openxmlformats.org/officeDocument/2006/relationships/slide" Target="slides/slide125.xml"/><Relationship Id="rId128" Type="http://schemas.openxmlformats.org/officeDocument/2006/relationships/slide" Target="slides/slide124.xml"/><Relationship Id="rId127" Type="http://schemas.openxmlformats.org/officeDocument/2006/relationships/slide" Target="slides/slide123.xml"/><Relationship Id="rId126" Type="http://schemas.openxmlformats.org/officeDocument/2006/relationships/slide" Target="slides/slide122.xml"/><Relationship Id="rId125" Type="http://schemas.openxmlformats.org/officeDocument/2006/relationships/slide" Target="slides/slide121.xml"/><Relationship Id="rId124" Type="http://schemas.openxmlformats.org/officeDocument/2006/relationships/slide" Target="slides/slide120.xml"/><Relationship Id="rId123" Type="http://schemas.openxmlformats.org/officeDocument/2006/relationships/slide" Target="slides/slide119.xml"/><Relationship Id="rId122" Type="http://schemas.openxmlformats.org/officeDocument/2006/relationships/slide" Target="slides/slide118.xml"/><Relationship Id="rId121" Type="http://schemas.openxmlformats.org/officeDocument/2006/relationships/slide" Target="slides/slide117.xml"/><Relationship Id="rId120" Type="http://schemas.openxmlformats.org/officeDocument/2006/relationships/slide" Target="slides/slide116.xml"/><Relationship Id="rId12" Type="http://schemas.openxmlformats.org/officeDocument/2006/relationships/slide" Target="slides/slide8.xml"/><Relationship Id="rId119" Type="http://schemas.openxmlformats.org/officeDocument/2006/relationships/slide" Target="slides/slide115.xml"/><Relationship Id="rId118" Type="http://schemas.openxmlformats.org/officeDocument/2006/relationships/slide" Target="slides/slide114.xml"/><Relationship Id="rId117" Type="http://schemas.openxmlformats.org/officeDocument/2006/relationships/slide" Target="slides/slide113.xml"/><Relationship Id="rId116" Type="http://schemas.openxmlformats.org/officeDocument/2006/relationships/slide" Target="slides/slide112.xml"/><Relationship Id="rId115" Type="http://schemas.openxmlformats.org/officeDocument/2006/relationships/slide" Target="slides/slide111.xml"/><Relationship Id="rId114" Type="http://schemas.openxmlformats.org/officeDocument/2006/relationships/slide" Target="slides/slide110.xml"/><Relationship Id="rId113" Type="http://schemas.openxmlformats.org/officeDocument/2006/relationships/slide" Target="slides/slide109.xml"/><Relationship Id="rId112" Type="http://schemas.openxmlformats.org/officeDocument/2006/relationships/slide" Target="slides/slide108.xml"/><Relationship Id="rId111" Type="http://schemas.openxmlformats.org/officeDocument/2006/relationships/slide" Target="slides/slide107.xml"/><Relationship Id="rId110" Type="http://schemas.openxmlformats.org/officeDocument/2006/relationships/slide" Target="slides/slide106.xml"/><Relationship Id="rId11" Type="http://schemas.openxmlformats.org/officeDocument/2006/relationships/slide" Target="slides/slide7.xml"/><Relationship Id="rId109" Type="http://schemas.openxmlformats.org/officeDocument/2006/relationships/slide" Target="slides/slide105.xml"/><Relationship Id="rId108" Type="http://schemas.openxmlformats.org/officeDocument/2006/relationships/slide" Target="slides/slide104.xml"/><Relationship Id="rId107" Type="http://schemas.openxmlformats.org/officeDocument/2006/relationships/slide" Target="slides/slide103.xml"/><Relationship Id="rId106" Type="http://schemas.openxmlformats.org/officeDocument/2006/relationships/slide" Target="slides/slide102.xml"/><Relationship Id="rId105" Type="http://schemas.openxmlformats.org/officeDocument/2006/relationships/slide" Target="slides/slide101.xml"/><Relationship Id="rId104" Type="http://schemas.openxmlformats.org/officeDocument/2006/relationships/slide" Target="slides/slide100.xml"/><Relationship Id="rId103" Type="http://schemas.openxmlformats.org/officeDocument/2006/relationships/slide" Target="slides/slide99.xml"/><Relationship Id="rId102" Type="http://schemas.openxmlformats.org/officeDocument/2006/relationships/slide" Target="slides/slide98.xml"/><Relationship Id="rId101" Type="http://schemas.openxmlformats.org/officeDocument/2006/relationships/slide" Target="slides/slide97.xml"/><Relationship Id="rId100" Type="http://schemas.openxmlformats.org/officeDocument/2006/relationships/slide" Target="slides/slide96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3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7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8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9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0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2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4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5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6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7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8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9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0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2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3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4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5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6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7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8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9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0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4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5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5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5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6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r" defTabSz="457200" eaLnBrk="1" hangingPunct="1">
              <a:spcBef>
                <a:spcPct val="0"/>
              </a:spcBef>
            </a:pPr>
            <a:fld id="{B6181576-F72E-4182-8824-4677E41199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r" defTabSz="457200" eaLnBrk="1" hangingPunct="1">
              <a:spcBef>
                <a:spcPct val="0"/>
              </a:spcBef>
            </a:pPr>
            <a:fld id="{2DFF9C42-B305-4084-A572-84F366A96C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r" defTabSz="457200" eaLnBrk="1" hangingPunct="1">
              <a:spcBef>
                <a:spcPct val="0"/>
              </a:spcBef>
            </a:pPr>
            <a:fld id="{9221D16A-EDFF-4436-8498-5DFDEA2019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B2C83F6-B78C-4F06-940B-695C99FF84D9}" type="datetimeFigureOut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A8CB950-30E9-45C9-8901-8354B068DDE8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等线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651" y="40217"/>
            <a:ext cx="1761067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B2C83F6-B78C-4F06-940B-695C99FF84D9}" type="datetimeFigureOut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A8CB950-30E9-45C9-8901-8354B068DDE8}" type="slidenum"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等线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10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pn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png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6.png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png"/></Relationships>
</file>

<file path=ppt/slides/_rels/slide1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slide" Target="slide8.xml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8.png"/><Relationship Id="rId1" Type="http://schemas.openxmlformats.org/officeDocument/2006/relationships/image" Target="../media/image21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8.png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9.png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3.jpeg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png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emf"/><Relationship Id="rId1" Type="http://schemas.openxmlformats.org/officeDocument/2006/relationships/package" Target="../embeddings/Document1.docx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9.png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0.png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1.png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9.png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png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2.png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2.png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5.emf"/><Relationship Id="rId1" Type="http://schemas.openxmlformats.org/officeDocument/2006/relationships/package" Target="../embeddings/Document2.docx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2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6.emf"/><Relationship Id="rId1" Type="http://schemas.openxmlformats.org/officeDocument/2006/relationships/package" Target="../embeddings/Document3.docx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7.emf"/><Relationship Id="rId1" Type="http://schemas.openxmlformats.org/officeDocument/2006/relationships/package" Target="../embeddings/Document4.docx"/></Relationships>
</file>

<file path=ppt/slides/_rels/slide22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8.emf"/><Relationship Id="rId1" Type="http://schemas.openxmlformats.org/officeDocument/2006/relationships/package" Target="../embeddings/Document5.docx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9.emf"/><Relationship Id="rId1" Type="http://schemas.openxmlformats.org/officeDocument/2006/relationships/package" Target="../embeddings/Document6.docx"/></Relationships>
</file>

<file path=ppt/slides/_rels/slide2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0.emf"/><Relationship Id="rId1" Type="http://schemas.openxmlformats.org/officeDocument/2006/relationships/package" Target="../embeddings/Document7.docx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1.png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7.png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0.png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9.png"/></Relationships>
</file>

<file path=ppt/slides/_rels/slide2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8.jpeg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9.emf"/><Relationship Id="rId1" Type="http://schemas.openxmlformats.org/officeDocument/2006/relationships/package" Target="../embeddings/Document8.docx"/></Relationships>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0.emf"/><Relationship Id="rId1" Type="http://schemas.openxmlformats.org/officeDocument/2006/relationships/package" Target="../embeddings/Document9.docx"/></Relationships>
</file>

<file path=ppt/slides/_rels/slide26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1.emf"/><Relationship Id="rId1" Type="http://schemas.openxmlformats.org/officeDocument/2006/relationships/package" Target="../embeddings/Document10.docx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2.emf"/><Relationship Id="rId1" Type="http://schemas.openxmlformats.org/officeDocument/2006/relationships/package" Target="../embeddings/Document11.docx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1.png"/><Relationship Id="rId1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8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6.x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5.x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0.png"/></Relationships>
</file>

<file path=ppt/slides/_rels/slide3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8.xml"/></Relationships>
</file>

<file path=ppt/slides/_rels/slide3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8.xml"/></Relationships>
</file>

<file path=ppt/slides/_rels/slide3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0.png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0.png"/></Relationships>
</file>

<file path=ppt/slides/_rels/slide3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9.png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slide" Target="slide15.xml"/></Relationships>
</file>

<file path=ppt/slides/_rels/slide3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" Target="slide13.xml"/><Relationship Id="rId1" Type="http://schemas.openxmlformats.org/officeDocument/2006/relationships/image" Target="../media/image71.png"/></Relationships>
</file>

<file path=ppt/slides/_rels/slide3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_rels/slide3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2.emf"/><Relationship Id="rId1" Type="http://schemas.openxmlformats.org/officeDocument/2006/relationships/package" Target="../embeddings/Document12.docx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3.emf"/><Relationship Id="rId1" Type="http://schemas.openxmlformats.org/officeDocument/2006/relationships/package" Target="../embeddings/Document13.docx"/></Relationships>
</file>

<file path=ppt/slides/_rels/slide3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5.xml"/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image" Target="../media/image74.png"/></Relationships>
</file>

<file path=ppt/slides/_rels/slide3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/Relationships>
</file>

<file path=ppt/slides/_rels/slide3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7.emf"/><Relationship Id="rId1" Type="http://schemas.openxmlformats.org/officeDocument/2006/relationships/package" Target="../embeddings/Document14.docx"/></Relationships>
</file>

<file path=ppt/slides/_rels/slide3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8.emf"/><Relationship Id="rId1" Type="http://schemas.openxmlformats.org/officeDocument/2006/relationships/package" Target="../embeddings/Document15.docx"/></Relationships>
</file>

<file path=ppt/slides/_rels/slide3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9.emf"/><Relationship Id="rId1" Type="http://schemas.openxmlformats.org/officeDocument/2006/relationships/package" Target="../embeddings/Document16.docx"/></Relationships>
</file>

<file path=ppt/slides/_rels/slide3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0.emf"/><Relationship Id="rId1" Type="http://schemas.openxmlformats.org/officeDocument/2006/relationships/package" Target="../embeddings/Document17.docx"/></Relationships>
</file>

<file path=ppt/slides/_rels/slide3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8.v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1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51.png"/></Relationships>
</file>

<file path=ppt/slides/_rels/slide3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8.xml"/></Relationships>
</file>

<file path=ppt/slides/_rels/slide3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84.png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image" Target="../media/image52.png"/></Relationships>
</file>

<file path=ppt/slides/_rels/slide3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7.png"/></Relationships>
</file>

<file path=ppt/slides/_rels/slide3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3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3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8.xml"/></Relationships>
</file>

<file path=ppt/slides/_rels/slide3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6.png"/></Relationships>
</file>

<file path=ppt/slides/_rels/slide3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3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7.emf"/><Relationship Id="rId1" Type="http://schemas.openxmlformats.org/officeDocument/2006/relationships/package" Target="../embeddings/Document18.docx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8.png"/></Relationships>
</file>

<file path=ppt/slides/_rels/slide3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9.png"/></Relationships>
</file>

<file path=ppt/slides/_rels/slide39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0.emf"/><Relationship Id="rId1" Type="http://schemas.openxmlformats.org/officeDocument/2006/relationships/package" Target="../embeddings/Document19.docx"/></Relationships>
</file>

<file path=ppt/slides/_rels/slide3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1.png"/></Relationships>
</file>

<file path=ppt/slides/_rels/slide4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2.jpeg"/></Relationships>
</file>

<file path=ppt/slides/_rels/slide4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.xml"/><Relationship Id="rId1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.xml"/><Relationship Id="rId1" Type="http://schemas.openxmlformats.org/officeDocument/2006/relationships/image" Target="../media/image3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hyperlink" Target="&#21548;&#20889;-5&#20013;&#24425;&#37027;&#22825;.mp4" TargetMode="Externa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579880" y="1976120"/>
            <a:ext cx="9342120" cy="2584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54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1.</a:t>
            </a:r>
            <a:r>
              <a:rPr lang="zh-CN" altLang="en-US" sz="54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古诗三首</a:t>
            </a:r>
            <a:endParaRPr lang="zh-CN" altLang="en-US" sz="54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绝句   惠崇春江晚景   三衢道中</a:t>
            </a:r>
            <a:endParaRPr lang="zh-CN" altLang="en-US" sz="54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zh-CN" altLang="en-US" sz="54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课后练习</a:t>
            </a:r>
            <a:endParaRPr lang="zh-CN" altLang="en-US" sz="54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69900" y="919376"/>
            <a:ext cx="11098708" cy="44367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355600" lvl="0" indent="-3556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73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(3)</a:t>
            </a:r>
            <a:r>
              <a:rPr kumimoji="0" lang="zh-CN" altLang="en-US" sz="373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梅子黄透了的时候，天天都是晴和的好天气。</a:t>
            </a:r>
            <a:br>
              <a:rPr kumimoji="0" lang="zh-CN" altLang="en-US" sz="373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3735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__________________________________________</a:t>
            </a:r>
            <a:endParaRPr kumimoji="0" lang="en-US" altLang="zh-CN" sz="373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5600" marR="0" lvl="0" indent="-355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73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(4)</a:t>
            </a:r>
            <a:r>
              <a:rPr kumimoji="0" lang="zh-CN" altLang="en-US" sz="373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深林丛中传来几声黄鹂的欢鸣声，比来时更增添了些幽趣。</a:t>
            </a:r>
            <a:endParaRPr kumimoji="0" lang="zh-CN" altLang="en-US" sz="373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5600" lvl="0" indent="-3556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73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735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___________________</a:t>
            </a:r>
            <a:r>
              <a:rPr lang="en-US" altLang="zh-CN" sz="3735" b="1" dirty="0"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en-US" altLang="zh-CN" sz="3735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</a:t>
            </a:r>
            <a:endParaRPr kumimoji="0" lang="en-US" altLang="zh-CN" sz="373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60305" y="1956660"/>
            <a:ext cx="352107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梅子黄时日日晴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43372" y="4502051"/>
            <a:ext cx="352107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添得黄鹂四五声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 7168"/>
          <p:cNvSpPr/>
          <p:nvPr/>
        </p:nvSpPr>
        <p:spPr>
          <a:xfrm>
            <a:off x="1200151" y="1532467"/>
            <a:ext cx="10176933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2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．试着用自己的话说说下面句子的意思。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(1)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马虽良，此非楚之路也。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449580" marR="0" lvl="0" indent="-31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_____________________________________________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(2)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此数者愈善，而离楚愈远耳。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449580" marR="0" lvl="0" indent="-31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____________________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/>
              </a:rPr>
              <a:t>__________________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_______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71133" y="3126317"/>
            <a:ext cx="691303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马虽然好，这不是通向楚国的路啊。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0767" y="4548717"/>
            <a:ext cx="63076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这些条件越好，离楚国就越远了。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 7168"/>
          <p:cNvSpPr/>
          <p:nvPr/>
        </p:nvSpPr>
        <p:spPr>
          <a:xfrm>
            <a:off x="1200151" y="2332567"/>
            <a:ext cx="9984317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3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．填空：成语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______________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出自本文，比喻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449580" marR="0" lvl="0" indent="-31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______________________________________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。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21200" y="2468033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南辕北辙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3084" y="3198284"/>
            <a:ext cx="369358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行动和目的相反</a:t>
            </a:r>
            <a:endParaRPr lang="zh-CN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 7168"/>
          <p:cNvSpPr/>
          <p:nvPr/>
        </p:nvSpPr>
        <p:spPr>
          <a:xfrm>
            <a:off x="719667" y="742951"/>
            <a:ext cx="10157884" cy="56368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marR="0" lvl="0" indent="-355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三、百字练笔</a:t>
            </a:r>
            <a:endParaRPr kumimoji="0" lang="zh-CN" altLang="en-US" sz="2665" b="1" i="0" u="none" strike="noStrike" kern="1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536575" marR="0" lvl="0" indent="5384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读了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《</a:t>
            </a:r>
            <a:r>
              <a:rPr kumimoji="0" lang="zh-CN" altLang="en-US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守株待兔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》</a:t>
            </a:r>
            <a:r>
              <a:rPr kumimoji="0" lang="zh-CN" altLang="en-US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，你觉得宋国人会怎么笑话那个农夫？写出两三句来。</a:t>
            </a:r>
            <a:endParaRPr kumimoji="0" lang="zh-CN" altLang="en-US" sz="2665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/>
            </a:endParaRPr>
          </a:p>
          <a:p>
            <a:pPr marL="536575" marR="0" lvl="0" indent="5384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有的说：“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____________________________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宋体" panose="02010600030101010101" pitchFamily="2" charset="-122"/>
                <a:cs typeface="Times New Roman" panose="02020603050405020304"/>
              </a:rPr>
              <a:t>________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__</a:t>
            </a:r>
            <a:endParaRPr kumimoji="0" lang="en-US" altLang="zh-CN" sz="2665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/>
            </a:endParaRPr>
          </a:p>
          <a:p>
            <a:pPr marL="536575" marR="0" lvl="0" indent="6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_____________________________________________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宋体" panose="02010600030101010101" pitchFamily="2" charset="-122"/>
                <a:cs typeface="Times New Roman" panose="02020603050405020304"/>
              </a:rPr>
              <a:t>______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_”</a:t>
            </a:r>
            <a:endParaRPr kumimoji="0" lang="en-US" altLang="zh-CN" sz="2665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/>
            </a:endParaRPr>
          </a:p>
          <a:p>
            <a:pPr marL="536575" marR="0" lvl="0" indent="5384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有的说：“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__________________________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宋体" panose="02010600030101010101" pitchFamily="2" charset="-122"/>
                <a:cs typeface="Times New Roman" panose="02020603050405020304"/>
              </a:rPr>
              <a:t>____________</a:t>
            </a:r>
            <a:endParaRPr kumimoji="0" lang="en-US" altLang="zh-CN" sz="2665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/>
            </a:endParaRPr>
          </a:p>
          <a:p>
            <a:pPr marL="536575" marR="0" lvl="0" indent="6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__________________________________________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宋体" panose="02010600030101010101" pitchFamily="2" charset="-122"/>
                <a:cs typeface="Times New Roman" panose="02020603050405020304"/>
              </a:rPr>
              <a:t>______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____”</a:t>
            </a:r>
            <a:endParaRPr kumimoji="0" lang="en-US" altLang="zh-CN" sz="2665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/>
            </a:endParaRPr>
          </a:p>
          <a:p>
            <a:pPr marL="536575" marR="0" lvl="0" indent="5384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还有的说：“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________________________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宋体" panose="02010600030101010101" pitchFamily="2" charset="-122"/>
                <a:cs typeface="Times New Roman" panose="02020603050405020304"/>
              </a:rPr>
              <a:t>____________</a:t>
            </a:r>
            <a:endParaRPr kumimoji="0" lang="en-US" altLang="zh-CN" sz="2665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/>
            </a:endParaRPr>
          </a:p>
          <a:p>
            <a:pPr marL="536575" marR="0" lvl="0" indent="6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_______________________________________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宋体" panose="02010600030101010101" pitchFamily="2" charset="-122"/>
                <a:cs typeface="Times New Roman" panose="02020603050405020304"/>
              </a:rPr>
              <a:t>______</a:t>
            </a:r>
            <a:r>
              <a:rPr kumimoji="0" lang="en-US" altLang="zh-CN" sz="266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_______”</a:t>
            </a:r>
            <a:endParaRPr kumimoji="0" lang="en-US" altLang="zh-CN" sz="2665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3751" y="3183467"/>
            <a:ext cx="8159749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665" b="1" dirty="0">
                <a:solidFill>
                  <a:srgbClr val="FF0000"/>
                </a:solidFill>
                <a:latin typeface="Arial" panose="020B0604020202020204" pitchFamily="34" charset="0"/>
              </a:rPr>
              <a:t>你天天守着树桩，吃到兔子肉了吗？做白日梦吧？</a:t>
            </a:r>
            <a:endParaRPr lang="zh-CN" altLang="zh-CN" sz="2665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3267" y="4432300"/>
            <a:ext cx="9218084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665" b="1" dirty="0">
                <a:solidFill>
                  <a:srgbClr val="FF0000"/>
                </a:solidFill>
                <a:latin typeface="Arial" panose="020B0604020202020204" pitchFamily="34" charset="0"/>
              </a:rPr>
              <a:t>想要不劳而获，怎么可能呢？还是老老实实地拿起耒来吧！</a:t>
            </a:r>
            <a:endParaRPr lang="zh-CN" altLang="zh-CN" sz="2665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4567" y="5679017"/>
            <a:ext cx="7440084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665" b="1" dirty="0">
                <a:solidFill>
                  <a:srgbClr val="FF0000"/>
                </a:solidFill>
                <a:latin typeface="Arial" panose="020B0604020202020204" pitchFamily="34" charset="0"/>
              </a:rPr>
              <a:t>那么偶然的事，你也当成法宝，闹笑话了吧？</a:t>
            </a:r>
            <a:endParaRPr lang="zh-CN" altLang="zh-CN" sz="2665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331528" y="2122805"/>
            <a:ext cx="4680585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6.</a:t>
            </a:r>
            <a:r>
              <a:rPr lang="zh-CN" altLang="en-US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陶罐和铁罐</a:t>
            </a:r>
            <a:endParaRPr lang="en-US" altLang="zh-CN" sz="60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60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</a:t>
            </a:r>
            <a:endParaRPr lang="zh-CN" altLang="en-US" sz="60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5" y="5048911"/>
            <a:ext cx="1344149" cy="144754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1371" y="452669"/>
            <a:ext cx="730758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一、给加点的字选择正确的读音。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91477" y="1604797"/>
            <a:ext cx="6240695" cy="354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陶罐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guān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guàn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骄傲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ào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nào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懦弱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ruò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luò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灰尘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cén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chén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59829" y="2180861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43605" y="2948947"/>
            <a:ext cx="1208024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35627" y="3909053"/>
            <a:ext cx="1208024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83765" y="4677139"/>
            <a:ext cx="1208024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2063552" y="2276872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2063552" y="3140968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2063552" y="4005064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2063552" y="4773149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59563" y="1508787"/>
            <a:ext cx="8160908" cy="354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欣赏　观赏　 赞赏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秋天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老师带我们去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菊花。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课余时间我常常在家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古典音乐。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同学们对助人为乐的品格十分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3392" y="356659"/>
            <a:ext cx="9810819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二、选词填空。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72064" y="2468893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观赏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60096" y="3332989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309" y="4197085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赞赏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927648" y="1508787"/>
            <a:ext cx="8763063" cy="354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我们还是和睦相处吧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有什么可吵的呢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!(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改为陈述句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09739"/>
            <a:ext cx="3092563" cy="425501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5412" y="452669"/>
            <a:ext cx="445770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三、按要求写句子。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31637" y="3813043"/>
            <a:ext cx="852932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我们还是和睦相处吧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没有什么可吵的。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3392" y="260648"/>
            <a:ext cx="10369152" cy="4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你等着吧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要不了几天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我就会碰碎你。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改为“把”字句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我确实不敢碰你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但并不是懦弱。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改为反问句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1424" y="2372883"/>
            <a:ext cx="876871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你等着吧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要不了几天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我就会把你碰碎。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7435" y="4773149"/>
            <a:ext cx="733806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我确实不敢碰你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这难道是懦弱吗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9403" y="1220755"/>
            <a:ext cx="107531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       国王的橱柜里有两个罐子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一个是陶的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一个是铁的。骄傲的铁罐看不起陶罐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常常奚落它。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　  “你敢碰我吗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陶罐子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!”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铁罐傲慢地问。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　  “不敢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铁罐兄弟。”陶罐谦虚地回答。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　  “我就知道你不敢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懦弱的东西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!”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铁罐说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带着更加轻蔑的神气。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3392" y="260649"/>
            <a:ext cx="1123324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四、课内阅读。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19536" y="1268760"/>
            <a:ext cx="8424936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读句子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用“</a:t>
            </a:r>
            <a:r>
              <a:rPr lang="zh-CN" altLang="en-US" sz="3200" b="1" u="sng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”画出加点字的正确读音。 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铁罐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ɡuàn</a:t>
            </a:r>
            <a:r>
              <a:rPr lang="en-US" altLang="zh-CN" sz="3200" dirty="0" smtClean="0"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ɡ</a:t>
            </a:r>
            <a:r>
              <a:rPr lang="en-US" altLang="zh-CN" sz="3200" dirty="0" err="1" smtClean="0">
                <a:latin typeface="+mj-ea"/>
                <a:ea typeface="+mj-ea"/>
                <a:cs typeface="Arial" panose="020B0604020202020204" pitchFamily="34" charset="0"/>
              </a:rPr>
              <a:t>à</a:t>
            </a:r>
            <a:r>
              <a:rPr lang="en-US" altLang="zh-CN" sz="2800" dirty="0" err="1" smtClean="0">
                <a:ea typeface="楷体" panose="02010609060101010101" pitchFamily="49" charset="-122"/>
                <a:cs typeface="Arial" panose="020B0604020202020204" pitchFamily="34" charset="0"/>
              </a:rPr>
              <a:t>n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听到这里顿时恼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nǎo</a:t>
            </a:r>
            <a:r>
              <a:rPr lang="en-US" altLang="zh-CN" sz="3200" b="1" dirty="0" smtClean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náo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怒了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开始大声斥责陶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táo</a:t>
            </a:r>
            <a:r>
              <a:rPr lang="en-US" altLang="zh-CN" sz="3200" b="1" dirty="0" smtClean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tāo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罐。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sz="3200" dirty="0">
              <a:solidFill>
                <a:srgbClr val="000000"/>
              </a:solidFill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48128" y="2636912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1584" y="2708920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43872" y="3717032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071664" y="2996952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896200" y="2996952"/>
            <a:ext cx="5760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663952" y="3933056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" name="TextBox 12"/>
          <p:cNvSpPr txBox="1"/>
          <p:nvPr/>
        </p:nvSpPr>
        <p:spPr>
          <a:xfrm>
            <a:off x="623392" y="260649"/>
            <a:ext cx="1123324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四、按要求完成下列练习。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10"/>
          <p:cNvSpPr/>
          <p:nvPr/>
        </p:nvSpPr>
        <p:spPr>
          <a:xfrm>
            <a:off x="0" y="74612"/>
            <a:ext cx="30988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2400"/>
          </a:p>
        </p:txBody>
      </p:sp>
      <p:sp>
        <p:nvSpPr>
          <p:cNvPr id="36867" name="矩形 9"/>
          <p:cNvSpPr>
            <a:spLocks noChangeArrowheads="1"/>
          </p:cNvSpPr>
          <p:nvPr/>
        </p:nvSpPr>
        <p:spPr bwMode="auto">
          <a:xfrm>
            <a:off x="1456267" y="5456767"/>
            <a:ext cx="9235779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</a:rPr>
              <a:t>第一首是五言绝句（五绝），第二首是七言绝句（七绝）。</a:t>
            </a:r>
            <a:endParaRPr lang="en-US" altLang="zh-CN" sz="266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6868" name="组合 15"/>
          <p:cNvGrpSpPr/>
          <p:nvPr/>
        </p:nvGrpSpPr>
        <p:grpSpPr>
          <a:xfrm>
            <a:off x="846667" y="1128184"/>
            <a:ext cx="10462683" cy="4961222"/>
            <a:chOff x="399894" y="1027962"/>
            <a:chExt cx="7847282" cy="3719618"/>
          </a:xfrm>
        </p:grpSpPr>
        <p:grpSp>
          <p:nvGrpSpPr>
            <p:cNvPr id="36869" name="组合 16"/>
            <p:cNvGrpSpPr/>
            <p:nvPr/>
          </p:nvGrpSpPr>
          <p:grpSpPr>
            <a:xfrm>
              <a:off x="760652" y="1039943"/>
              <a:ext cx="7486524" cy="3707637"/>
              <a:chOff x="713027" y="1039943"/>
              <a:chExt cx="7486524" cy="3707637"/>
            </a:xfrm>
          </p:grpSpPr>
          <p:sp>
            <p:nvSpPr>
              <p:cNvPr id="36871" name="矩形 18"/>
              <p:cNvSpPr/>
              <p:nvPr/>
            </p:nvSpPr>
            <p:spPr>
              <a:xfrm>
                <a:off x="713027" y="1039943"/>
                <a:ext cx="2981028" cy="43752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r>
                  <a:rPr lang="zh-CN" altLang="en-US" sz="3200" b="1">
                    <a:solidFill>
                      <a:srgbClr val="36A436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读一读，说一说。</a:t>
                </a:r>
                <a:endParaRPr lang="zh-CN" altLang="en-US" sz="3200" b="1">
                  <a:solidFill>
                    <a:srgbClr val="36A436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6872" name="矩形 12"/>
              <p:cNvSpPr/>
              <p:nvPr/>
            </p:nvSpPr>
            <p:spPr>
              <a:xfrm>
                <a:off x="713178" y="1494500"/>
                <a:ext cx="7486373" cy="325308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>
                  <a:lnSpc>
                    <a:spcPct val="130000"/>
                  </a:lnSpc>
                </a:pPr>
                <a:r>
                  <a:rPr lang="zh-CN" altLang="en-US" sz="3600" b="1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九、</a:t>
                </a:r>
                <a:r>
                  <a:rPr lang="zh-CN" altLang="en-US" sz="2935" b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杜甫写的绝句很多，读读下面两首，看看分别是几言绝句？</a:t>
                </a:r>
                <a:endParaRPr lang="zh-CN" altLang="en-US" sz="2935" b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lvl="0" indent="0" eaLnBrk="1" hangingPunct="1">
                  <a:lnSpc>
                    <a:spcPct val="130000"/>
                  </a:lnSpc>
                </a:pPr>
                <a:r>
                  <a:rPr lang="zh-CN" altLang="en-US" sz="2935" b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          绝句　　　　　　     绝句　　　　　　　　　</a:t>
                </a:r>
                <a:endParaRPr lang="zh-CN" altLang="en-US" sz="2935" b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lvl="0" indent="0" eaLnBrk="1" hangingPunct="1">
                  <a:lnSpc>
                    <a:spcPct val="130000"/>
                  </a:lnSpc>
                </a:pPr>
                <a:r>
                  <a:rPr lang="zh-CN" altLang="en-US" sz="2935" b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     </a:t>
                </a:r>
                <a:r>
                  <a:rPr lang="zh-CN" altLang="en-US" sz="2935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江碧鸟逾白，　　 两个黄鹂鸣翠柳，</a:t>
                </a:r>
                <a:endParaRPr lang="en-US" altLang="zh-CN" sz="2935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marL="0" lvl="0" indent="0" eaLnBrk="1" hangingPunct="1">
                  <a:lnSpc>
                    <a:spcPct val="130000"/>
                  </a:lnSpc>
                </a:pPr>
                <a:r>
                  <a:rPr lang="zh-CN" altLang="en-US" sz="2935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山青花欲燃。　　 一行白鹭上青天。</a:t>
                </a:r>
                <a:endParaRPr lang="zh-CN" altLang="en-US" sz="2935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marL="0" lvl="0" indent="0" eaLnBrk="1" hangingPunct="1">
                  <a:lnSpc>
                    <a:spcPct val="130000"/>
                  </a:lnSpc>
                </a:pPr>
                <a:r>
                  <a:rPr lang="zh-CN" altLang="en-US" sz="2935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今春看又过，　　 窗含西岭千秋雪，　　　　　</a:t>
                </a:r>
                <a:endParaRPr lang="zh-CN" altLang="en-US" sz="2935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marL="0" lvl="0" indent="0" eaLnBrk="1" hangingPunct="1">
                  <a:lnSpc>
                    <a:spcPct val="130000"/>
                  </a:lnSpc>
                </a:pPr>
                <a:r>
                  <a:rPr lang="zh-CN" altLang="en-US" sz="2935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何日是归年。　　 门泊东吴万里船。  </a:t>
                </a:r>
                <a:endParaRPr lang="zh-CN" altLang="en-US" sz="2935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6870" name="图片 24" descr="花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9894" y="1027962"/>
              <a:ext cx="389937" cy="44564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8975" y="755650"/>
            <a:ext cx="84639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看拼音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写词语。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39616" y="400506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骄傲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03912" y="184482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懦弱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00056" y="400506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代价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67808" y="4725144"/>
            <a:ext cx="1440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47528" y="1700808"/>
            <a:ext cx="8424936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她性格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nuò</a:t>
            </a:r>
            <a:r>
              <a:rPr lang="zh-CN" altLang="en-US" sz="3200" b="1" dirty="0" smtClean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ruò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被人欺负也不敢出声。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妈妈看了看试卷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这都是你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jiāo</a:t>
            </a:r>
            <a:r>
              <a:rPr lang="zh-CN" altLang="en-US" sz="3200" b="1" dirty="0" smtClean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ào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付出的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dài</a:t>
            </a:r>
            <a:r>
              <a:rPr lang="zh-CN" altLang="en-US" sz="3200" b="1" dirty="0" smtClean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jià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你以后一定要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qiān</a:t>
            </a:r>
            <a:r>
              <a:rPr lang="zh-CN" altLang="en-US" sz="3200" b="1" dirty="0" smtClean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xū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6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24720" y="702221"/>
            <a:ext cx="85991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把词语补充完整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并完成练习。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)(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相处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相”是多音字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在画“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”的词语中都读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我能用它的另一个读音组词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52037" y="2276619"/>
            <a:ext cx="6480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95853" y="1628547"/>
            <a:ext cx="79208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52037" y="1628547"/>
            <a:ext cx="75659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95853" y="2348627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91797" y="3068707"/>
            <a:ext cx="266429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      睦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60296" y="4437112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照相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79576" y="4437112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xiānɡ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847781" y="2204611"/>
            <a:ext cx="331236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9789" y="3716779"/>
            <a:ext cx="352839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1052736"/>
            <a:ext cx="85991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上述词语中含有一对反义词的是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看到这个词语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我会想到这样的情形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。类似这样的词语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我还积累了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u="sng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55734" y="1196499"/>
            <a:ext cx="18722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翻来覆去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40016" y="3356739"/>
            <a:ext cx="42484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顶天立地  七上八下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6809" y="2636659"/>
            <a:ext cx="619268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晚上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我有心事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怎么也睡不着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24000" y="573254"/>
            <a:ext cx="8784976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句子练习。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我们还是和睦相处吧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有什么可吵的呢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与这句话意思一样的是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我们还是和睦相处吧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没什么可吵的。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我们还是和睦相处吧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还有可吵的。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我们还是和睦相处吧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或许还要吵。	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D.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我们还是和睦相处吧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怎么可能不再吵呢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79976" y="2060848"/>
            <a:ext cx="54056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919536" y="407973"/>
            <a:ext cx="8064896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读句子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用“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”画出描写陶罐和铁罐神态的词语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体会朗读语气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并完成练习。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“你敢碰我吗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陶罐子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铁罐傲慢地问。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“不敢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铁罐兄弟。”陶罐谦虚地回答。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658343" y="2639695"/>
            <a:ext cx="7920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176120" y="3359775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919536" y="981333"/>
            <a:ext cx="8280920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通过描写神态的词语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我们可以感受到铁罐的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和陶罐的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。在朗读下列语句时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们也可以根据语境加上恰当的修饰语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把人物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的语气解读出来。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①“何必这样说呢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陶罐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我们还是和睦相处吧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有什么可吵的呢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47728" y="1772816"/>
            <a:ext cx="20882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傲慢无礼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88088" y="4005064"/>
            <a:ext cx="107173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友善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7568" y="3284984"/>
            <a:ext cx="3240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谦虚、不卑不亢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2135560" y="3068960"/>
            <a:ext cx="3456383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919536" y="1197199"/>
            <a:ext cx="8280920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②“和你在一起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我感到羞耻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你算什么东西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铁罐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走着瞧吧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总有一天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我要把你碰成碎片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99656" y="2132350"/>
            <a:ext cx="122413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轻蔑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548680"/>
            <a:ext cx="859917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课文传真。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课文介绍了铁罐的优点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陶罐的优点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读了课文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我明白了一个道理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由此我想到了一个八字成语：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00309" y="1412523"/>
            <a:ext cx="32768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坚固、不易碎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31704" y="2204358"/>
            <a:ext cx="58326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不易腐蚀、光洁、朴素、美观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91544" y="3429000"/>
            <a:ext cx="79928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每个人都有长处和短处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要善于看到别人的长处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正视自己的短处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相互尊重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和睦相处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991544" y="3356992"/>
            <a:ext cx="792088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2063552" y="4077072"/>
            <a:ext cx="792088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2135689" y="5450820"/>
            <a:ext cx="792088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2322195" y="5626735"/>
            <a:ext cx="44710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尺有所短 ，寸有所长。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35560" y="1268760"/>
            <a:ext cx="82530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快乐阅读。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直尺和天平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直尺和天平在实验仪器柜中相遇了。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直尺简简单单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清清爽爽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看不起天平那始终把一副担子压在肩头的样子。直尺说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你我虽说都担负着计量任务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但我因为正直才敢去丈量别人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你凭什么呢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35560" y="692696"/>
            <a:ext cx="7776864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天平很自信地说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因为我公平啊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你知道法官服装的肩章上是什么吗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告诉你吧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就是我。我是公正无私的楷模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接着直尺和天平就把各自的长处炫耀开了。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直尺说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凡经过我测量的长度没有半点儿差池。”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784225" y="366818"/>
            <a:ext cx="9254067" cy="23069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536575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十、根据课文内容，回答以下问题。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charset="0"/>
            </a:endParaRPr>
          </a:p>
          <a:p>
            <a:pPr marL="0" lvl="0" indent="536575" eaLnBrk="1" hangingPunct="1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想象画面，用自己的话说说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《</a:t>
            </a:r>
            <a:r>
              <a:rPr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绝句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这首诗写了怎样的景象？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7891" name="Rectangle 1"/>
          <p:cNvSpPr>
            <a:spLocks noChangeArrowheads="1"/>
          </p:cNvSpPr>
          <p:nvPr/>
        </p:nvSpPr>
        <p:spPr bwMode="auto">
          <a:xfrm>
            <a:off x="1500717" y="2849564"/>
            <a:ext cx="9172211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536575" eaLnBrk="1" hangingPunct="1">
              <a:lnSpc>
                <a:spcPct val="150000"/>
              </a:lnSpc>
            </a:pP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绝句</a:t>
            </a: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春天来了，在明媚的阳光映照下，山河无比秀丽。春风中飘散着各种花草的芳香。溪边的泥土融化了，小燕子翩翩地飞来飞去，衔着湿泥筑巢，春光映照下成对的鸳鸯睡卧在沙滩上，享受着春天的温暖。</a:t>
            </a:r>
            <a:endParaRPr lang="zh-CN" altLang="zh-CN" sz="586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91544" y="620688"/>
            <a:ext cx="8352928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天平说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凡经过我称量的重量没有丝毫出入。”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直尺说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整长余短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我一看就知。”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天平说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缺斤少两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我过眼即明。”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…………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柜子听到他俩的吵吵闹闹后说话了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请你们暂停一下。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63552" y="908720"/>
            <a:ext cx="82530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你们只说自己的长处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难道就没想想自己的短处吗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直尺骄傲地说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我没有短处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天平自豪地说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我也没有短处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柜子说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你们的眼睛老盯着自己的优点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当然看不到自己的缺点啊。那就让我这个旁观者来说说你们的缺点吧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直尺和天平说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愿洗耳恭听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68937" y="842045"/>
            <a:ext cx="82530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柜子说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请恕我直言。直尺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你总喜欢用自己的标准去度量别人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天平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谁给得多点儿你就倾向于谁的那一边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直尺和天平越听越觉得有道理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他们停止了争论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开始在心里默默反思自己的行为。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91544" y="836712"/>
            <a:ext cx="8352928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联系上下文理解词语。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恕我直言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洗耳恭听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r="44755"/>
          <a:stretch>
            <a:fillRect/>
          </a:stretch>
        </p:blipFill>
        <p:spPr bwMode="auto">
          <a:xfrm>
            <a:off x="3935760" y="2996952"/>
            <a:ext cx="5976664" cy="91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r="44755"/>
          <a:stretch>
            <a:fillRect/>
          </a:stretch>
        </p:blipFill>
        <p:spPr bwMode="auto">
          <a:xfrm>
            <a:off x="1991544" y="3717032"/>
            <a:ext cx="8280920" cy="91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07568" y="2996952"/>
            <a:ext cx="813690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文中指直尺和天平都作好准备要用心地聆听柜子要说的话。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5560" y="1556792"/>
            <a:ext cx="835292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文中指柜子请直尺和天平原谅他有话直说。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r="44755"/>
          <a:stretch>
            <a:fillRect/>
          </a:stretch>
        </p:blipFill>
        <p:spPr bwMode="auto">
          <a:xfrm>
            <a:off x="3935760" y="1556792"/>
            <a:ext cx="5976664" cy="91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r="44755"/>
          <a:stretch>
            <a:fillRect/>
          </a:stretch>
        </p:blipFill>
        <p:spPr bwMode="auto">
          <a:xfrm>
            <a:off x="2063552" y="2204864"/>
            <a:ext cx="8064896" cy="91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03512" y="405676"/>
            <a:ext cx="8964488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阅读寓言故事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①直尺和天平的共同点是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②直尺的缺点是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而天平的缺点是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寓言故事中有三个角色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分别是直尺、天平和柜子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你喜欢谁呢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0069" y="2781434"/>
            <a:ext cx="65527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谁给得多点儿就倾向于谁的那一边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68008" y="1341274"/>
            <a:ext cx="40324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都担负着计量任务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99093" y="2061354"/>
            <a:ext cx="5797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喜欢用自己的标准去度量别人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847528" y="4654148"/>
            <a:ext cx="842493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775520" y="4654148"/>
            <a:ext cx="871296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我喜欢直尺和天平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因为他们能听取别人的意见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反思自己的不足。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847528" y="5374228"/>
            <a:ext cx="842493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692696"/>
            <a:ext cx="8496944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这则寓言故事告诉我们的道理是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近朱者赤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近墨者黑。  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前人栽树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后人乘凉。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尺有所短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寸有所长。	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D.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八仙过海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各显神通。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72264" y="836712"/>
            <a:ext cx="5040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9403" y="1412776"/>
            <a:ext cx="10753195" cy="4404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     “我确实不敢碰你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但并不是懦弱。”陶罐争辩说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,“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我们生来就是盛东西的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并不是来互相碰撞的。说到盛东西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我不见得就比你差。再说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……”</a:t>
            </a:r>
            <a:endParaRPr lang="en-US" altLang="zh-CN" sz="266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　  “住嘴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!”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铁罐恼怒了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,“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你怎么敢和我相提并论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!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你等着吧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要不了几天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你就会破成碎片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我却永远在这里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什么也不怕。”</a:t>
            </a:r>
            <a:endParaRPr lang="zh-CN" altLang="en-US" sz="266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　  “何必这样说呢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?”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陶罐说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,“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我们还是和睦相处吧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有什么可吵的呢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!”</a:t>
            </a:r>
            <a:endParaRPr lang="en-US" altLang="zh-CN" sz="266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　  “和你在一起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我感到羞耻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你算什么东西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!”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铁罐说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,“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走着瞧吧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总有一天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665" dirty="0" smtClean="0">
                <a:latin typeface="微软雅黑" panose="020B0503020204020204" charset="-122"/>
                <a:ea typeface="微软雅黑" panose="020B0503020204020204" charset="-122"/>
              </a:rPr>
              <a:t>我要把你碰成碎片</a:t>
            </a:r>
            <a:r>
              <a:rPr lang="en-US" altLang="zh-CN" sz="2665" dirty="0" smtClean="0">
                <a:latin typeface="微软雅黑" panose="020B0503020204020204" charset="-122"/>
                <a:ea typeface="微软雅黑" panose="020B0503020204020204" charset="-122"/>
              </a:rPr>
              <a:t>!”</a:t>
            </a:r>
            <a:endParaRPr lang="en-US" altLang="zh-CN" sz="266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3392" y="260649"/>
            <a:ext cx="1123324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五、课内阅读。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7381" y="260648"/>
            <a:ext cx="10465163" cy="699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从选文中可以看出陶罐的</a:t>
            </a:r>
            <a:r>
              <a:rPr lang="zh-CN" altLang="zh-CN" sz="3735" u="sng" dirty="0" smtClean="0">
                <a:latin typeface="微软雅黑" panose="020B0503020204020204" charset="-122"/>
                <a:ea typeface="微软雅黑" panose="020B0503020204020204" charset="-122"/>
              </a:rPr>
              <a:t>　　　　　　　　</a:t>
            </a:r>
            <a:r>
              <a:rPr lang="zh-CN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和铁罐的</a:t>
            </a:r>
            <a:r>
              <a:rPr lang="zh-CN" altLang="zh-CN" sz="3735" u="sng" dirty="0" smtClean="0">
                <a:latin typeface="微软雅黑" panose="020B0503020204020204" charset="-122"/>
                <a:ea typeface="微软雅黑" panose="020B0503020204020204" charset="-122"/>
              </a:rPr>
              <a:t>　　　　　　　　</a:t>
            </a:r>
            <a:r>
              <a:rPr lang="zh-CN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用恰当的词语替换句中加点的词语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使意思不变。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骄傲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 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的铁罐看不起陶罐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常常奚落它。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(2)“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我就知道你不敢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懦弱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的东西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!”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铁罐说。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(3)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铁罐用轻蔑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的语气对陶罐说话。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zh-CN" altLang="zh-CN" sz="37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4139" y="0"/>
            <a:ext cx="1440160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谦虚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295467" y="3525011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75520" y="3525011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5231904" y="4293096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5711957" y="4293096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2735627" y="5157192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3215680" y="5157192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15680" y="1028733"/>
            <a:ext cx="1440160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傲慢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55573" y="2852936"/>
            <a:ext cx="1440160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傲慢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92011" y="3717032"/>
            <a:ext cx="1440160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软弱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99723" y="4485117"/>
            <a:ext cx="1440160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轻侮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7381" y="644691"/>
            <a:ext cx="10465163" cy="268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选文主要运用了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两种描写方法来表现陶罐和铁罐的性格。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A.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语言、动作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B.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语言、神态　 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C.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动作、神态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51851" y="548680"/>
            <a:ext cx="576064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331528" y="2122805"/>
            <a:ext cx="4680585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7.</a:t>
            </a:r>
            <a:r>
              <a:rPr lang="zh-CN" altLang="en-US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鹿角和鹿腿</a:t>
            </a:r>
            <a:endParaRPr lang="en-US" altLang="zh-CN" sz="60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60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</a:t>
            </a:r>
            <a:endParaRPr lang="zh-CN" altLang="en-US" sz="60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内容占位符 2"/>
          <p:cNvSpPr/>
          <p:nvPr/>
        </p:nvSpPr>
        <p:spPr>
          <a:xfrm>
            <a:off x="897467" y="1993900"/>
            <a:ext cx="10255251" cy="3848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622300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绝句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是诗人杜甫的作品，描绘了春日的草堂周围生机盎然的春色。这首五言绝句，格调高远，意境清新，勾勒出一幅春天的图画。自然流畅，不露雕琢；描摹景物清丽工致，浑然无迹，风神别具。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表达了对春天美好的赞美。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40963" name="矩形 1"/>
          <p:cNvSpPr/>
          <p:nvPr/>
        </p:nvSpPr>
        <p:spPr>
          <a:xfrm>
            <a:off x="802216" y="1183216"/>
            <a:ext cx="10255251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2.《</a:t>
            </a:r>
            <a:r>
              <a:rPr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绝句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这首诗表达了作者怎样的思想感情？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1371" y="548680"/>
            <a:ext cx="457200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一、读拼音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写词语。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371" y="1604797"/>
            <a:ext cx="11425271" cy="354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丛林中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有一只漂亮的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lù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2.chí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táng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里的水清清的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像一面镜子。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她身材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yún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chèn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落落大方。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他经常到处游山玩水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xīn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shǎng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大自然的风景。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92011" y="1700808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31637" y="2564904"/>
            <a:ext cx="1208024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池塘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63819" y="3429000"/>
            <a:ext cx="1208024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匀称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36160" y="4293096"/>
            <a:ext cx="1208024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927648" y="1700808"/>
            <a:ext cx="8160908" cy="354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匀称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chèn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chèng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撒手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sā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sǎ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挣脱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zhèng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zhēng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抱怨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yuàn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yàn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361" y="356660"/>
            <a:ext cx="9810819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二、给加点的字选择正确的读音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画“√”。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67808" y="2180861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3119669" y="2276872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3119669" y="3236979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3119669" y="4101075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3599723" y="4965171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3765" y="3140968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63819" y="4005064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67808" y="4869160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13" grpId="0"/>
      <p:bldP spid="14" grpId="0"/>
      <p:bldP spid="16" grpId="0"/>
      <p:bldP spid="11" grpId="0"/>
      <p:bldP spid="15" grpId="0"/>
      <p:bldP spid="17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428937" y="1988840"/>
            <a:ext cx="8763063" cy="268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清风　　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镜子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池塘	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的身段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的珊瑚	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的长腿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09739"/>
            <a:ext cx="3092563" cy="42550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5413" y="548680"/>
            <a:ext cx="493268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三、填上恰当的词语。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71797" y="2084851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阵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8016213" y="2084851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271797" y="2948947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248128" y="2948947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匀称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99723" y="3813043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48128" y="3909053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3393" y="548681"/>
            <a:ext cx="10369152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四、选词填空。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3392" y="1508787"/>
            <a:ext cx="10369152" cy="4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固然　 仍然　 居然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刚才还是晴朗的天气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现在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下起了雨。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钻在铁屋子里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安全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 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自己却变成了缩头乌龟。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他又朝左边挖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朝右边挖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没找到。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68075" y="2468893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居然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71797" y="3332989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固然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84032" y="5061181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23392" y="260649"/>
            <a:ext cx="11233249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五、用加点的词语写句子。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1424" y="2372883"/>
            <a:ext cx="733615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她那圆圆的脸庞上五官非常匀称。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7381" y="1412776"/>
            <a:ext cx="9973931" cy="354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我的身段多么匀称。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就在狮子灰心丧气不想再追的时候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鹿的角却被树枝挂住了。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3765" y="2084851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63819" y="2084851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23659" y="3717032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03712" y="3717032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3765" y="3717032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3819" y="3717032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5413" y="4965171"/>
            <a:ext cx="948309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失败并不可怕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最怕的是失败之后灰心丧气。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9" grpId="0"/>
      <p:bldP spid="10" grpId="0"/>
      <p:bldP spid="16" grpId="0"/>
      <p:bldP spid="17" grpId="0"/>
      <p:bldP spid="18" grpId="0"/>
      <p:bldP spid="19" grpId="0"/>
      <p:bldP spid="20" grpId="0"/>
      <p:bldP spid="14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91291" y="1125250"/>
            <a:ext cx="8424936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下列加点字读音完全相同的一项是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匀称  对称  称职  称心如意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禁受  禁止  禁闭  弱不禁风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撒手  撒腿  撒种  撒娇使性	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D.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挣脱  挣钱  挣开  垂死挣扎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3270" y="4509626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9174" y="2277378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97126" y="3717538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7126" y="4581634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77265" y="1345466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flipV="1">
            <a:off x="2997126" y="3069466"/>
            <a:ext cx="6480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21262" y="3069466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45398" y="3069466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7533630" y="3141474"/>
            <a:ext cx="5425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17406" y="2349386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53310" y="2277378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41542" y="2277378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4293270" y="3717538"/>
            <a:ext cx="5425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 flipH="1">
            <a:off x="5445398" y="3717538"/>
            <a:ext cx="5425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 flipH="1">
            <a:off x="6741542" y="3789546"/>
            <a:ext cx="5425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 flipH="1">
            <a:off x="7533630" y="4509626"/>
            <a:ext cx="5425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5445398" y="4509626"/>
            <a:ext cx="5425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623392" y="260649"/>
            <a:ext cx="11233249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六、按要求完成下列练习。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9536" y="908720"/>
            <a:ext cx="846391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看拼音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写词语</a:t>
            </a:r>
            <a:r>
              <a:rPr lang="zh-CN" altLang="en-US" sz="3200" dirty="0" smtClean="0"/>
              <a:t>。</a:t>
            </a:r>
            <a:endParaRPr lang="zh-CN" altLang="en-US" sz="3200" dirty="0" smtClean="0"/>
          </a:p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lù</a:t>
            </a:r>
            <a:r>
              <a:rPr lang="en-US" altLang="zh-CN" sz="3200" b="1" dirty="0" smtClean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jiǎo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       )</a:t>
            </a:r>
            <a:r>
              <a:rPr lang="en-US" altLang="zh-CN" sz="3200" dirty="0" smtClean="0">
                <a:latin typeface="宋体" panose="02010600030101010101" pitchFamily="2" charset="-122"/>
                <a:cs typeface="Arial" panose="020B0604020202020204" pitchFamily="34" charset="0"/>
              </a:rPr>
              <a:t>     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chítán</a:t>
            </a:r>
            <a:r>
              <a:rPr lang="en-US" altLang="zh-CN" sz="2800" dirty="0" err="1" smtClean="0">
                <a:cs typeface="Arial" panose="020B0604020202020204" pitchFamily="34" charset="0"/>
              </a:rPr>
              <a:t>ɡ</a:t>
            </a:r>
            <a:r>
              <a:rPr lang="en-US" altLang="zh-CN" sz="3200" dirty="0" smtClean="0">
                <a:cs typeface="Arial" panose="020B0604020202020204" pitchFamily="34" charset="0"/>
              </a:rPr>
              <a:t>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       )</a:t>
            </a:r>
            <a:r>
              <a:rPr lang="en-US" altLang="zh-CN" sz="3200" dirty="0" smtClean="0">
                <a:cs typeface="Arial" panose="020B0604020202020204" pitchFamily="34" charset="0"/>
              </a:rPr>
              <a:t>      </a:t>
            </a:r>
            <a:endParaRPr lang="en-US" altLang="zh-CN" sz="3200" dirty="0" smtClean="0"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shī</a:t>
            </a:r>
            <a:r>
              <a:rPr lang="en-US" altLang="zh-CN" sz="3200" b="1" dirty="0" smtClean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zi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       )      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āi</a:t>
            </a:r>
            <a:r>
              <a:rPr lang="en-US" altLang="zh-CN" sz="3200" b="1" dirty="0" smtClean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yā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        )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dào</a:t>
            </a:r>
            <a:r>
              <a:rPr lang="en-US" altLang="zh-CN" sz="3200" b="1" dirty="0" smtClean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yìn</a:t>
            </a:r>
            <a:r>
              <a:rPr lang="en-US" altLang="zh-CN" sz="2800" dirty="0" err="1" smtClean="0">
                <a:latin typeface="Arial Unicode MS" panose="020B0604020202020204" charset="-122"/>
                <a:ea typeface="Arial Unicode MS" panose="020B0604020202020204" charset="-122"/>
                <a:cs typeface="Arial" panose="020B0604020202020204" pitchFamily="34" charset="0"/>
              </a:rPr>
              <a:t>g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        )</a:t>
            </a:r>
            <a:r>
              <a:rPr lang="en-US" altLang="zh-CN" sz="3200" dirty="0" smtClean="0">
                <a:cs typeface="Arial" panose="020B0604020202020204" pitchFamily="34" charset="0"/>
              </a:rPr>
              <a:t>      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xīn</a:t>
            </a:r>
            <a:r>
              <a:rPr lang="en-US" altLang="zh-CN" sz="3200" b="1" dirty="0" smtClean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shǎn</a:t>
            </a:r>
            <a:r>
              <a:rPr lang="en-US" altLang="zh-CN" sz="2800" dirty="0" err="1" smtClean="0">
                <a:cs typeface="Arial" panose="020B0604020202020204" pitchFamily="34" charset="0"/>
              </a:rPr>
              <a:t>ɡ</a:t>
            </a:r>
            <a:r>
              <a:rPr lang="en-US" altLang="zh-CN" sz="3200" dirty="0" smtClean="0">
                <a:cs typeface="Arial" panose="020B0604020202020204" pitchFamily="34" charset="0"/>
              </a:rPr>
              <a:t>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       )</a:t>
            </a:r>
            <a:endParaRPr lang="en-US" altLang="zh-CN" sz="3200" dirty="0" smtClean="0"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tàn</a:t>
            </a:r>
            <a:r>
              <a:rPr lang="en-US" altLang="zh-CN" sz="3200" b="1" dirty="0" smtClean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qì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       )</a:t>
            </a:r>
            <a:r>
              <a:rPr lang="en-US" altLang="zh-CN" sz="3200" dirty="0" smtClean="0">
                <a:cs typeface="Arial" panose="020B0604020202020204" pitchFamily="34" charset="0"/>
              </a:rPr>
              <a:t>	       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chuán  lái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      )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1744" y="1772816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鹿角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59790" y="400506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传来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91744" y="256490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狮子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84232" y="2492896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28248" y="184482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池塘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88288" y="328498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7768" y="328498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倒映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7728" y="400506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叹气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980728"/>
            <a:ext cx="85991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读句子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选词填空。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别致        精美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赵州桥的栏板上刻着双龙戏珠的图案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看上去十分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仙人掌不仅品种繁多复杂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而且造型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多姿多彩。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04312" y="4076819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别致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5680" y="3284984"/>
            <a:ext cx="1657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精美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24000" y="503040"/>
            <a:ext cx="4860032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按要求完成句子练习。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47528" y="1268760"/>
            <a:ext cx="8568951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鹿忽然看到了自己的腿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u="wavyHeavy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不禁噘起了嘴</a:t>
            </a:r>
            <a:r>
              <a:rPr lang="en-US" altLang="zh-CN" sz="3200" u="wavyHeavy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u="wavyHeavy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皱起了眉头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这四条腿太细了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怎么配得上这两只美丽的角呢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这句话是对鹿的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的描写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从中我们可以感受到鹿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朗读时要读出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的语气。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4439816" y="5084931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抱怨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47928" y="4364851"/>
            <a:ext cx="52200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对自己的四条细腿十分不满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75920" y="3573016"/>
            <a:ext cx="12961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神态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32104" y="3573016"/>
            <a:ext cx="12961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3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703512" y="837317"/>
            <a:ext cx="8964488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填上恰当的表示神态、动作的词语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把下列句子补充完整。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①他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这次终于顺利过关了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②“你怎么能是非不分呢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大叫着。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39616" y="2420888"/>
            <a:ext cx="38884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一拍大腿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高兴地喊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7568" y="4581128"/>
            <a:ext cx="360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皱着眉头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气愤地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648335" y="465032"/>
            <a:ext cx="10894483" cy="1447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2935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3.</a:t>
            </a:r>
            <a:r>
              <a:rPr lang="zh-CN" altLang="en-US" sz="2935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想象画面，用自己的话说说</a:t>
            </a:r>
            <a:r>
              <a:rPr sz="2935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《惠崇春江晚景》</a:t>
            </a:r>
            <a:r>
              <a:rPr lang="zh-CN" altLang="en-US" sz="2935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这首诗写了怎样的景象？</a:t>
            </a:r>
            <a:r>
              <a:rPr lang="en-US" altLang="zh-CN" sz="2935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2935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723" name="Rectangle 1"/>
          <p:cNvSpPr>
            <a:spLocks noChangeArrowheads="1"/>
          </p:cNvSpPr>
          <p:nvPr/>
        </p:nvSpPr>
        <p:spPr bwMode="auto">
          <a:xfrm>
            <a:off x="814917" y="1912621"/>
            <a:ext cx="10570608" cy="37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《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惠崇春江晚景</a:t>
            </a: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一首题图诗。温暖的春天，给万物带来了活力，使他们充满了生机。竹林里的竹子翠绿翠绿的，给人一种凉爽、舒服的感觉。在这片竹林的不远处，绽开着几株俏丽的桃花，沐浴着春天的阳光欢笑着。在江面上，几只可爱的小鸭在水里游来游去，玩耍嬉戏，那么快活。江岸边长出了蒌蒿，芦苇的嫩芽也刚刚悄悄地冒出了地面。我想：这正是河豚肥美上市的时节</a:t>
            </a: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586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03512" y="620688"/>
            <a:ext cx="85991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课文传真。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下面对鹿的心情变化梳理正确的一项是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①惊讶、怀疑     ②陶醉、自豪 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③不满、抱怨     ④羞愧、醒悟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A.②①③④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B.①②③④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C.②③①④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D.②③④①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80376" y="1484784"/>
            <a:ext cx="576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620688"/>
            <a:ext cx="889248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读完课文后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你更赞成下面的哪个观点呢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在括号里打“√”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并谈谈你的理由。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华而不实的鹿角无关紧要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实用的鹿腿才是重要的。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鹿角和鹿腿都重要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它们各有各的长处。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像鹿角这样美丽的事物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价值更大。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理由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19536" y="3645024"/>
            <a:ext cx="576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2711624" y="5085184"/>
            <a:ext cx="7776864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5640" y="4869160"/>
            <a:ext cx="763284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事物各有自己的价值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不能只凭外表去判断事物的好坏。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2639616" y="5734050"/>
            <a:ext cx="7776864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1268760"/>
            <a:ext cx="8568952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拓展阅读。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换 尾 巴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小袋鼠长着一条又粗又硬的尾巴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它觉得自己的尾巴长得太难看了。小兔子长着一条又软又短的尾巴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它嫌自己的尾巴太短了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不好看。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于是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它俩碰到一起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高高兴兴地换了尾巴。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5520" y="620688"/>
            <a:ext cx="187909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764704"/>
            <a:ext cx="8568952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小袋鼠在林子里一蹦一跳地找东西吃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忙了一个上午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现在该坐下来歇会儿了。哎呀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真糟糕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小袋鼠跌了个大跟头。小袋鼠原来的尾巴又硬又长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和两条后腿一起撑在地上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正好形成一张“三角凳”。可是现在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它换了尾巴后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就不能坐了。小袋鼠急得团团转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真想马上找到小兔子把尾巴换回来。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692696"/>
            <a:ext cx="8568952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小兔子呢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带着长尾巴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到林子里玩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突然碰到一只大灰狼。小兔子拼命地跑啊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跑啊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可是大尾巴拖在后面沉沉的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老是跑不快。眼看小兔子就要被大灰狼追上了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突然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从林子里又跳出一只兔子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它一边跑一边冲着大灰狼喊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笨狼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快来追我呀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原来是兔妈妈。兔妈妈飞快地跑着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引开了大灰狼。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476672"/>
            <a:ext cx="8568952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小兔子躲在树后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难过地低着头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心里对这条长尾巴失望极了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讨厌的长尾巴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差点儿要了我的命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原来的尾巴多好啊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轻轻的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软软的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跑起来可真带劲儿啊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真正有用的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才是最美的。我找小袋鼠去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小袋鼠和小兔子找到对方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迫不及待地换回了自己的尾巴。从那以后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它们都不觉得自己的尾巴难看了。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943872" y="1988840"/>
            <a:ext cx="496855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847528" y="2708920"/>
            <a:ext cx="81369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775520" y="3429000"/>
            <a:ext cx="82089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75520" y="4077072"/>
            <a:ext cx="316835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548680"/>
            <a:ext cx="8568952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小袋鼠和小兔子都嫌弃自己的尾巴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理由都是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又粗又硬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又软由短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难看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又硬又长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小袋鼠和小兔子换了尾巴后各自遇到了什么些麻烦呢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小袋鼠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5600" y="1412776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3712" y="5013176"/>
            <a:ext cx="36724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换了尾巴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不能坐了。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3143672" y="5085184"/>
            <a:ext cx="6912768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980728"/>
            <a:ext cx="8568952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小兔子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兔妈妈引开大灰狼后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小兔子是怎么想的呢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用“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”画出来。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短文要告诉我们的道理是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79576" y="4725144"/>
            <a:ext cx="48965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真正有用的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才是最美的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703512" y="1916832"/>
            <a:ext cx="8496944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3143672" y="1196752"/>
            <a:ext cx="6912768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775520" y="980728"/>
            <a:ext cx="849694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换了尾巴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跑不快了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差点儿让大灰狼追上。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7"/>
          <p:cNvGrpSpPr/>
          <p:nvPr/>
        </p:nvGrpSpPr>
        <p:grpSpPr>
          <a:xfrm>
            <a:off x="8400256" y="3429000"/>
            <a:ext cx="1656184" cy="782644"/>
            <a:chOff x="9201765" y="3506422"/>
            <a:chExt cx="1656189" cy="782955"/>
          </a:xfrm>
        </p:grpSpPr>
        <p:pic>
          <p:nvPicPr>
            <p:cNvPr id="14" name="图片 4" descr="按钮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rgbClr val="FF0000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9201766" y="3506422"/>
              <a:ext cx="1402084" cy="782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>
              <a:hlinkClick r:id="rId3" action="ppaction://hlinksldjump"/>
            </p:cNvPr>
            <p:cNvSpPr txBox="1"/>
            <p:nvPr/>
          </p:nvSpPr>
          <p:spPr>
            <a:xfrm>
              <a:off x="9201765" y="3578459"/>
              <a:ext cx="1656189" cy="6079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40000"/>
                </a:lnSpc>
                <a:spcBef>
                  <a:spcPts val="800"/>
                </a:spcBef>
                <a:spcAft>
                  <a:spcPts val="0"/>
                </a:spcAft>
                <a:buSzPct val="100000"/>
                <a:defRPr/>
              </a:pPr>
              <a:r>
                <a:rPr lang="zh-CN" altLang="en-US" sz="2400" spc="100" noProof="1">
                  <a:ln w="10160">
                    <a:solidFill>
                      <a:srgbClr val="D9EDEE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宋体" panose="02010600030101010101" pitchFamily="2" charset="-122"/>
                  <a:cs typeface="仿宋" panose="02010609060101010101" pitchFamily="49" charset="-122"/>
                </a:rPr>
                <a:t>返回文章</a:t>
              </a:r>
              <a:endParaRPr lang="zh-CN" altLang="en-US" sz="2400" spc="100" noProof="1">
                <a:ln w="10160">
                  <a:solidFill>
                    <a:srgbClr val="D9EDEE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548680"/>
            <a:ext cx="8568952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(5)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如果有机会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让你和别人换一下身份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你愿意吗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说说理由。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19536" y="2780928"/>
            <a:ext cx="820891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不愿意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因为每个人都是独特的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我虽然有自己的不足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但我可以努力提高和完善自己。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847528" y="2996952"/>
            <a:ext cx="8496944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847528" y="3717032"/>
            <a:ext cx="8496944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1371" y="0"/>
            <a:ext cx="9121015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七、课内阅读。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1371" y="932723"/>
            <a:ext cx="11376587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鹿摆摆身子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水中的倒影也跟着摆动起来。他从来没有注意到自己是这么漂亮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!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他不着急离开了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对着池水欣赏自己的美丽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“啊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!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我的身段多么匀称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我的角多么精美别致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好像两束美丽的珊瑚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!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　　一阵清风吹过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池水泛起了层层波纹。鹿忽然看到了自己的腿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不禁噘起了嘴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皱起了眉头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“唉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这四条腿太细了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怎么配得上这两只美丽的角呢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!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zh-CN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内容占位符 2"/>
          <p:cNvSpPr/>
          <p:nvPr/>
        </p:nvSpPr>
        <p:spPr>
          <a:xfrm>
            <a:off x="1043517" y="2963333"/>
            <a:ext cx="10255251" cy="274531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622300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373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《</a:t>
            </a:r>
            <a:r>
              <a:rPr lang="zh-CN" altLang="en-US" sz="373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惠崇春江晚景</a:t>
            </a:r>
            <a:r>
              <a:rPr lang="en-US" altLang="zh-CN" sz="373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》</a:t>
            </a:r>
            <a:r>
              <a:rPr lang="zh-CN" altLang="en-US" sz="373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是一首题图诗，向我们展示了一幅活生生的江南水乡春景图。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字里行间流露出诗人对春天的喜爱和赞美之情。</a:t>
            </a:r>
            <a:endParaRPr lang="zh-CN" altLang="en-US" sz="37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charset="0"/>
            </a:endParaRPr>
          </a:p>
          <a:p>
            <a:pPr marL="0" lvl="0" indent="622300" eaLnBrk="1" hangingPunct="1">
              <a:lnSpc>
                <a:spcPct val="150000"/>
              </a:lnSpc>
              <a:spcBef>
                <a:spcPct val="20000"/>
              </a:spcBef>
            </a:pPr>
            <a:endParaRPr lang="zh-CN" altLang="en-US" sz="3735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33795" name="矩形 1"/>
          <p:cNvSpPr/>
          <p:nvPr/>
        </p:nvSpPr>
        <p:spPr>
          <a:xfrm>
            <a:off x="485140" y="829310"/>
            <a:ext cx="11348720" cy="26803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3735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4.</a:t>
            </a:r>
            <a:r>
              <a:rPr sz="3735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《惠崇春江晚景》</a:t>
            </a:r>
            <a:r>
              <a:rPr lang="zh-CN" altLang="en-US" sz="3735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这首诗表达了作者怎样的思想感情？</a:t>
            </a:r>
            <a:endParaRPr lang="zh-CN" altLang="en-US" sz="3735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charset="0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en-US" altLang="zh-CN" sz="3735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3735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" y="3236979"/>
            <a:ext cx="2070339" cy="15255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7381" y="356659"/>
            <a:ext cx="10369152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用“</a:t>
            </a:r>
            <a:r>
              <a:rPr lang="zh-CN" altLang="zh-CN" sz="3735" u="sng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”画出文中描写鹿的角和腿的句子。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zh-CN" altLang="zh-CN" sz="37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3552" y="1412776"/>
            <a:ext cx="8352928" cy="1817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“啊</a:t>
            </a:r>
            <a:r>
              <a:rPr lang="en-US" altLang="zh-CN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我的身段多么匀称</a:t>
            </a:r>
            <a:r>
              <a:rPr lang="en-US" altLang="zh-CN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我的角多么精美别致</a:t>
            </a:r>
            <a:r>
              <a:rPr lang="en-US" altLang="zh-CN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好像两束美丽的珊瑚</a:t>
            </a:r>
            <a:r>
              <a:rPr lang="en-US" altLang="zh-CN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3735" b="1" u="sng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63552" y="3429000"/>
            <a:ext cx="8352928" cy="1817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“唉</a:t>
            </a:r>
            <a:r>
              <a:rPr lang="en-US" altLang="zh-CN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这四条腿太细了</a:t>
            </a:r>
            <a:r>
              <a:rPr lang="en-US" altLang="zh-CN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怎么配得上这两只美丽的角呢</a:t>
            </a:r>
            <a:r>
              <a:rPr lang="en-US" altLang="zh-CN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3735" b="1" u="sng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" y="3236979"/>
            <a:ext cx="2070339" cy="15255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9403" y="548680"/>
            <a:ext cx="8352928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它对自己的角和腿分别是什么态度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03" y="2564904"/>
            <a:ext cx="1080833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欣赏、喜爱、骄傲。　腿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抱怨、嫌弃、难过。 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23392" y="356659"/>
            <a:ext cx="11809312" cy="5269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用“</a:t>
            </a:r>
            <a:r>
              <a:rPr lang="en-US" altLang="zh-CN" sz="3735" u="wavy" dirty="0" smtClean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”画出文中的一个比喻句。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这句话是把</a:t>
            </a:r>
            <a:r>
              <a:rPr lang="zh-CN" altLang="en-US" sz="3735" u="sng" dirty="0" smtClean="0">
                <a:latin typeface="微软雅黑" panose="020B0503020204020204" charset="-122"/>
                <a:ea typeface="微软雅黑" panose="020B0503020204020204" charset="-122"/>
              </a:rPr>
              <a:t>　　　　　　　　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比作</a:t>
            </a:r>
            <a:r>
              <a:rPr lang="zh-CN" altLang="en-US" sz="3735" u="sng" dirty="0" smtClean="0">
                <a:latin typeface="微软雅黑" panose="020B0503020204020204" charset="-122"/>
                <a:ea typeface="微软雅黑" panose="020B0503020204020204" charset="-122"/>
              </a:rPr>
              <a:t>　　　　　　　　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。我还会写这样的句子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 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zh-CN" sz="37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435" y="1700808"/>
            <a:ext cx="924560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我的角多么精美别致</a:t>
            </a:r>
            <a:r>
              <a:rPr lang="en-US" altLang="zh-CN" sz="3735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好像两束美丽的珊瑚</a:t>
            </a:r>
            <a:r>
              <a:rPr lang="en-US" altLang="zh-CN" sz="3735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3735" b="1" u="wavy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79776" y="2948947"/>
            <a:ext cx="161353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鹿的角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68341" y="2948947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珊瑚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7381" y="4773149"/>
            <a:ext cx="1115123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美丽的彩虹就像一座七彩桥一样高挂在雨后的天空。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7" grpId="0"/>
      <p:bldP spid="9" grpId="0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23392" y="356659"/>
            <a:ext cx="10177131" cy="4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4.“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唉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这四条腿太细了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怎么配得上这两只美丽的角呢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!”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这句话运用了</a:t>
            </a:r>
            <a:r>
              <a:rPr lang="zh-CN" altLang="en-US" sz="3735" u="sng" dirty="0" smtClean="0">
                <a:latin typeface="微软雅黑" panose="020B0503020204020204" charset="-122"/>
                <a:ea typeface="微软雅黑" panose="020B0503020204020204" charset="-122"/>
              </a:rPr>
              <a:t>　　　　　　　　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的修辞手法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意思是	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 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A.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唉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这四条腿太细了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配不上这两只美丽的角。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B.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唉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这四条腿太细了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配得上这两只美丽的角。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64085" y="1220755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反问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51851" y="2180861"/>
            <a:ext cx="42227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317558" y="2357755"/>
            <a:ext cx="4680585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8.</a:t>
            </a:r>
            <a:r>
              <a:rPr lang="zh-CN" altLang="en-US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池子与河流</a:t>
            </a:r>
            <a:endParaRPr lang="en-US" altLang="zh-CN" sz="60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60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</a:t>
            </a:r>
            <a:endParaRPr lang="zh-CN" altLang="en-US" sz="60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2"/>
          <p:cNvSpPr txBox="1"/>
          <p:nvPr/>
        </p:nvSpPr>
        <p:spPr>
          <a:xfrm>
            <a:off x="584200" y="1676400"/>
            <a:ext cx="8542867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一、给加点字选择正确的读音。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842" name="组合 6"/>
          <p:cNvGrpSpPr/>
          <p:nvPr/>
        </p:nvGrpSpPr>
        <p:grpSpPr>
          <a:xfrm>
            <a:off x="239184" y="260351"/>
            <a:ext cx="3458633" cy="1259416"/>
            <a:chOff x="286873" y="205103"/>
            <a:chExt cx="2593611" cy="944602"/>
          </a:xfrm>
        </p:grpSpPr>
        <p:sp>
          <p:nvSpPr>
            <p:cNvPr id="35843" name="文本框 2"/>
            <p:cNvSpPr txBox="1"/>
            <p:nvPr/>
          </p:nvSpPr>
          <p:spPr>
            <a:xfrm>
              <a:off x="982205" y="439957"/>
              <a:ext cx="1898279" cy="5610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4265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en-US" altLang="zh-CN" sz="4265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5844" name="图片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" name="TextBox 7"/>
          <p:cNvSpPr txBox="1">
            <a:spLocks noChangeArrowheads="1"/>
          </p:cNvSpPr>
          <p:nvPr/>
        </p:nvSpPr>
        <p:spPr bwMode="auto">
          <a:xfrm>
            <a:off x="1689100" y="2709333"/>
            <a:ext cx="9503833" cy="879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忙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碌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lù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lǜ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    尊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循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xún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sún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27300" y="3456517"/>
            <a:ext cx="162984" cy="1651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440084" y="3456517"/>
            <a:ext cx="162984" cy="1651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78517" y="3725333"/>
            <a:ext cx="9899651" cy="20624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你既然答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应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宋体" panose="02010600030101010101" pitchFamily="2" charset="-122"/>
                <a:cs typeface="+mn-cs"/>
              </a:rPr>
              <a:t>yīnɡ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yìnɡ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了别人一起去图书馆就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应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yīnɡ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宋体" panose="02010600030101010101" pitchFamily="2" charset="-122"/>
                <a:cs typeface="+mn-cs"/>
              </a:rPr>
              <a:t>yìnɡ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该准时赴约。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272617" y="4614333"/>
            <a:ext cx="162984" cy="1651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715933" y="5600700"/>
            <a:ext cx="165100" cy="16298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TextBox 7"/>
          <p:cNvSpPr txBox="1"/>
          <p:nvPr/>
        </p:nvSpPr>
        <p:spPr>
          <a:xfrm>
            <a:off x="3215217" y="2711451"/>
            <a:ext cx="1056216" cy="1076960"/>
          </a:xfrm>
          <a:prstGeom prst="rect">
            <a:avLst/>
          </a:prstGeom>
          <a:noFill/>
          <a:ln w="222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533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533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7"/>
          <p:cNvSpPr txBox="1"/>
          <p:nvPr/>
        </p:nvSpPr>
        <p:spPr>
          <a:xfrm>
            <a:off x="8335433" y="2711451"/>
            <a:ext cx="1056217" cy="1076960"/>
          </a:xfrm>
          <a:prstGeom prst="rect">
            <a:avLst/>
          </a:prstGeom>
          <a:noFill/>
          <a:ln w="222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533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533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7"/>
          <p:cNvSpPr txBox="1"/>
          <p:nvPr/>
        </p:nvSpPr>
        <p:spPr>
          <a:xfrm>
            <a:off x="7342717" y="3898900"/>
            <a:ext cx="1056216" cy="1076960"/>
          </a:xfrm>
          <a:prstGeom prst="rect">
            <a:avLst/>
          </a:prstGeom>
          <a:noFill/>
          <a:ln w="222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533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533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7"/>
          <p:cNvSpPr txBox="1"/>
          <p:nvPr/>
        </p:nvSpPr>
        <p:spPr>
          <a:xfrm>
            <a:off x="5291667" y="4897967"/>
            <a:ext cx="1054100" cy="1076960"/>
          </a:xfrm>
          <a:prstGeom prst="rect">
            <a:avLst/>
          </a:prstGeom>
          <a:noFill/>
          <a:ln w="222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533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533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4"/>
          <p:cNvSpPr txBox="1"/>
          <p:nvPr/>
        </p:nvSpPr>
        <p:spPr>
          <a:xfrm>
            <a:off x="677333" y="1297517"/>
            <a:ext cx="1100243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二、给加点字选择正确的读音，打“√</a:t>
            </a:r>
            <a:r>
              <a:rPr lang="en-US" altLang="zh-CN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”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。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</p:txBody>
      </p:sp>
      <p:grpSp>
        <p:nvGrpSpPr>
          <p:cNvPr id="32770" name="组合 5"/>
          <p:cNvGrpSpPr/>
          <p:nvPr/>
        </p:nvGrpSpPr>
        <p:grpSpPr>
          <a:xfrm>
            <a:off x="1375833" y="2065867"/>
            <a:ext cx="10712451" cy="3655053"/>
            <a:chOff x="2426" y="3022"/>
            <a:chExt cx="12651" cy="4316"/>
          </a:xfrm>
        </p:grpSpPr>
        <p:grpSp>
          <p:nvGrpSpPr>
            <p:cNvPr id="32771" name="组合 5"/>
            <p:cNvGrpSpPr/>
            <p:nvPr/>
          </p:nvGrpSpPr>
          <p:grpSpPr>
            <a:xfrm>
              <a:off x="2426" y="3022"/>
              <a:ext cx="12651" cy="4065"/>
              <a:chOff x="1593209" y="1805320"/>
              <a:chExt cx="8033539" cy="2581099"/>
            </a:xfrm>
          </p:grpSpPr>
          <p:sp>
            <p:nvSpPr>
              <p:cNvPr id="32772" name="矩形 9"/>
              <p:cNvSpPr/>
              <p:nvPr/>
            </p:nvSpPr>
            <p:spPr>
              <a:xfrm>
                <a:off x="1593209" y="1805320"/>
                <a:ext cx="8033539" cy="25810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lnSpc>
                    <a:spcPct val="170000"/>
                  </a:lnSpc>
                </a:pP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妇人（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f</a:t>
                </a: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ù  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h</a:t>
                </a: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ù）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   </a:t>
                </a:r>
                <a:r>
                  <a:rPr lang="zh-CN" altLang="en-US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生涯（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ái  yá</a:t>
                </a:r>
                <a:r>
                  <a:rPr lang="zh-CN" altLang="en-US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4265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eaLnBrk="0" hangingPunct="0">
                  <a:lnSpc>
                    <a:spcPct val="170000"/>
                  </a:lnSpc>
                </a:pPr>
                <a:r>
                  <a:rPr lang="zh-CN" altLang="en-US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忙</a:t>
                </a: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碌（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l</a:t>
                </a: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ù  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n</a:t>
                </a: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ù）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   </a:t>
                </a:r>
                <a:r>
                  <a:rPr lang="zh-CN" altLang="en-US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应验（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yiàn  yàn</a:t>
                </a:r>
                <a:r>
                  <a:rPr lang="zh-CN" altLang="en-US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4265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eaLnBrk="0" hangingPunct="0">
                  <a:lnSpc>
                    <a:spcPct val="170000"/>
                  </a:lnSpc>
                </a:pP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遵循（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z</a:t>
                </a: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ū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n</a:t>
                </a: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x</a:t>
                </a: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ú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n  zh</a:t>
                </a: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ū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n</a:t>
                </a: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x</a:t>
                </a: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ǘ</a:t>
                </a:r>
                <a:r>
                  <a:rPr lang="en-US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n</a:t>
                </a:r>
                <a:r>
                  <a:rPr lang="zh-CN" altLang="zh-CN" sz="4265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endParaRPr lang="zh-CN" altLang="zh-CN" sz="4265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773" name="文本框 3"/>
              <p:cNvSpPr txBox="1"/>
              <p:nvPr/>
            </p:nvSpPr>
            <p:spPr>
              <a:xfrm>
                <a:off x="1593209" y="2283014"/>
                <a:ext cx="576064" cy="5874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/>
                <a:r>
                  <a:rPr lang="en-US" altLang="zh-CN" sz="4265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endParaRPr lang="zh-CN" altLang="en-US" sz="4265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774" name="文本框 7"/>
              <p:cNvSpPr txBox="1"/>
              <p:nvPr/>
            </p:nvSpPr>
            <p:spPr>
              <a:xfrm>
                <a:off x="2007237" y="3135900"/>
                <a:ext cx="576064" cy="5874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/>
                <a:r>
                  <a:rPr lang="en-US" altLang="zh-CN" sz="4265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endParaRPr lang="zh-CN" altLang="en-US" sz="4265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775" name="文本框 7"/>
              <p:cNvSpPr txBox="1"/>
              <p:nvPr/>
            </p:nvSpPr>
            <p:spPr>
              <a:xfrm>
                <a:off x="5716939" y="2304356"/>
                <a:ext cx="576064" cy="5874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/>
                <a:r>
                  <a:rPr lang="en-US" altLang="zh-CN" sz="4265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endParaRPr lang="zh-CN" altLang="en-US" sz="4265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776" name="文本框 7"/>
              <p:cNvSpPr txBox="1"/>
              <p:nvPr/>
            </p:nvSpPr>
            <p:spPr>
              <a:xfrm>
                <a:off x="5716938" y="3118289"/>
                <a:ext cx="576064" cy="5874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/>
                <a:r>
                  <a:rPr lang="en-US" altLang="zh-CN" sz="4265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endParaRPr lang="zh-CN" altLang="en-US" sz="4265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2777" name="文本框 7"/>
            <p:cNvSpPr txBox="1"/>
            <p:nvPr/>
          </p:nvSpPr>
          <p:spPr>
            <a:xfrm>
              <a:off x="2426" y="6455"/>
              <a:ext cx="907" cy="8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en-US" altLang="zh-CN" sz="4265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·</a:t>
              </a:r>
              <a:endParaRPr lang="zh-CN" altLang="en-US" sz="4265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778" name="文本框 7"/>
            <p:cNvSpPr txBox="1"/>
            <p:nvPr/>
          </p:nvSpPr>
          <p:spPr>
            <a:xfrm>
              <a:off x="3078" y="6454"/>
              <a:ext cx="907" cy="8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en-US" altLang="zh-CN" sz="4265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·</a:t>
              </a:r>
              <a:endParaRPr lang="zh-CN" altLang="en-US" sz="4265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963333" y="2497667"/>
            <a:ext cx="931545" cy="993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等线" panose="02010600030101010101" pitchFamily="2" charset="-122"/>
              </a:rPr>
              <a:t>√</a:t>
            </a:r>
            <a:endParaRPr lang="zh-CN" altLang="en-US" sz="586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63333" y="3524251"/>
            <a:ext cx="931545" cy="993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等线" panose="02010600030101010101" pitchFamily="2" charset="-122"/>
              </a:rPr>
              <a:t>√</a:t>
            </a:r>
            <a:endParaRPr lang="zh-CN" altLang="en-US" sz="586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64984" y="4688417"/>
            <a:ext cx="931545" cy="993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等线" panose="02010600030101010101" pitchFamily="2" charset="-122"/>
              </a:rPr>
              <a:t>√</a:t>
            </a:r>
            <a:endParaRPr lang="zh-CN" altLang="en-US" sz="586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23351" y="2402417"/>
            <a:ext cx="931545" cy="993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等线" panose="02010600030101010101" pitchFamily="2" charset="-122"/>
              </a:rPr>
              <a:t>√</a:t>
            </a:r>
            <a:endParaRPr lang="zh-CN" altLang="en-US" sz="586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64184" y="3524251"/>
            <a:ext cx="931545" cy="993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等线" panose="02010600030101010101" pitchFamily="2" charset="-122"/>
              </a:rPr>
              <a:t>√</a:t>
            </a:r>
            <a:endParaRPr lang="zh-CN" altLang="en-US" sz="586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  <a:sym typeface="等线" panose="02010600030101010101" pitchFamily="2" charset="-122"/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14"/>
          <p:cNvSpPr txBox="1"/>
          <p:nvPr/>
        </p:nvSpPr>
        <p:spPr>
          <a:xfrm>
            <a:off x="279400" y="677333"/>
            <a:ext cx="12109451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三、判断对错，对的打“√</a:t>
            </a:r>
            <a:r>
              <a:rPr lang="en-US" altLang="zh-CN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”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，错的打“</a:t>
            </a:r>
            <a:r>
              <a:rPr lang="en-US" altLang="zh-CN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×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”。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33794" name="矩形 1"/>
          <p:cNvSpPr/>
          <p:nvPr/>
        </p:nvSpPr>
        <p:spPr>
          <a:xfrm>
            <a:off x="819151" y="1481667"/>
            <a:ext cx="10716683" cy="16675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河流长流不断、池子完全干枯的原因是河</a:t>
            </a:r>
            <a:endParaRPr lang="en-US" altLang="zh-CN" sz="4265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流贯穿全国。</a:t>
            </a:r>
            <a:endParaRPr lang="zh-CN" altLang="en-US" sz="4265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5" name="矩形 20"/>
          <p:cNvSpPr/>
          <p:nvPr/>
        </p:nvSpPr>
        <p:spPr>
          <a:xfrm>
            <a:off x="819151" y="3198284"/>
            <a:ext cx="11110383" cy="16675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本诗告诉我们不要贪图安逸、虚度年华，</a:t>
            </a:r>
            <a:endParaRPr lang="en-US" altLang="zh-CN" sz="4265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要为社会多作贡献。</a:t>
            </a:r>
            <a:endParaRPr lang="zh-CN" altLang="en-US" sz="4265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6" name="矩形 21"/>
          <p:cNvSpPr/>
          <p:nvPr/>
        </p:nvSpPr>
        <p:spPr>
          <a:xfrm>
            <a:off x="819151" y="4861984"/>
            <a:ext cx="10716683" cy="879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不同的人生态度会导致不同的人生结局。</a:t>
            </a:r>
            <a:endParaRPr lang="zh-CN" altLang="en-US" sz="4265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7" name="矩形 25"/>
          <p:cNvSpPr/>
          <p:nvPr/>
        </p:nvSpPr>
        <p:spPr>
          <a:xfrm>
            <a:off x="9150351" y="2334684"/>
            <a:ext cx="2681816" cy="879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（  </a:t>
            </a:r>
            <a:r>
              <a:rPr lang="en-US" altLang="zh-CN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 ）</a:t>
            </a:r>
            <a:endParaRPr lang="zh-CN" altLang="en-US" sz="4265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8" name="矩形 26"/>
          <p:cNvSpPr/>
          <p:nvPr/>
        </p:nvSpPr>
        <p:spPr>
          <a:xfrm>
            <a:off x="9150351" y="3981451"/>
            <a:ext cx="2681816" cy="879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（  </a:t>
            </a:r>
            <a:r>
              <a:rPr lang="en-US" altLang="zh-CN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 ）</a:t>
            </a:r>
            <a:endParaRPr lang="zh-CN" altLang="en-US" sz="4265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9" name="矩形 27"/>
          <p:cNvSpPr/>
          <p:nvPr/>
        </p:nvSpPr>
        <p:spPr>
          <a:xfrm>
            <a:off x="9150351" y="5545667"/>
            <a:ext cx="2681816" cy="879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（  </a:t>
            </a:r>
            <a:r>
              <a:rPr lang="en-US" altLang="zh-CN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 ）</a:t>
            </a:r>
            <a:endParaRPr lang="zh-CN" altLang="en-US" sz="4265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853084" y="3858684"/>
            <a:ext cx="931545" cy="993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等线" panose="02010600030101010101" pitchFamily="2" charset="-122"/>
              </a:rPr>
              <a:t>√</a:t>
            </a:r>
            <a:endParaRPr lang="zh-CN" altLang="en-US" sz="586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882717" y="2216151"/>
            <a:ext cx="931545" cy="993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586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等线" panose="02010600030101010101" pitchFamily="2" charset="-122"/>
              </a:rPr>
              <a:t>×</a:t>
            </a:r>
            <a:endParaRPr lang="zh-CN" altLang="en-US" sz="586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  <a:sym typeface="等线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853084" y="5410200"/>
            <a:ext cx="931545" cy="993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5865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等线" panose="02010600030101010101" pitchFamily="2" charset="-122"/>
              </a:rPr>
              <a:t>√</a:t>
            </a:r>
            <a:endParaRPr lang="zh-CN" altLang="en-US" sz="5865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  <a:sym typeface="等线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4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矩形 7"/>
          <p:cNvSpPr/>
          <p:nvPr/>
        </p:nvSpPr>
        <p:spPr>
          <a:xfrm>
            <a:off x="952500" y="1507067"/>
            <a:ext cx="97155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三、读一读，连一连。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0" name="矩形 14"/>
          <p:cNvSpPr/>
          <p:nvPr/>
        </p:nvSpPr>
        <p:spPr>
          <a:xfrm>
            <a:off x="2099733" y="2476500"/>
            <a:ext cx="28575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波浪滔天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1" name="矩形 15"/>
          <p:cNvSpPr/>
          <p:nvPr/>
        </p:nvSpPr>
        <p:spPr>
          <a:xfrm>
            <a:off x="2099733" y="4064000"/>
            <a:ext cx="28575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贵妇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2" name="矩形 16"/>
          <p:cNvSpPr/>
          <p:nvPr/>
        </p:nvSpPr>
        <p:spPr>
          <a:xfrm>
            <a:off x="2099733" y="3270251"/>
            <a:ext cx="28575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遵循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3" name="矩形 17"/>
          <p:cNvSpPr/>
          <p:nvPr/>
        </p:nvSpPr>
        <p:spPr>
          <a:xfrm>
            <a:off x="2099733" y="4857751"/>
            <a:ext cx="28575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忙碌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4" name="矩形 18"/>
          <p:cNvSpPr/>
          <p:nvPr/>
        </p:nvSpPr>
        <p:spPr>
          <a:xfrm>
            <a:off x="5814484" y="2381251"/>
            <a:ext cx="28575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zūn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xún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5" name="矩形 19"/>
          <p:cNvSpPr/>
          <p:nvPr/>
        </p:nvSpPr>
        <p:spPr>
          <a:xfrm>
            <a:off x="5814484" y="3238500"/>
            <a:ext cx="28575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máng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lù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6" name="矩形 20"/>
          <p:cNvSpPr/>
          <p:nvPr/>
        </p:nvSpPr>
        <p:spPr>
          <a:xfrm>
            <a:off x="5909733" y="4855633"/>
            <a:ext cx="1966384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guì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fù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7" name="矩形 21"/>
          <p:cNvSpPr/>
          <p:nvPr/>
        </p:nvSpPr>
        <p:spPr>
          <a:xfrm>
            <a:off x="5909733" y="4095751"/>
            <a:ext cx="51435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bō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làng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tāo</a:t>
            </a:r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65" dirty="0" err="1">
                <a:latin typeface="黑体" panose="02010609060101010101" pitchFamily="49" charset="-122"/>
                <a:ea typeface="黑体" panose="02010609060101010101" pitchFamily="49" charset="-122"/>
              </a:rPr>
              <a:t>tiān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273338" y="2892426"/>
            <a:ext cx="1540933" cy="14393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3648922" y="3045249"/>
            <a:ext cx="2374900" cy="7662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521922" y="4331759"/>
            <a:ext cx="2501900" cy="7598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3344757" y="3710517"/>
            <a:ext cx="2470151" cy="15197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2"/>
          <p:cNvSpPr txBox="1"/>
          <p:nvPr/>
        </p:nvSpPr>
        <p:spPr>
          <a:xfrm>
            <a:off x="558800" y="518584"/>
            <a:ext cx="604731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四、照样子，写句子。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6" name="矩形 1"/>
          <p:cNvSpPr/>
          <p:nvPr/>
        </p:nvSpPr>
        <p:spPr>
          <a:xfrm>
            <a:off x="1583267" y="1261533"/>
            <a:ext cx="6720417" cy="3784600"/>
          </a:xfrm>
          <a:prstGeom prst="rect">
            <a:avLst/>
          </a:prstGeom>
          <a:noFill/>
          <a:ln w="222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我差不多老是看见，</a:t>
            </a:r>
            <a:endParaRPr lang="zh-CN" altLang="en-US" sz="40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zh-CN" altLang="en-US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背着沉重的货船，</a:t>
            </a:r>
            <a:endParaRPr lang="zh-CN" altLang="en-US" sz="40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zh-CN" altLang="en-US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驮着长串的木筏，</a:t>
            </a:r>
            <a:endParaRPr lang="zh-CN" altLang="en-US" sz="40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</a:t>
            </a:r>
            <a:r>
              <a:rPr lang="zh-CN" altLang="en-US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小划子啊小船，</a:t>
            </a:r>
            <a:endParaRPr lang="zh-CN" altLang="en-US" sz="40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简直数也数不完。</a:t>
            </a:r>
            <a:endParaRPr lang="zh-CN" altLang="en-US" sz="40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矩形 2"/>
          <p:cNvSpPr/>
          <p:nvPr/>
        </p:nvSpPr>
        <p:spPr>
          <a:xfrm>
            <a:off x="1623484" y="4925484"/>
            <a:ext cx="9465733" cy="1568450"/>
          </a:xfrm>
          <a:prstGeom prst="rect">
            <a:avLst/>
          </a:prstGeom>
          <a:noFill/>
          <a:ln w="222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一会儿</a:t>
            </a:r>
            <a:r>
              <a:rPr lang="en-US" altLang="zh-CN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en-US" altLang="zh-CN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</a:t>
            </a:r>
            <a:r>
              <a:rPr lang="en-US" altLang="zh-CN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40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/>
          <a:srcRect t="11132"/>
          <a:stretch>
            <a:fillRect/>
          </a:stretch>
        </p:blipFill>
        <p:spPr>
          <a:xfrm>
            <a:off x="7566028" y="1224807"/>
            <a:ext cx="4067725" cy="3699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1409700" y="1143000"/>
            <a:ext cx="919480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536575" eaLnBrk="1" hangingPunct="1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5.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想象画面，用自己的话说说</a:t>
            </a:r>
            <a:r>
              <a:rPr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《三衢道中》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这首诗写了怎样的景象？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675" name="Rectangle 1"/>
          <p:cNvSpPr>
            <a:spLocks noChangeArrowheads="1"/>
          </p:cNvSpPr>
          <p:nvPr/>
        </p:nvSpPr>
        <p:spPr bwMode="auto">
          <a:xfrm>
            <a:off x="1526117" y="2724362"/>
            <a:ext cx="9106532" cy="317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《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三衢道中</a:t>
            </a: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梅子黄透了的时候，本来应该是阴雨连绵，却天天都是晴和的好天气，诗人乘小舟沿着小溪而行，走到了小溪的尽头，再改走山路继续前行。山路上苍翠的树，与来的时候一样浓密，深林丛中传来几声黄鹂的欢鸣声，比来时更增添了些幽趣。</a:t>
            </a:r>
            <a:endParaRPr lang="zh-CN" altLang="en-US" sz="266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32"/>
          <p:cNvSpPr txBox="1"/>
          <p:nvPr/>
        </p:nvSpPr>
        <p:spPr>
          <a:xfrm>
            <a:off x="5966884" y="39010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0" name="文本框 34"/>
          <p:cNvSpPr txBox="1"/>
          <p:nvPr/>
        </p:nvSpPr>
        <p:spPr>
          <a:xfrm rot="-280097">
            <a:off x="4790017" y="16383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文本框 36"/>
          <p:cNvSpPr txBox="1"/>
          <p:nvPr/>
        </p:nvSpPr>
        <p:spPr>
          <a:xfrm rot="-5350866">
            <a:off x="8026400" y="17526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文本框 37"/>
          <p:cNvSpPr txBox="1"/>
          <p:nvPr/>
        </p:nvSpPr>
        <p:spPr>
          <a:xfrm rot="-4150866">
            <a:off x="7319433" y="22965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文本框 45"/>
          <p:cNvSpPr txBox="1"/>
          <p:nvPr/>
        </p:nvSpPr>
        <p:spPr>
          <a:xfrm rot="-5350866">
            <a:off x="8773584" y="17843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4" name="文本框 46"/>
          <p:cNvSpPr txBox="1"/>
          <p:nvPr/>
        </p:nvSpPr>
        <p:spPr>
          <a:xfrm rot="-424911">
            <a:off x="9637184" y="20933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5" name="文本框 47"/>
          <p:cNvSpPr txBox="1"/>
          <p:nvPr/>
        </p:nvSpPr>
        <p:spPr>
          <a:xfrm rot="-4150866">
            <a:off x="10418233" y="33295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6" name="文本框 49"/>
          <p:cNvSpPr txBox="1"/>
          <p:nvPr/>
        </p:nvSpPr>
        <p:spPr>
          <a:xfrm rot="657351">
            <a:off x="7478184" y="17801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7" name="文本框 50"/>
          <p:cNvSpPr txBox="1"/>
          <p:nvPr/>
        </p:nvSpPr>
        <p:spPr>
          <a:xfrm rot="1480325">
            <a:off x="10068984" y="16594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文本框 51"/>
          <p:cNvSpPr txBox="1"/>
          <p:nvPr/>
        </p:nvSpPr>
        <p:spPr>
          <a:xfrm rot="-5350866">
            <a:off x="8185151" y="29019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文本框 32"/>
          <p:cNvSpPr txBox="1"/>
          <p:nvPr/>
        </p:nvSpPr>
        <p:spPr>
          <a:xfrm>
            <a:off x="4349751" y="47476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0" name="文本框 15"/>
          <p:cNvSpPr txBox="1"/>
          <p:nvPr/>
        </p:nvSpPr>
        <p:spPr>
          <a:xfrm rot="4149897">
            <a:off x="6163733" y="4665133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1" name="文本框 36"/>
          <p:cNvSpPr txBox="1"/>
          <p:nvPr/>
        </p:nvSpPr>
        <p:spPr>
          <a:xfrm rot="-1380000">
            <a:off x="5414433" y="17356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2" name="文本框 37"/>
          <p:cNvSpPr txBox="1"/>
          <p:nvPr/>
        </p:nvSpPr>
        <p:spPr>
          <a:xfrm rot="-180000">
            <a:off x="5721351" y="27389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3" name="文本框 45"/>
          <p:cNvSpPr txBox="1"/>
          <p:nvPr/>
        </p:nvSpPr>
        <p:spPr>
          <a:xfrm rot="-1380000">
            <a:off x="6161617" y="17653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4" name="文本框 46"/>
          <p:cNvSpPr txBox="1"/>
          <p:nvPr/>
        </p:nvSpPr>
        <p:spPr>
          <a:xfrm rot="-1380000">
            <a:off x="6654800" y="20510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5" name="文本框 47"/>
          <p:cNvSpPr txBox="1"/>
          <p:nvPr/>
        </p:nvSpPr>
        <p:spPr>
          <a:xfrm rot="-180000">
            <a:off x="6965951" y="29802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6" name="文本框 49"/>
          <p:cNvSpPr txBox="1"/>
          <p:nvPr/>
        </p:nvSpPr>
        <p:spPr>
          <a:xfrm rot="-5350866">
            <a:off x="8625417" y="28130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7" name="文本框 50"/>
          <p:cNvSpPr txBox="1"/>
          <p:nvPr/>
        </p:nvSpPr>
        <p:spPr>
          <a:xfrm rot="-170103">
            <a:off x="7666567" y="34544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8" name="文本框 51"/>
          <p:cNvSpPr txBox="1"/>
          <p:nvPr/>
        </p:nvSpPr>
        <p:spPr>
          <a:xfrm rot="-5350866">
            <a:off x="8005233" y="4576233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9" name="文本框 32"/>
          <p:cNvSpPr txBox="1"/>
          <p:nvPr/>
        </p:nvSpPr>
        <p:spPr>
          <a:xfrm rot="1209897">
            <a:off x="2214033" y="38565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0" name="文本框 34"/>
          <p:cNvSpPr txBox="1"/>
          <p:nvPr/>
        </p:nvSpPr>
        <p:spPr>
          <a:xfrm rot="4149897">
            <a:off x="3069167" y="46079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1" name="文本框 36"/>
          <p:cNvSpPr txBox="1"/>
          <p:nvPr/>
        </p:nvSpPr>
        <p:spPr>
          <a:xfrm rot="-1380000">
            <a:off x="2353733" y="43053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2" name="文本框 37"/>
          <p:cNvSpPr txBox="1"/>
          <p:nvPr/>
        </p:nvSpPr>
        <p:spPr>
          <a:xfrm rot="1029897">
            <a:off x="3528484" y="36724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3" name="文本框 45"/>
          <p:cNvSpPr txBox="1"/>
          <p:nvPr/>
        </p:nvSpPr>
        <p:spPr>
          <a:xfrm rot="-1380000">
            <a:off x="4430184" y="4195233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4" name="文本框 46"/>
          <p:cNvSpPr txBox="1"/>
          <p:nvPr/>
        </p:nvSpPr>
        <p:spPr>
          <a:xfrm rot="-170103">
            <a:off x="1263651" y="20404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5" name="文本框 47"/>
          <p:cNvSpPr txBox="1"/>
          <p:nvPr/>
        </p:nvSpPr>
        <p:spPr>
          <a:xfrm rot="1029897">
            <a:off x="1318684" y="45339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6" name="文本框 49"/>
          <p:cNvSpPr txBox="1"/>
          <p:nvPr/>
        </p:nvSpPr>
        <p:spPr>
          <a:xfrm rot="-170103">
            <a:off x="4226984" y="51159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7" name="文本框 50"/>
          <p:cNvSpPr txBox="1"/>
          <p:nvPr/>
        </p:nvSpPr>
        <p:spPr>
          <a:xfrm rot="-170103">
            <a:off x="5757333" y="42269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8" name="文本框 51"/>
          <p:cNvSpPr txBox="1"/>
          <p:nvPr/>
        </p:nvSpPr>
        <p:spPr>
          <a:xfrm rot="-170103">
            <a:off x="5979584" y="52387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9" name="文本框 32"/>
          <p:cNvSpPr txBox="1"/>
          <p:nvPr/>
        </p:nvSpPr>
        <p:spPr>
          <a:xfrm rot="-5070842">
            <a:off x="641351" y="27199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0" name="文本框 35"/>
          <p:cNvSpPr txBox="1"/>
          <p:nvPr/>
        </p:nvSpPr>
        <p:spPr>
          <a:xfrm rot="4149897">
            <a:off x="1998133" y="28786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1" name="文本框 36"/>
          <p:cNvSpPr txBox="1"/>
          <p:nvPr/>
        </p:nvSpPr>
        <p:spPr>
          <a:xfrm rot="-170103">
            <a:off x="1871133" y="17039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2" name="文本框 37"/>
          <p:cNvSpPr txBox="1"/>
          <p:nvPr/>
        </p:nvSpPr>
        <p:spPr>
          <a:xfrm rot="1029897">
            <a:off x="1998133" y="22457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3" name="文本框 45"/>
          <p:cNvSpPr txBox="1"/>
          <p:nvPr/>
        </p:nvSpPr>
        <p:spPr>
          <a:xfrm rot="-1380000">
            <a:off x="3037417" y="1528233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4" name="文本框 46"/>
          <p:cNvSpPr txBox="1"/>
          <p:nvPr/>
        </p:nvSpPr>
        <p:spPr>
          <a:xfrm rot="-1380000">
            <a:off x="3797300" y="17547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5" name="文本框 47"/>
          <p:cNvSpPr txBox="1"/>
          <p:nvPr/>
        </p:nvSpPr>
        <p:spPr>
          <a:xfrm rot="-180000">
            <a:off x="3435351" y="2506133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6" name="文本框 49"/>
          <p:cNvSpPr txBox="1"/>
          <p:nvPr/>
        </p:nvSpPr>
        <p:spPr>
          <a:xfrm rot="-1380000">
            <a:off x="4582584" y="20510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7" name="文本框 50"/>
          <p:cNvSpPr txBox="1"/>
          <p:nvPr/>
        </p:nvSpPr>
        <p:spPr>
          <a:xfrm rot="-1380000">
            <a:off x="4013200" y="28257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8" name="文本框 51"/>
          <p:cNvSpPr txBox="1"/>
          <p:nvPr/>
        </p:nvSpPr>
        <p:spPr>
          <a:xfrm rot="-1380000">
            <a:off x="4859867" y="30077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9" name="文本框 32"/>
          <p:cNvSpPr txBox="1"/>
          <p:nvPr/>
        </p:nvSpPr>
        <p:spPr>
          <a:xfrm rot="1209897">
            <a:off x="7033684" y="47180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30" name="文本框 34"/>
          <p:cNvSpPr txBox="1"/>
          <p:nvPr/>
        </p:nvSpPr>
        <p:spPr>
          <a:xfrm rot="-1030866">
            <a:off x="8629651" y="51921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31" name="文本框 36"/>
          <p:cNvSpPr txBox="1"/>
          <p:nvPr/>
        </p:nvSpPr>
        <p:spPr>
          <a:xfrm rot="368503">
            <a:off x="7912100" y="38121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32" name="文本框 37"/>
          <p:cNvSpPr txBox="1"/>
          <p:nvPr/>
        </p:nvSpPr>
        <p:spPr>
          <a:xfrm rot="829244">
            <a:off x="7260167" y="52980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33" name="文本框 45"/>
          <p:cNvSpPr txBox="1"/>
          <p:nvPr/>
        </p:nvSpPr>
        <p:spPr>
          <a:xfrm rot="-4502722">
            <a:off x="9249833" y="3331633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34" name="文本框 46"/>
          <p:cNvSpPr txBox="1"/>
          <p:nvPr/>
        </p:nvSpPr>
        <p:spPr>
          <a:xfrm rot="2702238">
            <a:off x="10301817" y="40830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35" name="文本框 47"/>
          <p:cNvSpPr txBox="1"/>
          <p:nvPr/>
        </p:nvSpPr>
        <p:spPr>
          <a:xfrm rot="-3456638">
            <a:off x="9203267" y="45360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36" name="文本框 49"/>
          <p:cNvSpPr txBox="1"/>
          <p:nvPr/>
        </p:nvSpPr>
        <p:spPr>
          <a:xfrm rot="-3180423">
            <a:off x="2829984" y="30966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37" name="文本框 50"/>
          <p:cNvSpPr txBox="1"/>
          <p:nvPr/>
        </p:nvSpPr>
        <p:spPr>
          <a:xfrm rot="-3640556">
            <a:off x="9863667" y="47857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38" name="文本框 51"/>
          <p:cNvSpPr txBox="1"/>
          <p:nvPr/>
        </p:nvSpPr>
        <p:spPr>
          <a:xfrm rot="1549510">
            <a:off x="10553700" y="2899833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39" name="文本框 32"/>
          <p:cNvSpPr txBox="1"/>
          <p:nvPr/>
        </p:nvSpPr>
        <p:spPr>
          <a:xfrm rot="4190103">
            <a:off x="5928784" y="33422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40" name="文本框 34"/>
          <p:cNvSpPr txBox="1"/>
          <p:nvPr/>
        </p:nvSpPr>
        <p:spPr>
          <a:xfrm rot="8340000">
            <a:off x="6775451" y="41846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41" name="文本框 36"/>
          <p:cNvSpPr txBox="1"/>
          <p:nvPr/>
        </p:nvSpPr>
        <p:spPr>
          <a:xfrm rot="-1160763">
            <a:off x="7912100" y="23346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42" name="文本框 37"/>
          <p:cNvSpPr txBox="1"/>
          <p:nvPr/>
        </p:nvSpPr>
        <p:spPr>
          <a:xfrm rot="39237">
            <a:off x="7747000" y="30310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43" name="文本框 45"/>
          <p:cNvSpPr txBox="1"/>
          <p:nvPr/>
        </p:nvSpPr>
        <p:spPr>
          <a:xfrm rot="-1160763">
            <a:off x="8659284" y="23643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44" name="文本框 46"/>
          <p:cNvSpPr txBox="1"/>
          <p:nvPr/>
        </p:nvSpPr>
        <p:spPr>
          <a:xfrm rot="-1160763">
            <a:off x="9152467" y="26500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45" name="文本框 47"/>
          <p:cNvSpPr txBox="1"/>
          <p:nvPr/>
        </p:nvSpPr>
        <p:spPr>
          <a:xfrm rot="39237">
            <a:off x="9793817" y="32766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46" name="文本框 49"/>
          <p:cNvSpPr txBox="1"/>
          <p:nvPr/>
        </p:nvSpPr>
        <p:spPr>
          <a:xfrm rot="-1160763">
            <a:off x="9599084" y="28786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47" name="文本框 50"/>
          <p:cNvSpPr txBox="1"/>
          <p:nvPr/>
        </p:nvSpPr>
        <p:spPr>
          <a:xfrm rot="-1160763">
            <a:off x="10198100" y="25781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48" name="文本框 51"/>
          <p:cNvSpPr txBox="1"/>
          <p:nvPr/>
        </p:nvSpPr>
        <p:spPr>
          <a:xfrm rot="-1160763">
            <a:off x="9933517" y="3725333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49" name="文本框 32"/>
          <p:cNvSpPr txBox="1"/>
          <p:nvPr/>
        </p:nvSpPr>
        <p:spPr>
          <a:xfrm rot="4190103">
            <a:off x="3898900" y="44513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50" name="文本框 34"/>
          <p:cNvSpPr txBox="1"/>
          <p:nvPr/>
        </p:nvSpPr>
        <p:spPr>
          <a:xfrm rot="8340000">
            <a:off x="5444067" y="37549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51" name="文本框 36"/>
          <p:cNvSpPr txBox="1"/>
          <p:nvPr/>
        </p:nvSpPr>
        <p:spPr>
          <a:xfrm rot="2810103">
            <a:off x="5295900" y="23114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52" name="文本框 37"/>
          <p:cNvSpPr txBox="1"/>
          <p:nvPr/>
        </p:nvSpPr>
        <p:spPr>
          <a:xfrm rot="4010103">
            <a:off x="5295900" y="30353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53" name="文本框 45"/>
          <p:cNvSpPr txBox="1"/>
          <p:nvPr/>
        </p:nvSpPr>
        <p:spPr>
          <a:xfrm rot="2810103">
            <a:off x="6043084" y="23431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54" name="文本框 46"/>
          <p:cNvSpPr txBox="1"/>
          <p:nvPr/>
        </p:nvSpPr>
        <p:spPr>
          <a:xfrm rot="2810103">
            <a:off x="6536267" y="26267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55" name="文本框 47"/>
          <p:cNvSpPr txBox="1"/>
          <p:nvPr/>
        </p:nvSpPr>
        <p:spPr>
          <a:xfrm rot="4010103">
            <a:off x="6536267" y="33506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56" name="文本框 49"/>
          <p:cNvSpPr txBox="1"/>
          <p:nvPr/>
        </p:nvSpPr>
        <p:spPr>
          <a:xfrm rot="-1160763">
            <a:off x="8513233" y="33930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57" name="文本框 50"/>
          <p:cNvSpPr txBox="1"/>
          <p:nvPr/>
        </p:nvSpPr>
        <p:spPr>
          <a:xfrm rot="4020000">
            <a:off x="7169151" y="35073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58" name="文本框 51"/>
          <p:cNvSpPr txBox="1"/>
          <p:nvPr/>
        </p:nvSpPr>
        <p:spPr>
          <a:xfrm rot="-1160763">
            <a:off x="7679267" y="42926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59" name="文本框 32"/>
          <p:cNvSpPr txBox="1"/>
          <p:nvPr/>
        </p:nvSpPr>
        <p:spPr>
          <a:xfrm rot="5400000">
            <a:off x="1733551" y="43031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60" name="文本框 34"/>
          <p:cNvSpPr txBox="1"/>
          <p:nvPr/>
        </p:nvSpPr>
        <p:spPr>
          <a:xfrm rot="8340000">
            <a:off x="2719917" y="47371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61" name="文本框 36"/>
          <p:cNvSpPr txBox="1"/>
          <p:nvPr/>
        </p:nvSpPr>
        <p:spPr>
          <a:xfrm rot="2810103">
            <a:off x="2694517" y="36427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62" name="文本框 37"/>
          <p:cNvSpPr txBox="1"/>
          <p:nvPr/>
        </p:nvSpPr>
        <p:spPr>
          <a:xfrm rot="5220000">
            <a:off x="3274484" y="40195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63" name="文本框 45"/>
          <p:cNvSpPr txBox="1"/>
          <p:nvPr/>
        </p:nvSpPr>
        <p:spPr>
          <a:xfrm rot="2810103">
            <a:off x="3958167" y="36597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64" name="文本框 46"/>
          <p:cNvSpPr txBox="1"/>
          <p:nvPr/>
        </p:nvSpPr>
        <p:spPr>
          <a:xfrm rot="4020000">
            <a:off x="1145117" y="26183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65" name="文本框 47"/>
          <p:cNvSpPr txBox="1"/>
          <p:nvPr/>
        </p:nvSpPr>
        <p:spPr>
          <a:xfrm rot="5220000">
            <a:off x="1147233" y="38608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66" name="文本框 49"/>
          <p:cNvSpPr txBox="1"/>
          <p:nvPr/>
        </p:nvSpPr>
        <p:spPr>
          <a:xfrm rot="4020000">
            <a:off x="3496733" y="49847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67" name="文本框 50"/>
          <p:cNvSpPr txBox="1"/>
          <p:nvPr/>
        </p:nvSpPr>
        <p:spPr>
          <a:xfrm rot="4020000">
            <a:off x="5147733" y="4487333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68" name="文本框 51"/>
          <p:cNvSpPr txBox="1"/>
          <p:nvPr/>
        </p:nvSpPr>
        <p:spPr>
          <a:xfrm rot="4020000">
            <a:off x="5640917" y="47730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69" name="文本框 32"/>
          <p:cNvSpPr txBox="1"/>
          <p:nvPr/>
        </p:nvSpPr>
        <p:spPr>
          <a:xfrm rot="-880739">
            <a:off x="899584" y="33528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70" name="文本框 34"/>
          <p:cNvSpPr txBox="1"/>
          <p:nvPr/>
        </p:nvSpPr>
        <p:spPr>
          <a:xfrm rot="8340000">
            <a:off x="1883833" y="34565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71" name="文本框 36"/>
          <p:cNvSpPr txBox="1"/>
          <p:nvPr/>
        </p:nvSpPr>
        <p:spPr>
          <a:xfrm rot="4020000">
            <a:off x="2438400" y="20129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72" name="文本框 37"/>
          <p:cNvSpPr txBox="1"/>
          <p:nvPr/>
        </p:nvSpPr>
        <p:spPr>
          <a:xfrm rot="5220000">
            <a:off x="2438400" y="27368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73" name="文本框 45"/>
          <p:cNvSpPr txBox="1"/>
          <p:nvPr/>
        </p:nvSpPr>
        <p:spPr>
          <a:xfrm rot="2810103">
            <a:off x="3185584" y="20425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74" name="文本框 46"/>
          <p:cNvSpPr txBox="1"/>
          <p:nvPr/>
        </p:nvSpPr>
        <p:spPr>
          <a:xfrm rot="2810103">
            <a:off x="3678767" y="2328333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75" name="文本框 47"/>
          <p:cNvSpPr txBox="1"/>
          <p:nvPr/>
        </p:nvSpPr>
        <p:spPr>
          <a:xfrm rot="4010103">
            <a:off x="3316817" y="30839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76" name="文本框 49"/>
          <p:cNvSpPr txBox="1"/>
          <p:nvPr/>
        </p:nvSpPr>
        <p:spPr>
          <a:xfrm rot="2810103">
            <a:off x="4461933" y="26267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77" name="文本框 50"/>
          <p:cNvSpPr txBox="1"/>
          <p:nvPr/>
        </p:nvSpPr>
        <p:spPr>
          <a:xfrm rot="2810103">
            <a:off x="4311651" y="32067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78" name="文本框 51"/>
          <p:cNvSpPr txBox="1"/>
          <p:nvPr/>
        </p:nvSpPr>
        <p:spPr>
          <a:xfrm rot="2810103">
            <a:off x="4804833" y="34925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79" name="文本框 32"/>
          <p:cNvSpPr txBox="1"/>
          <p:nvPr/>
        </p:nvSpPr>
        <p:spPr>
          <a:xfrm rot="5400000">
            <a:off x="6546851" y="49085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80" name="文本框 34"/>
          <p:cNvSpPr txBox="1"/>
          <p:nvPr/>
        </p:nvSpPr>
        <p:spPr>
          <a:xfrm rot="3159237">
            <a:off x="7971367" y="53424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81" name="文本框 36"/>
          <p:cNvSpPr txBox="1"/>
          <p:nvPr/>
        </p:nvSpPr>
        <p:spPr>
          <a:xfrm rot="-1160763">
            <a:off x="8530167" y="39010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82" name="文本框 37"/>
          <p:cNvSpPr txBox="1"/>
          <p:nvPr/>
        </p:nvSpPr>
        <p:spPr>
          <a:xfrm rot="39237">
            <a:off x="8530167" y="46249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83" name="文本框 45"/>
          <p:cNvSpPr txBox="1"/>
          <p:nvPr/>
        </p:nvSpPr>
        <p:spPr>
          <a:xfrm rot="-1160763">
            <a:off x="9277351" y="39306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84" name="文本框 46"/>
          <p:cNvSpPr txBox="1"/>
          <p:nvPr/>
        </p:nvSpPr>
        <p:spPr>
          <a:xfrm rot="-1160763">
            <a:off x="9770533" y="42164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85" name="文本框 47"/>
          <p:cNvSpPr txBox="1"/>
          <p:nvPr/>
        </p:nvSpPr>
        <p:spPr>
          <a:xfrm rot="39237">
            <a:off x="9353551" y="49741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86" name="文本框 49"/>
          <p:cNvSpPr txBox="1"/>
          <p:nvPr/>
        </p:nvSpPr>
        <p:spPr>
          <a:xfrm rot="-1160763">
            <a:off x="10464800" y="46037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87" name="文本框 50"/>
          <p:cNvSpPr txBox="1"/>
          <p:nvPr/>
        </p:nvSpPr>
        <p:spPr>
          <a:xfrm rot="-1160763">
            <a:off x="10403417" y="50948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88" name="文本框 51"/>
          <p:cNvSpPr txBox="1"/>
          <p:nvPr/>
        </p:nvSpPr>
        <p:spPr>
          <a:xfrm rot="-1160763">
            <a:off x="9254067" y="1528233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89" name="文本框 104"/>
          <p:cNvSpPr txBox="1"/>
          <p:nvPr/>
        </p:nvSpPr>
        <p:spPr>
          <a:xfrm>
            <a:off x="5327651" y="-876300"/>
            <a:ext cx="1579033" cy="378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endParaRPr lang="zh-CN" altLang="en-US" sz="1865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990" name="文本框 105"/>
          <p:cNvSpPr txBox="1"/>
          <p:nvPr/>
        </p:nvSpPr>
        <p:spPr>
          <a:xfrm>
            <a:off x="-1242483" y="2660651"/>
            <a:ext cx="537633" cy="378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endParaRPr lang="zh-CN" altLang="en-US" sz="1865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99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8100" y="7268633"/>
            <a:ext cx="1579033" cy="5037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92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6417" y="2554817"/>
            <a:ext cx="535516" cy="16425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93" name="文本框 51"/>
          <p:cNvSpPr txBox="1"/>
          <p:nvPr/>
        </p:nvSpPr>
        <p:spPr>
          <a:xfrm rot="-1160763">
            <a:off x="1962151" y="-7704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94" name="文本框 50"/>
          <p:cNvSpPr txBox="1"/>
          <p:nvPr/>
        </p:nvSpPr>
        <p:spPr>
          <a:xfrm rot="1480325">
            <a:off x="8100484" y="-7450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95" name="文本框 46"/>
          <p:cNvSpPr txBox="1"/>
          <p:nvPr/>
        </p:nvSpPr>
        <p:spPr>
          <a:xfrm rot="-170103">
            <a:off x="-1020233" y="94826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96" name="文本框 32"/>
          <p:cNvSpPr txBox="1"/>
          <p:nvPr/>
        </p:nvSpPr>
        <p:spPr>
          <a:xfrm rot="-880739">
            <a:off x="-1098549" y="60071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97" name="文本框 49"/>
          <p:cNvSpPr txBox="1"/>
          <p:nvPr/>
        </p:nvSpPr>
        <p:spPr>
          <a:xfrm rot="-170103">
            <a:off x="1255184" y="7156451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98" name="文本框 45"/>
          <p:cNvSpPr txBox="1"/>
          <p:nvPr/>
        </p:nvSpPr>
        <p:spPr>
          <a:xfrm rot="-1380000">
            <a:off x="10310284" y="7173384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99" name="文本框 47"/>
          <p:cNvSpPr txBox="1"/>
          <p:nvPr/>
        </p:nvSpPr>
        <p:spPr>
          <a:xfrm rot="-3456638">
            <a:off x="12964584" y="5742517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000" name="文本框 45"/>
          <p:cNvSpPr txBox="1"/>
          <p:nvPr/>
        </p:nvSpPr>
        <p:spPr>
          <a:xfrm rot="-4502722">
            <a:off x="12886267" y="1612900"/>
            <a:ext cx="30988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001" name="文本框 2"/>
          <p:cNvSpPr txBox="1"/>
          <p:nvPr/>
        </p:nvSpPr>
        <p:spPr>
          <a:xfrm>
            <a:off x="431800" y="730251"/>
            <a:ext cx="6229351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五、名言积累。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002" name="矩形 1"/>
          <p:cNvSpPr/>
          <p:nvPr/>
        </p:nvSpPr>
        <p:spPr>
          <a:xfrm>
            <a:off x="4282017" y="1481667"/>
            <a:ext cx="4349749" cy="879475"/>
          </a:xfrm>
          <a:prstGeom prst="rect">
            <a:avLst/>
          </a:prstGeom>
          <a:noFill/>
          <a:ln w="22225">
            <a:noFill/>
          </a:ln>
        </p:spPr>
        <p:txBody>
          <a:bodyPr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克雷洛夫名言录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003" name="矩形 2"/>
          <p:cNvSpPr/>
          <p:nvPr/>
        </p:nvSpPr>
        <p:spPr>
          <a:xfrm>
            <a:off x="1583267" y="2315633"/>
            <a:ext cx="9601200" cy="4031615"/>
          </a:xfrm>
          <a:prstGeom prst="rect">
            <a:avLst/>
          </a:prstGeom>
          <a:noFill/>
          <a:ln w="22225">
            <a:noFill/>
          </a:ln>
        </p:spPr>
        <p:txBody>
          <a:bodyPr anchor="t">
            <a:spAutoFit/>
          </a:bodyPr>
          <a:p>
            <a:pPr marL="514350" indent="-514350">
              <a:lnSpc>
                <a:spcPct val="120000"/>
              </a:lnSpc>
              <a:buFont typeface="Calibri" panose="020F0502020204030204" charset="0"/>
              <a:buAutoNum type="arabicPeriod"/>
            </a:pPr>
            <a:r>
              <a:rPr lang="zh-CN" altLang="en-US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现实是此岸，理想是彼岸。中间隔着湍急的河流，行动则是架在川上的桥梁。</a:t>
            </a:r>
            <a:endParaRPr lang="en-US" altLang="zh-CN" sz="4265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 typeface="Calibri" panose="020F0502020204030204" charset="0"/>
              <a:buAutoNum type="arabicPeriod"/>
            </a:pPr>
            <a:r>
              <a:rPr lang="zh-CN" altLang="en-US" sz="4265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伟人不只在事业上惊天动地，他时常不声不响地深思熟虑。</a:t>
            </a:r>
            <a:endParaRPr lang="zh-CN" altLang="en-US" sz="4265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矩形 14"/>
          <p:cNvSpPr/>
          <p:nvPr/>
        </p:nvSpPr>
        <p:spPr>
          <a:xfrm>
            <a:off x="476251" y="855133"/>
            <a:ext cx="108585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六、按要求写句子。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13933" y="3397251"/>
            <a:ext cx="6858000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这个自然规律，你忘记了。</a:t>
            </a:r>
            <a:endParaRPr lang="zh-CN" altLang="en-US" sz="3735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4133" y="1998133"/>
            <a:ext cx="11199284" cy="1404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这个自然规律，难道你忘记了？（改为陈述句）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000" y="4093633"/>
            <a:ext cx="11292417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水要流动才能保持清洁。（改为反问句）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0867" y="4950884"/>
            <a:ext cx="7905751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难道水不是需要流动才能保持清洁吗？</a:t>
            </a:r>
            <a:endParaRPr lang="zh-CN" altLang="en-US" sz="3735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  <p:bldP spid="8" grpId="0"/>
      <p:bldP spid="9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7544" y="350809"/>
            <a:ext cx="10774680" cy="46843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七、选字填空。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尊     遵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1. 我们应该（ 遵 ）循自然规律,而不能破坏生物链。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2.我们是莘莘学子,我们要（ 尊 ）师重道,以回报老师们的付出。 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应该    应验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3.在世界上我们只活一次，所以（ 应该 ）爱惜光阴。必须过真实的生活，过有价值的生活。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    4.他的话（ 应验 ）了。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92293" y="1838960"/>
            <a:ext cx="10338647" cy="1241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735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我们要（尊  遵  ）守交通规则，（尊  遵  ）敬老师。</a:t>
            </a:r>
            <a:endParaRPr lang="zh-CN" altLang="en-US" sz="3735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253" y="1798320"/>
            <a:ext cx="818727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  <a:endParaRPr lang="zh-CN" altLang="en-US" sz="426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36007" y="1838960"/>
            <a:ext cx="81872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  <a:endParaRPr lang="zh-CN" altLang="en-US" sz="3735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6893" y="3506893"/>
            <a:ext cx="10839873" cy="1241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这清闲的生活无忧无虑，还有什么能够代替？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（反问句）</a:t>
            </a:r>
            <a:endParaRPr lang="zh-CN" altLang="en-US" sz="3735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23733" y="4983480"/>
            <a:ext cx="8208433" cy="124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这清闲的生活无忧无虑，没有什么能够代替。</a:t>
            </a:r>
            <a:endParaRPr lang="zh-CN" altLang="en-US" sz="37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2200" y="4983480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改为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陈述句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8129" name="文本框 10"/>
          <p:cNvSpPr txBox="1"/>
          <p:nvPr/>
        </p:nvSpPr>
        <p:spPr>
          <a:xfrm>
            <a:off x="280670" y="714375"/>
            <a:ext cx="99441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八、按要求填空。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10"/>
          <p:cNvSpPr txBox="1"/>
          <p:nvPr/>
        </p:nvSpPr>
        <p:spPr>
          <a:xfrm>
            <a:off x="808567" y="819151"/>
            <a:ext cx="10788651" cy="1404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九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、思考：快要完全枯干的时候，池子可能会想些什么？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38" name="Picture 2" descr="https://timgsa.baidu.com/timg?image&amp;quality=80&amp;size=b9999_10000&amp;sec=1538614382993&amp;di=e191288946f5fe865a6daecc8b5c0cc1&amp;imgtype=0&amp;src=http%3A%2F%2Fpic30.photophoto.cn%2F20140329%2F0046043356124131_b.jpg"/>
          <p:cNvPicPr>
            <a:picLocks noChangeAspect="1" noChangeArrowheads="1"/>
          </p:cNvPicPr>
          <p:nvPr/>
        </p:nvPicPr>
        <p:blipFill>
          <a:blip r:embed="rId1" cstate="print"/>
          <a:srcRect b="2366"/>
          <a:stretch>
            <a:fillRect/>
          </a:stretch>
        </p:blipFill>
        <p:spPr bwMode="auto">
          <a:xfrm>
            <a:off x="5619747" y="2285992"/>
            <a:ext cx="6079068" cy="3674751"/>
          </a:xfrm>
          <a:prstGeom prst="roundRect">
            <a:avLst/>
          </a:prstGeom>
          <a:noFill/>
        </p:spPr>
      </p:pic>
      <p:sp>
        <p:nvSpPr>
          <p:cNvPr id="15" name="云形标注 14"/>
          <p:cNvSpPr/>
          <p:nvPr/>
        </p:nvSpPr>
        <p:spPr>
          <a:xfrm>
            <a:off x="325967" y="2468033"/>
            <a:ext cx="4584700" cy="3077633"/>
          </a:xfrm>
          <a:prstGeom prst="cloudCallout">
            <a:avLst>
              <a:gd name="adj1" fmla="val 84287"/>
              <a:gd name="adj2" fmla="val 24119"/>
            </a:avLst>
          </a:prstGeom>
          <a:grpFill/>
          <a:ln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2665" strike="noStrike" noProof="1" dirty="0">
                <a:solidFill>
                  <a:sysClr val="windowText" lastClr="000000"/>
                </a:solidFill>
              </a:rPr>
              <a:t>       </a:t>
            </a:r>
            <a:r>
              <a:rPr lang="zh-CN" altLang="en-US" sz="2665" b="1" strike="noStrike" noProof="1" dirty="0">
                <a:solidFill>
                  <a:srgbClr val="FF0000"/>
                </a:solidFill>
              </a:rPr>
              <a:t>如果我当初听了河流的话，改正自己的错误想法，积极进取，就不会落到今天这步田地。</a:t>
            </a:r>
            <a:endParaRPr lang="zh-CN" altLang="en-US" sz="2665" b="1" strike="noStrike" noProof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1268760"/>
            <a:ext cx="8424936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选择每组中加点字读音正确的一项。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)A.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滔滔江水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dāo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     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yá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妇人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fū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)A.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lù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	      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遵守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zhūn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       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循环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xuán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08168" y="2636912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71664" y="2636912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71664" y="3573016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31704" y="4581128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31704" y="5589240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76120" y="4653136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5560" y="2348880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35560" y="4364598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29" name="文本框 10"/>
          <p:cNvSpPr txBox="1"/>
          <p:nvPr/>
        </p:nvSpPr>
        <p:spPr>
          <a:xfrm>
            <a:off x="280670" y="714375"/>
            <a:ext cx="99441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265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十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、按要求完成下列练习题。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980728"/>
            <a:ext cx="8424936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)A.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尊敬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zūn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	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jiǎn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	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支配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bèi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71664" y="1700808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12024" y="1628800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31704" y="2636912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35560" y="1268760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7528" y="692696"/>
            <a:ext cx="84639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2</a:t>
            </a:r>
            <a:r>
              <a:rPr lang="en-US" sz="3200" b="1" dirty="0" smtClean="0">
                <a:solidFill>
                  <a:srgbClr val="00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根据课文内容</a:t>
            </a: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连一连。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919536" y="1988840"/>
            <a:ext cx="4206925" cy="268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6888088" y="1988840"/>
            <a:ext cx="3563888" cy="2752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直接连接符 16"/>
          <p:cNvCxnSpPr/>
          <p:nvPr/>
        </p:nvCxnSpPr>
        <p:spPr>
          <a:xfrm>
            <a:off x="3071664" y="2276872"/>
            <a:ext cx="2088232" cy="21602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143672" y="3068960"/>
            <a:ext cx="2088232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143672" y="2924944"/>
            <a:ext cx="2088232" cy="8640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3143672" y="2276872"/>
            <a:ext cx="2160240" cy="21602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752184" y="2276872"/>
            <a:ext cx="1656184" cy="720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7824192" y="2276872"/>
            <a:ext cx="1656184" cy="7920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752184" y="3645024"/>
            <a:ext cx="1584176" cy="720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7824192" y="3717032"/>
            <a:ext cx="1584176" cy="720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764704"/>
            <a:ext cx="85991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读句子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根据画线部分的意思写四字词语。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这清闲的生活没有一点儿忧愁和顾虑。	            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我用接连不断、连绵不绝的清洁的水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年年给人们带来利益。	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任凭人世间事务繁忙、辛辛苦苦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我只在睡梦中推究哲理。	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40216" y="2420888"/>
            <a:ext cx="20882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无忧无虑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84232" y="5301208"/>
            <a:ext cx="19807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忙忙碌碌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12224" y="3933056"/>
            <a:ext cx="183671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源源不断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439816" y="5157192"/>
            <a:ext cx="3744416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359696" y="3645024"/>
            <a:ext cx="403244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15880" y="2204864"/>
            <a:ext cx="403244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25905" y="849630"/>
            <a:ext cx="9140825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根据课文内容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选择正确的答案。</a:t>
            </a:r>
            <a:endParaRPr lang="en-US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课文中的池子和河流有哪些不同呢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多选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做法不同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池子终日过得清闲安逸、无所事事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河流则忙忙碌碌、十分辛苦。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志向不同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池子得过且过、贪图安逸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河流胸怀大志、奔流不息。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命运不同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池子完全枯干、被人遗忘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河流长流不断、受人尊敬。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才能不同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池子承载树叶、力量微小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河流承载货船、力量巨大。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5520" y="549186"/>
            <a:ext cx="2430001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843601" y="1733431"/>
            <a:ext cx="118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ABC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内容占位符 2"/>
          <p:cNvSpPr/>
          <p:nvPr/>
        </p:nvSpPr>
        <p:spPr>
          <a:xfrm>
            <a:off x="1140883" y="2950633"/>
            <a:ext cx="10229851" cy="244263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622300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三衢道中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这是一首纪行诗，写诗人行于三衢道中的见闻感受。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诗作写初夏时宁静的景色和诗人山行时轻松愉快的心情。 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32771" name="矩形 1"/>
          <p:cNvSpPr/>
          <p:nvPr/>
        </p:nvSpPr>
        <p:spPr>
          <a:xfrm>
            <a:off x="946149" y="1510876"/>
            <a:ext cx="9988549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6.</a:t>
            </a:r>
            <a:r>
              <a:rPr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《三衢道中》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这首诗分别表达了作者怎样的思想感情？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550957"/>
            <a:ext cx="8640960" cy="5754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才能不利用就要衰退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它会逐渐磨灭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才能一旦让懒惰支配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它就一无所为。”对这句话理解错误的一项是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这句话点明了文章的主旨。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这句话告诉我们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才能也是要不断运用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不断积累的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这样才会创造生命的价值。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这句话告诉我们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才能就是辛勤的劳动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懒惰会让你一无所有。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D.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这句话告诉我们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才能不是天生的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它需要辛勤的劳动来创造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懒惰会毁灭了才能。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96247" y="1529978"/>
            <a:ext cx="576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991544" y="4941168"/>
            <a:ext cx="8424936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1703512" y="548680"/>
            <a:ext cx="8784976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说一说池子和河流分别象征生活中的哪一类人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你欣赏哪一类人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说说理由。</a:t>
            </a:r>
            <a:endParaRPr lang="en-US" altLang="zh-CN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池子象征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河流象征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我欣赏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理由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3863752" y="2852936"/>
            <a:ext cx="648072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207568" y="4795897"/>
            <a:ext cx="8136904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那样的人永不满足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锐意进取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奋斗不息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会为社会创造更大的价值。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9776" y="2132856"/>
            <a:ext cx="806489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那些贪图安逸、不思进取的人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91544" y="2708920"/>
            <a:ext cx="835292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那些永不满足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锐意进取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永远创造快乐和幸福的人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991544" y="3573016"/>
            <a:ext cx="8424936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2063552" y="5734050"/>
            <a:ext cx="8424936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3575720" y="4293096"/>
            <a:ext cx="360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像河流一样的人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5" grpId="0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088390" y="1976120"/>
            <a:ext cx="10325100" cy="2584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54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9.</a:t>
            </a:r>
            <a:r>
              <a:rPr lang="zh-CN" altLang="en-US" sz="54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古诗三首</a:t>
            </a:r>
            <a:endParaRPr lang="zh-CN" altLang="en-US" sz="54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54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元日   清明   九月九日忆山东兄弟</a:t>
            </a:r>
            <a:endParaRPr lang="zh-CN" altLang="en-US" sz="54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54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课后练习</a:t>
            </a:r>
            <a:endParaRPr lang="zh-CN" altLang="en-US" sz="54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2"/>
          <p:cNvSpPr/>
          <p:nvPr/>
        </p:nvSpPr>
        <p:spPr>
          <a:xfrm>
            <a:off x="844551" y="2012951"/>
            <a:ext cx="10642648" cy="304609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一、给加点字注音。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入屠苏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换旧符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欲断魂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借问酒家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独在异乡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 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每逢佳节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  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6083" name="矩形 4"/>
          <p:cNvSpPr/>
          <p:nvPr/>
        </p:nvSpPr>
        <p:spPr>
          <a:xfrm>
            <a:off x="2643717" y="3170767"/>
            <a:ext cx="32512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</a:t>
            </a:r>
            <a:endParaRPr lang="zh-CN" altLang="en-US" sz="2400"/>
          </a:p>
        </p:txBody>
      </p:sp>
      <p:sp>
        <p:nvSpPr>
          <p:cNvPr id="46084" name="矩形 5"/>
          <p:cNvSpPr/>
          <p:nvPr/>
        </p:nvSpPr>
        <p:spPr>
          <a:xfrm>
            <a:off x="7313083" y="3170767"/>
            <a:ext cx="32512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</a:t>
            </a:r>
            <a:endParaRPr lang="zh-CN" altLang="en-US" sz="2400"/>
          </a:p>
        </p:txBody>
      </p:sp>
      <p:sp>
        <p:nvSpPr>
          <p:cNvPr id="46085" name="矩形 6"/>
          <p:cNvSpPr/>
          <p:nvPr/>
        </p:nvSpPr>
        <p:spPr>
          <a:xfrm>
            <a:off x="2662767" y="3903133"/>
            <a:ext cx="32512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</a:t>
            </a:r>
            <a:endParaRPr lang="zh-CN" altLang="en-US" sz="2400"/>
          </a:p>
        </p:txBody>
      </p:sp>
      <p:sp>
        <p:nvSpPr>
          <p:cNvPr id="46086" name="矩形 7"/>
          <p:cNvSpPr/>
          <p:nvPr/>
        </p:nvSpPr>
        <p:spPr>
          <a:xfrm>
            <a:off x="1811867" y="4633384"/>
            <a:ext cx="32512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</a:t>
            </a:r>
            <a:endParaRPr lang="zh-CN" altLang="en-US" sz="2400"/>
          </a:p>
        </p:txBody>
      </p:sp>
      <p:sp>
        <p:nvSpPr>
          <p:cNvPr id="46087" name="矩形 8"/>
          <p:cNvSpPr/>
          <p:nvPr/>
        </p:nvSpPr>
        <p:spPr>
          <a:xfrm>
            <a:off x="7332133" y="3903133"/>
            <a:ext cx="32512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</a:t>
            </a:r>
            <a:endParaRPr lang="zh-CN" altLang="en-US" sz="2400"/>
          </a:p>
        </p:txBody>
      </p:sp>
      <p:sp>
        <p:nvSpPr>
          <p:cNvPr id="46088" name="矩形 9"/>
          <p:cNvSpPr/>
          <p:nvPr/>
        </p:nvSpPr>
        <p:spPr>
          <a:xfrm>
            <a:off x="7332133" y="4652433"/>
            <a:ext cx="32512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</a:t>
            </a:r>
            <a:endParaRPr lang="zh-CN" altLang="en-US" sz="2400"/>
          </a:p>
        </p:txBody>
      </p:sp>
      <p:sp>
        <p:nvSpPr>
          <p:cNvPr id="46089" name="矩形 11"/>
          <p:cNvSpPr/>
          <p:nvPr/>
        </p:nvSpPr>
        <p:spPr>
          <a:xfrm>
            <a:off x="3602567" y="2880784"/>
            <a:ext cx="59309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sū</a:t>
            </a:r>
            <a:endParaRPr lang="zh-CN" altLang="en-US" sz="2400">
              <a:ea typeface="方正姚体" pitchFamily="2" charset="-122"/>
            </a:endParaRPr>
          </a:p>
        </p:txBody>
      </p:sp>
      <p:sp>
        <p:nvSpPr>
          <p:cNvPr id="46090" name="矩形 12"/>
          <p:cNvSpPr/>
          <p:nvPr/>
        </p:nvSpPr>
        <p:spPr>
          <a:xfrm>
            <a:off x="8299451" y="2918883"/>
            <a:ext cx="59309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fú</a:t>
            </a:r>
            <a:endParaRPr lang="zh-CN" altLang="en-US" sz="2400">
              <a:ea typeface="方正姚体" pitchFamily="2" charset="-122"/>
            </a:endParaRPr>
          </a:p>
        </p:txBody>
      </p:sp>
      <p:sp>
        <p:nvSpPr>
          <p:cNvPr id="46091" name="矩形 13"/>
          <p:cNvSpPr/>
          <p:nvPr/>
        </p:nvSpPr>
        <p:spPr>
          <a:xfrm>
            <a:off x="3562349" y="3632200"/>
            <a:ext cx="79819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hún</a:t>
            </a:r>
            <a:endParaRPr lang="zh-CN" altLang="en-US" sz="2400">
              <a:ea typeface="方正姚体" pitchFamily="2" charset="-122"/>
            </a:endParaRPr>
          </a:p>
        </p:txBody>
      </p:sp>
      <p:sp>
        <p:nvSpPr>
          <p:cNvPr id="46092" name="矩形 14"/>
          <p:cNvSpPr/>
          <p:nvPr/>
        </p:nvSpPr>
        <p:spPr>
          <a:xfrm>
            <a:off x="8830733" y="3691467"/>
            <a:ext cx="79819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jiǔ</a:t>
            </a:r>
            <a:endParaRPr lang="zh-CN" altLang="en-US" sz="2400">
              <a:ea typeface="方正姚体" pitchFamily="2" charset="-122"/>
            </a:endParaRPr>
          </a:p>
        </p:txBody>
      </p:sp>
      <p:sp>
        <p:nvSpPr>
          <p:cNvPr id="46093" name="矩形 15"/>
          <p:cNvSpPr/>
          <p:nvPr/>
        </p:nvSpPr>
        <p:spPr>
          <a:xfrm>
            <a:off x="4083051" y="4383616"/>
            <a:ext cx="59309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dú</a:t>
            </a:r>
            <a:endParaRPr lang="zh-CN" altLang="en-US" sz="2400">
              <a:ea typeface="方正姚体" pitchFamily="2" charset="-122"/>
            </a:endParaRPr>
          </a:p>
        </p:txBody>
      </p:sp>
      <p:sp>
        <p:nvSpPr>
          <p:cNvPr id="46094" name="矩形 16"/>
          <p:cNvSpPr/>
          <p:nvPr/>
        </p:nvSpPr>
        <p:spPr>
          <a:xfrm>
            <a:off x="8849784" y="4229100"/>
            <a:ext cx="798195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jiā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/>
      <p:bldP spid="46090" grpId="0"/>
      <p:bldP spid="46091" grpId="0"/>
      <p:bldP spid="46092" grpId="0"/>
      <p:bldP spid="46093" grpId="0"/>
      <p:bldP spid="46094" grpId="0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5" name="文本框 6"/>
          <p:cNvSpPr txBox="1">
            <a:spLocks noChangeArrowheads="1"/>
          </p:cNvSpPr>
          <p:nvPr/>
        </p:nvSpPr>
        <p:spPr bwMode="auto">
          <a:xfrm>
            <a:off x="7609417" y="2357967"/>
            <a:ext cx="3151717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）</a:t>
            </a: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61" name="文本框 12"/>
          <p:cNvSpPr txBox="1">
            <a:spLocks noChangeArrowheads="1"/>
          </p:cNvSpPr>
          <p:nvPr/>
        </p:nvSpPr>
        <p:spPr bwMode="auto">
          <a:xfrm>
            <a:off x="7609417" y="3238500"/>
            <a:ext cx="3151717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）</a:t>
            </a: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67" name="文本框 18"/>
          <p:cNvSpPr txBox="1">
            <a:spLocks noChangeArrowheads="1"/>
          </p:cNvSpPr>
          <p:nvPr/>
        </p:nvSpPr>
        <p:spPr bwMode="auto">
          <a:xfrm>
            <a:off x="2575984" y="5215467"/>
            <a:ext cx="3151717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）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70" name="文本框 21"/>
          <p:cNvSpPr txBox="1">
            <a:spLocks noChangeArrowheads="1"/>
          </p:cNvSpPr>
          <p:nvPr/>
        </p:nvSpPr>
        <p:spPr bwMode="auto">
          <a:xfrm>
            <a:off x="7609417" y="4402667"/>
            <a:ext cx="3151717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）</a:t>
            </a: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64" name="文本框 15"/>
          <p:cNvSpPr txBox="1">
            <a:spLocks noChangeArrowheads="1"/>
          </p:cNvSpPr>
          <p:nvPr/>
        </p:nvSpPr>
        <p:spPr bwMode="auto">
          <a:xfrm>
            <a:off x="2614084" y="4402667"/>
            <a:ext cx="2726267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）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2575984" y="3234267"/>
            <a:ext cx="3151717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）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52" name="文本框 3"/>
          <p:cNvSpPr txBox="1">
            <a:spLocks noChangeArrowheads="1"/>
          </p:cNvSpPr>
          <p:nvPr/>
        </p:nvSpPr>
        <p:spPr bwMode="auto">
          <a:xfrm>
            <a:off x="2575984" y="2362200"/>
            <a:ext cx="3151717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）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9160" name="文本框 1"/>
          <p:cNvSpPr txBox="1"/>
          <p:nvPr/>
        </p:nvSpPr>
        <p:spPr>
          <a:xfrm>
            <a:off x="1185333" y="1236133"/>
            <a:ext cx="57785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二、比一比，再组词。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4851" y="2353733"/>
            <a:ext cx="140123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旧书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8284" y="2341033"/>
            <a:ext cx="1403349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借口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44851" y="3227917"/>
            <a:ext cx="140123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元旦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78284" y="3221567"/>
            <a:ext cx="1403349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82951" y="4404784"/>
            <a:ext cx="140123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白酒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44851" y="5219700"/>
            <a:ext cx="140123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挥洒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88867" y="4409017"/>
            <a:ext cx="140123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牧民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1" name="文本框 2"/>
          <p:cNvSpPr txBox="1">
            <a:spLocks noChangeArrowheads="1"/>
          </p:cNvSpPr>
          <p:nvPr/>
        </p:nvSpPr>
        <p:spPr bwMode="auto">
          <a:xfrm>
            <a:off x="2025651" y="2353733"/>
            <a:ext cx="679451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旧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54" name="文本框 5"/>
          <p:cNvSpPr txBox="1">
            <a:spLocks noChangeArrowheads="1"/>
          </p:cNvSpPr>
          <p:nvPr/>
        </p:nvSpPr>
        <p:spPr bwMode="auto">
          <a:xfrm>
            <a:off x="7061200" y="2341033"/>
            <a:ext cx="677333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借</a:t>
            </a: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文本框 8"/>
          <p:cNvSpPr txBox="1">
            <a:spLocks noChangeArrowheads="1"/>
          </p:cNvSpPr>
          <p:nvPr/>
        </p:nvSpPr>
        <p:spPr bwMode="auto">
          <a:xfrm>
            <a:off x="2025651" y="3217333"/>
            <a:ext cx="679451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旦</a:t>
            </a: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11"/>
          <p:cNvSpPr txBox="1">
            <a:spLocks noChangeArrowheads="1"/>
          </p:cNvSpPr>
          <p:nvPr/>
        </p:nvSpPr>
        <p:spPr bwMode="auto">
          <a:xfrm>
            <a:off x="7061200" y="3221567"/>
            <a:ext cx="677333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错</a:t>
            </a: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63" name="文本框 14"/>
          <p:cNvSpPr txBox="1">
            <a:spLocks noChangeArrowheads="1"/>
          </p:cNvSpPr>
          <p:nvPr/>
        </p:nvSpPr>
        <p:spPr bwMode="auto">
          <a:xfrm>
            <a:off x="2034117" y="4383617"/>
            <a:ext cx="677333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酒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66" name="文本框 17"/>
          <p:cNvSpPr txBox="1">
            <a:spLocks noChangeArrowheads="1"/>
          </p:cNvSpPr>
          <p:nvPr/>
        </p:nvSpPr>
        <p:spPr bwMode="auto">
          <a:xfrm>
            <a:off x="2025651" y="5198533"/>
            <a:ext cx="679451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洒</a:t>
            </a: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69" name="文本框 20"/>
          <p:cNvSpPr txBox="1">
            <a:spLocks noChangeArrowheads="1"/>
          </p:cNvSpPr>
          <p:nvPr/>
        </p:nvSpPr>
        <p:spPr bwMode="auto">
          <a:xfrm>
            <a:off x="7061200" y="4383617"/>
            <a:ext cx="677333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牧</a:t>
            </a: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72" name="文本框 23"/>
          <p:cNvSpPr txBox="1">
            <a:spLocks noChangeArrowheads="1"/>
          </p:cNvSpPr>
          <p:nvPr/>
        </p:nvSpPr>
        <p:spPr bwMode="auto">
          <a:xfrm>
            <a:off x="7061200" y="5198533"/>
            <a:ext cx="677333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物</a:t>
            </a:r>
            <a:endParaRPr kumimoji="0" lang="zh-CN" altLang="en-US" sz="426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73" name="文本框 24"/>
          <p:cNvSpPr txBox="1">
            <a:spLocks noChangeArrowheads="1"/>
          </p:cNvSpPr>
          <p:nvPr/>
        </p:nvSpPr>
        <p:spPr bwMode="auto">
          <a:xfrm>
            <a:off x="7609417" y="5215467"/>
            <a:ext cx="3151717" cy="748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）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78284" y="5230284"/>
            <a:ext cx="1403349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4" grpId="0"/>
      <p:bldP spid="17" grpId="0"/>
      <p:bldP spid="20" grpId="0"/>
      <p:bldP spid="23" grpId="0"/>
      <p:bldP spid="26" grpId="0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623392" y="2180861"/>
            <a:ext cx="11273367" cy="32435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265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元日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是一首与（　　）有关的诗。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春节     　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端午节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25932" y="2180861"/>
            <a:ext cx="422275" cy="66611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37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5413" y="1220755"/>
            <a:ext cx="3044190" cy="7816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三、选择题。</a:t>
            </a:r>
            <a:endParaRPr lang="en-US" altLang="zh-CN" sz="373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431371" y="1908001"/>
            <a:ext cx="11273367" cy="24555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1.“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桃符”的 “符”读</a:t>
            </a:r>
            <a:r>
              <a:rPr lang="en-US" altLang="zh-CN" sz="4265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fú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，不读</a:t>
            </a:r>
            <a:r>
              <a:rPr lang="en-US" altLang="zh-CN" sz="4265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hú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2.“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欲”的的拼音是</a:t>
            </a:r>
            <a:r>
              <a:rPr lang="en-US" altLang="zh-CN" sz="4265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yǜ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5467" y="2756925"/>
            <a:ext cx="659765" cy="66611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7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92277" y="3621021"/>
            <a:ext cx="659765" cy="66611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7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3259" y="740701"/>
            <a:ext cx="352107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四、判断对错。</a:t>
            </a:r>
            <a:endParaRPr lang="zh-CN" altLang="en-US" sz="373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31371" y="644691"/>
            <a:ext cx="10134517" cy="879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265" b="1" dirty="0">
                <a:latin typeface="Songti SC" panose="02010600040101010101" pitchFamily="2" charset="-122"/>
                <a:ea typeface="Songti SC" panose="02010600040101010101" pitchFamily="2" charset="-122"/>
              </a:rPr>
              <a:t>五、将下列搭配恰当的词语用线连起来。</a:t>
            </a:r>
            <a:endParaRPr lang="zh-CN" altLang="en-US" sz="4265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731129" y="1796819"/>
            <a:ext cx="2721725" cy="879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265" dirty="0">
                <a:latin typeface="楷体" panose="02010609060101010101" pitchFamily="49" charset="-122"/>
                <a:ea typeface="楷体" panose="02010609060101010101" pitchFamily="49" charset="-122"/>
              </a:rPr>
              <a:t>爆竹声中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764556" y="2725513"/>
            <a:ext cx="2625715" cy="879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265" dirty="0">
                <a:latin typeface="楷体" panose="02010609060101010101" pitchFamily="49" charset="-122"/>
                <a:ea typeface="楷体" panose="02010609060101010101" pitchFamily="49" charset="-122"/>
              </a:rPr>
              <a:t>春风送暖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764556" y="3654207"/>
            <a:ext cx="2529704" cy="879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265" dirty="0">
                <a:latin typeface="楷体" panose="02010609060101010101" pitchFamily="49" charset="-122"/>
                <a:ea typeface="楷体" panose="02010609060101010101" pitchFamily="49" charset="-122"/>
              </a:rPr>
              <a:t>千门万户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7299533" y="1796819"/>
            <a:ext cx="1857629" cy="879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265" dirty="0">
                <a:latin typeface="楷体" panose="02010609060101010101" pitchFamily="49" charset="-122"/>
                <a:ea typeface="楷体" panose="02010609060101010101" pitchFamily="49" charset="-122"/>
              </a:rPr>
              <a:t>曈曈日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7299533" y="2725513"/>
            <a:ext cx="1857629" cy="879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265" dirty="0">
                <a:latin typeface="楷体" panose="02010609060101010101" pitchFamily="49" charset="-122"/>
                <a:ea typeface="楷体" panose="02010609060101010101" pitchFamily="49" charset="-122"/>
              </a:rPr>
              <a:t>一岁除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7299533" y="3654207"/>
            <a:ext cx="1857629" cy="879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265" dirty="0">
                <a:latin typeface="楷体" panose="02010609060101010101" pitchFamily="49" charset="-122"/>
                <a:ea typeface="楷体" panose="02010609060101010101" pitchFamily="49" charset="-122"/>
              </a:rPr>
              <a:t>入屠苏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6852533" y="2982853"/>
            <a:ext cx="2880320" cy="18572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419213" y="3230139"/>
            <a:ext cx="2880320" cy="9955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394757" y="2225447"/>
            <a:ext cx="3000787" cy="9773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0"/>
          <p:cNvSpPr/>
          <p:nvPr/>
        </p:nvSpPr>
        <p:spPr>
          <a:xfrm>
            <a:off x="1764556" y="4446828"/>
            <a:ext cx="2529704" cy="879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265" dirty="0">
                <a:latin typeface="楷体" panose="02010609060101010101" pitchFamily="49" charset="-122"/>
                <a:ea typeface="楷体" panose="02010609060101010101" pitchFamily="49" charset="-122"/>
              </a:rPr>
              <a:t>总把新桃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20"/>
          <p:cNvSpPr/>
          <p:nvPr/>
        </p:nvSpPr>
        <p:spPr>
          <a:xfrm>
            <a:off x="7333175" y="4485117"/>
            <a:ext cx="1931177" cy="879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265" dirty="0">
                <a:latin typeface="楷体" panose="02010609060101010101" pitchFamily="49" charset="-122"/>
                <a:ea typeface="楷体" panose="02010609060101010101" pitchFamily="49" charset="-122"/>
              </a:rPr>
              <a:t>换旧符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452855" y="4869160"/>
            <a:ext cx="2880320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8208235" y="5199484"/>
            <a:ext cx="3117921" cy="629783"/>
            <a:chOff x="6338015" y="3704357"/>
            <a:chExt cx="2338441" cy="472337"/>
          </a:xfrm>
        </p:grpSpPr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>
              <a:off x="6338015" y="3720946"/>
              <a:ext cx="1398053" cy="437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5386" y="3770381"/>
              <a:ext cx="351070" cy="38016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7851344" y="3704357"/>
              <a:ext cx="335134" cy="47233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5" grpId="0"/>
      <p:bldP spid="16" grpId="0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199456" y="2371543"/>
            <a:ext cx="9985108" cy="2680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73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73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元日</a:t>
            </a:r>
            <a:r>
              <a:rPr lang="en-US" altLang="zh-CN" sz="373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73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写的是</a:t>
            </a:r>
            <a:r>
              <a:rPr lang="zh-CN" altLang="en-US" sz="3735" b="1" u="sng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九月九日忆山东兄弟</a:t>
            </a:r>
            <a:r>
              <a:rPr lang="en-US" altLang="zh-CN" sz="3735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写的是</a:t>
            </a:r>
            <a:r>
              <a:rPr lang="zh-CN" altLang="en-US" sz="3735" b="1" u="sng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，“路上行人欲断魂”描写的是</a:t>
            </a:r>
            <a:r>
              <a:rPr lang="zh-CN" altLang="en-US" sz="3735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73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的景象。 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19403" y="1458254"/>
            <a:ext cx="9359596" cy="666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六、根据古诗内容填空</a:t>
            </a:r>
            <a:r>
              <a:rPr lang="en-US" altLang="zh-CN" sz="373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73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填写节日</a:t>
            </a:r>
            <a:r>
              <a:rPr lang="en-US" altLang="zh-CN" sz="373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735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735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03979" y="2468893"/>
            <a:ext cx="2016224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春节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03979" y="3306663"/>
            <a:ext cx="2016224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99989" y="4266769"/>
            <a:ext cx="2016224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清明节</a:t>
            </a:r>
            <a:endParaRPr lang="zh-CN" altLang="en-US" sz="373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 bldLvl="0" animBg="1"/>
      <p:bldP spid="9" grpId="0" bldLvl="0" animBg="1"/>
      <p:bldP spid="12" grpId="0"/>
      <p:bldP spid="13" grpId="0"/>
      <p:bldP spid="14" grpId="0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391477" y="1893196"/>
            <a:ext cx="10502753" cy="666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清明时节雨纷纷，路上行人欲断魂。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5520" y="2948947"/>
            <a:ext cx="8160907" cy="181737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735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清明节这天细雨纷纷，天气又阴又冷，路上远行的人好像断魂一样迷乱凄凉。</a:t>
            </a:r>
            <a:endParaRPr lang="zh-CN" altLang="en-US" sz="3735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3088" y="907171"/>
            <a:ext cx="924369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七、用自己的语言描绘一下下面诗句的画面</a:t>
            </a:r>
            <a:endParaRPr lang="zh-CN" altLang="en-US" sz="373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056380" y="2122805"/>
            <a:ext cx="3230880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2.</a:t>
            </a:r>
            <a:r>
              <a:rPr lang="zh-CN" altLang="en-US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燕子</a:t>
            </a:r>
            <a:endParaRPr lang="zh-CN" altLang="en-US" sz="60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zh-CN" altLang="en-US" sz="60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课后练习</a:t>
            </a:r>
            <a:endParaRPr lang="zh-CN" altLang="en-US" sz="60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2"/>
          <p:cNvSpPr/>
          <p:nvPr/>
        </p:nvSpPr>
        <p:spPr>
          <a:xfrm>
            <a:off x="1018117" y="1471084"/>
            <a:ext cx="10468907" cy="452310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八、解释加点的词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 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0" marR="0" lvl="0" indent="0"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1. </a:t>
            </a:r>
            <a:r>
              <a:rPr lang="zh-CN" altLang="en-US" sz="3200" b="1" dirty="0">
                <a:latin typeface="宋体" panose="02010600030101010101" pitchFamily="2" charset="-122"/>
              </a:rPr>
              <a:t>千门万户曈曈日：</a:t>
            </a:r>
            <a:r>
              <a:rPr lang="en-US" altLang="zh-CN" sz="3200" b="1" dirty="0">
                <a:latin typeface="宋体" panose="02010600030101010101" pitchFamily="2" charset="-122"/>
              </a:rPr>
              <a:t>______________________________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0" marR="0" lvl="0" indent="0"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2. </a:t>
            </a:r>
            <a:r>
              <a:rPr lang="zh-CN" altLang="en-US" sz="3200" b="1" dirty="0">
                <a:latin typeface="宋体" panose="02010600030101010101" pitchFamily="2" charset="-122"/>
              </a:rPr>
              <a:t>每逢佳节倍思亲：</a:t>
            </a:r>
            <a:r>
              <a:rPr lang="en-US" altLang="zh-CN" sz="3200" b="1" dirty="0">
                <a:latin typeface="宋体" panose="02010600030101010101" pitchFamily="2" charset="-122"/>
              </a:rPr>
              <a:t>______________________________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2961005" marR="0" lvl="0" indent="-2961005"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3. </a:t>
            </a:r>
            <a:r>
              <a:rPr lang="zh-CN" altLang="en-US" sz="3200" b="1" dirty="0">
                <a:latin typeface="宋体" panose="02010600030101010101" pitchFamily="2" charset="-122"/>
              </a:rPr>
              <a:t>春风送暖入屠苏：</a:t>
            </a:r>
            <a:r>
              <a:rPr lang="en-US" altLang="zh-CN" sz="3200" b="1" dirty="0">
                <a:latin typeface="宋体" panose="02010600030101010101" pitchFamily="2" charset="-122"/>
              </a:rPr>
              <a:t>___________________________________________________________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7107" name="矩形 5"/>
          <p:cNvSpPr/>
          <p:nvPr/>
        </p:nvSpPr>
        <p:spPr>
          <a:xfrm>
            <a:off x="3456517" y="2628900"/>
            <a:ext cx="77216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   •</a:t>
            </a:r>
            <a:endParaRPr lang="zh-CN" altLang="en-US" sz="3200"/>
          </a:p>
        </p:txBody>
      </p:sp>
      <p:sp>
        <p:nvSpPr>
          <p:cNvPr id="47108" name="矩形 6"/>
          <p:cNvSpPr/>
          <p:nvPr/>
        </p:nvSpPr>
        <p:spPr>
          <a:xfrm>
            <a:off x="3477683" y="3399367"/>
            <a:ext cx="32512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 </a:t>
            </a:r>
            <a:endParaRPr lang="zh-CN" altLang="en-US" sz="3200"/>
          </a:p>
        </p:txBody>
      </p:sp>
      <p:sp>
        <p:nvSpPr>
          <p:cNvPr id="47109" name="矩形 7"/>
          <p:cNvSpPr/>
          <p:nvPr/>
        </p:nvSpPr>
        <p:spPr>
          <a:xfrm>
            <a:off x="3858683" y="4119033"/>
            <a:ext cx="77216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   •</a:t>
            </a:r>
            <a:endParaRPr lang="zh-CN" altLang="en-US" sz="3200"/>
          </a:p>
        </p:txBody>
      </p:sp>
      <p:sp>
        <p:nvSpPr>
          <p:cNvPr id="47110" name="矩形 8"/>
          <p:cNvSpPr/>
          <p:nvPr/>
        </p:nvSpPr>
        <p:spPr>
          <a:xfrm>
            <a:off x="5022851" y="2167467"/>
            <a:ext cx="6532033" cy="30460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太阳刚出来时光辉灿烂的样子。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加倍。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屠苏草泡的酒，一般在元日饮用，据说可以祛除瘟疫。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 build="p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3"/>
          <p:cNvSpPr>
            <a:spLocks noChangeArrowheads="1"/>
          </p:cNvSpPr>
          <p:nvPr/>
        </p:nvSpPr>
        <p:spPr bwMode="auto">
          <a:xfrm>
            <a:off x="1428750" y="1447800"/>
            <a:ext cx="9448800" cy="406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九、给句中加点的字选择正确的意思。（填序号）</a:t>
            </a:r>
            <a:endParaRPr lang="en-US" altLang="zh-CN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异： ①不相同的； ②特别的； ③另外的，别的； ④奇怪； ⑤ 分开。</a:t>
            </a:r>
            <a:endParaRPr lang="en-US" alt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独在异乡为异客。  （      ）</a:t>
            </a:r>
            <a:endParaRPr lang="en-US" alt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同学们异口同声地回答：“好！”（      ）</a:t>
            </a:r>
            <a:endParaRPr lang="en-US" alt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大海深处的景色十分奇异。（     ）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69" name="矩形 34"/>
          <p:cNvSpPr>
            <a:spLocks noChangeArrowheads="1"/>
          </p:cNvSpPr>
          <p:nvPr/>
        </p:nvSpPr>
        <p:spPr bwMode="auto">
          <a:xfrm>
            <a:off x="2516043" y="3506788"/>
            <a:ext cx="52578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en-US" altLang="zh-CN" sz="5400" dirty="0">
                <a:solidFill>
                  <a:srgbClr val="E142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5400" dirty="0">
              <a:solidFill>
                <a:srgbClr val="E14236"/>
              </a:solidFill>
            </a:endParaRPr>
          </a:p>
        </p:txBody>
      </p:sp>
      <p:sp>
        <p:nvSpPr>
          <p:cNvPr id="36870" name="矩形 34"/>
          <p:cNvSpPr>
            <a:spLocks noChangeArrowheads="1"/>
          </p:cNvSpPr>
          <p:nvPr/>
        </p:nvSpPr>
        <p:spPr bwMode="auto">
          <a:xfrm>
            <a:off x="2903393" y="4173538"/>
            <a:ext cx="52578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en-US" altLang="zh-CN" sz="5400">
                <a:solidFill>
                  <a:srgbClr val="E142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5400">
              <a:solidFill>
                <a:srgbClr val="E14236"/>
              </a:solidFill>
            </a:endParaRPr>
          </a:p>
        </p:txBody>
      </p:sp>
      <p:sp>
        <p:nvSpPr>
          <p:cNvPr id="36871" name="矩形 34"/>
          <p:cNvSpPr>
            <a:spLocks noChangeArrowheads="1"/>
          </p:cNvSpPr>
          <p:nvPr/>
        </p:nvSpPr>
        <p:spPr bwMode="auto">
          <a:xfrm>
            <a:off x="5348143" y="4759326"/>
            <a:ext cx="52578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en-US" altLang="zh-CN" sz="5400">
                <a:solidFill>
                  <a:srgbClr val="E142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5400">
              <a:solidFill>
                <a:srgbClr val="E14236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351712" y="4208030"/>
            <a:ext cx="7962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E142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①</a:t>
            </a:r>
            <a:endParaRPr lang="zh-CN" altLang="en-US" sz="3200" b="1">
              <a:solidFill>
                <a:srgbClr val="E142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219825" y="4849380"/>
            <a:ext cx="7962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E142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②</a:t>
            </a:r>
            <a:endParaRPr lang="zh-CN" altLang="en-US" sz="3200" b="1">
              <a:solidFill>
                <a:srgbClr val="E142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8" name="矩形 10"/>
          <p:cNvSpPr>
            <a:spLocks noChangeArrowheads="1"/>
          </p:cNvSpPr>
          <p:nvPr/>
        </p:nvSpPr>
        <p:spPr bwMode="auto">
          <a:xfrm>
            <a:off x="5194300" y="3538105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E1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3200" dirty="0">
              <a:solidFill>
                <a:srgbClr val="E1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7898" grpId="0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23"/>
          <p:cNvSpPr>
            <a:spLocks noChangeArrowheads="1"/>
          </p:cNvSpPr>
          <p:nvPr/>
        </p:nvSpPr>
        <p:spPr bwMode="auto">
          <a:xfrm>
            <a:off x="1839913" y="1082675"/>
            <a:ext cx="7981950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</a:rPr>
              <a:t>十、根据诗文内容填空。</a:t>
            </a:r>
            <a:endParaRPr lang="en-US" altLang="zh-CN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</a:endParaRPr>
          </a:p>
          <a:p>
            <a:pPr>
              <a:defRPr/>
            </a:pPr>
            <a:endParaRPr lang="en-US" alt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</a:endParaRPr>
          </a:p>
          <a:p>
            <a:pPr>
              <a:defRPr/>
            </a:pPr>
            <a:r>
              <a:rPr lang="en-US" alt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</a:rPr>
              <a:t>千门万户曈曈日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</a:rPr>
              <a:t>，                                   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</a:endParaRPr>
          </a:p>
          <a:p>
            <a:pPr>
              <a:defRPr/>
            </a:pPr>
            <a:endParaRPr lang="en-US" alt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</a:endParaRPr>
          </a:p>
          <a:p>
            <a:pPr marL="514350" indent="-514350">
              <a:buFontTx/>
              <a:buAutoNum type="arabicPeriod" startAt="2"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</a:rPr>
              <a:t>                           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</a:rPr>
              <a:t>  ，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</a:rPr>
              <a:t>路上行人欲断魂。</a:t>
            </a:r>
            <a:endParaRPr lang="en-US" alt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</a:endParaRPr>
          </a:p>
          <a:p>
            <a:pPr marL="514350" indent="-514350">
              <a:buFontTx/>
              <a:buAutoNum type="arabicPeriod" startAt="2"/>
              <a:defRPr/>
            </a:pPr>
            <a:endParaRPr lang="en-US" alt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</a:endParaRPr>
          </a:p>
          <a:p>
            <a:pPr marL="514350" indent="-514350">
              <a:buFontTx/>
              <a:buAutoNum type="arabicPeriod" startAt="2"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</a:rPr>
              <a:t>独在异乡为异客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</a:rPr>
              <a:t>，                                    。</a:t>
            </a:r>
            <a:endParaRPr lang="en-US" alt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</a:endParaRPr>
          </a:p>
          <a:p>
            <a:pPr marL="514350" indent="-514350">
              <a:buFontTx/>
              <a:buAutoNum type="arabicPeriod" startAt="2"/>
              <a:defRPr/>
            </a:pPr>
            <a:endParaRPr lang="en-US" alt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</a:endParaRPr>
          </a:p>
          <a:p>
            <a:pPr marL="514350" indent="-514350">
              <a:buFontTx/>
              <a:buAutoNum type="arabicPeriod" startAt="2"/>
              <a:defRPr/>
            </a:pP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27700" y="2425123"/>
            <a:ext cx="3314700" cy="0"/>
          </a:xfrm>
          <a:prstGeom prst="line">
            <a:avLst/>
          </a:prstGeom>
          <a:ln w="28575">
            <a:solidFill>
              <a:srgbClr val="E1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103438" y="3285836"/>
            <a:ext cx="3351212" cy="20638"/>
          </a:xfrm>
          <a:prstGeom prst="line">
            <a:avLst/>
          </a:prstGeom>
          <a:ln w="28575">
            <a:solidFill>
              <a:srgbClr val="E1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727700" y="1901576"/>
            <a:ext cx="2672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E14236"/>
                </a:solidFill>
                <a:latin typeface="微软雅黑" panose="020B0503020204020204" charset="-122"/>
                <a:ea typeface="微软雅黑" panose="020B0503020204020204" charset="-122"/>
              </a:rPr>
              <a:t>总把新桃换旧</a:t>
            </a:r>
            <a:r>
              <a:rPr lang="zh-CN" altLang="en-US" sz="2800" dirty="0" smtClean="0">
                <a:solidFill>
                  <a:srgbClr val="E14236"/>
                </a:solidFill>
                <a:latin typeface="微软雅黑" panose="020B0503020204020204" charset="-122"/>
                <a:ea typeface="微软雅黑" panose="020B0503020204020204" charset="-122"/>
              </a:rPr>
              <a:t>符</a:t>
            </a:r>
            <a:endParaRPr lang="zh-CN" altLang="en-US" sz="2800" dirty="0">
              <a:solidFill>
                <a:srgbClr val="E142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424113" y="2761961"/>
            <a:ext cx="2672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E14236"/>
                </a:solidFill>
                <a:latin typeface="微软雅黑" panose="020B0503020204020204" charset="-122"/>
                <a:ea typeface="微软雅黑" panose="020B0503020204020204" charset="-122"/>
              </a:rPr>
              <a:t>清明时节雨纷纷</a:t>
            </a:r>
            <a:endParaRPr lang="zh-CN" altLang="en-US" sz="2800" dirty="0">
              <a:solidFill>
                <a:srgbClr val="E142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618163" y="4126201"/>
            <a:ext cx="3314700" cy="0"/>
          </a:xfrm>
          <a:prstGeom prst="line">
            <a:avLst/>
          </a:prstGeom>
          <a:ln w="28575">
            <a:solidFill>
              <a:srgbClr val="E1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661026" y="3602326"/>
            <a:ext cx="2672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E14236"/>
                </a:solidFill>
                <a:latin typeface="微软雅黑" panose="020B0503020204020204" charset="-122"/>
                <a:ea typeface="微软雅黑" panose="020B0503020204020204" charset="-122"/>
              </a:rPr>
              <a:t>每逢佳节倍</a:t>
            </a:r>
            <a:r>
              <a:rPr lang="zh-CN" altLang="en-US" sz="2800" dirty="0" smtClean="0">
                <a:solidFill>
                  <a:srgbClr val="E14236"/>
                </a:solidFill>
                <a:latin typeface="微软雅黑" panose="020B0503020204020204" charset="-122"/>
                <a:ea typeface="微软雅黑" panose="020B0503020204020204" charset="-122"/>
              </a:rPr>
              <a:t>思亲</a:t>
            </a:r>
            <a:endParaRPr lang="zh-CN" altLang="en-US" sz="2800" dirty="0">
              <a:solidFill>
                <a:srgbClr val="E142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3" grpId="0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14"/>
          <p:cNvSpPr txBox="1"/>
          <p:nvPr/>
        </p:nvSpPr>
        <p:spPr>
          <a:xfrm>
            <a:off x="736600" y="1441450"/>
            <a:ext cx="7347585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十一、将下列诗句补充完整。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50178" name="Text Box 3"/>
          <p:cNvSpPr txBox="1"/>
          <p:nvPr/>
        </p:nvSpPr>
        <p:spPr>
          <a:xfrm>
            <a:off x="1468967" y="2366433"/>
            <a:ext cx="9793817" cy="3048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1._______________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总把新桃换旧符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清明时节雨纷纷，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3.独在异乡为异客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6"/>
          <p:cNvSpPr txBox="1"/>
          <p:nvPr/>
        </p:nvSpPr>
        <p:spPr>
          <a:xfrm>
            <a:off x="6521451" y="3388784"/>
            <a:ext cx="399669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路上行人欲断魂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6"/>
          <p:cNvSpPr txBox="1"/>
          <p:nvPr/>
        </p:nvSpPr>
        <p:spPr>
          <a:xfrm>
            <a:off x="2131484" y="2389717"/>
            <a:ext cx="399669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千门万户曈曈日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6"/>
          <p:cNvSpPr txBox="1"/>
          <p:nvPr/>
        </p:nvSpPr>
        <p:spPr>
          <a:xfrm>
            <a:off x="6457951" y="4330700"/>
            <a:ext cx="3996690" cy="7480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每逢佳节倍思亲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34" grpId="0"/>
      <p:bldP spid="35" grpId="0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63552" y="1196752"/>
            <a:ext cx="82530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看拼音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写汉字。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过去的春节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不仅门上会用新桃代替旧</a:t>
            </a:r>
            <a:r>
              <a:rPr lang="en-US" altLang="zh-CN" sz="3200" b="1" dirty="0" err="1" smtClean="0">
                <a:latin typeface="+mn-ea"/>
                <a:ea typeface="+mn-ea"/>
              </a:rPr>
              <a:t>fú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而且</a:t>
            </a:r>
            <a:r>
              <a:rPr lang="en-US" altLang="zh-CN" sz="3200" b="1" dirty="0" err="1" smtClean="0">
                <a:latin typeface="+mn-ea"/>
                <a:ea typeface="+mn-ea"/>
              </a:rPr>
              <a:t>xiōnɡ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弟一家人会团聚在一起喝</a:t>
            </a:r>
            <a:r>
              <a:rPr lang="en-US" altLang="zh-CN" sz="3200" b="1" dirty="0" err="1" smtClean="0">
                <a:latin typeface="+mn-ea"/>
                <a:ea typeface="+mn-ea"/>
              </a:rPr>
              <a:t>jiǔ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以此庆贺</a:t>
            </a:r>
            <a:r>
              <a:rPr lang="en-US" altLang="zh-CN" sz="3200" b="1" dirty="0" err="1" smtClean="0">
                <a:latin typeface="+mn-ea"/>
                <a:ea typeface="+mn-ea"/>
              </a:rPr>
              <a:t>jiā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节。</a:t>
            </a:r>
            <a:endParaRPr lang="zh-CN" altLang="en-US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(2)“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清明时节雨纷纷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路上行人</a:t>
            </a:r>
            <a:r>
              <a:rPr lang="en-US" altLang="zh-CN" sz="3200" b="1" smtClean="0">
                <a:latin typeface="+mn-ea"/>
                <a:ea typeface="+mn-ea"/>
              </a:rPr>
              <a:t>yù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断</a:t>
            </a:r>
            <a:r>
              <a:rPr lang="en-US" altLang="zh-CN" sz="3200" b="1" smtClean="0">
                <a:latin typeface="+mn-ea"/>
                <a:ea typeface="+mn-ea"/>
              </a:rPr>
              <a:t>hún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。”这两句诗出自杜</a:t>
            </a:r>
            <a:r>
              <a:rPr lang="en-US" altLang="zh-CN" sz="3200" b="1" smtClean="0">
                <a:latin typeface="+mn-ea"/>
                <a:ea typeface="+mn-ea"/>
              </a:rPr>
              <a:t>mù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写的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清明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52184" y="5013176"/>
            <a:ext cx="6480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28248" y="4293096"/>
            <a:ext cx="79208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1624" y="2780928"/>
            <a:ext cx="576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60096" y="3501008"/>
            <a:ext cx="100811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佳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9936" y="2780928"/>
            <a:ext cx="576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兄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7728" y="3501008"/>
            <a:ext cx="9006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27648" y="5013176"/>
            <a:ext cx="576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7" name="文本框 14"/>
          <p:cNvSpPr txBox="1"/>
          <p:nvPr/>
        </p:nvSpPr>
        <p:spPr>
          <a:xfrm>
            <a:off x="621030" y="448945"/>
            <a:ext cx="7347585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十二、按要求完成下列练习。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9536" y="620688"/>
            <a:ext cx="846391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查字典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完成练习。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“异”在字典里的解释有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①不相同的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②特别的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③另外的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别的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④奇怪。下面的“异”分别是哪种解释呢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请选一选。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独在异乡为异客。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大海深处景色奇异。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同学们异口同声地回答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84032" y="4365104"/>
            <a:ext cx="576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51984" y="3645024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00256" y="5157192"/>
            <a:ext cx="79208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8975" y="755650"/>
            <a:ext cx="84639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看了日全食的景象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人们都惊异地喊道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太神奇啦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5920" y="1628800"/>
            <a:ext cx="86409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764704"/>
            <a:ext cx="85991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赏析诗句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完成练习。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千门万户曈曈日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总把新桃换旧符。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①诗句中“千门万户”中的“千万”是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 虚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意思是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。这样的词语我还积累了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)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60296" y="2348880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11824" y="2996952"/>
            <a:ext cx="16561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99656" y="3789040"/>
            <a:ext cx="22322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    水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12024" y="3789040"/>
            <a:ext cx="2304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    险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3592" y="4509120"/>
            <a:ext cx="3456384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    马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1" grpId="0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03512" y="620688"/>
            <a:ext cx="8964488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②想象一下这两句诗描写的情景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清明时节雨纷纷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路上行人欲断魂。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①前一句属于环境描写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描绘了一幅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图。“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”写出了行人的心境。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②这两句诗描写的传统节日是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这个节日的习俗是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11208" y="3645024"/>
            <a:ext cx="255679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清明烟雨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703512" y="1340768"/>
            <a:ext cx="867645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703512" y="2132856"/>
            <a:ext cx="867645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703512" y="1340768"/>
            <a:ext cx="864096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初升的太阳照耀着千家万户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家家户户门上的桃符都换成了新的。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5560" y="4365104"/>
            <a:ext cx="172819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欲断魂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3712" y="5805264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扫墓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04112" y="5085184"/>
            <a:ext cx="158417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703512" y="503041"/>
            <a:ext cx="4860032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活学活用。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91944" y="1988840"/>
            <a:ext cx="352839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独在异乡为异客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7528" y="1340768"/>
            <a:ext cx="864096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每逢佳节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独自在他乡工作的哥哥总是触景生情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吟诵着王维“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”来安慰自己思乡的心灵。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79576" y="2708920"/>
            <a:ext cx="338437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每逢佳节倍思亲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2030413" y="1628775"/>
          <a:ext cx="8120062" cy="293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3839210" imgH="1390015" progId="">
                  <p:embed/>
                </p:oleObj>
              </mc:Choice>
              <mc:Fallback>
                <p:oleObj name="文档" r:id="rId1" imgW="3839210" imgH="1390015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0413" y="1628775"/>
                        <a:ext cx="8120062" cy="29305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 bwMode="auto">
          <a:xfrm>
            <a:off x="3963988" y="213677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 bwMode="auto">
          <a:xfrm>
            <a:off x="7896225" y="213677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 bwMode="auto">
          <a:xfrm>
            <a:off x="4137025" y="274637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 bwMode="auto">
          <a:xfrm>
            <a:off x="7723188" y="2716213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 bwMode="auto">
          <a:xfrm>
            <a:off x="4384675" y="335597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 bwMode="auto">
          <a:xfrm>
            <a:off x="8704263" y="3371850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 bwMode="auto">
          <a:xfrm>
            <a:off x="3000375" y="3957638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 bwMode="auto">
          <a:xfrm>
            <a:off x="8920163" y="3948113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847528" y="1052736"/>
            <a:ext cx="864096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问一声牧童哪里才有酒家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他指了指远处的杏花深处的村庄。”这句话的意思可以用杜牧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中的诗句“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”来概括。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000"/>
          <a:stretch>
            <a:fillRect/>
          </a:stretch>
        </p:blipFill>
        <p:spPr bwMode="auto">
          <a:xfrm>
            <a:off x="9840416" y="6065912"/>
            <a:ext cx="842493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384032" y="2420888"/>
            <a:ext cx="32403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借问酒家何处有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5560" y="3140968"/>
            <a:ext cx="338437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牧童遥指杏花村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847528" y="980728"/>
            <a:ext cx="864096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将下列诗题、作者和节日连一连。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元日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王维         重阳节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	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王安石	        春节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九月九日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忆山东兄弟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   </a:t>
            </a:r>
            <a:r>
              <a:rPr lang="en-US" altLang="zh-CN" sz="3200" dirty="0" smtClean="0"/>
              <a:t>	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杜牧	       清明节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000"/>
          <a:stretch>
            <a:fillRect/>
          </a:stretch>
        </p:blipFill>
        <p:spPr bwMode="auto">
          <a:xfrm>
            <a:off x="9840416" y="6065912"/>
            <a:ext cx="842493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连接符 6"/>
          <p:cNvCxnSpPr/>
          <p:nvPr/>
        </p:nvCxnSpPr>
        <p:spPr>
          <a:xfrm>
            <a:off x="7320136" y="2204864"/>
            <a:ext cx="14401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392144" y="2924944"/>
            <a:ext cx="14401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320136" y="4365104"/>
            <a:ext cx="14401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575720" y="2204864"/>
            <a:ext cx="2448272" cy="648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59696" y="2924944"/>
            <a:ext cx="2952328" cy="13681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4151784" y="2348880"/>
            <a:ext cx="2160240" cy="20162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1196752"/>
            <a:ext cx="82530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阅读古诗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完成练习。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京都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元夕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金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元好问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袨服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华妆着处逢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六街灯火闹儿童。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长衫我亦何为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也在游人笑语中。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7528" y="620688"/>
            <a:ext cx="1948716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764704"/>
            <a:ext cx="8253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这首诗描写的传统节日是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借助工具书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完成下面的练习。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①“着处”中“着”的读音是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着处”的意思是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en-US" altLang="zh-CN" sz="3200" b="1" dirty="0" err="1" smtClean="0">
                <a:latin typeface="+mn-ea"/>
                <a:ea typeface="+mn-ea"/>
              </a:rPr>
              <a:t>zháo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32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en-US" altLang="zh-CN" sz="3200" b="1" dirty="0" err="1" smtClean="0">
                <a:latin typeface="+mn-ea"/>
                <a:ea typeface="+mn-ea"/>
              </a:rPr>
              <a:t>zhuó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到处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居住的地方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04112" y="836712"/>
            <a:ext cx="16561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元宵节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92144" y="2348880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1744" y="3140968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548680"/>
            <a:ext cx="82530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②“闹儿童”中“闹”的意思是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玩耍嬉闹	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不安静	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发泄、发作	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搅扰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读着“六街灯火闹儿童”这句诗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你会想到怎样的节日画面呢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24192" y="620688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811016" y="4077756"/>
            <a:ext cx="8856984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大街小巷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灯火通明。小孩子们特别高兴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他们玩闹嬉戏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观赏着各色各样的花灯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时不时发出欢快的赞叹声。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919536" y="4005064"/>
            <a:ext cx="842493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847528" y="4797152"/>
            <a:ext cx="842493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919536" y="5517232"/>
            <a:ext cx="842493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</p:bld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692696"/>
            <a:ext cx="8253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判断下列说法的正误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正确的画“</a:t>
            </a:r>
            <a:r>
              <a:rPr lang="zh-CN" altLang="en-US" sz="3200" b="1" dirty="0" smtClean="0">
                <a:solidFill>
                  <a:srgbClr val="00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错误的画“</a:t>
            </a:r>
            <a:r>
              <a:rPr lang="en-US" altLang="zh-CN" sz="3200" b="1" dirty="0" smtClean="0">
                <a:solidFill>
                  <a:srgbClr val="00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①诗的前两句描写了京都元夕的热闹场面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袨服华妆”写出了游人们穿着鲜明华丽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六街灯火”写出了大街小巷到处舞弄花灯的景象。	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7848" y="4437112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548680"/>
            <a:ext cx="8253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②诗的后两句是设问句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写出了诗人此刻的活动是赏花灯、猜灯谜。	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③诗句中描写的节日习俗有赏花灯、舞狮子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表达了人们在佳节之际的快乐、喜悦之情。	                    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④诗句中的“长衫”指的是读书人。	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00056" y="1412776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79617" y="3590161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64352" y="4365104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548680"/>
            <a:ext cx="82530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(5)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你还知道哪些关于这个节日的习俗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试着说一说。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79576" y="2132856"/>
            <a:ext cx="360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吃元宵、舞狮子。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847528" y="2060848"/>
            <a:ext cx="820891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548680"/>
            <a:ext cx="8253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(6)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下列诗句不是描写元宵节的一项是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见说马家滴粉好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试灯风里卖元宵。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将坛醇酒冰浆细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元夜邀宾灯火新。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故园今夕是元宵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独向蛮村坐寂寥。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嫦娥应悔偷灵药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碧海青天夜夜心。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32304" y="692696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368007" y="2625566"/>
            <a:ext cx="3336925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10.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纸的发明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225" name="组合 35"/>
          <p:cNvGrpSpPr/>
          <p:nvPr/>
        </p:nvGrpSpPr>
        <p:grpSpPr>
          <a:xfrm>
            <a:off x="71967" y="101600"/>
            <a:ext cx="2495551" cy="1045633"/>
            <a:chOff x="53340" y="76200"/>
            <a:chExt cx="1871589" cy="784860"/>
          </a:xfrm>
        </p:grpSpPr>
        <p:pic>
          <p:nvPicPr>
            <p:cNvPr id="52226" name="图片 34"/>
            <p:cNvPicPr>
              <a:picLocks noChangeAspect="1"/>
            </p:cNvPicPr>
            <p:nvPr/>
          </p:nvPicPr>
          <p:blipFill>
            <a:blip r:embed="rId1"/>
            <a:srcRect l="20210" t="39445" r="17072" b="7964"/>
            <a:stretch>
              <a:fillRect/>
            </a:stretch>
          </p:blipFill>
          <p:spPr>
            <a:xfrm>
              <a:off x="53340" y="76200"/>
              <a:ext cx="1871589" cy="7848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136207" y="136545"/>
              <a:ext cx="1638300" cy="4999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6858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lang="zh-CN" altLang="en-US" sz="3735" b="1" kern="1200" cap="none" spc="0" normalizeH="0" baseline="0" noProof="0" dirty="0">
                  <a:gradFill flip="none" rotWithShape="1"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72000">
                        <a:srgbClr val="C56B61"/>
                      </a:gs>
                      <a:gs pos="16000">
                        <a:srgbClr val="C38073"/>
                      </a:gs>
                      <a:gs pos="95000">
                        <a:srgbClr val="A4716C"/>
                      </a:gs>
                    </a:gsLst>
                    <a:lin ang="162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课堂练习</a:t>
              </a:r>
              <a:endParaRPr kumimoji="0" lang="zh-CN" altLang="en-US" sz="3735" b="1" kern="1200" cap="none" spc="0" normalizeH="0" baseline="0" noProof="0" dirty="0">
                <a:gradFill flip="none" rotWithShape="1"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72000">
                      <a:srgbClr val="C56B61"/>
                    </a:gs>
                    <a:gs pos="16000">
                      <a:srgbClr val="C38073"/>
                    </a:gs>
                    <a:gs pos="95000">
                      <a:srgbClr val="A4716C"/>
                    </a:gs>
                  </a:gsLst>
                  <a:lin ang="162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2228" name="文本框 1"/>
          <p:cNvSpPr txBox="1"/>
          <p:nvPr/>
        </p:nvSpPr>
        <p:spPr>
          <a:xfrm>
            <a:off x="772584" y="1227667"/>
            <a:ext cx="8066616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857250" indent="-857250" eaLnBrk="0" hangingPunct="0">
              <a:buAutoNum type="ea1JpnChsDbPeriod"/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比一比，再组词。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29" name="文本框 2"/>
          <p:cNvSpPr txBox="1"/>
          <p:nvPr/>
        </p:nvSpPr>
        <p:spPr>
          <a:xfrm>
            <a:off x="1570567" y="2144184"/>
            <a:ext cx="9620251" cy="40792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>
              <a:lnSpc>
                <a:spcPct val="135000"/>
              </a:lnSpc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崇（     ）      芦（     ）</a:t>
            </a: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>
              <a:lnSpc>
                <a:spcPct val="135000"/>
              </a:lnSpc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宗（     ）      户（     ）</a:t>
            </a: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>
              <a:lnSpc>
                <a:spcPct val="135000"/>
              </a:lnSpc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梅（     ）      减（     ）</a:t>
            </a: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>
              <a:lnSpc>
                <a:spcPct val="135000"/>
              </a:lnSpc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海（     ）      城（     ）</a:t>
            </a: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3" name="文本框 4"/>
          <p:cNvSpPr txBox="1"/>
          <p:nvPr/>
        </p:nvSpPr>
        <p:spPr>
          <a:xfrm>
            <a:off x="3352800" y="2233084"/>
            <a:ext cx="1483784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崇高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4" name="文本框 7"/>
          <p:cNvSpPr txBox="1"/>
          <p:nvPr/>
        </p:nvSpPr>
        <p:spPr>
          <a:xfrm>
            <a:off x="3352800" y="3230033"/>
            <a:ext cx="1483784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祖宗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5" name="文本框 8"/>
          <p:cNvSpPr txBox="1"/>
          <p:nvPr/>
        </p:nvSpPr>
        <p:spPr>
          <a:xfrm>
            <a:off x="3352800" y="4224867"/>
            <a:ext cx="1483784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梅园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6" name="文本框 9"/>
          <p:cNvSpPr txBox="1"/>
          <p:nvPr/>
        </p:nvSpPr>
        <p:spPr>
          <a:xfrm>
            <a:off x="3352800" y="5226051"/>
            <a:ext cx="1483784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海浪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7" name="文本框 10"/>
          <p:cNvSpPr txBox="1"/>
          <p:nvPr/>
        </p:nvSpPr>
        <p:spPr>
          <a:xfrm>
            <a:off x="8555567" y="2233084"/>
            <a:ext cx="1481667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芦芽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8" name="文本框 11"/>
          <p:cNvSpPr txBox="1"/>
          <p:nvPr/>
        </p:nvSpPr>
        <p:spPr>
          <a:xfrm>
            <a:off x="8555567" y="3230033"/>
            <a:ext cx="1481667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门户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9" name="文本框 12"/>
          <p:cNvSpPr txBox="1"/>
          <p:nvPr/>
        </p:nvSpPr>
        <p:spPr>
          <a:xfrm>
            <a:off x="8555567" y="4224867"/>
            <a:ext cx="1481667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加减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0" name="文本框 13"/>
          <p:cNvSpPr txBox="1"/>
          <p:nvPr/>
        </p:nvSpPr>
        <p:spPr>
          <a:xfrm>
            <a:off x="8555567" y="5226051"/>
            <a:ext cx="1481667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城市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  <p:bldP spid="53254" grpId="0"/>
      <p:bldP spid="53255" grpId="0"/>
      <p:bldP spid="53256" grpId="0"/>
      <p:bldP spid="53257" grpId="0"/>
      <p:bldP spid="53258" grpId="0"/>
      <p:bldP spid="53259" grpId="0"/>
      <p:bldP spid="532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0"/>
          <p:cNvSpPr>
            <a:spLocks noChangeAspect="1"/>
          </p:cNvSpPr>
          <p:nvPr/>
        </p:nvSpPr>
        <p:spPr bwMode="auto">
          <a:xfrm>
            <a:off x="2032000" y="908050"/>
            <a:ext cx="347218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写词语。</a:t>
            </a:r>
            <a:endParaRPr lang="zh-CN" altLang="en-US" sz="2800">
              <a:latin typeface="Calibri" panose="020F0502020204030204" charset="0"/>
            </a:endParaRPr>
          </a:p>
        </p:txBody>
      </p:sp>
      <p:pic>
        <p:nvPicPr>
          <p:cNvPr id="17410" name="图片 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95550" y="1582738"/>
            <a:ext cx="7200900" cy="399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>
            <a:spLocks noChangeAspect="1"/>
          </p:cNvSpPr>
          <p:nvPr/>
        </p:nvSpPr>
        <p:spPr bwMode="auto">
          <a:xfrm>
            <a:off x="2782888" y="2174875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吹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 bwMode="auto">
          <a:xfrm>
            <a:off x="4068763" y="2174875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拂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 bwMode="auto">
          <a:xfrm>
            <a:off x="7115175" y="217011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聚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 bwMode="auto">
          <a:xfrm>
            <a:off x="8399463" y="217011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集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 bwMode="auto">
          <a:xfrm>
            <a:off x="2782888" y="4314825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沾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 bwMode="auto">
          <a:xfrm>
            <a:off x="4068763" y="4314825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湿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 bwMode="auto">
          <a:xfrm>
            <a:off x="7104063" y="430371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疲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 bwMode="auto">
          <a:xfrm>
            <a:off x="8455025" y="430371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倦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91544" y="1340768"/>
            <a:ext cx="825309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用“</a:t>
            </a:r>
            <a:r>
              <a:rPr lang="zh-CN" altLang="en-US" sz="3200" u="sng" dirty="0" smtClean="0">
                <a:solidFill>
                  <a:srgbClr val="00FF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”画出加点字的正确读音。 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创造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+mn-ea"/>
                <a:ea typeface="+mn-ea"/>
              </a:rPr>
              <a:t>chuànɡ</a:t>
            </a:r>
            <a:r>
              <a:rPr lang="en-US" altLang="zh-CN" sz="3200" b="1" dirty="0" smtClean="0"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latin typeface="+mn-ea"/>
                <a:ea typeface="+mn-ea"/>
              </a:rPr>
              <a:t>cuàn</a:t>
            </a:r>
            <a:r>
              <a:rPr lang="en-US" altLang="zh-CN" sz="3200" b="1" dirty="0" err="1" smtClean="0">
                <a:latin typeface="+mn-ea"/>
              </a:rPr>
              <a:t>ɡ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携带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+mn-ea"/>
                <a:ea typeface="+mn-ea"/>
              </a:rPr>
              <a:t>xié</a:t>
            </a:r>
            <a:r>
              <a:rPr lang="en-US" altLang="zh-CN" sz="3200" b="1" dirty="0" smtClean="0"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latin typeface="+mn-ea"/>
                <a:ea typeface="+mn-ea"/>
              </a:rPr>
              <a:t>xéi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制作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+mn-ea"/>
                <a:ea typeface="+mn-ea"/>
              </a:rPr>
              <a:t>zì</a:t>
            </a:r>
            <a:r>
              <a:rPr lang="en-US" altLang="zh-CN" sz="3200" b="1" dirty="0" smtClean="0"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latin typeface="+mn-ea"/>
                <a:ea typeface="+mn-ea"/>
              </a:rPr>
              <a:t>zhì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蔡伦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+mn-ea"/>
                <a:ea typeface="+mn-ea"/>
              </a:rPr>
              <a:t>lùn</a:t>
            </a:r>
            <a:r>
              <a:rPr lang="en-US" altLang="zh-CN" sz="3200" b="1" dirty="0" smtClean="0"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latin typeface="+mn-ea"/>
                <a:ea typeface="+mn-ea"/>
              </a:rPr>
              <a:t>lún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积累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+mn-ea"/>
                <a:ea typeface="+mn-ea"/>
              </a:rPr>
              <a:t>lěi</a:t>
            </a:r>
            <a:r>
              <a:rPr lang="en-US" altLang="zh-CN" sz="3200" b="1" dirty="0" smtClean="0">
                <a:latin typeface="+mn-ea"/>
                <a:ea typeface="+mn-ea"/>
              </a:rPr>
              <a:t> </a:t>
            </a:r>
            <a:r>
              <a:rPr lang="zh-CN" altLang="en-US" sz="3200" b="1" dirty="0" smtClean="0"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latin typeface="+mn-ea"/>
                <a:ea typeface="+mn-ea"/>
              </a:rPr>
              <a:t>lèi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	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朝鲜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 smtClean="0">
                <a:latin typeface="+mn-ea"/>
                <a:ea typeface="+mn-ea"/>
              </a:rPr>
              <a:t>xiān</a:t>
            </a:r>
            <a:r>
              <a:rPr lang="en-US" altLang="zh-CN" sz="3200" b="1" dirty="0" smtClean="0"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latin typeface="+mn-ea"/>
                <a:ea typeface="+mn-ea"/>
              </a:rPr>
              <a:t>xiǎn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620688"/>
            <a:ext cx="1940719" cy="540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91544" y="2564904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91544" y="3212976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51584" y="4005064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32104" y="2492896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35654" y="3212976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63646" y="4004811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143672" y="2852936"/>
            <a:ext cx="12241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112224" y="2852936"/>
            <a:ext cx="7200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647728" y="3645024"/>
            <a:ext cx="6480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9048328" y="3645024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071664" y="4437112"/>
            <a:ext cx="5040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9192344" y="4437112"/>
            <a:ext cx="792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9536" y="620688"/>
            <a:ext cx="846391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看拼音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写字词。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这本手</a:t>
            </a:r>
            <a:r>
              <a:rPr lang="en-US" altLang="zh-CN" sz="3200" b="1" dirty="0" err="1" smtClean="0">
                <a:latin typeface="+mn-ea"/>
                <a:ea typeface="+mn-ea"/>
              </a:rPr>
              <a:t>cè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r>
              <a:rPr lang="en-US" altLang="zh-CN" sz="3200" b="1" dirty="0" err="1" smtClean="0">
                <a:latin typeface="+mn-ea"/>
                <a:ea typeface="+mn-ea"/>
              </a:rPr>
              <a:t>lù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200" b="1" dirty="0" smtClean="0">
                <a:latin typeface="+mn-ea"/>
                <a:ea typeface="+mn-ea"/>
              </a:rPr>
              <a:t>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拉伯和</a:t>
            </a:r>
            <a:r>
              <a:rPr lang="en-US" altLang="zh-CN" sz="3200" b="1" dirty="0" err="1" smtClean="0">
                <a:latin typeface="+mn-ea"/>
                <a:ea typeface="+mn-ea"/>
              </a:rPr>
              <a:t>ōu</a:t>
            </a:r>
            <a:r>
              <a:rPr lang="zh-CN" altLang="en-US" sz="3200" b="1" dirty="0" smtClean="0"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latin typeface="+mn-ea"/>
                <a:ea typeface="+mn-ea"/>
              </a:rPr>
              <a:t>zhōu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的一些故事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请你好好</a:t>
            </a:r>
            <a:r>
              <a:rPr lang="en-US" altLang="zh-CN" sz="3200" b="1" dirty="0" err="1" smtClean="0">
                <a:latin typeface="+mn-ea"/>
                <a:ea typeface="+mn-ea"/>
              </a:rPr>
              <a:t>bǎo</a:t>
            </a:r>
            <a:r>
              <a:rPr lang="zh-CN" altLang="en-US" sz="3200" b="1" dirty="0" smtClean="0"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latin typeface="+mn-ea"/>
                <a:ea typeface="+mn-ea"/>
              </a:rPr>
              <a:t>cún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smtClean="0">
                <a:latin typeface="+mn-ea"/>
                <a:ea typeface="+mn-ea"/>
              </a:rPr>
              <a:t>2)</a:t>
            </a:r>
            <a:r>
              <a:rPr lang="en-US" altLang="zh-CN" sz="3200" b="1" dirty="0" err="1" smtClean="0">
                <a:latin typeface="+mn-ea"/>
                <a:ea typeface="+mn-ea"/>
              </a:rPr>
              <a:t>dà</a:t>
            </a:r>
            <a:r>
              <a:rPr lang="zh-CN" altLang="en-US" sz="3200" b="1" dirty="0" smtClean="0"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latin typeface="+mn-ea"/>
                <a:ea typeface="+mn-ea"/>
              </a:rPr>
              <a:t>yuē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在东汉时代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有个叫蔡伦的人吸收了人们的</a:t>
            </a:r>
            <a:r>
              <a:rPr lang="en-US" altLang="zh-CN" sz="3200" b="1" dirty="0" err="1" smtClean="0">
                <a:latin typeface="+mn-ea"/>
                <a:ea typeface="+mn-ea"/>
              </a:rPr>
              <a:t>jīn</a:t>
            </a:r>
            <a:r>
              <a:rPr lang="en-US" altLang="zh-CN" sz="3200" b="1" dirty="0" err="1" smtClean="0">
                <a:latin typeface="+mn-ea"/>
                <a:ea typeface="+mn-ea"/>
                <a:sym typeface="+mn-ea"/>
              </a:rPr>
              <a:t>ɡ</a:t>
            </a:r>
            <a:r>
              <a:rPr lang="zh-CN" altLang="en-US" sz="3200" b="1" dirty="0" smtClean="0"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latin typeface="+mn-ea"/>
                <a:ea typeface="+mn-ea"/>
              </a:rPr>
              <a:t>yàn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改进了</a:t>
            </a:r>
            <a:r>
              <a:rPr lang="en-US" altLang="zh-CN" sz="3200" b="1" dirty="0" err="1" smtClean="0">
                <a:latin typeface="+mn-ea"/>
                <a:ea typeface="+mn-ea"/>
              </a:rPr>
              <a:t>zào</a:t>
            </a:r>
            <a:r>
              <a:rPr lang="zh-CN" altLang="en-US" sz="3200" b="1" dirty="0" smtClean="0"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latin typeface="+mn-ea"/>
                <a:ea typeface="+mn-ea"/>
              </a:rPr>
              <a:t>zhǐ</a:t>
            </a:r>
            <a:r>
              <a:rPr lang="zh-CN" altLang="en-US" sz="3200" b="1" dirty="0" smtClean="0">
                <a:latin typeface="+mn-ea"/>
                <a:ea typeface="+mn-ea"/>
              </a:rPr>
              <a:t> </a:t>
            </a:r>
            <a:r>
              <a:rPr lang="en-US" altLang="zh-CN" sz="3200" b="1" dirty="0" err="1" smtClean="0">
                <a:latin typeface="+mn-ea"/>
                <a:ea typeface="+mn-ea"/>
              </a:rPr>
              <a:t>shù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3575720" y="5157192"/>
            <a:ext cx="1440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造纸术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51984" y="1484784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67808" y="1484784"/>
            <a:ext cx="79208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册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92144" y="1484784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7648" y="2924944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保存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9776" y="3717032"/>
            <a:ext cx="122413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大约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44072" y="4437112"/>
            <a:ext cx="16561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经验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99656" y="2204864"/>
            <a:ext cx="122413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欧洲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9536" y="548680"/>
            <a:ext cx="846391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选词填空。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轻巧    轻便    方便    轻快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帛比竹片、木片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但是价钱贵。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大白狗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地从水塔上跳下来。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小象很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地用鼻子一拉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陷在淤泥里的木桶就被拉出来了。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自从小山村修建了盘山公路后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村民们出行变得更加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91944" y="2132856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轻便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91744" y="5805264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方便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35760" y="3645024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轻巧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7768" y="2852936"/>
            <a:ext cx="100811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轻快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</p:bld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764704"/>
            <a:ext cx="85991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词语积累与运用。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造纸术的发明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是中国对世界文明的伟大贡献之一。”读这句话时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我想到了两个形容在世界上很出名的成语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24192" y="2996952"/>
            <a:ext cx="2304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举世闻名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5960" y="2996952"/>
            <a:ext cx="22322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闻名世界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5520" y="1484784"/>
            <a:ext cx="8568952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看着右面的图片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我想到了一个成语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这个成语用来形容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。后来蔡伦改进了造纸术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造出的纸轻便好用、价格便宜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我想用成语“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”来形容这样的纸。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67808" y="4509120"/>
            <a:ext cx="223224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物美价廉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75920" y="2348880"/>
            <a:ext cx="23042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学富五车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59896" y="3068960"/>
            <a:ext cx="34563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一个人学问高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48128" y="836712"/>
            <a:ext cx="3229247" cy="1535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919536" y="549047"/>
            <a:ext cx="8496944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句子小练习。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给下列句子排序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正确的一项是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①在西汉时代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人们已经知道用麻来造粗糙的纸。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②早在几千年前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我们的祖先就创造了字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但那时候没有纸。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③东汉时代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有个叫蔡伦的人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改进了造纸术。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80176" y="1340768"/>
            <a:ext cx="64807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847528" y="1359797"/>
            <a:ext cx="8496944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④后来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造纸术传到了全世界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极大地促进了文化的发展。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A.②③①④     B.②①③④  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C.①②③④     D.①②④③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847528" y="549126"/>
            <a:ext cx="8496944" cy="6000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课文传真。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课文按照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顺序介绍了纸的发明过程。其中蔡伦改进的造纸术能够传承下来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一是因为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二是因为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课文采用的结构方式是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	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	 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并列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3592" y="2852936"/>
            <a:ext cx="55446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原料容易得到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可以大量制造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95800" y="1412776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44072" y="4365104"/>
            <a:ext cx="576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3592" y="3573016"/>
            <a:ext cx="59766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价格便宜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能满足多数人的需要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</p:bld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1196752"/>
            <a:ext cx="8253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拓展阅读。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毕  昇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毕昇是我国北宋时期的发明家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他发明了活字印刷术。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当时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毕昇在一个印书作坊里当工匠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他不但技术高明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遇事还爱动脑筋。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7528" y="620688"/>
            <a:ext cx="1948716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19536" y="764704"/>
            <a:ext cx="8253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有一天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毕昇走进作坊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看见一个工匠正把几块用过的旧雕版当柴烧。毕昇自言自语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雕一块版多么不容易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印过一次就没有用了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200" dirty="0" smtClean="0"/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他仔细端详雕版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突然一个念头在脑子里一闪而过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如果把印版变成一个一个的单字块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再拼凑起来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不就成了一块新版了吗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89200" y="1196975"/>
            <a:ext cx="72136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>
            <a:spLocks noChangeAspect="1"/>
          </p:cNvSpPr>
          <p:nvPr/>
        </p:nvSpPr>
        <p:spPr bwMode="auto">
          <a:xfrm>
            <a:off x="2782888" y="182721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形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 bwMode="auto">
          <a:xfrm>
            <a:off x="4068763" y="182721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成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 bwMode="auto">
          <a:xfrm>
            <a:off x="7115175" y="1822450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掠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 bwMode="auto">
          <a:xfrm>
            <a:off x="8399463" y="1822450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过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 bwMode="auto">
          <a:xfrm>
            <a:off x="2782888" y="396716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凑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 bwMode="auto">
          <a:xfrm>
            <a:off x="4068763" y="396716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成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 bwMode="auto">
          <a:xfrm>
            <a:off x="7104063" y="395446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痕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 bwMode="auto">
          <a:xfrm>
            <a:off x="8455025" y="395446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迹</a:t>
            </a:r>
            <a:endParaRPr lang="zh-CN" altLang="en-US" sz="6000">
              <a:latin typeface="Calibri" panose="020F0502020204030204" charset="0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  <p:bldP spid="14" grpId="0"/>
    </p:bld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91544" y="548680"/>
            <a:ext cx="825309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毕昇立刻行动起来。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他先把旧版锯开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分成一个个的单字块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然后在一块大木板上排好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用松香和蜡把它们粘住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再从侧面用铁箍夹紧。这样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一块新版就出来了。他涂上墨汁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试印了几张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结果每一张都不理想。有的地方印上了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有的地方印不上字。原来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木头的纹理有疏有密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沾上水以后不能均匀膨胀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整个版变得高低不平。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91544" y="764704"/>
            <a:ext cx="82530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怎么办呢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毕昇看着一堆活字木块发了愁。“有了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用泥刻成活字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刻好之后再像烧陶瓷那样烧一下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不就成为不怕水的活字了吗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大家七手八脚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帮毕昇找来细胶泥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做成一个一个小方柱。每个小方柱顶面刻上不同的反字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然后烧硬。没几天工夫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就制成一大批坚硬的活字。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764704"/>
            <a:ext cx="82530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毕昇将活字拼成一块平整的活字版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在上面涂满油墨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把字按在纸上。过了一会儿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他拿开字版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只见印在纸上的字又清楚又整齐。从此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只要准备一套活字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无论什么书都可以排版印刷了。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毕昇发明的活字印刷术逐渐传遍全国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又传到国外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极大地推动了印刷术的发展。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836712"/>
            <a:ext cx="8253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联系上下文理解词语。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有疏有密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端详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毕昇后来用什么来代替活字木块呢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863752" y="1628800"/>
            <a:ext cx="612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有的纹理稀疏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有的纹理密集。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672" y="2348880"/>
            <a:ext cx="2160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仔细地看。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9616" y="3573016"/>
            <a:ext cx="727280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胶泥做的小方柱顶面刻上不同的反字。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3719737" y="1772816"/>
            <a:ext cx="655272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2999656" y="2420888"/>
            <a:ext cx="72008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2567608" y="3789040"/>
            <a:ext cx="763284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764704"/>
            <a:ext cx="825309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毕昇发明活字印刷术的过程是这样的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拼凑单字块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结果是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制造出一大批坚硬的活字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结果是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你认为毕昇具有哪些优秀的品质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用两个四字词语概括。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919536" y="2996952"/>
            <a:ext cx="5400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印在纸上的字又清楚又整齐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1864" y="1556792"/>
            <a:ext cx="352839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版变得高低不平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63552" y="5085184"/>
            <a:ext cx="41044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善于思考、坚持不懈。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/>
          <a:stretch>
            <a:fillRect/>
          </a:stretch>
        </p:blipFill>
        <p:spPr bwMode="auto">
          <a:xfrm>
            <a:off x="1991544" y="5229200"/>
            <a:ext cx="72008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53757" y="2625566"/>
            <a:ext cx="2765425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11.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赵州桥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14550" y="1782763"/>
            <a:ext cx="79629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0" y="3579813"/>
            <a:ext cx="51435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>
            <a:spLocks noChangeAspect="1"/>
          </p:cNvSpPr>
          <p:nvPr/>
        </p:nvSpPr>
        <p:spPr bwMode="auto">
          <a:xfrm>
            <a:off x="2200275" y="2236788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 bwMode="auto">
          <a:xfrm>
            <a:off x="3287713" y="224631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1" name="矩形 5"/>
          <p:cNvSpPr>
            <a:spLocks noChangeAspect="1"/>
          </p:cNvSpPr>
          <p:nvPr/>
        </p:nvSpPr>
        <p:spPr bwMode="auto">
          <a:xfrm>
            <a:off x="2032000" y="1135063"/>
            <a:ext cx="347218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写词语。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>
              <a:latin typeface="Calibri" panose="020F050202020403020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 bwMode="auto">
          <a:xfrm>
            <a:off x="5087938" y="2249488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 bwMode="auto">
          <a:xfrm>
            <a:off x="6189663" y="2260600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 bwMode="auto">
          <a:xfrm>
            <a:off x="7926388" y="2222500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 bwMode="auto">
          <a:xfrm>
            <a:off x="8986838" y="2232025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匠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 bwMode="auto">
          <a:xfrm>
            <a:off x="3648075" y="4032250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 bwMode="auto">
          <a:xfrm>
            <a:off x="4735513" y="4041775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 bwMode="auto">
          <a:xfrm>
            <a:off x="6518275" y="4003675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 bwMode="auto">
          <a:xfrm>
            <a:off x="7605713" y="4014788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慧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矩形 5"/>
          <p:cNvSpPr>
            <a:spLocks noChangeAspect="1"/>
          </p:cNvSpPr>
          <p:nvPr/>
        </p:nvSpPr>
        <p:spPr bwMode="auto">
          <a:xfrm>
            <a:off x="2032000" y="1557338"/>
            <a:ext cx="525018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二、先写出形近字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再分别组词。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032000" y="2189163"/>
          <a:ext cx="8128000" cy="255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3839210" imgH="1207135" progId="">
                  <p:embed/>
                </p:oleObj>
              </mc:Choice>
              <mc:Fallback>
                <p:oleObj name="文档" r:id="rId1" imgW="3839210" imgH="1207135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2189163"/>
                        <a:ext cx="8128000" cy="2552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08438" y="2287588"/>
            <a:ext cx="1079500" cy="420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9963" y="2905125"/>
            <a:ext cx="554037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0275" y="2874963"/>
            <a:ext cx="1081088" cy="420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40650" y="2298700"/>
            <a:ext cx="1079500" cy="4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2175" y="2916238"/>
            <a:ext cx="554038" cy="420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74075" y="2884488"/>
            <a:ext cx="107950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64213" y="3552825"/>
            <a:ext cx="1079500" cy="4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67325" y="4170363"/>
            <a:ext cx="554038" cy="420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97638" y="4140200"/>
            <a:ext cx="1079500" cy="4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spect="1"/>
          </p:cNvSpPr>
          <p:nvPr/>
        </p:nvSpPr>
        <p:spPr>
          <a:xfrm>
            <a:off x="2011363" y="1290638"/>
            <a:ext cx="8240712" cy="37090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三、将下列词语补充完整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并完成练习。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</a:t>
            </a:r>
            <a:r>
              <a:rPr lang="zh-CN" altLang="zh-CN" sz="2800">
                <a:solidFill>
                  <a:srgbClr val="FF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(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名</a:t>
            </a:r>
            <a:r>
              <a:rPr lang="zh-CN" altLang="zh-CN" sz="2800">
                <a:solidFill>
                  <a:srgbClr val="FF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戏</a:t>
            </a:r>
            <a:r>
              <a:rPr lang="zh-CN" altLang="zh-CN" sz="2800">
                <a:solidFill>
                  <a:srgbClr val="FF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(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珠</a:t>
            </a:r>
            <a:r>
              <a:rPr lang="zh-CN" altLang="zh-CN" sz="2800">
                <a:solidFill>
                  <a:srgbClr val="FF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 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遥</a:t>
            </a:r>
            <a:r>
              <a:rPr lang="zh-CN" altLang="zh-CN" sz="2800">
                <a:solidFill>
                  <a:srgbClr val="FF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望</a:t>
            </a:r>
            <a:r>
              <a:rPr lang="zh-CN" altLang="zh-CN" sz="2800">
                <a:solidFill>
                  <a:srgbClr val="FF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全世界都很有名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的意思的词语是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世界闻名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这个词语的近义词是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举世闻名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这块石壁上刻着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双龙戏珠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的图案。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童年就像一段奇妙的旅途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回首遥望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却难再次走过。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1013" y="1916113"/>
            <a:ext cx="41592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8913" y="1916113"/>
            <a:ext cx="41592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0900" y="1916113"/>
            <a:ext cx="41592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8000" y="1916113"/>
            <a:ext cx="41592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69325" y="1916113"/>
            <a:ext cx="41592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96425" y="1916113"/>
            <a:ext cx="41592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37575" y="2378075"/>
            <a:ext cx="1404938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54650" y="2884488"/>
            <a:ext cx="140335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59375" y="3398838"/>
            <a:ext cx="154305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19963" y="3910013"/>
            <a:ext cx="154463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 bwMode="auto">
          <a:xfrm>
            <a:off x="2032000" y="1773238"/>
            <a:ext cx="8128000" cy="2675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四、句子七彩虹。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赵州桥非常雄伟。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的意思是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壮丽高大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写一句话。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示例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天安门城楼气魄雄伟。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5425" y="2863850"/>
            <a:ext cx="158115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54380" y="531495"/>
            <a:ext cx="3446780" cy="7067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三、课时作业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54442" y="1238023"/>
            <a:ext cx="10860577" cy="51288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、看拼音，写词语。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Chuī fú          jù  lǒng          ǒu  ěr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（ 吹  拂 ）       （ 聚  拢 ）        （ 偶  尔 ）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jǐ  héng         jǐ  fú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 几 痕 ）       （ 几  幅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、我会解释。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吹拂：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（微风）掠过；拂拭。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洒落：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分散地落下。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展开：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张开；铺开。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 bwMode="auto">
          <a:xfrm>
            <a:off x="2032000" y="1855788"/>
            <a:ext cx="8128000" cy="319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的近义词是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坚硬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”,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美观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的反义词是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丑陋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这句话在课文中起了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承上启下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过渡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用加点的关联词语写句子。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示例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小红不但聪明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而且善良。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2144713" y="1279525"/>
          <a:ext cx="8128000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3839210" imgH="290830" progId="">
                  <p:embed/>
                </p:oleObj>
              </mc:Choice>
              <mc:Fallback>
                <p:oleObj name="文档" r:id="rId1" imgW="3839210" imgH="290830" progId="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44713" y="1279525"/>
                        <a:ext cx="8128000" cy="6111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808663" y="1912938"/>
            <a:ext cx="98107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1775" y="2420938"/>
            <a:ext cx="982663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99163" y="2940050"/>
            <a:ext cx="158115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40013" y="3452813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 bwMode="auto">
          <a:xfrm>
            <a:off x="2032000" y="1423988"/>
            <a:ext cx="8128000" cy="3709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赵州桥表现了劳动人民的智慧和才干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是我国宝贵的历史文化遗产。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历史文化遗产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的前面还可以添加的修饰语有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珍贵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悠久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给这句话加一个恰当的关联词语。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因为赵州桥表现了劳动人民的智慧和才干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所以它是我国宝贵的历史文化遗产。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550" y="3025775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313" y="3006725"/>
            <a:ext cx="108108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"/>
          <p:cNvSpPr>
            <a:spLocks noChangeAspect="1"/>
          </p:cNvSpPr>
          <p:nvPr/>
        </p:nvSpPr>
        <p:spPr bwMode="auto">
          <a:xfrm>
            <a:off x="2032000" y="869950"/>
            <a:ext cx="8128000" cy="5259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五、根据课文内容填空。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赵州桥位于河北省赵县的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洨河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这是一座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石拱桥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这座桥又叫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安济桥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它是隋朝的石匠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李春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设计并参加建造的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到现在已经有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一千四百多年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有的刻着两条相互缠绕的龙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嘴里吐出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美丽的水花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有的刻着两条飞龙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前爪相互抵着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各自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回首遥望</a:t>
            </a:r>
            <a:r>
              <a:rPr lang="en-US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还有的刻着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双龙戏珠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将句子补充完整。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这句话采用了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排比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的修辞手法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形象地写出了桥栏板上的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精美的龙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的图案。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19838" y="1444625"/>
            <a:ext cx="671512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6825" y="1443038"/>
            <a:ext cx="104457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4025" y="195580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6600" y="1954213"/>
            <a:ext cx="1081088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063" y="2466975"/>
            <a:ext cx="2314575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77213" y="2974975"/>
            <a:ext cx="17399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1813" y="3486150"/>
            <a:ext cx="1738312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9875" y="4005263"/>
            <a:ext cx="17399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9825" y="5024438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52950" y="5541963"/>
            <a:ext cx="158115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341438"/>
            <a:ext cx="8128000" cy="37090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en-US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、课外阅读。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家乡的桥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我的故乡在江南。故乡的小河像一条条血脉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网布在大地母亲的身上。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小河长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小桥多。桥连着一个村庄与另一个村庄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连接着一户人家与另一户人家。如果提个篮子赶集去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不经过八座十座小桥才怪哩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1"/>
          <p:cNvSpPr>
            <a:spLocks noChangeAspect="1"/>
          </p:cNvSpPr>
          <p:nvPr/>
        </p:nvSpPr>
        <p:spPr bwMode="auto">
          <a:xfrm>
            <a:off x="2032000" y="1341438"/>
            <a:ext cx="8128000" cy="3709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家乡的桥大多是石桥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造型却千姿百态。最简单的是过户桥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一块长石板搁两端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把两户人家连起来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最漂亮、最有气派的数单拱桥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桥洞和它的倒影像个很大很大的圆饼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两边几十级石阶缀上去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形成个大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一对对石狮子雄赳赳地屹立在石柱上。夜里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你撑条小船穿梭其间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那光景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会使你怀疑是不是进了月亮婆婆的家呢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1"/>
          <p:cNvSpPr>
            <a:spLocks noChangeAspect="1"/>
          </p:cNvSpPr>
          <p:nvPr/>
        </p:nvSpPr>
        <p:spPr bwMode="auto">
          <a:xfrm>
            <a:off x="1981200" y="765175"/>
            <a:ext cx="8240713" cy="5775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家乡小桥的名称也美极了。千岁桥、如意桥、震龙桥、元宝桥、娘娘桥、骆驼桥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大人们告诉我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元宝桥、骆驼桥是人们根据它们的形状叫出来的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而震龙桥、娘娘桥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就跟民间传说有关系了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至于如意桥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是从唐朝诗人王维的诗句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流水如有意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暮禽相与还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xié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取来的。有趣的是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在青石上凿就的桥名字体也各不相同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或篆或隶或楷或草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有的飘逸潇洒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有的刚劲雄健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跟桥相衬相映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又平添了几分情趣。记得有一年清明节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我跟外婆坐船扫墓去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每过一桥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我大声念一遍桥名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接着就听外婆讲一个关于这桥的故事。几十里水路百座桥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外婆的故事足足可装一条船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773113"/>
            <a:ext cx="81280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选文第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自然段主要写了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故乡河多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自然段主要写了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小桥多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下列哪一种造型不属于家乡的桥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过户桥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单拱桥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斜拉桥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下列不属于桥的名称由来的一项是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根据形状叫出来的桥名。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和传说有关系的桥名。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和作者有关系的桥名。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短文表达了作者怎样的思想感情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表达了作者对故乡的桥的赞美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以及对故乡的热爱之情。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86513" y="836613"/>
            <a:ext cx="158115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975" y="1387475"/>
            <a:ext cx="107950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7663" y="1874838"/>
            <a:ext cx="45878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125" y="2924175"/>
            <a:ext cx="458788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225007" y="2625566"/>
            <a:ext cx="5622925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12.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一幅名扬中外的画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课后作业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2063750" y="1557338"/>
          <a:ext cx="8128000" cy="354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3839210" imgH="1679575" progId="">
                  <p:embed/>
                </p:oleObj>
              </mc:Choice>
              <mc:Fallback>
                <p:oleObj name="文档" r:id="rId1" imgW="3839210" imgH="1679575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3750" y="1557338"/>
                        <a:ext cx="8128000" cy="3546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 bwMode="auto">
          <a:xfrm>
            <a:off x="3000375" y="1998663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 bwMode="auto">
          <a:xfrm>
            <a:off x="8543925" y="2081213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 bwMode="auto">
          <a:xfrm>
            <a:off x="3600450" y="261937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 bwMode="auto">
          <a:xfrm>
            <a:off x="8335963" y="268287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 bwMode="auto">
          <a:xfrm>
            <a:off x="3392488" y="329247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 bwMode="auto">
          <a:xfrm>
            <a:off x="7535863" y="331152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 bwMode="auto">
          <a:xfrm>
            <a:off x="3232150" y="3862388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 bwMode="auto">
          <a:xfrm>
            <a:off x="8640763" y="392747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 bwMode="auto">
          <a:xfrm>
            <a:off x="3206750" y="4503738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2032000" y="1628775"/>
          <a:ext cx="8128000" cy="330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3839210" imgH="1560830" progId="">
                  <p:embed/>
                </p:oleObj>
              </mc:Choice>
              <mc:Fallback>
                <p:oleObj name="文档" r:id="rId1" imgW="3839210" imgH="1560830" progId="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628775"/>
                        <a:ext cx="8128000" cy="3302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3575050" y="2133600"/>
            <a:ext cx="433388" cy="4318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688388" y="2133600"/>
            <a:ext cx="431800" cy="4318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98825" y="3262313"/>
            <a:ext cx="431800" cy="4318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729413" y="3238500"/>
            <a:ext cx="431800" cy="4318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514725" y="3895725"/>
            <a:ext cx="431800" cy="4333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055100" y="3895725"/>
            <a:ext cx="431800" cy="4333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/>
          <p:cNvSpPr/>
          <p:nvPr/>
        </p:nvSpPr>
        <p:spPr>
          <a:xfrm>
            <a:off x="1452033" y="1648884"/>
            <a:ext cx="8937028" cy="37846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四、在括号里填上合适的量词。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2300" marR="0" lvl="0"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一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      )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羽毛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一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      )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翅膀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2300" marR="0" lvl="0"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一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      )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鸣叫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一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      )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尾巴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2300" marR="0" lvl="0"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一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      )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春雨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一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      )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细线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2300" marR="0" lvl="0"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一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      )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歌曲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一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      )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柳树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4275" name="矩形 2"/>
          <p:cNvSpPr/>
          <p:nvPr/>
        </p:nvSpPr>
        <p:spPr>
          <a:xfrm>
            <a:off x="5795433" y="4561416"/>
            <a:ext cx="64770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棵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4276" name="矩形 3"/>
          <p:cNvSpPr/>
          <p:nvPr/>
        </p:nvSpPr>
        <p:spPr>
          <a:xfrm>
            <a:off x="2937933" y="2523067"/>
            <a:ext cx="59118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身</a:t>
            </a:r>
            <a:endParaRPr lang="zh-CN" altLang="en-US" sz="2400"/>
          </a:p>
        </p:txBody>
      </p:sp>
      <p:sp>
        <p:nvSpPr>
          <p:cNvPr id="54277" name="矩形 5"/>
          <p:cNvSpPr/>
          <p:nvPr/>
        </p:nvSpPr>
        <p:spPr>
          <a:xfrm>
            <a:off x="5782733" y="2540000"/>
            <a:ext cx="59118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对</a:t>
            </a:r>
            <a:endParaRPr lang="zh-CN" altLang="en-US" sz="2400"/>
          </a:p>
        </p:txBody>
      </p:sp>
      <p:sp>
        <p:nvSpPr>
          <p:cNvPr id="54278" name="矩形 9"/>
          <p:cNvSpPr/>
          <p:nvPr/>
        </p:nvSpPr>
        <p:spPr>
          <a:xfrm>
            <a:off x="2948517" y="3261784"/>
            <a:ext cx="59118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声</a:t>
            </a:r>
            <a:endParaRPr lang="zh-CN" altLang="en-US" sz="2400"/>
          </a:p>
        </p:txBody>
      </p:sp>
      <p:sp>
        <p:nvSpPr>
          <p:cNvPr id="54279" name="矩形 10"/>
          <p:cNvSpPr/>
          <p:nvPr/>
        </p:nvSpPr>
        <p:spPr>
          <a:xfrm>
            <a:off x="5765800" y="3261784"/>
            <a:ext cx="59118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双</a:t>
            </a:r>
            <a:endParaRPr lang="zh-CN" altLang="en-US" sz="2400"/>
          </a:p>
        </p:txBody>
      </p:sp>
      <p:sp>
        <p:nvSpPr>
          <p:cNvPr id="54280" name="矩形 11"/>
          <p:cNvSpPr/>
          <p:nvPr/>
        </p:nvSpPr>
        <p:spPr>
          <a:xfrm>
            <a:off x="2937933" y="3981451"/>
            <a:ext cx="59118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场</a:t>
            </a:r>
            <a:endParaRPr lang="zh-CN" altLang="en-US" sz="2400"/>
          </a:p>
        </p:txBody>
      </p:sp>
      <p:sp>
        <p:nvSpPr>
          <p:cNvPr id="54281" name="矩形 12"/>
          <p:cNvSpPr/>
          <p:nvPr/>
        </p:nvSpPr>
        <p:spPr>
          <a:xfrm>
            <a:off x="5782733" y="3998384"/>
            <a:ext cx="59118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根</a:t>
            </a:r>
            <a:endParaRPr lang="zh-CN" altLang="en-US" sz="2400"/>
          </a:p>
        </p:txBody>
      </p:sp>
      <p:sp>
        <p:nvSpPr>
          <p:cNvPr id="54282" name="矩形 13"/>
          <p:cNvSpPr/>
          <p:nvPr/>
        </p:nvSpPr>
        <p:spPr>
          <a:xfrm>
            <a:off x="2937933" y="4705349"/>
            <a:ext cx="59118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首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  <p:bldP spid="54277" grpId="0"/>
      <p:bldP spid="54278" grpId="0"/>
      <p:bldP spid="54279" grpId="0"/>
      <p:bldP spid="54280" grpId="0"/>
      <p:bldP spid="54281" grpId="0"/>
      <p:bldP spid="54282" grpId="0"/>
    </p:bld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2032000" y="1484313"/>
          <a:ext cx="8128000" cy="342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1" imgW="3839210" imgH="1618615" progId="">
                  <p:embed/>
                </p:oleObj>
              </mc:Choice>
              <mc:Fallback>
                <p:oleObj name="文档" r:id="rId1" imgW="3839210" imgH="1618615" progId="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484313"/>
                        <a:ext cx="8128000" cy="3424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8832850" y="1557338"/>
            <a:ext cx="4572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 bwMode="auto">
          <a:xfrm>
            <a:off x="2032000" y="1290638"/>
            <a:ext cx="8128000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四、句子七彩虹。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画上的街市可热闹了。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改为反问句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难道画上的街市不热闹吗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2093913" y="2874963"/>
          <a:ext cx="8128000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文档" r:id="rId1" imgW="3839210" imgH="521335" progId="">
                  <p:embed/>
                </p:oleObj>
              </mc:Choice>
              <mc:Fallback>
                <p:oleObj name="文档" r:id="rId1" imgW="3839210" imgH="521335" progId="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93913" y="2874963"/>
                        <a:ext cx="8128000" cy="11001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 bwMode="auto">
          <a:xfrm>
            <a:off x="2032000" y="3987800"/>
            <a:ext cx="8128000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下课了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同学们有的在唱歌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有的在跳舞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有的在踢毽子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有的在拍皮球。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052513"/>
            <a:ext cx="8128000" cy="47428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五、根据课文内容填空。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他画了一幅著名的画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《清明上河图》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画的是北宋都城汴京热闹的场面。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这句话中的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张择端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句子中破折号的作用是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解释说明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《清明上河图》这幅画的内容是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北宋都城汴京热闹的场面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《清明上河图》的历史价值是什么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《清明上河图》使我们看到了八九百年以前的古都风貌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看到了当时普通百姓的生活情景。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24563" y="264795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8688" y="3157538"/>
            <a:ext cx="158115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913" y="3705225"/>
            <a:ext cx="4032250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975"/>
            <a:ext cx="8128000" cy="4225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六、课内阅读。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最有意思的是桥北头的情景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一个人骑着马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正往桥下走。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因为人太多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眼看就要撞上对面来的一乘轿子。</a:t>
            </a:r>
            <a:r>
              <a:rPr lang="zh-CN" altLang="zh-CN" sz="28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就在这个紧急时刻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马笼头被一下子拽住了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这才没让马撞上那乘轿子。旁边两头运货的小毛驴正在下坡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脚下不稳。站在桥栏杆边欣赏风景的人被惊扰了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连忙回过头来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张择端画的画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是多么传神啊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81075"/>
            <a:ext cx="8128000" cy="47428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根据提示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用词语填空。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看到文中画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我想到了成语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人山人海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看到文中画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我想到了成语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千钧一发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选段主要描写了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桥北头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的情景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详写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略写　详写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表现了画面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传神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侧面反映了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画家技艺的高超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用简短的文字概括选段中的故事。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骑马下桥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差点撞上一乘轿子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拽住马笼头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小毛驴下坡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惊扰欣赏风景的人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80413" y="1557338"/>
            <a:ext cx="140493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4225" y="2070100"/>
            <a:ext cx="140493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2400" y="2614613"/>
            <a:ext cx="1079500" cy="347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9663" y="2613025"/>
            <a:ext cx="107950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07113" y="3159125"/>
            <a:ext cx="1079500" cy="31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1450" y="3665538"/>
            <a:ext cx="2808288" cy="31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92600" y="4697413"/>
            <a:ext cx="2808288" cy="315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95938" y="5211763"/>
            <a:ext cx="3089275" cy="315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802030" y="2625566"/>
            <a:ext cx="2468880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13.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花钟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3845" y="711875"/>
            <a:ext cx="4074124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文本框 4"/>
          <p:cNvSpPr txBox="1"/>
          <p:nvPr/>
        </p:nvSpPr>
        <p:spPr>
          <a:xfrm>
            <a:off x="1688465" y="1251744"/>
            <a:ext cx="6876256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会认字。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给下面生字补全音节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2093595" y="1995805"/>
            <a:ext cx="772096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干燥(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z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　　    灼伤(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zh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　　</a:t>
            </a:r>
            <a:endParaRPr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适宜(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ì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        淡雅(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y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　　</a:t>
            </a:r>
            <a:endParaRPr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吻合(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w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 </a:t>
            </a:r>
            <a:endParaRPr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2562225" y="2536190"/>
            <a:ext cx="625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/>
          <p:cNvSpPr txBox="1"/>
          <p:nvPr/>
        </p:nvSpPr>
        <p:spPr>
          <a:xfrm rot="10800000" flipH="1" flipV="1">
            <a:off x="3253105" y="2691130"/>
            <a:ext cx="6756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sh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 flipH="1">
            <a:off x="5729605" y="2536190"/>
            <a:ext cx="733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2093595" y="3937635"/>
            <a:ext cx="625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/>
          <p:cNvSpPr txBox="1"/>
          <p:nvPr/>
        </p:nvSpPr>
        <p:spPr>
          <a:xfrm>
            <a:off x="3434080" y="1995805"/>
            <a:ext cx="7708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ào    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30"/>
          <p:cNvSpPr txBox="1"/>
          <p:nvPr/>
        </p:nvSpPr>
        <p:spPr>
          <a:xfrm>
            <a:off x="7244080" y="1995805"/>
            <a:ext cx="6718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uó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2093595" y="3227070"/>
            <a:ext cx="625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6133465" y="3227070"/>
            <a:ext cx="625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30"/>
          <p:cNvSpPr txBox="1"/>
          <p:nvPr/>
        </p:nvSpPr>
        <p:spPr>
          <a:xfrm rot="10800000" flipH="1" flipV="1">
            <a:off x="6968490" y="2691130"/>
            <a:ext cx="6756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ǎ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6" name="文本框 30"/>
          <p:cNvSpPr txBox="1"/>
          <p:nvPr/>
        </p:nvSpPr>
        <p:spPr>
          <a:xfrm rot="10800000" flipH="1" flipV="1">
            <a:off x="3434080" y="3354070"/>
            <a:ext cx="6026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ě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n 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9" grpId="2"/>
      <p:bldP spid="22" grpId="1"/>
      <p:bldP spid="22" grpId="2"/>
      <p:bldP spid="23" grpId="1"/>
      <p:bldP spid="23" grpId="2"/>
      <p:bldP spid="5" grpId="1"/>
      <p:bldP spid="5" grpId="2"/>
      <p:bldP spid="6" grpId="1"/>
      <p:bldP spid="6" grpId="2"/>
    </p:bld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2039620" y="831215"/>
            <a:ext cx="822896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会写字。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读拼音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写词语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zhàn dòu(　　　)　　　 fēn fān</a:t>
            </a:r>
            <a:r>
              <a:rPr lang="en-US" altLang="zh-CN" sz="3200" b="1" smtClean="0">
                <a:latin typeface="宋体" panose="02010600030101010101" pitchFamily="2" charset="-122"/>
                <a:sym typeface="+mn-ea"/>
              </a:rPr>
              <a:t>ɡ</a:t>
            </a:r>
            <a:r>
              <a:rPr lang="en-US" altLang="zh-CN" sz="3200" b="1" smtClean="0">
                <a:latin typeface="宋体" panose="02010600030101010101" pitchFamily="2" charset="-122"/>
              </a:rPr>
              <a:t>(　　　)　　　 nèi bù  (　　　)       sū xǐn</a:t>
            </a:r>
            <a:r>
              <a:rPr lang="en-US" altLang="zh-CN" sz="3200" b="1" smtClean="0">
                <a:latin typeface="宋体" panose="02010600030101010101" pitchFamily="2" charset="-122"/>
                <a:sym typeface="+mn-ea"/>
              </a:rPr>
              <a:t>ɡ </a:t>
            </a:r>
            <a:r>
              <a:rPr lang="en-US" altLang="zh-CN" sz="3200" b="1" smtClean="0">
                <a:latin typeface="宋体" panose="02010600030101010101" pitchFamily="2" charset="-122"/>
              </a:rPr>
              <a:t>(　　　)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wàn shòu jú(　　　 　)	 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qiánɡ liè(　　　)      zhǎn shì(　　　)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kūn chón</a:t>
            </a:r>
            <a:r>
              <a:rPr lang="en-US" altLang="zh-CN" sz="3200" b="1" smtClean="0">
                <a:latin typeface="宋体" panose="02010600030101010101" pitchFamily="2" charset="-122"/>
                <a:sym typeface="+mn-ea"/>
              </a:rPr>
              <a:t>ɡ</a:t>
            </a:r>
            <a:r>
              <a:rPr lang="en-US" altLang="zh-CN" sz="3200" b="1" smtClean="0">
                <a:latin typeface="宋体" panose="02010600030101010101" pitchFamily="2" charset="-122"/>
              </a:rPr>
              <a:t>(　　　)	     xiū jiàn(　　　)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zǔ chén</a:t>
            </a:r>
            <a:r>
              <a:rPr lang="en-US" altLang="zh-CN" sz="3200" b="1" smtClean="0">
                <a:latin typeface="宋体" panose="02010600030101010101" pitchFamily="2" charset="-122"/>
                <a:sym typeface="+mn-ea"/>
              </a:rPr>
              <a:t>ɡ</a:t>
            </a:r>
            <a:r>
              <a:rPr lang="en-US" altLang="zh-CN" sz="3200" b="1" smtClean="0">
                <a:latin typeface="宋体" panose="02010600030101010101" pitchFamily="2" charset="-122"/>
              </a:rPr>
              <a:t>(　　　)</a:t>
            </a:r>
            <a:endParaRPr lang="en-US" altLang="zh-CN" sz="3200" b="1" smtClean="0">
              <a:latin typeface="宋体" panose="02010600030101010101" pitchFamily="2" charset="-122"/>
            </a:endParaRPr>
          </a:p>
        </p:txBody>
      </p:sp>
      <p:sp>
        <p:nvSpPr>
          <p:cNvPr id="21" name="文本框 30"/>
          <p:cNvSpPr txBox="1"/>
          <p:nvPr/>
        </p:nvSpPr>
        <p:spPr>
          <a:xfrm>
            <a:off x="3986694" y="1602249"/>
            <a:ext cx="1224136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战斗 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30"/>
          <p:cNvSpPr txBox="1"/>
          <p:nvPr/>
        </p:nvSpPr>
        <p:spPr>
          <a:xfrm>
            <a:off x="8663593" y="1602239"/>
            <a:ext cx="1224136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芬芳 </a:t>
            </a:r>
            <a:endParaRPr lang="zh-CN" altLang="en-US" sz="32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文本框 30"/>
          <p:cNvSpPr txBox="1"/>
          <p:nvPr/>
        </p:nvSpPr>
        <p:spPr>
          <a:xfrm>
            <a:off x="3873153" y="2342639"/>
            <a:ext cx="1368152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内部 </a:t>
            </a:r>
            <a:endParaRPr lang="zh-CN" altLang="en-US" sz="32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文本框 30"/>
          <p:cNvSpPr txBox="1"/>
          <p:nvPr/>
        </p:nvSpPr>
        <p:spPr>
          <a:xfrm>
            <a:off x="8898602" y="2342416"/>
            <a:ext cx="1224136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苏醒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文本框 30"/>
          <p:cNvSpPr txBox="1"/>
          <p:nvPr/>
        </p:nvSpPr>
        <p:spPr>
          <a:xfrm>
            <a:off x="4787265" y="3047365"/>
            <a:ext cx="15951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万寿菊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8663404" y="3725044"/>
            <a:ext cx="1224136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展示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30"/>
          <p:cNvSpPr txBox="1"/>
          <p:nvPr/>
        </p:nvSpPr>
        <p:spPr>
          <a:xfrm>
            <a:off x="4223385" y="3724910"/>
            <a:ext cx="11861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强烈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30"/>
          <p:cNvSpPr txBox="1"/>
          <p:nvPr/>
        </p:nvSpPr>
        <p:spPr>
          <a:xfrm>
            <a:off x="8746490" y="4554855"/>
            <a:ext cx="10585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修建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30"/>
          <p:cNvSpPr txBox="1"/>
          <p:nvPr/>
        </p:nvSpPr>
        <p:spPr>
          <a:xfrm>
            <a:off x="4040505" y="5263515"/>
            <a:ext cx="13690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组成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30"/>
          <p:cNvSpPr txBox="1"/>
          <p:nvPr/>
        </p:nvSpPr>
        <p:spPr>
          <a:xfrm>
            <a:off x="4295140" y="4554855"/>
            <a:ext cx="12846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昆虫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18" grpId="0"/>
      <p:bldP spid="18" grpId="1"/>
      <p:bldP spid="24" grpId="0"/>
      <p:bldP spid="24" grpId="1"/>
      <p:bldP spid="22" grpId="0"/>
      <p:bldP spid="22" grpId="1"/>
      <p:bldP spid="20" grpId="0"/>
      <p:bldP spid="20" grpId="1"/>
      <p:bldP spid="25" grpId="0"/>
      <p:bldP spid="25" grpId="1"/>
      <p:bldP spid="3" grpId="0"/>
      <p:bldP spid="3" grpId="1"/>
      <p:bldP spid="9" grpId="0"/>
      <p:bldP spid="9" grpId="1"/>
      <p:bldP spid="11" grpId="0"/>
      <p:bldP spid="11" grpId="1"/>
      <p:bldP spid="17" grpId="0"/>
      <p:bldP spid="17" grpId="1"/>
    </p:bld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35125" y="1130077"/>
            <a:ext cx="89217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 </a:t>
            </a:r>
            <a:r>
              <a:rPr lang="en-US" altLang="zh-CN" sz="32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四字词语。(补充词语,并试着说说词语的含义)</a:t>
            </a:r>
            <a:endParaRPr lang="en-US" altLang="zh-CN" sz="3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争(　　)斗(　　) 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30"/>
          <p:cNvSpPr txBox="1"/>
          <p:nvPr/>
        </p:nvSpPr>
        <p:spPr>
          <a:xfrm>
            <a:off x="2625090" y="1868805"/>
            <a:ext cx="34423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      艳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7528" y="657518"/>
            <a:ext cx="4077187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文本框 34"/>
          <p:cNvSpPr txBox="1"/>
          <p:nvPr/>
        </p:nvSpPr>
        <p:spPr>
          <a:xfrm>
            <a:off x="1635125" y="2353722"/>
            <a:ext cx="89217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5.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全文感知。</a:t>
            </a:r>
            <a:endParaRPr lang="zh-CN" altLang="en-US" sz="3200" u="sng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80610" y="3063875"/>
            <a:ext cx="41249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不同的花开放的时间不同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013960" y="3980180"/>
            <a:ext cx="45561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温度、湿度、光照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88585" y="4590415"/>
            <a:ext cx="381698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昆虫活动的时间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880610" y="5218430"/>
            <a:ext cx="27387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修建“花钟”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36000"/>
          </a:blip>
          <a:stretch>
            <a:fillRect/>
          </a:stretch>
        </p:blipFill>
        <p:spPr>
          <a:xfrm>
            <a:off x="1459230" y="3342005"/>
            <a:ext cx="2811145" cy="25584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96000"/>
          </a:blip>
          <a:srcRect r="8565"/>
          <a:stretch>
            <a:fillRect/>
          </a:stretch>
        </p:blipFill>
        <p:spPr>
          <a:xfrm>
            <a:off x="4270375" y="3244850"/>
            <a:ext cx="6270625" cy="556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48000"/>
          </a:blip>
          <a:stretch>
            <a:fillRect/>
          </a:stretch>
        </p:blipFill>
        <p:spPr>
          <a:xfrm>
            <a:off x="4197350" y="4197985"/>
            <a:ext cx="6189345" cy="11296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42000"/>
          </a:blip>
          <a:stretch>
            <a:fillRect/>
          </a:stretch>
        </p:blipFill>
        <p:spPr>
          <a:xfrm>
            <a:off x="4270375" y="5327650"/>
            <a:ext cx="4508500" cy="6280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18615" y="1042670"/>
            <a:ext cx="89223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4.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标清段落。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endParaRPr lang="zh-CN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全文共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个自然段。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30"/>
          <p:cNvSpPr txBox="1"/>
          <p:nvPr/>
        </p:nvSpPr>
        <p:spPr>
          <a:xfrm>
            <a:off x="3573145" y="1781175"/>
            <a:ext cx="8280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5" grpId="0"/>
      <p:bldP spid="46" grpId="0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06755" y="1468640"/>
            <a:ext cx="10774680" cy="45218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五、给下面的字加上偏旁，构成新字，再组成词语。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弗（ 拂 ）（ 吹拂 ）　　   龙（ 拢 ）（ 聚拢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（ 佛 ）（ 仿佛 ）　　　   （ 笼 ）（ 笼罩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京（ 掠 ）（ 掠过 ）　     占（ 站 ）（ 站立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 （ 惊 ）（ 惊吓 ）　　　    （ 沾 ）（ 沾上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6563" y="687363"/>
            <a:ext cx="3861734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1746250" y="1167542"/>
            <a:ext cx="89217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sz="3200" dirty="0" smtClean="0">
                <a:latin typeface="微软雅黑" panose="020B0503020204020204" charset="-122"/>
                <a:ea typeface="微软雅黑" panose="020B0503020204020204" charset="-122"/>
              </a:rPr>
              <a:t>尝试解决。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(1)为什么不同的植物开花的时间不同?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31695" y="2675890"/>
            <a:ext cx="815149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一是植物开花的时间与温度、湿度、光照有着密切的关系；二是有的植物需要昆虫传播花粉，跟昆虫的活动时间相吻合。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8310" y="904652"/>
            <a:ext cx="89217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(2)课文给了你怎样的启示?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2577" y="1734929"/>
            <a:ext cx="820891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我们要培养留心观察周围事物、勤于思考的好习惯，这样才能发现大自然的奥秘。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46250" y="1196752"/>
            <a:ext cx="89217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 </a:t>
            </a:r>
            <a:r>
              <a:rPr sz="3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我的疑问。</a:t>
            </a:r>
            <a:endParaRPr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课文是按怎样的顺序来组织材料的?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786851" y="3699262"/>
            <a:ext cx="2299612" cy="2462210"/>
          </a:xfrm>
          <a:prstGeom prst="rect">
            <a:avLst/>
          </a:prstGeom>
        </p:spPr>
      </p:pic>
      <p:sp>
        <p:nvSpPr>
          <p:cNvPr id="3" name="对话气泡: 椭圆形 2"/>
          <p:cNvSpPr/>
          <p:nvPr/>
        </p:nvSpPr>
        <p:spPr>
          <a:xfrm rot="20409128">
            <a:off x="6283960" y="3070225"/>
            <a:ext cx="2301240" cy="1238250"/>
          </a:xfrm>
          <a:prstGeom prst="wedgeEllipseCallout">
            <a:avLst>
              <a:gd name="adj1" fmla="val 1598"/>
              <a:gd name="adj2" fmla="val 5759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5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你能想到恰当的答案吗？</a:t>
            </a:r>
            <a:endParaRPr lang="zh-CN" altLang="en-US" sz="25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802030" y="2625566"/>
            <a:ext cx="2468880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14.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蜜蜂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19605" y="1196975"/>
            <a:ext cx="839724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给加点字选择正确的读音。</a:t>
            </a:r>
            <a:endParaRPr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 smtClean="0"/>
              <a:t>(　　)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大概</a:t>
            </a:r>
            <a:r>
              <a:rPr sz="3200" smtClean="0"/>
              <a:t>　 ①</a:t>
            </a:r>
            <a:r>
              <a:rPr sz="3200" b="1" smtClean="0">
                <a:latin typeface="宋体" panose="02010600030101010101" pitchFamily="2" charset="-122"/>
              </a:rPr>
              <a:t>ɡài</a:t>
            </a:r>
            <a:r>
              <a:rPr sz="3200" smtClean="0"/>
              <a:t>　　　 ②</a:t>
            </a:r>
            <a:r>
              <a:rPr sz="3200" b="1" smtClean="0">
                <a:latin typeface="宋体" panose="02010600030101010101" pitchFamily="2" charset="-122"/>
                <a:sym typeface="+mn-ea"/>
              </a:rPr>
              <a:t>ɡ</a:t>
            </a:r>
            <a:r>
              <a:rPr sz="3200" b="1" smtClean="0">
                <a:latin typeface="宋体" panose="02010600030101010101" pitchFamily="2" charset="-122"/>
              </a:rPr>
              <a:t>èi</a:t>
            </a:r>
            <a:r>
              <a:rPr sz="3200" smtClean="0"/>
              <a:t>　　　　　　</a:t>
            </a:r>
            <a:endParaRPr sz="3200" smtClean="0"/>
          </a:p>
          <a:p>
            <a:pPr>
              <a:lnSpc>
                <a:spcPct val="150000"/>
              </a:lnSpc>
            </a:pPr>
            <a:r>
              <a:rPr sz="3200" smtClean="0"/>
              <a:t>(　　)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逆风</a:t>
            </a:r>
            <a:r>
              <a:rPr sz="3200" smtClean="0"/>
              <a:t>　 ①</a:t>
            </a:r>
            <a:r>
              <a:rPr sz="3200" b="1" smtClean="0">
                <a:latin typeface="宋体" panose="02010600030101010101" pitchFamily="2" charset="-122"/>
              </a:rPr>
              <a:t>lì　</a:t>
            </a:r>
            <a:r>
              <a:rPr sz="3200" smtClean="0"/>
              <a:t>　　   ②</a:t>
            </a:r>
            <a:r>
              <a:rPr sz="3200" b="1" smtClean="0">
                <a:latin typeface="宋体" panose="02010600030101010101" pitchFamily="2" charset="-122"/>
              </a:rPr>
              <a:t>nì</a:t>
            </a:r>
            <a:endParaRPr sz="3200" smtClean="0"/>
          </a:p>
          <a:p>
            <a:pPr>
              <a:lnSpc>
                <a:spcPct val="150000"/>
              </a:lnSpc>
            </a:pPr>
            <a:r>
              <a:rPr sz="3200" smtClean="0"/>
              <a:t>(　　)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陌生</a:t>
            </a:r>
            <a:r>
              <a:rPr sz="3200" smtClean="0"/>
              <a:t>　 ①</a:t>
            </a:r>
            <a:r>
              <a:rPr sz="3200" b="1" smtClean="0">
                <a:latin typeface="宋体" panose="02010600030101010101" pitchFamily="2" charset="-122"/>
              </a:rPr>
              <a:t>mò</a:t>
            </a:r>
            <a:r>
              <a:rPr sz="3200" smtClean="0"/>
              <a:t>	          ②</a:t>
            </a:r>
            <a:r>
              <a:rPr sz="3200" b="1" smtClean="0">
                <a:latin typeface="宋体" panose="02010600030101010101" pitchFamily="2" charset="-122"/>
              </a:rPr>
              <a:t>mài</a:t>
            </a:r>
            <a:r>
              <a:rPr sz="3200" smtClean="0"/>
              <a:t>	</a:t>
            </a:r>
            <a:endParaRPr sz="3200" smtClean="0"/>
          </a:p>
          <a:p>
            <a:pPr>
              <a:lnSpc>
                <a:spcPct val="150000"/>
              </a:lnSpc>
            </a:pPr>
            <a:r>
              <a:rPr sz="3200" smtClean="0"/>
              <a:t>(　　)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超过</a:t>
            </a:r>
            <a:r>
              <a:rPr sz="3200" smtClean="0"/>
              <a:t>　 ①</a:t>
            </a:r>
            <a:r>
              <a:rPr sz="3200" b="1" smtClean="0">
                <a:latin typeface="宋体" panose="02010600030101010101" pitchFamily="2" charset="-122"/>
              </a:rPr>
              <a:t>cāo</a:t>
            </a:r>
            <a:r>
              <a:rPr sz="3200" smtClean="0"/>
              <a:t>	          ②</a:t>
            </a:r>
            <a:r>
              <a:rPr sz="3200" b="1" smtClean="0">
                <a:latin typeface="宋体" panose="02010600030101010101" pitchFamily="2" charset="-122"/>
              </a:rPr>
              <a:t>chāo</a:t>
            </a:r>
            <a:endParaRPr sz="3200" b="1" smtClean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620688"/>
            <a:ext cx="1940719" cy="540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flipH="1">
            <a:off x="2190750" y="2155190"/>
            <a:ext cx="7740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　　　</a:t>
            </a:r>
            <a:endParaRPr 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TextBox 7"/>
          <p:cNvSpPr txBox="1"/>
          <p:nvPr/>
        </p:nvSpPr>
        <p:spPr>
          <a:xfrm flipH="1">
            <a:off x="2190750" y="2884170"/>
            <a:ext cx="671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</a:t>
            </a:r>
            <a:endParaRPr lang="en-US" altLang="en-US" sz="32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extBox 7"/>
          <p:cNvSpPr txBox="1"/>
          <p:nvPr/>
        </p:nvSpPr>
        <p:spPr>
          <a:xfrm flipH="1">
            <a:off x="2190750" y="3645535"/>
            <a:ext cx="671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</a:t>
            </a:r>
            <a:endParaRPr lang="en-US" altLang="en-US" sz="32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3435985" y="2401570"/>
            <a:ext cx="625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2962275" y="4639945"/>
            <a:ext cx="625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2962275" y="3823970"/>
            <a:ext cx="625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2962275" y="3137535"/>
            <a:ext cx="625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7"/>
          <p:cNvSpPr txBox="1"/>
          <p:nvPr/>
        </p:nvSpPr>
        <p:spPr>
          <a:xfrm flipH="1">
            <a:off x="2190750" y="4398010"/>
            <a:ext cx="7740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</a:t>
            </a:r>
            <a:endParaRPr 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16" grpId="0"/>
    </p:bld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7980" y="548005"/>
            <a:ext cx="89554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看拼音,写字词。</a:t>
            </a:r>
            <a:endParaRPr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 </a:t>
            </a:r>
            <a:r>
              <a:rPr sz="3200" smtClean="0"/>
              <a:t>(1)</a:t>
            </a:r>
            <a:r>
              <a:rPr sz="3200" b="1" smtClean="0">
                <a:latin typeface="宋体" panose="02010600030101010101" pitchFamily="2" charset="-122"/>
              </a:rPr>
              <a:t>zǔ</a:t>
            </a:r>
            <a:r>
              <a:rPr sz="3200" smtClean="0"/>
              <a:t>(　　)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碍</a:t>
            </a:r>
            <a:r>
              <a:rPr sz="3200" smtClean="0"/>
              <a:t>　　 </a:t>
            </a:r>
            <a:r>
              <a:rPr sz="3200" b="1" smtClean="0">
                <a:latin typeface="宋体" panose="02010600030101010101" pitchFamily="2" charset="-122"/>
              </a:rPr>
              <a:t> kuà</a:t>
            </a:r>
            <a:r>
              <a:rPr sz="3200" smtClean="0"/>
              <a:t>(　　)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过 </a:t>
            </a:r>
            <a:r>
              <a:rPr sz="3200" smtClean="0"/>
              <a:t>      </a:t>
            </a:r>
            <a:r>
              <a:rPr sz="3200" b="1" smtClean="0">
                <a:latin typeface="宋体" panose="02010600030101010101" pitchFamily="2" charset="-122"/>
              </a:rPr>
              <a:t>chá</a:t>
            </a:r>
            <a:r>
              <a:rPr sz="3200" smtClean="0"/>
              <a:t>(　　)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阅</a:t>
            </a:r>
            <a:r>
              <a:rPr sz="3200" smtClean="0"/>
              <a:t>　　      </a:t>
            </a:r>
            <a:endParaRPr sz="3200" smtClean="0"/>
          </a:p>
          <a:p>
            <a:pPr>
              <a:lnSpc>
                <a:spcPct val="150000"/>
              </a:lnSpc>
            </a:pPr>
            <a:r>
              <a:rPr sz="3200" smtClean="0"/>
              <a:t>     </a:t>
            </a:r>
            <a:r>
              <a:rPr sz="3200" b="1" smtClean="0">
                <a:latin typeface="宋体" panose="02010600030101010101" pitchFamily="2" charset="-122"/>
              </a:rPr>
              <a:t>kuò</a:t>
            </a:r>
            <a:r>
              <a:rPr sz="3200" smtClean="0"/>
              <a:t>(　　)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  <a:r>
              <a:rPr sz="3200" smtClean="0"/>
              <a:t>　　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旅</a:t>
            </a:r>
            <a:r>
              <a:rPr sz="3200" b="1" smtClean="0">
                <a:latin typeface="宋体" panose="02010600030101010101" pitchFamily="2" charset="-122"/>
              </a:rPr>
              <a:t>tú</a:t>
            </a:r>
            <a:r>
              <a:rPr sz="3200" smtClean="0"/>
              <a:t>(　　)</a:t>
            </a:r>
            <a:endParaRPr sz="3200" smtClean="0"/>
          </a:p>
          <a:p>
            <a:pPr>
              <a:lnSpc>
                <a:spcPct val="150000"/>
              </a:lnSpc>
            </a:pPr>
            <a:r>
              <a:rPr sz="3200" smtClean="0"/>
              <a:t>(2)</a:t>
            </a:r>
            <a:r>
              <a:rPr sz="3200" b="1" smtClean="0">
                <a:latin typeface="宋体" panose="02010600030101010101" pitchFamily="2" charset="-122"/>
              </a:rPr>
              <a:t>mì fēnɡ</a:t>
            </a:r>
            <a:r>
              <a:rPr sz="3200" smtClean="0"/>
              <a:t>(　　　)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能够</a:t>
            </a:r>
            <a:r>
              <a:rPr sz="3200" b="1" smtClean="0">
                <a:latin typeface="宋体" panose="02010600030101010101" pitchFamily="2" charset="-122"/>
              </a:rPr>
              <a:t>biàn</a:t>
            </a:r>
            <a:r>
              <a:rPr sz="3200" smtClean="0"/>
              <a:t>(　　)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认方向,并准</a:t>
            </a:r>
            <a:r>
              <a:rPr sz="3200" b="1" smtClean="0">
                <a:latin typeface="宋体" panose="02010600030101010101" pitchFamily="2" charset="-122"/>
              </a:rPr>
              <a:t>què</a:t>
            </a:r>
            <a:r>
              <a:rPr sz="3200" smtClean="0"/>
              <a:t>(　　)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sz="3200" b="1" smtClean="0">
                <a:latin typeface="宋体" panose="02010600030101010101" pitchFamily="2" charset="-122"/>
              </a:rPr>
              <a:t>wù</a:t>
            </a:r>
            <a:r>
              <a:rPr sz="3200" smtClean="0"/>
              <a:t>(　　)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</a:rPr>
              <a:t>地从远处飞回来。</a:t>
            </a:r>
            <a:endParaRPr sz="3200" smtClean="0"/>
          </a:p>
        </p:txBody>
      </p:sp>
      <p:sp>
        <p:nvSpPr>
          <p:cNvPr id="6" name="TextBox 5"/>
          <p:cNvSpPr txBox="1"/>
          <p:nvPr/>
        </p:nvSpPr>
        <p:spPr>
          <a:xfrm>
            <a:off x="2882265" y="1525270"/>
            <a:ext cx="702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阻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9188450" y="1525270"/>
            <a:ext cx="820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查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6163945" y="1525270"/>
            <a:ext cx="746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跨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3046095" y="2240915"/>
            <a:ext cx="781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括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6163945" y="2240915"/>
            <a:ext cx="850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途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2590800" y="3749040"/>
            <a:ext cx="949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7015480" y="2962275"/>
            <a:ext cx="836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辨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5"/>
          <p:cNvSpPr txBox="1"/>
          <p:nvPr/>
        </p:nvSpPr>
        <p:spPr>
          <a:xfrm>
            <a:off x="3902075" y="3034030"/>
            <a:ext cx="1080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蜜蜂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4504690" y="3749040"/>
            <a:ext cx="805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16380" y="534670"/>
            <a:ext cx="918654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选择关联词填空。</a:t>
            </a:r>
            <a:endParaRPr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无论……都……　　不是……而是……　　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尽管……还是…… 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(1)(　　　)天气多么恶劣,他(　　　)是第一个到学校打扫卫生。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(2)她(　　　)我的妈妈,(　　　)我的老师。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(3)(　　　)路途遥远,蜜蜂(　　　)能够飞回来。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12390" y="5112385"/>
            <a:ext cx="76714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尽管                 还是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7280" y="2960370"/>
            <a:ext cx="6006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                    都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34970" y="4403090"/>
            <a:ext cx="5159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             而是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652270" y="358458"/>
            <a:ext cx="670687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一边读,一边感悟。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2270" y="1088390"/>
            <a:ext cx="888682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“蜜蜂飞得很低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几乎要触到地面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大概这样可以减少阻力。”对这句话中“大概”分析正确的是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A.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可以去掉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去掉后并不影响表达的意思。</a:t>
            </a:r>
            <a:endParaRPr 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B.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可以去掉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去掉后显得更加简洁、明快。</a:t>
            </a:r>
            <a:endParaRPr 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C.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不可以去掉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“大概”说明这是“我”的一种猜测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并不确定。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2867660" y="2745740"/>
            <a:ext cx="744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652270" y="539750"/>
            <a:ext cx="88868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“这样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二十只左右的蜜蜂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至少有十五只没有迷失方向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准确无误地回到了家。”这句话中加点的词语能不能去掉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为什么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1652270" y="2731135"/>
            <a:ext cx="86525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不能,加点的词语表示大约的意思,去掉后表达就不准确了。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602740" y="475615"/>
            <a:ext cx="858393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回忆课文填表。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708150" y="1305560"/>
          <a:ext cx="8803640" cy="48799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1400"/>
                <a:gridCol w="4159885"/>
                <a:gridCol w="2332355"/>
              </a:tblGrid>
              <a:tr h="9759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方正书宋_GBK" charset="0"/>
                        </a:rPr>
                        <a:t>实验目的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方正书宋_GBK" charset="0"/>
                        </a:rPr>
                        <a:t>实验步骤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方正书宋_GBK" charset="0"/>
                        </a:rPr>
                        <a:t>实验结论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995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NEU-BZ-S92" charset="0"/>
                          <a:cs typeface="NEU-BZ-S92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NEU-BZ-S92" charset="0"/>
                        <a:ea typeface="NEU-BZ-S92" charset="0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NEU-BZ-S92" charset="0"/>
                          <a:cs typeface="NEU-BZ-S92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NEU-BZ-S92" charset="0"/>
                        <a:ea typeface="NEU-BZ-S92" charset="0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NEU-BZ-S92" charset="0"/>
                          <a:cs typeface="NEU-BZ-S92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NEU-BZ-S92" charset="0"/>
                        <a:ea typeface="NEU-BZ-S92" charset="0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99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NEU-BZ-S92" charset="0"/>
                          <a:cs typeface="NEU-BZ-S92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NEU-BZ-S92" charset="0"/>
                        <a:ea typeface="NEU-BZ-S92" charset="0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599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NEU-BZ-S92" charset="0"/>
                          <a:cs typeface="NEU-BZ-S92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NEU-BZ-S92" charset="0"/>
                        <a:ea typeface="NEU-BZ-S92" charset="0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599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NEU-BZ-S92" charset="0"/>
                          <a:cs typeface="NEU-BZ-S92" charset="0"/>
                        </a:rPr>
                        <a:t> 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NEU-BZ-S92" charset="0"/>
                        <a:ea typeface="NEU-BZ-S92" charset="0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852295" y="3307080"/>
            <a:ext cx="21005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验证蜜蜂是否有辨认方向的能力。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50665" y="2344420"/>
            <a:ext cx="3807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捉蜜蜂,放在纸袋里。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0665" y="3422650"/>
            <a:ext cx="40373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走远,打开纸袋,做白色记号。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65600" y="4415155"/>
            <a:ext cx="3807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放飞蜜蜂。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51300" y="5060315"/>
            <a:ext cx="38074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检查飞回来的身上带白色记号的蜜蜂数量。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28355" y="2555875"/>
            <a:ext cx="191643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蜜蜂靠的不是超常的记忆力,而是一种“我”无法解释的本能。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8" grpId="0"/>
      <p:bldP spid="8" grpId="1"/>
      <p:bldP spid="9" grpId="0"/>
      <p:bldP spid="9" grpId="1"/>
      <p:bldP spid="15" grpId="0"/>
      <p:bldP spid="1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06755" y="1468641"/>
            <a:ext cx="10774680" cy="507682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六、根据课文内容连一连。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伶俐可爱的                  尾巴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剪刀似的                    小燕子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光彩夺目的                  天空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旷亮无比的                  图画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4110991" y="3103881"/>
            <a:ext cx="4064000" cy="1079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623945" y="3188971"/>
            <a:ext cx="4572000" cy="952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089400" y="5178425"/>
            <a:ext cx="4043045" cy="9099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068448" y="5135881"/>
            <a:ext cx="4127500" cy="1058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03070" y="1196975"/>
            <a:ext cx="8714740" cy="42640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拓展阅读。</a:t>
            </a:r>
            <a:endParaRPr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鱼 的 记 忆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人们曾认为鱼的记忆只能维持3秒,但科学家的研究却推翻了这一观点。他们发现,鱼不仅有长达5个月的记忆,还有一定的“时间观念”。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3200" baseline="30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7528" y="620688"/>
            <a:ext cx="1948716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23695" y="605790"/>
            <a:ext cx="89439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l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科学家展开了一项实验:每次喂鱼时用扬声器播放某种声音。训练一段时间后,(　　　　)听到这种声音,鱼(　　　　)会来吃食。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l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1个月后,科学家把鱼放入自然水域,让它们任意畅游。经过4到5个月,他们再次播放最初训练时的声音,鱼又循声而来。鱼(　　　　)有这种反应,(　　　　)它们记住了这种声音。②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23695" y="1343660"/>
            <a:ext cx="89446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只要       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就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Box 4"/>
          <p:cNvSpPr txBox="1"/>
          <p:nvPr/>
        </p:nvSpPr>
        <p:spPr>
          <a:xfrm>
            <a:off x="1623060" y="4299585"/>
            <a:ext cx="89446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之所以       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是因为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24330" y="576580"/>
            <a:ext cx="89439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另外一些科学研究也证明,鱼有记忆和学习能力,甚至和哺乳动物一样聪明。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科学家迈克·韦伯斯特说:“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不少鱼学会了走迷宫,辨认其他鱼,还能记住什么样的鱼是比自己强大的竞争者。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200" u="wavy" dirty="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金鱼不仅有长达5个月的记忆,还能分辨时间</a:t>
            </a:r>
            <a:r>
              <a:rPr lang="zh-CN" altLang="en-US" sz="3200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研究人员首先训练金鱼学会推开开关获取食物,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23695" y="619760"/>
            <a:ext cx="894397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随后调整开关,使开关每天只有一小时能被推动。令人惊奇的是,金鱼适应了这一改变,每当“开饭”时间临近,它们就会聚集在开关周围。很明显,它们知道用餐时间到了。</a:t>
            </a:r>
            <a:r>
              <a:rPr lang="zh-CN" altLang="en-US" sz="3200" baseline="30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④</a:t>
            </a:r>
            <a:endParaRPr lang="zh-CN" altLang="en-US" sz="3200" baseline="30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3695" y="3578225"/>
            <a:ext cx="89439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(1)选择恰当的关联词填入文中的括号里。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只要……就……　　　之所以……是因为……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27835" y="2172970"/>
            <a:ext cx="27381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验证鱼是否有记忆力和“时间观念”。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7872095" y="2172970"/>
            <a:ext cx="27089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鱼不仅有记忆力,还能分辨时间。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7835" y="650240"/>
            <a:ext cx="87363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根据短文内容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把下面的图表补充完整。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28" name="B16.EPS" descr="id:2147488350;FounderCES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0995" y="1638935"/>
            <a:ext cx="8970010" cy="273113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45285" y="677545"/>
            <a:ext cx="87858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(3)画“</a:t>
            </a:r>
            <a:r>
              <a:rPr sz="3200" u="sng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”的句子中的“不少”一词能否去掉?为什么?在正确的答案后画“</a:t>
            </a:r>
            <a:r>
              <a:rPr lang="zh-CN" altLang="zh-CN" sz="3200" b="1" dirty="0" smtClean="0">
                <a:ln>
                  <a:noFill/>
                </a:ln>
                <a:solidFill>
                  <a:srgbClr val="00FF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 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①可以去掉,去掉后句子的意思不变。	(　　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②不可以去掉,“不少”限制了范围,去掉后就变成了所有的鱼,与事实不符。“不少”一词体现了说明文语言的严谨性。	(　　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38704" y="4512325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04340" y="737235"/>
            <a:ext cx="85921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(4)短文中画“</a:t>
            </a:r>
            <a:r>
              <a:rPr sz="3200" u="wavy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”的句子的作用是(　)。 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A.承上启下　　    B.总结上文　　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C.总领下文　　    D.呼应文题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90719" y="956325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802030" y="2625566"/>
            <a:ext cx="2468880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15.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小虾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032000" y="1717675"/>
          <a:ext cx="8128000" cy="293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3839210" imgH="1386840" progId="">
                  <p:embed/>
                </p:oleObj>
              </mc:Choice>
              <mc:Fallback>
                <p:oleObj name="文档" r:id="rId1" imgW="3839210" imgH="1386840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717675"/>
                        <a:ext cx="8128000" cy="29352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3143250" y="2266950"/>
            <a:ext cx="431800" cy="4318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391400" y="2266950"/>
            <a:ext cx="433388" cy="4318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000375" y="2825750"/>
            <a:ext cx="431800" cy="4318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412038" y="2825750"/>
            <a:ext cx="433387" cy="4318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563938" y="3459163"/>
            <a:ext cx="431800" cy="43338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399463" y="3459163"/>
            <a:ext cx="433387" cy="43338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927350" y="4068763"/>
            <a:ext cx="431800" cy="4318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35863" y="4068763"/>
            <a:ext cx="431800" cy="4318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2032000" y="1495425"/>
            <a:ext cx="8128000" cy="319214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二、按查字典的要求填空。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上下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结构的字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用音序查字法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应该先查音序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再查音节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bei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用部首查字法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应该先查部首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再查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画。这个字有两个读音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分别是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bēi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bèi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可以分别组词为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背包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背书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87713" y="2071688"/>
            <a:ext cx="89217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350" y="2574925"/>
            <a:ext cx="7381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738" y="2574925"/>
            <a:ext cx="73818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713" y="3124200"/>
            <a:ext cx="738187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11750" y="3124200"/>
            <a:ext cx="738188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5613" y="3611563"/>
            <a:ext cx="738187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3113" y="3611563"/>
            <a:ext cx="738187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72488" y="3605213"/>
            <a:ext cx="73818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24113" y="4113213"/>
            <a:ext cx="7366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631252" y="1467893"/>
            <a:ext cx="10860577" cy="26752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、照样子各写三个词语：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波光粼粼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小心翼翼            想入非非            得意洋洋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千条万条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不懂装懂            半信不信            出尔反尔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2032000" y="1042988"/>
            <a:ext cx="8128000" cy="474281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品读句子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并完成练习。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积了大半缸雨水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从葡萄架的空隙里漏下的阳光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洒落在水面上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像许多大大小小的圆镜。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这句话中的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应该读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lòu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意思是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水、光流出或透出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大大小小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结构相同的词语有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明明白白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清清楚楚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这句话采用了比喻的修辞手法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阳光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洒落的水面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比作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圆镜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6000" y="2636838"/>
            <a:ext cx="811213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325" y="3656013"/>
            <a:ext cx="14366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550" y="4178300"/>
            <a:ext cx="1438275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4113" y="4691063"/>
            <a:ext cx="240823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813" y="5199063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2032000" y="1117600"/>
            <a:ext cx="8128000" cy="267525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四、句子七彩虹。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这缸不正好用来养小鱼小虾吗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在朗读这句话时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应采用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反问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的语气。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把这句话改为陈述句。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这缸正好用来养小鱼小虾。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　　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2101850" y="3711575"/>
          <a:ext cx="8128000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3839210" imgH="521335" progId="">
                  <p:embed/>
                </p:oleObj>
              </mc:Choice>
              <mc:Fallback>
                <p:oleObj name="文档" r:id="rId1" imgW="3839210" imgH="521335" progId="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01850" y="3711575"/>
                        <a:ext cx="8128000" cy="11001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 bwMode="auto">
          <a:xfrm>
            <a:off x="2032000" y="4824413"/>
            <a:ext cx="812800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同学们有的在唱歌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有的在跳舞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有的在讲故事。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23013" y="2239963"/>
            <a:ext cx="107950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2032000" y="960438"/>
          <a:ext cx="8128000" cy="501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1" imgW="3839210" imgH="2368550" progId="">
                  <p:embed/>
                </p:oleObj>
              </mc:Choice>
              <mc:Fallback>
                <p:oleObj name="文档" r:id="rId1" imgW="3839210" imgH="2368550" progId="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960438"/>
                        <a:ext cx="8128000" cy="50133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373188"/>
            <a:ext cx="8128000" cy="370903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选段中没有使用的修辞手法是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比喻　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拟人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反问　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排比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选段主要描写了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小虾的生活习性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文中加点的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是什么时候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指小虾休息被打扰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向别的安静的角落蹦去的时候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91400" y="1484313"/>
            <a:ext cx="4587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375" y="2967038"/>
            <a:ext cx="2690813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671638"/>
            <a:ext cx="8128000" cy="319214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文中画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的句子是对小虾的神态和动作描写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表现了小虾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脾气不好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的特点。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它们会立即向别的安静的角落蹦去</a:t>
            </a:r>
            <a:r>
              <a:rPr lang="en-US" altLang="zh-CN" sz="2800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一路上像生了气似的</a:t>
            </a:r>
            <a:r>
              <a:rPr lang="en-US" altLang="zh-CN" sz="2800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不停地舞动着前面那双细长的腿</a:t>
            </a:r>
            <a:r>
              <a:rPr lang="en-US" altLang="zh-CN" sz="2800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腿末端那副钳子一张一张的</a:t>
            </a:r>
            <a:r>
              <a:rPr lang="en-US" altLang="zh-CN" sz="2800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胡须也一翘一翘地摆动着</a:t>
            </a:r>
            <a:r>
              <a:rPr lang="en-US" altLang="zh-CN" sz="2800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wavy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连眼珠子也一突一突的。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4338" y="2246313"/>
            <a:ext cx="143668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796507" y="2625566"/>
            <a:ext cx="4479925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16.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宇宙的另一边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032000" y="855663"/>
          <a:ext cx="8128000" cy="330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3839210" imgH="1560830" progId="">
                  <p:embed/>
                </p:oleObj>
              </mc:Choice>
              <mc:Fallback>
                <p:oleObj name="文档" r:id="rId1" imgW="3839210" imgH="1560830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855663"/>
                        <a:ext cx="8128000" cy="33035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矩形 3"/>
          <p:cNvSpPr>
            <a:spLocks noChangeAspect="1"/>
          </p:cNvSpPr>
          <p:nvPr/>
        </p:nvSpPr>
        <p:spPr bwMode="auto">
          <a:xfrm>
            <a:off x="2032000" y="4181475"/>
            <a:ext cx="8128000" cy="21583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根据拼音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写字词。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按下门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líng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铃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chéng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乘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diàn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tī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电梯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走进这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dòng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楼的内部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发现了许多新奇的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mì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mì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秘密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013" y="1412875"/>
            <a:ext cx="671512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1188" y="1411288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8375" y="203835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5550" y="2014538"/>
            <a:ext cx="66992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68663" y="311785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92950" y="3127375"/>
            <a:ext cx="10810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40175" y="4826000"/>
            <a:ext cx="415925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31025" y="4814888"/>
            <a:ext cx="41592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37638" y="4826000"/>
            <a:ext cx="73818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57663" y="5329238"/>
            <a:ext cx="417512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30450" y="5845175"/>
            <a:ext cx="7381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 bwMode="auto">
          <a:xfrm>
            <a:off x="2032000" y="1412875"/>
            <a:ext cx="8128000" cy="3709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三、句子七彩虹。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那时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无数的孩子会从家里冲出来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打雪仗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堆雪人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滑雪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方正书宋_GBK"/>
                <a:cs typeface="方正书宋_GBK"/>
              </a:rPr>
              <a:t>……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加上合适的标点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在那一瞬间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决定把我知道的告诉大家。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修改病句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在那一瞬间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我决定把我知道的告诉大家。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我趴在窗台上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看着浩瀚的星空。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缩句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我看着星空。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7213" y="2038350"/>
            <a:ext cx="10953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3788" y="2044700"/>
            <a:ext cx="10953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0288" y="2027238"/>
            <a:ext cx="10953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813" y="2006600"/>
            <a:ext cx="10953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47975" y="2554288"/>
            <a:ext cx="671513" cy="3825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401763"/>
            <a:ext cx="8128000" cy="370903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四、根据课文内容填空。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课文中想象道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在宇宙的另一边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有座一样的城市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有条一样的街道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但那边发生的事情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却和这一边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相反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。我爬楼梯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他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下楼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我向左走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他却向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右走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加法是大地万物加上一场雪等于一片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白茫茫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大地万物加上一场雪等于无数孩子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节日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。文章真是一篇充满童真童趣的故事。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9650" y="299720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538" y="2997200"/>
            <a:ext cx="108108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0013" y="3500438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9400" y="4014788"/>
            <a:ext cx="1081088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12975" y="4543425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981200" y="765175"/>
            <a:ext cx="8240713" cy="593915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五、课内阅读。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正当我的思绪在茫茫宇宙中穿梭时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耳边响起了语文老师的声音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你在想什么呢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?”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我有些尴尬。但在那一瞬间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我决定把我知道的告诉大家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在宇宙的另一边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如果想写一篇关于风的习作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就得闭上眼睛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想象风的样子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慢慢地让自己也变成风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在空中飞啊飞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飞得越高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习作的分数就越高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下课了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大家都围着我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想知道宇宙的另一边还有什么有趣的事情。是啊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关于宇宙的另一边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我们都想知道更多。到了晚上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我还要趴在窗台上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看着浩瀚的星空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穿越茫茫宇宙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飞到那个很远很远的地方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再去拜访宇宙另一边的那个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08660" y="970800"/>
            <a:ext cx="10774680" cy="52622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八、按要求写句子。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1、微风吹拂着千万条才展开带黄色的嫩叶的柳丝。（缩句）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微风吹拂着柳丝。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2、我一定要改掉写作业马虎的坏毛病。（修改病句）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我一定要改掉写作业马虎的毛病。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3、人们用锋利的斧头砍下了树木。（改成把字句和被字句）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把字句：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人们用锋利的斧头把树木砍下来了。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被字句：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树木被人们用锋利的斧头砍下来了。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 bwMode="auto">
          <a:xfrm>
            <a:off x="2032000" y="1216025"/>
            <a:ext cx="8128000" cy="422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为什么有些尴尬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在想象的时候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老师发现了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打断了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文中画线句中省略号的用法是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表示想象内容的省略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表示说话的中断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表示重复的词语的省略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表示引文的省略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发挥你的想象力写一写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在宇宙的另一边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还会有什么秘密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当我考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分时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他是不是考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分呢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31063" y="2359025"/>
            <a:ext cx="377825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125538"/>
            <a:ext cx="8128000" cy="47428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六、课外阅读。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鸟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我是个在农村长大的孩子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从小就爱鸟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爱看鸟儿那美丽矫健的身姿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爱听它们的歌声和软语。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听爷爷说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鸟儿是会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说话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有人也真懂鸟语。据说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古时候有个叫公冶长的人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就是位通晓鸟语的专家。有一次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他从燕子的呢喃软语中听出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公冶长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公冶长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南山顶上有只大肥羊。快快去背来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你吃肉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我吃肠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他爬上南山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果然背回一只摔死的大肥羊。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2"/>
          <p:cNvSpPr>
            <a:spLocks noChangeAspect="1"/>
          </p:cNvSpPr>
          <p:nvPr/>
        </p:nvSpPr>
        <p:spPr bwMode="auto">
          <a:xfrm>
            <a:off x="2032000" y="765175"/>
            <a:ext cx="8128000" cy="5775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我多想做一个通晓鸟语的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公冶长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即使得不到大肥羊的犒赏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能跟鸟儿谈谈心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聊聊天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结为好友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听它们讲讲鸟类王国的趣事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也是很快意的。于是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我便经常试探着和鸟儿接近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跟它们交谈。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布谷鸟飞来了。它们那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的亲切啼叫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分明是催促人们快快出工呢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我最喜欢跟布谷鸟对话了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你做什么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?”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种田织布。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你喜欢什么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?”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勤劳刻苦。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2"/>
          <p:cNvSpPr>
            <a:spLocks noChangeAspect="1"/>
          </p:cNvSpPr>
          <p:nvPr/>
        </p:nvSpPr>
        <p:spPr bwMode="auto">
          <a:xfrm>
            <a:off x="2032000" y="1724025"/>
            <a:ext cx="8128000" cy="319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这样无拘无束地一问一答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有趣极了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我自己仿佛也变成了一只翩翩飞翔的鸟儿。爷爷见我呆愣愣地跟树上的鸟儿说傻话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便在一旁提醒我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布谷鸟叫你勤劳刻苦呢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还不赶快上学去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愣着干啥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我听了立即背起书包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向学校跑去。一想起布谷鸟那充满深情的声声催促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我在学习上还真不敢疏忽怠慢。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412875"/>
            <a:ext cx="8128000" cy="37090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据说喜鹊是报喜之鸟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总是给人们预报喜讯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乡里人都很喜欢它。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尽管它的嗓音并不出众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听到它的叫声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人们仍倍感亲切。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喳喳喳喳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喳喳喳喳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”,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那不是分明在说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喜事到家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喜事到家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每当这时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我心里便有说不出的高兴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总是盼着喜事快快降临。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常常不能应验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,(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总能给人以希望和安慰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给生活增添不少乐趣。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2"/>
          <p:cNvSpPr>
            <a:spLocks noChangeAspect="1"/>
          </p:cNvSpPr>
          <p:nvPr/>
        </p:nvSpPr>
        <p:spPr bwMode="auto">
          <a:xfrm>
            <a:off x="2032000" y="1196975"/>
            <a:ext cx="8128000" cy="422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还有画眉啦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黄莺啦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百灵啦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丰富极了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一听到它们的叫声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我便以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做出各种各样的猜想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编织出许多有趣的故事来。虽然我一直没有学到公冶长的本领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却跟鸟儿建立了异常深厚的感情。从终日忙碌的燕子那里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我认识到勤劳的可贵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从整齐飞行的大雁那里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我懂得了纪律的重要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从搏击风雨的苍鹰那里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我学到了勇敢顽强的精神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鸟儿的确是我们的好朋友哇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027113"/>
            <a:ext cx="8128000" cy="474281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照样子写词语。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无拘无束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无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无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无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无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际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在文中括号里填上合适的关联词语。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将文中画线的句子改成陈述句。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喳喳喳喳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喳喳喳喳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那分明是在说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喜事到家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喜事到家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文章按详略顺序重点描写了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与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布谷鸟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喜鹊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的交流。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1675" y="1577975"/>
            <a:ext cx="4587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6138" y="1595438"/>
            <a:ext cx="4572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8438" y="1606550"/>
            <a:ext cx="45878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32900" y="1592263"/>
            <a:ext cx="4587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97725" y="467360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59825" y="4673600"/>
            <a:ext cx="10810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2"/>
          <p:cNvSpPr>
            <a:spLocks noChangeAspect="1"/>
          </p:cNvSpPr>
          <p:nvPr/>
        </p:nvSpPr>
        <p:spPr bwMode="auto">
          <a:xfrm>
            <a:off x="2032000" y="1141413"/>
            <a:ext cx="8128000" cy="422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对文本分析有误的是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文章第三自然段写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迫切希望走进鸟儿的世界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了解鸟儿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和鸟儿交朋友成为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心中强烈的心愿。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文章开头通过一个真实的历史故事引起遐思。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课文写和鸟儿的对话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文字上读来充满着一种暖意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带给人一股力量。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从鸟儿那里获得了对自己人格、品德的良好影响。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27650" name="矩形 1"/>
          <p:cNvSpPr>
            <a:spLocks noChangeAspect="1"/>
          </p:cNvSpPr>
          <p:nvPr/>
        </p:nvSpPr>
        <p:spPr bwMode="auto">
          <a:xfrm>
            <a:off x="2032000" y="2106613"/>
            <a:ext cx="8128000" cy="497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81675" y="1246188"/>
            <a:ext cx="4587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679383" y="2357755"/>
            <a:ext cx="6674485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17.</a:t>
            </a:r>
            <a:r>
              <a:rPr lang="zh-CN" altLang="en-US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我变成了一个树</a:t>
            </a:r>
            <a:endParaRPr lang="en-US" altLang="zh-CN" sz="60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60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60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5" y="5048911"/>
            <a:ext cx="1344149" cy="144754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1371" y="452669"/>
            <a:ext cx="611124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一、读句子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看拼音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写汉字。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3392" y="1604797"/>
            <a:ext cx="11425271" cy="354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狡猾的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hú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li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借助老虎的威风吓跑了百兽。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我经常自己烘焙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qiǎo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kè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lì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      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蛋糕。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我们不能满足已经取得的成绩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还要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jì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xù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努力。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包罗万象的大自然蕴藏着无数的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mì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mì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99723" y="1700808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72064" y="2564904"/>
            <a:ext cx="1728192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巧克力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60363" y="3429000"/>
            <a:ext cx="1208024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72331" y="4293096"/>
            <a:ext cx="1208024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秘密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/>
          <p:nvPr/>
        </p:nvSpPr>
        <p:spPr>
          <a:xfrm>
            <a:off x="952500" y="2145242"/>
            <a:ext cx="10090149" cy="3543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735" b="1">
                <a:latin typeface="楷体" panose="02010609060101010101" pitchFamily="49" charset="-122"/>
                <a:ea typeface="楷体" panose="02010609060101010101" pitchFamily="49" charset="-122"/>
              </a:rPr>
              <a:t>作者是按照</a:t>
            </a:r>
            <a:r>
              <a:rPr lang="zh-CN" altLang="zh-CN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由近及远</a:t>
            </a:r>
            <a:r>
              <a:rPr lang="zh-CN" altLang="zh-CN" sz="3735" b="1">
                <a:latin typeface="楷体" panose="02010609060101010101" pitchFamily="49" charset="-122"/>
                <a:ea typeface="楷体" panose="02010609060101010101" pitchFamily="49" charset="-122"/>
              </a:rPr>
              <a:t>的顺序观察燕子的。第</a:t>
            </a: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自然段写从近处看到的燕子；第</a:t>
            </a: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自然段写由远处看到的燕子的各种飞行姿态；第</a:t>
            </a: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自然段写从更远处看到的停歇在电线杆上的燕子。</a:t>
            </a:r>
            <a:endParaRPr lang="zh-CN" altLang="en-US" sz="3735" b="1">
              <a:ea typeface="楷体" panose="02010609060101010101" pitchFamily="49" charset="-122"/>
            </a:endParaRPr>
          </a:p>
        </p:txBody>
      </p:sp>
      <p:sp>
        <p:nvSpPr>
          <p:cNvPr id="26627" name="矩形 1"/>
          <p:cNvSpPr/>
          <p:nvPr/>
        </p:nvSpPr>
        <p:spPr>
          <a:xfrm>
            <a:off x="1384300" y="1272117"/>
            <a:ext cx="10071100" cy="6661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735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九、作者是按照怎样的顺序观察燕子的？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0720" y="1508787"/>
            <a:ext cx="115212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丁　 盯　 钉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目不识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　　 铁板钉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)         (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梢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零　 伶　 玲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聪明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俐　　七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八落          小巧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珑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361" y="356660"/>
            <a:ext cx="9810819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二、选字填空。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47595" y="2276872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1957" y="2372883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0203" y="2372883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盯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63552" y="3813043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51851" y="3813043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88288" y="3813043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1" grpId="0"/>
      <p:bldP spid="15" grpId="0"/>
      <p:bldP spid="17" grpId="0"/>
      <p:bldP spid="12" grpId="0"/>
      <p:bldP spid="13" grpId="0"/>
    </p:bld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0720" y="1508787"/>
            <a:ext cx="11521280" cy="268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我变成了一棵长满各种形状的鸟窝的树。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缩句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各种形状的鸟窝在枝头跳起了舞。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仿写拟人句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361" y="356660"/>
            <a:ext cx="9810819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三、按要求写句子。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3445" y="2468893"/>
            <a:ext cx="256730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我变成树。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1424" y="4485117"/>
            <a:ext cx="995997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海棠摇动着它那圆圆的小脸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冲着你点头微笑。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1" grpId="0"/>
    </p:bld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7381" y="356659"/>
            <a:ext cx="10513845" cy="5269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我真希望变成一棵树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这样就没人在你玩的时候叫你吃饭了。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用加点的词语造句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我变的树上会长什么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?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当然不是苹果啦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梨也不对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对了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鸟窝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!(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仿写设问句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371" y="2180861"/>
            <a:ext cx="685927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我从小就希望做一名人民教师。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2063552" y="1028733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2639616" y="1028733"/>
            <a:ext cx="3490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2400" dirty="0" smtClean="0">
                <a:latin typeface="微软雅黑" panose="020B0503020204020204" charset="-122"/>
                <a:ea typeface="微软雅黑" panose="020B0503020204020204" charset="-122"/>
              </a:rPr>
              <a:t>● </a:t>
            </a:r>
            <a:endParaRPr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7381" y="4965171"/>
            <a:ext cx="900620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这瓶饮料是谁买来的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原来是妈妈买来的。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2" grpId="0"/>
      <p:bldP spid="13" grpId="0"/>
      <p:bldP spid="9" grpId="0"/>
    </p:bld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7381" y="356659"/>
            <a:ext cx="10513845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四、课内阅读。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7381" y="1604797"/>
            <a:ext cx="1051384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       我真希望变成一棵树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这样就没人在你玩的时候叫你吃饭了。我心里想着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就觉得身上痒痒的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低头一看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发现许多小树枝正从我身上冒出来。呀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我真的变成了一棵树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!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       你猜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我变的树上会长什么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?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当然不是苹果啦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梨也不对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对了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鸟窝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!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7381" y="260648"/>
            <a:ext cx="1051384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       我变成了一棵长满各种形状的鸟窝的树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三角形的、正方形的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还有长方形的、圆形的、椭圆形的、菱形的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风一吹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它们就在枝头跳起了舞。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　　我会请小兔　  小刺猬    　小松鼠    　小鸭子　  小鳄鱼   　小狐狸住在里面　    如果你喜欢也可以住进来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       你怎么住进来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?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别担心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我会弯下腰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让鸟窝离你很近很近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你只需轻轻一跳或者轻轻一爬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就像平时上你的小床那么容易。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51319" y="2468893"/>
            <a:ext cx="625475" cy="912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335" dirty="0" smtClean="0"/>
              <a:t>□</a:t>
            </a:r>
            <a:endParaRPr lang="zh-CN" altLang="en-US" sz="5335" dirty="0"/>
          </a:p>
        </p:txBody>
      </p:sp>
      <p:sp>
        <p:nvSpPr>
          <p:cNvPr id="6" name="TextBox 5"/>
          <p:cNvSpPr txBox="1"/>
          <p:nvPr/>
        </p:nvSpPr>
        <p:spPr>
          <a:xfrm>
            <a:off x="5356332" y="2468893"/>
            <a:ext cx="625475" cy="912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335" dirty="0" smtClean="0"/>
              <a:t>□</a:t>
            </a:r>
            <a:endParaRPr lang="zh-CN" altLang="en-US" sz="5335" dirty="0"/>
          </a:p>
        </p:txBody>
      </p:sp>
      <p:sp>
        <p:nvSpPr>
          <p:cNvPr id="7" name="TextBox 6"/>
          <p:cNvSpPr txBox="1"/>
          <p:nvPr/>
        </p:nvSpPr>
        <p:spPr>
          <a:xfrm>
            <a:off x="7356596" y="2468893"/>
            <a:ext cx="625475" cy="912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335" dirty="0" smtClean="0"/>
              <a:t>□</a:t>
            </a:r>
            <a:endParaRPr lang="zh-CN" altLang="en-US" sz="5335" dirty="0"/>
          </a:p>
        </p:txBody>
      </p:sp>
      <p:sp>
        <p:nvSpPr>
          <p:cNvPr id="8" name="TextBox 7"/>
          <p:cNvSpPr txBox="1"/>
          <p:nvPr/>
        </p:nvSpPr>
        <p:spPr>
          <a:xfrm>
            <a:off x="1333467" y="3143248"/>
            <a:ext cx="625475" cy="912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335" dirty="0" smtClean="0"/>
              <a:t>□</a:t>
            </a:r>
            <a:endParaRPr lang="zh-CN" altLang="en-US" sz="5335" dirty="0"/>
          </a:p>
        </p:txBody>
      </p:sp>
      <p:sp>
        <p:nvSpPr>
          <p:cNvPr id="10" name="TextBox 9"/>
          <p:cNvSpPr txBox="1"/>
          <p:nvPr/>
        </p:nvSpPr>
        <p:spPr>
          <a:xfrm>
            <a:off x="9334523" y="2468893"/>
            <a:ext cx="625475" cy="912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335" dirty="0" smtClean="0"/>
              <a:t>□</a:t>
            </a:r>
            <a:endParaRPr lang="zh-CN" altLang="en-US" sz="5335" dirty="0"/>
          </a:p>
        </p:txBody>
      </p:sp>
      <p:sp>
        <p:nvSpPr>
          <p:cNvPr id="11" name="TextBox 10"/>
          <p:cNvSpPr txBox="1"/>
          <p:nvPr/>
        </p:nvSpPr>
        <p:spPr>
          <a:xfrm>
            <a:off x="5048243" y="3143248"/>
            <a:ext cx="625475" cy="912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335" dirty="0" smtClean="0"/>
              <a:t>□</a:t>
            </a:r>
            <a:endParaRPr lang="zh-CN" altLang="en-US" sz="5335" dirty="0"/>
          </a:p>
        </p:txBody>
      </p:sp>
      <p:sp>
        <p:nvSpPr>
          <p:cNvPr id="12" name="TextBox 11"/>
          <p:cNvSpPr txBox="1"/>
          <p:nvPr/>
        </p:nvSpPr>
        <p:spPr>
          <a:xfrm>
            <a:off x="10287029" y="3143248"/>
            <a:ext cx="625475" cy="912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335" dirty="0" smtClean="0"/>
              <a:t>□</a:t>
            </a:r>
            <a:endParaRPr lang="zh-CN" altLang="en-US" sz="5335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09739"/>
            <a:ext cx="3092563" cy="425501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5412" y="452669"/>
            <a:ext cx="750443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在第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自然段中空白处填上标点。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47595" y="1508787"/>
            <a:ext cx="9505056" cy="268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我会请小兔、小刺猬、小松鼠、小鸭子、小鳄鱼、小狐狸住在里面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如果你喜欢也可以住进来。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5840" y="1508787"/>
            <a:ext cx="960107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5" dirty="0" smtClean="0">
                <a:solidFill>
                  <a:srgbClr val="FF0000"/>
                </a:solidFill>
              </a:rPr>
              <a:t>□</a:t>
            </a:r>
            <a:endParaRPr lang="zh-CN" altLang="en-US" sz="5865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72064" y="1508787"/>
            <a:ext cx="960107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5" dirty="0" smtClean="0">
                <a:solidFill>
                  <a:srgbClr val="FF0000"/>
                </a:solidFill>
              </a:rPr>
              <a:t>□</a:t>
            </a:r>
            <a:endParaRPr lang="zh-CN" altLang="en-US" sz="5865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92277" y="1508787"/>
            <a:ext cx="960107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5" dirty="0" smtClean="0">
                <a:solidFill>
                  <a:srgbClr val="FF0000"/>
                </a:solidFill>
              </a:rPr>
              <a:t>□</a:t>
            </a:r>
            <a:endParaRPr lang="zh-CN" altLang="en-US" sz="5865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16480" y="1508787"/>
            <a:ext cx="960107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5" dirty="0" smtClean="0">
                <a:solidFill>
                  <a:srgbClr val="FF0000"/>
                </a:solidFill>
              </a:rPr>
              <a:t>□</a:t>
            </a:r>
            <a:endParaRPr lang="zh-CN" altLang="en-US" sz="5865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11691" y="2372883"/>
            <a:ext cx="960107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5" dirty="0" smtClean="0">
                <a:solidFill>
                  <a:srgbClr val="FF0000"/>
                </a:solidFill>
              </a:rPr>
              <a:t>□</a:t>
            </a:r>
            <a:endParaRPr lang="zh-CN" altLang="en-US" sz="5865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56107" y="2372883"/>
            <a:ext cx="960107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5" dirty="0" smtClean="0">
                <a:solidFill>
                  <a:srgbClr val="FF0000"/>
                </a:solidFill>
              </a:rPr>
              <a:t>□</a:t>
            </a:r>
            <a:endParaRPr lang="zh-CN" altLang="en-US" sz="5865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91744" y="3236979"/>
            <a:ext cx="960107" cy="993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5" dirty="0" smtClean="0">
                <a:solidFill>
                  <a:srgbClr val="FF0000"/>
                </a:solidFill>
              </a:rPr>
              <a:t>□</a:t>
            </a:r>
            <a:endParaRPr lang="zh-CN" altLang="en-US" sz="5865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9403" y="452669"/>
            <a:ext cx="8064896" cy="354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写出下列词语的反义词。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喜欢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——(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容易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——(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31637" y="1412776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讨厌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31637" y="2372883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困难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9403" y="452669"/>
            <a:ext cx="8064896" cy="1817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文中的“我”变成了一棵怎样的树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3392" y="1796819"/>
            <a:ext cx="10273141" cy="354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“我”变成了一棵长满各种形状的鸟窝的树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三角形的、正方形的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还有长方形的、圆形的、椭圆形的、菱形的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风一吹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它们就在枝头跳起了舞。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31371" y="260648"/>
            <a:ext cx="11233249" cy="268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4.“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我”都请谁住进来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?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它们又是怎样上来的呢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3392" y="1604797"/>
            <a:ext cx="10753195" cy="354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我会请小兔、小刺猬、小松鼠、小鸭子、小鳄鱼、小狐狸住在里面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如果你喜欢也可以住进来。　我会弯下腰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让鸟窝离你很近很近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你只需轻轻一跳或者轻轻一爬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就像平时上你的小床那么容易。 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27381" y="356659"/>
            <a:ext cx="11233249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你认为文中的“我”是一个怎样的孩子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5854703"/>
            <a:ext cx="12204700" cy="10033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04157" y="2660915"/>
            <a:ext cx="1162812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文中的“我”是一个聪明、可爱、想象力丰富的孩子。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/>
          <p:nvPr/>
        </p:nvSpPr>
        <p:spPr>
          <a:xfrm>
            <a:off x="787400" y="1540933"/>
            <a:ext cx="10835216" cy="6248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465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十、读燕子的到来引发了作者什么样的感情？</a:t>
            </a:r>
            <a:r>
              <a:rPr lang="en-US" altLang="zh-CN" sz="3465" b="1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endParaRPr lang="zh-CN" altLang="en-US" sz="3465" b="1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  <p:sp>
        <p:nvSpPr>
          <p:cNvPr id="27651" name="Rectangle 1"/>
          <p:cNvSpPr/>
          <p:nvPr/>
        </p:nvSpPr>
        <p:spPr>
          <a:xfrm>
            <a:off x="912283" y="2320820"/>
            <a:ext cx="10291233" cy="30460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457200" eaLnBrk="1" hangingPunct="1">
              <a:lnSpc>
                <a:spcPct val="15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这么美妙的燕子，在万物复苏的春天出现，给春天带来无限的生机与活力，作者看到如此活泼可爱的燕子，不禁心生喜爱，而且更加热爱因为有了燕子而更加美丽的春天。</a:t>
            </a:r>
            <a:endParaRPr lang="zh-CN" altLang="zh-CN" sz="32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0"/>
            <a:ext cx="122047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827" y="4543065"/>
            <a:ext cx="2230811" cy="2093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735625" y="4927600"/>
            <a:ext cx="583268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12295991" y="5663640"/>
            <a:ext cx="466375" cy="4366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5" y="991465"/>
            <a:ext cx="1487439" cy="1393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1" y="356659"/>
            <a:ext cx="1997732" cy="6239144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8395961" y="2087413"/>
            <a:ext cx="1354085" cy="1168595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029971" cy="11169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65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6665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3067173" y="1678432"/>
            <a:ext cx="1354085" cy="1168595"/>
            <a:chOff x="3067172" y="1678431"/>
            <a:chExt cx="1354086" cy="1168595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029971" cy="11169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65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6665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4763783" y="2031263"/>
            <a:ext cx="1354085" cy="1168595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029971" cy="11169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65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6665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6545752" y="1967335"/>
            <a:ext cx="1354085" cy="1168596"/>
            <a:chOff x="6545751" y="1967332"/>
            <a:chExt cx="1354086" cy="1168595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029971" cy="11169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65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6665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709945" y="1804999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矩形 24"/>
          <p:cNvSpPr/>
          <p:nvPr/>
        </p:nvSpPr>
        <p:spPr>
          <a:xfrm rot="20118966">
            <a:off x="4635925" y="1816637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26" name="矩形 25"/>
          <p:cNvSpPr/>
          <p:nvPr/>
        </p:nvSpPr>
        <p:spPr>
          <a:xfrm rot="1119809">
            <a:off x="7357675" y="1852967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27" name="矩形 26"/>
          <p:cNvSpPr/>
          <p:nvPr/>
        </p:nvSpPr>
        <p:spPr>
          <a:xfrm rot="20691888">
            <a:off x="9084817" y="2014732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060383" y="2357755"/>
            <a:ext cx="5912485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18.</a:t>
            </a:r>
            <a:r>
              <a:rPr lang="zh-CN" altLang="en-US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童年的水墨画</a:t>
            </a:r>
            <a:endParaRPr lang="en-US" altLang="zh-CN" sz="60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60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60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5854701"/>
            <a:ext cx="12204700" cy="1003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6211" y="380979"/>
            <a:ext cx="457200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一、看拼音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写词语。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2065" y="1142984"/>
            <a:ext cx="10568975" cy="3297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田野上方笼罩着一层烟雾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仿佛一幅美丽的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shuǐ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mò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huà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   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绵绵的春雨把大地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rǎn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lǜ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了。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3.shuǐ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hú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lu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  　 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是一种植物。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好吃的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mó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735" dirty="0" err="1" smtClean="0">
                <a:latin typeface="微软雅黑" panose="020B0503020204020204" charset="-122"/>
                <a:ea typeface="微软雅黑" panose="020B0503020204020204" charset="-122"/>
              </a:rPr>
              <a:t>gu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 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犹如很大的花雨伞。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3567" y="2095491"/>
            <a:ext cx="161353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水墨画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83492" y="2952747"/>
            <a:ext cx="120802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染绿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30823" y="3810003"/>
            <a:ext cx="161353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水葫芦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62491" y="4667259"/>
            <a:ext cx="120802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蘑菇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8" grpId="0"/>
      <p:bldP spid="10" grpId="0"/>
    </p:bld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5854701"/>
            <a:ext cx="12204700" cy="1003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5709" y="1207568"/>
            <a:ext cx="11906291" cy="268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画　              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水花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斗笠	       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鱼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小手	       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蜻蜓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09" y="380979"/>
            <a:ext cx="9810819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二、我会填量词。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45131" y="1342523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阵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42965" y="1342523"/>
            <a:ext cx="1714512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42965" y="2199779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10248" y="2199779"/>
            <a:ext cx="1238259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65" y="3047997"/>
            <a:ext cx="65976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10248" y="3047997"/>
            <a:ext cx="1238259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6" grpId="0"/>
      <p:bldP spid="14" grpId="0"/>
      <p:bldP spid="16" grpId="0"/>
      <p:bldP spid="11" grpId="0"/>
      <p:bldP spid="12" grpId="0"/>
    </p:bld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5854701"/>
            <a:ext cx="12204700" cy="1003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5709" y="1194012"/>
            <a:ext cx="11906291" cy="4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垂柳把溪水当作梳妆的镜子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山溪像绿玉带一样平静。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          　  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像刚下水的鸭群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扇动翅膀拍水戏耍。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 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松树刚洗过澡一身清清爽爽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松针上一串串雨珠明明亮亮。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 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459" y="253349"/>
            <a:ext cx="11239579" cy="95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三、指出下列句子运用了什么修辞手法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写在括号里。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6211" y="2255120"/>
            <a:ext cx="2857520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比喻、拟人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72517" y="3047997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17" y="4762509"/>
            <a:ext cx="113665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6" grpId="0"/>
      <p:bldP spid="14" grpId="0"/>
      <p:bldP spid="8" grpId="0"/>
    </p:bld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76211" y="1302613"/>
            <a:ext cx="11049077" cy="268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垂柳把溪水当作梳妆的镜子。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孩子们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像刚下水的鸭群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扇动翅膀拍水戏耍。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5854701"/>
            <a:ext cx="12204700" cy="1003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57213" y="2381243"/>
            <a:ext cx="638238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白云把蓝天当作嬉戏的乐园。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5519" y="4064883"/>
            <a:ext cx="1043686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秋风中的树叶像美丽的蝴蝶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展开双翅翩翩起舞。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211" y="540608"/>
            <a:ext cx="350774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四、仿写句子。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7" grpId="0"/>
    </p:bld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76211" y="1302613"/>
            <a:ext cx="11049077" cy="4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是哪个“水葫芦”一下钻入水中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出水时只见一阵水花两排银牙。	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A.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表示否定。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B.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表示引用别人的话。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C.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表示需要着重论述的对象或特定的词语。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5854701"/>
            <a:ext cx="12204700" cy="1003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67240" y="2285992"/>
            <a:ext cx="422275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211" y="540608"/>
            <a:ext cx="683260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五、选出下面句中引号的用法。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76211" y="666731"/>
            <a:ext cx="11334829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溪　边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垂柳把溪水当作梳妆的镜子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	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山溪像绿玉带一样平静。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	人影给溪水染绿了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	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钓竿上立着一只红蜻蜓。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	忽然扑腾一声人影碎了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	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草地上蹦跳着鱼儿和笑声。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5854701"/>
            <a:ext cx="12204700" cy="100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61" y="350107"/>
            <a:ext cx="3507740" cy="66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六、课内阅读。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80960" y="530065"/>
            <a:ext cx="12096835" cy="268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把文中的比喻句抄下来。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这首诗中小朋友在干什么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? 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5854701"/>
            <a:ext cx="12204700" cy="10033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66712" y="1482572"/>
            <a:ext cx="5715040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山溪像绿玉带一样平静。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1963" y="3333749"/>
            <a:ext cx="9429816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钓鱼。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8" grpId="0"/>
    </p:bld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81003" y="857232"/>
            <a:ext cx="10858533" cy="3543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这首诗中描写的景物有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3735" u="sng" dirty="0" smtClean="0">
                <a:latin typeface="微软雅黑" panose="020B0503020204020204" charset="-122"/>
                <a:ea typeface="微软雅黑" panose="020B0503020204020204" charset="-122"/>
              </a:rPr>
              <a:t>　 　 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735" u="sng" dirty="0" smtClean="0">
                <a:latin typeface="微软雅黑" panose="020B0503020204020204" charset="-122"/>
                <a:ea typeface="微软雅黑" panose="020B0503020204020204" charset="-122"/>
              </a:rPr>
              <a:t>　　   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735" u="sng" dirty="0" smtClean="0">
                <a:latin typeface="微软雅黑" panose="020B0503020204020204" charset="-122"/>
                <a:ea typeface="微软雅黑" panose="020B0503020204020204" charset="-122"/>
              </a:rPr>
              <a:t>　  　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endParaRPr lang="en-US" altLang="zh-CN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u="sng" dirty="0" smtClean="0">
                <a:latin typeface="微软雅黑" panose="020B0503020204020204" charset="-122"/>
                <a:ea typeface="微软雅黑" panose="020B0503020204020204" charset="-122"/>
              </a:rPr>
              <a:t>　       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735" u="sng" dirty="0" smtClean="0">
                <a:latin typeface="微软雅黑" panose="020B0503020204020204" charset="-122"/>
                <a:ea typeface="微软雅黑" panose="020B0503020204020204" charset="-122"/>
              </a:rPr>
              <a:t>　　     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altLang="en-US" sz="3735" u="sng" dirty="0" smtClean="0">
                <a:latin typeface="微软雅黑" panose="020B0503020204020204" charset="-122"/>
                <a:ea typeface="微软雅黑" panose="020B0503020204020204" charset="-122"/>
              </a:rPr>
              <a:t>　 　 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。 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这首诗有静、有动</a:t>
            </a:r>
            <a:r>
              <a:rPr lang="en-US" altLang="zh-CN" sz="3735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如两幅水墨画。请把写“动态美”的语句画上“</a:t>
            </a:r>
            <a:r>
              <a:rPr lang="zh-CN" altLang="en-US" sz="3735" u="sng" dirty="0" smtClean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en-US" sz="3735" dirty="0" smtClean="0">
                <a:latin typeface="微软雅黑" panose="020B0503020204020204" charset="-122"/>
                <a:ea typeface="微软雅黑" panose="020B0503020204020204" charset="-122"/>
              </a:rPr>
              <a:t>”线。 </a:t>
            </a:r>
            <a:endParaRPr lang="zh-CN" altLang="en-US" sz="3735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5854701"/>
            <a:ext cx="12204700" cy="1003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14997" y="952483"/>
            <a:ext cx="1333509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垂柳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29509" y="952483"/>
            <a:ext cx="1333509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山溪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39272" y="952483"/>
            <a:ext cx="1333509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人影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61" y="1809739"/>
            <a:ext cx="1333509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钓竿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81224" y="1809739"/>
            <a:ext cx="1714512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红蜻蜓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1989" y="1809739"/>
            <a:ext cx="1333509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鱼儿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61" y="4667259"/>
            <a:ext cx="10858576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忽然扑腾一声人影碎了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草地上蹦跳着鱼儿和笑声。</a:t>
            </a:r>
            <a:endParaRPr lang="zh-CN" altLang="en-US" sz="37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14"/>
          <p:cNvSpPr txBox="1"/>
          <p:nvPr/>
        </p:nvSpPr>
        <p:spPr>
          <a:xfrm>
            <a:off x="762000" y="1278467"/>
            <a:ext cx="8468784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571500" indent="-571500" eaLnBrk="0" hangingPunct="0">
              <a:buAutoNum type="ea1JpnChsDbPeriod" startAt="2"/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将下列诗句补充完整。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53250" name="Text Box 3"/>
          <p:cNvSpPr txBox="1"/>
          <p:nvPr/>
        </p:nvSpPr>
        <p:spPr>
          <a:xfrm>
            <a:off x="762000" y="2226733"/>
            <a:ext cx="10993967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1.___________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春风花草香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竹外桃花三两枝，</a:t>
            </a:r>
            <a:r>
              <a:rPr lang="en-US" altLang="zh-CN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_______________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3._______________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，添得黄鹂四五声。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6413500" y="3433233"/>
            <a:ext cx="44678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春江水暖鸭先知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1534584" y="2332567"/>
            <a:ext cx="3674533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迟日江山丽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1528233" y="4538133"/>
            <a:ext cx="44678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绿阴不减来时路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43890" y="786130"/>
            <a:ext cx="9516110" cy="481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十一、句子七彩虹。</a:t>
            </a:r>
            <a:endParaRPr lang="zh-CN" altLang="zh-CN" sz="3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红的白的黄的花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青的草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绿的叶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都像赶集似的聚拢来。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读了这句话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我想到了描写春天的词语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五颜六色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百花齐放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万紫千红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这句话采用了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拟人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的修辞手法。用这种修辞手法再写一个句子。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春风拂过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所有的花儿都笑了。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　　　　　　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如毛的细雨由天上洒落着。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调整词语的顺序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不改变句意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由天上洒落着如毛的细雨。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　　　　　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6325" y="2512378"/>
            <a:ext cx="143827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8065" y="2512695"/>
            <a:ext cx="14366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6795" y="2512695"/>
            <a:ext cx="14366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3138" y="3398838"/>
            <a:ext cx="118745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0"/>
            <a:ext cx="122047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824" y="4543065"/>
            <a:ext cx="2230809" cy="2093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735625" y="4927599"/>
            <a:ext cx="583267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12295989" y="5663639"/>
            <a:ext cx="466376" cy="4366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1" y="991464"/>
            <a:ext cx="1487439" cy="1393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1" y="356659"/>
            <a:ext cx="1997731" cy="6239144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8395961" y="2087412"/>
            <a:ext cx="1354087" cy="1168595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029969" cy="11169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65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6665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3067172" y="1678431"/>
            <a:ext cx="1354087" cy="1168595"/>
            <a:chOff x="3067172" y="1678431"/>
            <a:chExt cx="1354086" cy="1168595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029969" cy="11169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65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6665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4763781" y="2031261"/>
            <a:ext cx="1354087" cy="1168595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029969" cy="11169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65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6665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6545751" y="1967333"/>
            <a:ext cx="1354087" cy="1168596"/>
            <a:chOff x="6545751" y="1967332"/>
            <a:chExt cx="1354086" cy="1168595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029969" cy="11169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65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6665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709943" y="1804999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矩形 24"/>
          <p:cNvSpPr/>
          <p:nvPr/>
        </p:nvSpPr>
        <p:spPr>
          <a:xfrm rot="20118966">
            <a:off x="4635925" y="1816637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26" name="矩形 25"/>
          <p:cNvSpPr/>
          <p:nvPr/>
        </p:nvSpPr>
        <p:spPr>
          <a:xfrm rot="1119809">
            <a:off x="7357675" y="1852965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27" name="矩形 26"/>
          <p:cNvSpPr/>
          <p:nvPr/>
        </p:nvSpPr>
        <p:spPr>
          <a:xfrm rot="20691888">
            <a:off x="9084817" y="2014731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368007" y="2625566"/>
            <a:ext cx="3336925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19.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剃头大师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64335" y="1210310"/>
            <a:ext cx="89230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选择每组中加点字读音错误的一项。</a:t>
            </a:r>
            <a:endParaRPr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 smtClean="0">
                <a:cs typeface="楷体" panose="02010609060101010101" pitchFamily="49" charset="-122"/>
              </a:rPr>
              <a:t> 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　　) A.剃头(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dì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　　　 B.执行(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zhí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　　　</a:t>
            </a:r>
            <a:endParaRPr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C.否则(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fǒu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　　　 D.摸耳朵(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mō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(　　)A.习惯(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ɡuàn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	  B.受刑(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xǐn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ɡ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	</a:t>
            </a:r>
            <a:endParaRPr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C.厘米(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lí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	       D.代替(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tì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4266" y="657518"/>
            <a:ext cx="1940719" cy="54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63775" y="3601085"/>
            <a:ext cx="687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B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17115" y="2152650"/>
            <a:ext cx="634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3604895" y="2492375"/>
            <a:ext cx="793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7055485" y="2376805"/>
            <a:ext cx="561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3503295" y="3137535"/>
            <a:ext cx="561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517304" y="3903613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938270" y="3904615"/>
            <a:ext cx="558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3503295" y="4652010"/>
            <a:ext cx="4965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257415" y="3137535"/>
            <a:ext cx="560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616999" y="4652278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0525" y="636270"/>
            <a:ext cx="89865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看拼音,写词语。</a:t>
            </a:r>
            <a:endParaRPr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lǐ fà(　　　)　　　　　  biǎo dì(　　　)　　　　　　　dǎn xiǎo(　　　)　　　　 chóu rén(　　　)</a:t>
            </a:r>
            <a:endParaRPr sz="32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shuān</a:t>
            </a:r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ɡ</a:t>
            </a: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 bèi(　　　)	   suī rán(　　　)</a:t>
            </a:r>
            <a:endParaRPr sz="32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fù qián(　　　)	       wén jiàn(　　　)</a:t>
            </a:r>
            <a:endParaRPr sz="32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13710" y="1553845"/>
            <a:ext cx="1301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理发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13445" y="1553845"/>
            <a:ext cx="1278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表弟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11245" y="2237105"/>
            <a:ext cx="1255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胆小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8761730" y="2352675"/>
            <a:ext cx="1193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仇人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4019550" y="3034030"/>
            <a:ext cx="1203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双倍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8513445" y="3034030"/>
            <a:ext cx="1343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3441700" y="3724910"/>
            <a:ext cx="1280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付钱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8684260" y="3724910"/>
            <a:ext cx="11728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文件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33220" y="500380"/>
            <a:ext cx="892492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读句子,完成词语练习。</a:t>
            </a:r>
            <a:endParaRPr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老师傅耳朵不好,听不清小沙的抗议,而且,他有一把磨得锃亮的剃刀,所以,小沙只得规规矩矩由老师傅摆布。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(1)小明不理解“锃亮”的意思,联系上下文,他大概猜到 “锃亮”用来形容剃刀闪着白光的样子,由此他想到了几个带有“亮”字的词语: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</a:t>
            </a: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6025" y="5696585"/>
            <a:ext cx="6261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晶亮　闪亮　亮晶晶　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41475" y="561975"/>
            <a:ext cx="89249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小明又查阅了词典,知道了“锃亮”的意思:　　　　　　　　　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   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 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(2)“摆布”的意思有:① 安排,布置;② 操纵,支配。在上面的句子里,“摆布”的意思是(　　)。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0700" y="1169670"/>
            <a:ext cx="3975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反光发亮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9102090" y="2778125"/>
            <a:ext cx="734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33967" y="522090"/>
            <a:ext cx="4860032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根据要求完成句子练习。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3845" y="1351915"/>
            <a:ext cx="908494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(1)我从前没有干过这一行。我好像有剃头的天分。(用关联词合并成一句话)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720215" y="2898140"/>
            <a:ext cx="87509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我虽然从前没有干过这一行,但是好像有剃头的天分。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30000"/>
          </a:blip>
          <a:stretch>
            <a:fillRect/>
          </a:stretch>
        </p:blipFill>
        <p:spPr>
          <a:xfrm>
            <a:off x="1865630" y="3335020"/>
            <a:ext cx="8459470" cy="4857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30000"/>
          </a:blip>
          <a:stretch>
            <a:fillRect/>
          </a:stretch>
        </p:blipFill>
        <p:spPr>
          <a:xfrm>
            <a:off x="1865630" y="3980815"/>
            <a:ext cx="8459470" cy="485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552575" y="581660"/>
            <a:ext cx="908494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(2)耳朵边剪得很小心,有的地方长,有的地方短。(改成比喻句)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4650" y="2103120"/>
            <a:ext cx="87007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耳朵边剪得很小心,有的地方长,有的地方短,如同梯田一样高高低低。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30000"/>
          </a:blip>
          <a:stretch>
            <a:fillRect/>
          </a:stretch>
        </p:blipFill>
        <p:spPr>
          <a:xfrm>
            <a:off x="1765300" y="2402840"/>
            <a:ext cx="8459470" cy="485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30000"/>
          </a:blip>
          <a:stretch>
            <a:fillRect/>
          </a:stretch>
        </p:blipFill>
        <p:spPr>
          <a:xfrm>
            <a:off x="1765300" y="3185795"/>
            <a:ext cx="8459470" cy="485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604645" y="558165"/>
            <a:ext cx="898334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对“我敢说,世界上再也没有比他更优秀的顾客了”一句理解正确的一项是(　　)。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A.在小沙看来,“我”理发技术非常高超,不痛也不痒,又没有伤到他的耳朵,比老剃头师傅强多了。小沙这样的要求,在“我”看来是最优秀的顾客。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B.在整个理发的过程中,小沙与“我”配合得十分默契,这自然是最优秀的顾客了。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54875" y="1499235"/>
            <a:ext cx="8470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604645" y="693420"/>
            <a:ext cx="898334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C.小沙心甘情愿地让“我”理发,并且答应给“我”五块钱的酬劳,这对于“我”来说是优秀顾客的最佳表现。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D.小沙认为“我”是最好的理发师,“我”自然赞誉小沙是最好的顾客。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016000"/>
            <a:ext cx="8128000" cy="47428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十二、根据课文内容填空。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乌黑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的羽毛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轻快有力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的翅膀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剪刀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似的尾巴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凑成了那样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可爱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活泼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的小燕子。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在括号里填上恰当的词语。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这句话中表示燕子整体特点的词语是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可爱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活泼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这句话是对小燕子的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外形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作者采用了从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局部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整体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的描写方法。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2175" y="1609725"/>
            <a:ext cx="1079500" cy="4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5325" y="1604963"/>
            <a:ext cx="1436688" cy="420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250" y="2133600"/>
            <a:ext cx="1081088" cy="4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688" y="2151063"/>
            <a:ext cx="1079500" cy="420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4113" y="2647950"/>
            <a:ext cx="1079500" cy="4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9463" y="3594100"/>
            <a:ext cx="1081087" cy="4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51088" y="4103688"/>
            <a:ext cx="1081087" cy="420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65825" y="4622800"/>
            <a:ext cx="1079500" cy="4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11450" y="5205413"/>
            <a:ext cx="1079500" cy="347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71988" y="516890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530985" y="513715"/>
            <a:ext cx="914590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6.</a:t>
            </a:r>
            <a:r>
              <a:rPr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课文回顾。</a:t>
            </a:r>
            <a:endParaRPr sz="32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课文中的“害人精”指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  　　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。小沙称其为“害人精”后,让“我”给他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。最后头发越剪越短,耳朵边剪得像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　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。课文刻画出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的“我”和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的小沙的形象。 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3165" y="3618865"/>
            <a:ext cx="11607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幼稚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6431915" y="1381125"/>
            <a:ext cx="3790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店里的剃头师傅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8707755" y="1964690"/>
            <a:ext cx="15144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剪头发　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7642860" y="2853055"/>
            <a:ext cx="2221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层层梯田　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7110095" y="3618865"/>
            <a:ext cx="26396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天真、淘气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4" grpId="0"/>
      <p:bldP spid="5" grpId="0"/>
    </p:bld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53540" y="1128395"/>
            <a:ext cx="892429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拓展阅读。</a:t>
            </a:r>
            <a:endParaRPr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表哥驾到(节选)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唉,表哥驾到,一切都复杂了。</a:t>
            </a:r>
            <a:r>
              <a:rPr sz="3200" baseline="3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突然,我听妈叫我,我过去。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妈在洗碗,水龙头冲得哗哗响。她不看我,看着水盆,问:“刚才你不吃排骨,真是为了想省给我吃?”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53853" y="588556"/>
            <a:ext cx="1948716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33855" y="667385"/>
            <a:ext cx="892429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我抽抽鼻子:“我还有事。”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我也没朝她看,转身走了。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路过客厅,听见大姨正和表哥在里面说话,而且,是一句让人心跳的话:“你表弟,够你学一阵的!”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别是把我当反面教材!我得证实一下。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“你别看他不会弹琴,没学过电脑,那些一学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96390" y="428625"/>
            <a:ext cx="899858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就会的!你看人家那灵活样,诚实,孝顺,做的模型多漂亮,你做的那叫什么?还有,从明天起,你得跟他那样练弹跳……”大姨说得头头是道。</a:t>
            </a:r>
            <a:r>
              <a:rPr sz="3200" baseline="30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“唉,天天听你说表弟的好话!”表哥好没劲地说,“说得我没信心!”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我一拍脑袋,这回真像孙猴子那样一蹦老高。</a:t>
            </a:r>
            <a:r>
              <a:rPr sz="32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而且,我想立即冲进去与表哥握握手,告诉他:我俩真是一对难兄难弟!彼此彼此,相见恨晚。</a:t>
            </a:r>
            <a:r>
              <a:rPr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sz="3200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  <a:hlinkClick r:id="rId1" action="ppaction://hlinksldjump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33855" y="680085"/>
            <a:ext cx="89242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可不知怎的,我只叫道:“表哥驾到——”就涌起一种男儿掉泪的悲怆。</a:t>
            </a:r>
            <a:r>
              <a:rPr sz="3200" baseline="30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36065" y="593725"/>
            <a:ext cx="91192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(1)抓住关键词语理解句子的意思:“难兄难弟”的意思是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            　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。对画“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”的句子理解有误的一项是(　　)。 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A.这句话写出了孩子们的委屈与苦恼,这是大人们不能体会的。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3630" y="2956560"/>
            <a:ext cx="693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1536065" y="1223645"/>
            <a:ext cx="88106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彼此曾共患难的人或彼此处于同样困境的人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1675" y="1443355"/>
            <a:ext cx="7105650" cy="628650"/>
          </a:xfrm>
          <a:prstGeom prst="rect">
            <a:avLst/>
          </a:prstGeom>
        </p:spPr>
      </p:pic>
      <p:sp>
        <p:nvSpPr>
          <p:cNvPr id="8" name="文本框 7">
            <a:hlinkClick r:id="rId2" action="ppaction://hlinksldjump"/>
          </p:cNvPr>
          <p:cNvSpPr txBox="1"/>
          <p:nvPr/>
        </p:nvSpPr>
        <p:spPr>
          <a:xfrm>
            <a:off x="7156450" y="3009265"/>
            <a:ext cx="1944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返回原文</a:t>
            </a:r>
            <a:endParaRPr lang="zh-CN" altLang="en-US" sz="320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7156450" y="2956560"/>
            <a:ext cx="1891665" cy="68834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44320" y="772160"/>
            <a:ext cx="91027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B.“我们”都是父母眼中的“坏”孩子,别人眼中的“好”孩子。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C.父母求全责备,对孩子的期望值过高,给“我们”带来了困苦。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D.“我们”俩总是一块经受苦难,是患难的兄弟。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34160" y="589280"/>
            <a:ext cx="910336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(2)“你表弟,够你学一阵的!”这句话的意思是什么?请写一写。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(3)结尾“我”为什么涌起一种男儿掉泪的悲怆?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712595" y="2118360"/>
            <a:ext cx="8746490" cy="791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1712595" y="2118360"/>
            <a:ext cx="701294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表弟身上的优点很多,你是学不完的。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23390" y="3582036"/>
            <a:ext cx="874522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原来,“我”也有优点,被人夸奖确实感到很激动,很兴奋。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712595" y="3582035"/>
            <a:ext cx="8746490" cy="791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-40000"/>
          </a:blip>
          <a:srcRect b="50000"/>
          <a:stretch>
            <a:fillRect/>
          </a:stretch>
        </p:blipFill>
        <p:spPr bwMode="auto">
          <a:xfrm>
            <a:off x="1712595" y="4373880"/>
            <a:ext cx="8746490" cy="791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89" grpId="0" bldLvl="0" animBg="1"/>
      <p:bldP spid="2" grpId="0" bldLvl="0" animBg="1"/>
    </p:bld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53757" y="2625566"/>
            <a:ext cx="2765425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20.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肥皂泡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030413" y="1993900"/>
          <a:ext cx="8120062" cy="231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3839210" imgH="1100455" progId="">
                  <p:embed/>
                </p:oleObj>
              </mc:Choice>
              <mc:Fallback>
                <p:oleObj name="文档" r:id="rId1" imgW="3839210" imgH="1100455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0413" y="1993900"/>
                        <a:ext cx="8120062" cy="23129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 bwMode="auto">
          <a:xfrm>
            <a:off x="3648075" y="2540000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 bwMode="auto">
          <a:xfrm>
            <a:off x="7535863" y="2540000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 bwMode="auto">
          <a:xfrm>
            <a:off x="3000375" y="3148013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 bwMode="auto">
          <a:xfrm>
            <a:off x="8843963" y="310832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 bwMode="auto">
          <a:xfrm>
            <a:off x="3160713" y="3727450"/>
            <a:ext cx="414337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 bwMode="auto">
          <a:xfrm>
            <a:off x="7721600" y="3681413"/>
            <a:ext cx="414338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2"/>
          <p:cNvSpPr>
            <a:spLocks noChangeAspect="1"/>
          </p:cNvSpPr>
          <p:nvPr/>
        </p:nvSpPr>
        <p:spPr bwMode="auto">
          <a:xfrm>
            <a:off x="2032000" y="1514475"/>
            <a:ext cx="8128000" cy="3709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《燕子》一课是按照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的顺序写的。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燕子的外形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春光里的燕子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燕子的飞行和停歇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燕子的飞行和停歇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春光里的燕子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燕子的外形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燕子的外形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燕子的飞行和停歇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春光里的燕子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26138" y="1628775"/>
            <a:ext cx="4572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8"/>
          <p:cNvSpPr>
            <a:spLocks noChangeAspect="1"/>
          </p:cNvSpPr>
          <p:nvPr/>
        </p:nvSpPr>
        <p:spPr bwMode="auto">
          <a:xfrm>
            <a:off x="2032000" y="1196975"/>
            <a:ext cx="8128000" cy="422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写词语。　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ruò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shì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若是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在水中加入少许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féi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zào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 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肥皂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就能够吹出许多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tòu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míng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透明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的泡泡。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zǒu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láng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走廊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上手推车里的那个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yīng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ér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婴儿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jiāo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qì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娇气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妈妈希望她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yuè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越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yuè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越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妹妹正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yǎng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zhe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仰着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chě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扯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yí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chuàn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一串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熟透了的葡萄。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19513" y="1844675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4600" y="1825625"/>
            <a:ext cx="892175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463" y="234950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8438" y="2852738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4113" y="3344863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638" y="3355975"/>
            <a:ext cx="108108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38413" y="3879850"/>
            <a:ext cx="4572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59338" y="3868738"/>
            <a:ext cx="4572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32400" y="4391025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96225" y="4391025"/>
            <a:ext cx="4587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65513" y="4872038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2032000" y="814388"/>
            <a:ext cx="81280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三、句子七彩虹。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她说阴雨时节天气潮湿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肥皂泡不容易破裂。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潮湿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的反义词是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干燥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的反义词是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艰难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把句子改为反问句。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难道她没说阴雨时节天气潮湿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肥皂泡不容易破裂吗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那轻圆的球儿便从管上落了下来。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在这句话中的读音是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luò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它的另一个读音是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là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调整词语的顺序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不改变句意。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从管上那轻圆的球儿便落了下来。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64200" y="1906588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2400" y="2447925"/>
            <a:ext cx="1079500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4988" y="4498975"/>
            <a:ext cx="609600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150" y="5002213"/>
            <a:ext cx="609600" cy="347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2032000" y="1844675"/>
            <a:ext cx="8128000" cy="26752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那一个个轻清脆丽的小球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像一串美丽的梦。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的前面还可以加的修饰语有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奇怪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美妙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用相同的修辞手法仿写句子。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示例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那一棵棵树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像一个个卫士。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40688" y="2420938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088" y="2933700"/>
            <a:ext cx="108108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 bwMode="auto">
          <a:xfrm>
            <a:off x="2032000" y="765175"/>
            <a:ext cx="8128000" cy="5775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四、根据课文内容填空。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这时大家都悬着心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仰着头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屏住呼吸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,——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不久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这光丽的薄球就无声地散裂了。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这句话中破折号的作用是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话题的转变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解释说明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意思的转折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选段中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悬着心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仰着头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停着呼吸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让你感受到了什么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这些动作让我感受到孩子们因担心肥皂泡破裂而紧张的心情。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16725" y="2420938"/>
            <a:ext cx="4572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2032000" y="2038350"/>
            <a:ext cx="8128000" cy="21583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《肥皂泡》的作者是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冰心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原名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谢婉莹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。她是我国现代著名的散文家、诗人。她的作品充满了对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大自然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的赞美。这篇课文描写了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作者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在童年吹肥皂泡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的故事。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97550" y="208915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9413" y="2093913"/>
            <a:ext cx="1306512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6275" y="3125788"/>
            <a:ext cx="1306513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650" y="3667125"/>
            <a:ext cx="2801938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2032000" y="898525"/>
          <a:ext cx="8128000" cy="371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3839210" imgH="1753870" progId="">
                  <p:embed/>
                </p:oleObj>
              </mc:Choice>
              <mc:Fallback>
                <p:oleObj name="文档" r:id="rId1" imgW="3839210" imgH="1753870" progId="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898525"/>
                        <a:ext cx="8128000" cy="37115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 bwMode="auto">
          <a:xfrm>
            <a:off x="2032000" y="4610100"/>
            <a:ext cx="8128000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用文中加点的词语写句子。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蓝天白云映照下的天池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那么明亮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那么美丽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那么迷人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那么平静。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765175"/>
            <a:ext cx="81280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下列哪项不是吹起来的小球的特点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轻清脆丽。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圆满、自由、透明、美丽。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都可以飞到天上去。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关于文中画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分析不正确的一项是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方正书宋_GBK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这是作者美好的想象。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肥皂泡代表着作者美好的愿望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带着作者对美好生活的希望。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这句话写出了作者因为肥皂泡消失而变得非常伤心。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28025" y="908050"/>
            <a:ext cx="4587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41588" y="3463925"/>
            <a:ext cx="45878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 bwMode="auto">
          <a:xfrm>
            <a:off x="2032000" y="1916113"/>
            <a:ext cx="8128000" cy="21583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为什么作者的心里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充满了快乐、骄傲与希望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因为吹肥皂泡的过程非常快乐。这些肥皂泡是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我们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自己吹起来的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因此骄傲。这些肥皂泡会飞到天上、飞过山巅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它带着孩子们想去远方的希望。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908050"/>
            <a:ext cx="8128000" cy="474281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六、课外阅读。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童年趣事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童年像一个五彩斑斓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lán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使人留恋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使人向往。童年发生的一件件有趣的事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常常把我带入美好的回忆中。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我们家还在红矸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gān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山上住。当秋风卷走最后一片黄叶的时候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冬天迈着匆匆的脚步来到了。跟着来的是皑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ái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皑白雪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雪花儿慢慢落在地上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地上就像披了一件白色的纱衣。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2"/>
          <p:cNvSpPr>
            <a:spLocks noChangeAspect="1"/>
          </p:cNvSpPr>
          <p:nvPr/>
        </p:nvSpPr>
        <p:spPr bwMode="auto">
          <a:xfrm>
            <a:off x="2032000" y="765175"/>
            <a:ext cx="8128000" cy="5775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这时爸爸叫我出去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太棒了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原来是爸爸给我做了一个雪车。我怀着激动的心情坐上了雪车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爸爸在后面推着我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推得很快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风呼呼地刮着。我坐在车上正玩得起劲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忽然看见前面有一块石头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我大叫起来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爸爸因为推得太猛没反应过来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车子一下被石头绊住了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我一下子摔在地上。爸爸连忙跑过来关切地说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没事吧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我生气地从雪里爬起来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刚抬起头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爸爸哈哈大笑起来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我气呼呼地说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有什么好笑的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爸爸笑着说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你满脸都是雪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再加上冻得通红的鼻子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好像一个大雪人。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我连忙把脸上的雪弄掉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去追爸爸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1"/>
          <p:cNvSpPr/>
          <p:nvPr/>
        </p:nvSpPr>
        <p:spPr>
          <a:xfrm>
            <a:off x="893233" y="865717"/>
            <a:ext cx="10420177" cy="436435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30000"/>
              </a:lnSpc>
            </a:pPr>
            <a:r>
              <a:rPr lang="zh-CN" altLang="en-US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十二、注意下面句子中带点的词语，完成练习。</a:t>
            </a:r>
            <a:endParaRPr lang="zh-CN" altLang="en-US" sz="2665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36575" marR="0" lvl="0" indent="0" eaLnBrk="1" hangingPunct="1">
              <a:lnSpc>
                <a:spcPct val="13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一身乌黑的羽毛，一双剪刀似的尾巴，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36575" marR="0" lvl="0" indent="0" eaLnBrk="1" hangingPunct="1">
              <a:lnSpc>
                <a:spcPct val="13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一对轻快有力的翅膀，凑成了那样可爱的活泼的小燕子。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2255" marR="0" lvl="0" indent="-262255" eaLnBrk="1" hangingPunct="1">
              <a:lnSpc>
                <a:spcPct val="130000"/>
              </a:lnSpc>
            </a:pPr>
            <a:r>
              <a:rPr lang="en-US" altLang="zh-CN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zh-CN" altLang="en-US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这句话从</a:t>
            </a:r>
            <a:r>
              <a:rPr lang="en-US" altLang="zh-CN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</a:t>
            </a:r>
            <a:r>
              <a:rPr lang="zh-CN" altLang="en-US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、</a:t>
            </a:r>
            <a:r>
              <a:rPr lang="en-US" altLang="zh-CN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</a:t>
            </a:r>
            <a:r>
              <a:rPr lang="zh-CN" altLang="en-US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和</a:t>
            </a:r>
            <a:r>
              <a:rPr lang="en-US" altLang="zh-CN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</a:t>
            </a:r>
            <a:r>
              <a:rPr lang="zh-CN" altLang="en-US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三个方面来描写小燕子的外形。</a:t>
            </a:r>
            <a:endParaRPr lang="zh-CN" altLang="en-US" sz="2665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62255" marR="0" lvl="0" indent="-262255" eaLnBrk="1" hangingPunct="1">
              <a:lnSpc>
                <a:spcPct val="130000"/>
              </a:lnSpc>
            </a:pPr>
            <a:r>
              <a:rPr lang="en-US" altLang="zh-CN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zh-CN" altLang="en-US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这句话是比喻句，把</a:t>
            </a:r>
            <a:r>
              <a:rPr lang="en-US" altLang="zh-CN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</a:t>
            </a:r>
            <a:r>
              <a:rPr lang="zh-CN" altLang="en-US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比作</a:t>
            </a:r>
            <a:r>
              <a:rPr lang="en-US" altLang="zh-CN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</a:t>
            </a:r>
            <a:r>
              <a:rPr lang="zh-CN" altLang="en-US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。</a:t>
            </a:r>
            <a:endParaRPr lang="zh-CN" altLang="en-US" sz="2665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62255" marR="0" lvl="0" indent="-262255" eaLnBrk="1" hangingPunct="1">
              <a:lnSpc>
                <a:spcPct val="130000"/>
              </a:lnSpc>
            </a:pPr>
            <a:r>
              <a:rPr lang="en-US" altLang="zh-CN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zh-CN" altLang="en-US" sz="266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读句中带点的词语，说说这些词语有什么共同点，分别写出了燕子的什么。</a:t>
            </a:r>
            <a:endParaRPr lang="en-US" altLang="zh-CN" sz="2665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059" name="矩形 2"/>
          <p:cNvSpPr/>
          <p:nvPr/>
        </p:nvSpPr>
        <p:spPr>
          <a:xfrm>
            <a:off x="1312333" y="5092700"/>
            <a:ext cx="9643533" cy="13220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665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这些词语都是修饰后面的事物的，“乌黑的”写出羽毛的颜色，“剪刀似的”写出尾巴的形状，“轻快有力”写出翅膀的状态，“那样可爱的活泼的”写燕子给人的感觉。</a:t>
            </a:r>
            <a:endParaRPr lang="zh-CN" altLang="en-US" sz="2665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060" name="矩形 3"/>
          <p:cNvSpPr/>
          <p:nvPr/>
        </p:nvSpPr>
        <p:spPr>
          <a:xfrm>
            <a:off x="3124200" y="2525184"/>
            <a:ext cx="864870" cy="50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665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羽毛</a:t>
            </a:r>
            <a:endParaRPr lang="zh-CN" altLang="en-US" sz="2400"/>
          </a:p>
        </p:txBody>
      </p:sp>
      <p:sp>
        <p:nvSpPr>
          <p:cNvPr id="45061" name="矩形 4"/>
          <p:cNvSpPr/>
          <p:nvPr/>
        </p:nvSpPr>
        <p:spPr>
          <a:xfrm>
            <a:off x="5418667" y="2537883"/>
            <a:ext cx="864870" cy="50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665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尾巴</a:t>
            </a:r>
            <a:endParaRPr lang="zh-CN" altLang="en-US" sz="2400"/>
          </a:p>
        </p:txBody>
      </p:sp>
      <p:sp>
        <p:nvSpPr>
          <p:cNvPr id="45062" name="矩形 5"/>
          <p:cNvSpPr/>
          <p:nvPr/>
        </p:nvSpPr>
        <p:spPr>
          <a:xfrm>
            <a:off x="7681384" y="2518833"/>
            <a:ext cx="864870" cy="50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665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翅膀</a:t>
            </a:r>
            <a:endParaRPr lang="zh-CN" altLang="en-US" sz="2400"/>
          </a:p>
        </p:txBody>
      </p:sp>
      <p:sp>
        <p:nvSpPr>
          <p:cNvPr id="45063" name="矩形 6"/>
          <p:cNvSpPr/>
          <p:nvPr/>
        </p:nvSpPr>
        <p:spPr>
          <a:xfrm>
            <a:off x="4781549" y="3602567"/>
            <a:ext cx="1887855" cy="50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665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燕子的尾巴</a:t>
            </a:r>
            <a:endParaRPr lang="zh-CN" altLang="en-US" sz="2400"/>
          </a:p>
        </p:txBody>
      </p:sp>
      <p:sp>
        <p:nvSpPr>
          <p:cNvPr id="45064" name="矩形 7"/>
          <p:cNvSpPr/>
          <p:nvPr/>
        </p:nvSpPr>
        <p:spPr>
          <a:xfrm>
            <a:off x="8616949" y="3433233"/>
            <a:ext cx="864870" cy="7073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665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剪刀</a:t>
            </a:r>
            <a:endParaRPr lang="zh-CN" altLang="en-US" sz="2665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/>
      <p:bldP spid="45061" grpId="0"/>
      <p:bldP spid="45062" grpId="0"/>
      <p:bldP spid="45063" grpId="0"/>
      <p:bldP spid="45064" grpId="0"/>
    </p:bldLst>
  </p:timing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370013"/>
            <a:ext cx="8128000" cy="37090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照样子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写词语。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哈哈大笑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(AABC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):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亭亭玉立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津津有味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气呼呼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(ABB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笑哈哈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乐呵呵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画出文中的一个比喻句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画出一个拟人句。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童年像一个五彩斑斓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lán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的梦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使人留恋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使人向往。</a:t>
            </a:r>
            <a:endParaRPr lang="zh-CN" altLang="zh-CN" sz="2800">
              <a:solidFill>
                <a:srgbClr val="FF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冬天迈着匆匆的脚步来到了。</a:t>
            </a:r>
            <a:endParaRPr lang="zh-CN" altLang="zh-CN" sz="2800">
              <a:solidFill>
                <a:srgbClr val="FF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81650" y="1947863"/>
            <a:ext cx="14366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0838" y="1947863"/>
            <a:ext cx="158115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62513" y="2447925"/>
            <a:ext cx="1438275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9600" y="2459038"/>
            <a:ext cx="143827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 bwMode="auto">
          <a:xfrm>
            <a:off x="2032000" y="1370013"/>
            <a:ext cx="8128000" cy="3709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这篇短文主要写了什么内容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和爸爸做雪车的故事。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冬天下雪的故事。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爸爸做了一个雪车推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结果撞到石头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变成了一个雪人的故事。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选文表达了作者怎样的思想感情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表达了作者对童年生活的怀念之情。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29698" name="矩形 1"/>
          <p:cNvSpPr>
            <a:spLocks noChangeAspect="1"/>
          </p:cNvSpPr>
          <p:nvPr/>
        </p:nvSpPr>
        <p:spPr bwMode="auto">
          <a:xfrm>
            <a:off x="2032000" y="2114550"/>
            <a:ext cx="8128000" cy="497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75500" y="1473200"/>
            <a:ext cx="4587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255646" y="2357755"/>
            <a:ext cx="5521960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21.</a:t>
            </a:r>
            <a:r>
              <a:rPr lang="en-US" altLang="zh-CN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*</a:t>
            </a:r>
            <a:r>
              <a:rPr lang="zh-CN" altLang="en-US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我不能失信</a:t>
            </a:r>
            <a:endParaRPr lang="en-US" altLang="zh-CN" sz="60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60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60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4"/>
          <p:cNvGrpSpPr/>
          <p:nvPr/>
        </p:nvGrpSpPr>
        <p:grpSpPr bwMode="auto">
          <a:xfrm>
            <a:off x="116417" y="277284"/>
            <a:ext cx="3181349" cy="1113367"/>
            <a:chOff x="137" y="328"/>
            <a:chExt cx="3758" cy="1315"/>
          </a:xfrm>
        </p:grpSpPr>
        <p:grpSp>
          <p:nvGrpSpPr>
            <p:cNvPr id="25608" name="组合 7"/>
            <p:cNvGrpSpPr/>
            <p:nvPr/>
          </p:nvGrpSpPr>
          <p:grpSpPr bwMode="auto">
            <a:xfrm>
              <a:off x="859" y="508"/>
              <a:ext cx="3036" cy="1112"/>
              <a:chOff x="2085" y="825"/>
              <a:chExt cx="3037" cy="1115"/>
            </a:xfrm>
          </p:grpSpPr>
          <p:pic>
            <p:nvPicPr>
              <p:cNvPr id="25612" name="图片 4" descr="5d8b64deh8c5940b87eb9&amp;69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13" name="文本框 6"/>
              <p:cNvSpPr txBox="1">
                <a:spLocks noChangeArrowheads="1"/>
              </p:cNvSpPr>
              <p:nvPr/>
            </p:nvSpPr>
            <p:spPr bwMode="auto">
              <a:xfrm>
                <a:off x="2362" y="1013"/>
                <a:ext cx="2470" cy="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735" b="1" dirty="0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随堂练习</a:t>
                </a:r>
                <a:endParaRPr lang="zh-CN" altLang="en-US" sz="3735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5609" name="组合 28"/>
            <p:cNvGrpSpPr/>
            <p:nvPr/>
          </p:nvGrpSpPr>
          <p:grpSpPr bwMode="auto">
            <a:xfrm>
              <a:off x="137" y="328"/>
              <a:ext cx="1129" cy="1315"/>
              <a:chOff x="7544" y="4838"/>
              <a:chExt cx="1129" cy="1315"/>
            </a:xfrm>
          </p:grpSpPr>
          <p:pic>
            <p:nvPicPr>
              <p:cNvPr id="25610" name="图片 25" descr="4606474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0880000" flipH="1">
                <a:off x="7544" y="4838"/>
                <a:ext cx="1129" cy="1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11" name="图片 26" descr="usm7qA==_I3OmdpjZXfNJ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45" y="4913"/>
                <a:ext cx="473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024467" y="1598084"/>
            <a:ext cx="9719733" cy="40335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照样子写短语。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265" b="1" dirty="0">
                <a:solidFill>
                  <a:schemeClr val="bg1"/>
                </a:solidFill>
                <a:latin typeface="+mn-ea"/>
                <a:ea typeface="+mn-ea"/>
              </a:rPr>
              <a:t> </a:t>
            </a:r>
            <a:r>
              <a:rPr lang="en-US" altLang="zh-CN" sz="4265" b="1" dirty="0">
                <a:solidFill>
                  <a:srgbClr val="0000FF"/>
                </a:solidFill>
                <a:latin typeface="+mn-ea"/>
                <a:ea typeface="+mn-ea"/>
              </a:rPr>
              <a:t>  </a:t>
            </a:r>
            <a:r>
              <a:rPr lang="zh-CN" altLang="en-US" sz="4265" b="1" dirty="0">
                <a:solidFill>
                  <a:srgbClr val="0000FF"/>
                </a:solidFill>
                <a:latin typeface="+mn-ea"/>
                <a:ea typeface="+mn-ea"/>
              </a:rPr>
              <a:t>尖尖的嘴巴       红红的眼睛</a:t>
            </a:r>
            <a:endParaRPr lang="zh-CN" altLang="en-US" sz="4265" b="1" dirty="0">
              <a:solidFill>
                <a:srgbClr val="0000FF"/>
              </a:solidFill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4265" b="1" dirty="0">
                <a:solidFill>
                  <a:srgbClr val="0000FF"/>
                </a:solidFill>
                <a:latin typeface="+mn-ea"/>
                <a:ea typeface="+mn-ea"/>
              </a:rPr>
              <a:t> （          ）   </a:t>
            </a:r>
            <a:r>
              <a:rPr lang="zh-CN" altLang="en-US" sz="4265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（          ）</a:t>
            </a:r>
            <a:endParaRPr lang="zh-CN" altLang="en-US" sz="4265" b="1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4265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 （          ）   （          ）</a:t>
            </a:r>
            <a:endParaRPr lang="zh-CN" altLang="en-US" sz="4265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805517" y="3841751"/>
            <a:ext cx="3348567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265" b="1">
                <a:solidFill>
                  <a:srgbClr val="FF00FF"/>
                </a:solidFill>
                <a:latin typeface="Times New Roman" panose="02020603050405020304" pitchFamily="18" charset="0"/>
              </a:rPr>
              <a:t>长长的睫毛</a:t>
            </a:r>
            <a:endParaRPr lang="zh-CN" altLang="en-US" sz="4265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6508751" y="3829051"/>
            <a:ext cx="3348567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265" b="1">
                <a:solidFill>
                  <a:srgbClr val="FF00FF"/>
                </a:solidFill>
                <a:latin typeface="Times New Roman" panose="02020603050405020304" pitchFamily="18" charset="0"/>
              </a:rPr>
              <a:t>胖胖的小手</a:t>
            </a:r>
            <a:endParaRPr lang="zh-CN" altLang="en-US" sz="4265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816100" y="4766733"/>
            <a:ext cx="3348567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265" b="1">
                <a:solidFill>
                  <a:srgbClr val="FF00FF"/>
                </a:solidFill>
                <a:latin typeface="Times New Roman" panose="02020603050405020304" pitchFamily="18" charset="0"/>
              </a:rPr>
              <a:t>密密的头发</a:t>
            </a:r>
            <a:endParaRPr lang="zh-CN" altLang="en-US" sz="4265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6508751" y="4779433"/>
            <a:ext cx="3348567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265" b="1">
                <a:solidFill>
                  <a:srgbClr val="FF00FF"/>
                </a:solidFill>
                <a:latin typeface="Times New Roman" panose="02020603050405020304" pitchFamily="18" charset="0"/>
              </a:rPr>
              <a:t>高高的鼻梁</a:t>
            </a:r>
            <a:endParaRPr lang="zh-CN" altLang="en-US" sz="4265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  <p:bldP spid="3" grpId="0"/>
      <p:bldP spid="4" grpId="0"/>
    </p:bld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1130300" y="897467"/>
            <a:ext cx="10138833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按课文内容填空，然后读一读。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802217" y="1913467"/>
            <a:ext cx="10464800" cy="4256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1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）家里人</a:t>
            </a:r>
            <a:r>
              <a:rPr lang="zh-CN" altLang="en-US" sz="41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41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后，庆龄一个人（  ）到房间里，耐心地（    ）着。她一会儿（    ）一本书看，一会儿又（     ）琴凳上（   ）钢琴，平时很熟的曲子，今天却总是弹不准。</a:t>
            </a:r>
            <a:endParaRPr lang="zh-CN" altLang="en-US" sz="41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2480733" y="2053167"/>
            <a:ext cx="1151467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265" b="1">
                <a:solidFill>
                  <a:srgbClr val="FF00FF"/>
                </a:solidFill>
                <a:latin typeface="Times New Roman" panose="02020603050405020304" pitchFamily="18" charset="0"/>
              </a:rPr>
              <a:t>送</a:t>
            </a:r>
            <a:endParaRPr lang="zh-CN" altLang="en-US" sz="4265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346200" y="2906184"/>
            <a:ext cx="1151467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265" b="1">
                <a:solidFill>
                  <a:srgbClr val="FF00FF"/>
                </a:solidFill>
                <a:latin typeface="Times New Roman" panose="02020603050405020304" pitchFamily="18" charset="0"/>
              </a:rPr>
              <a:t>回</a:t>
            </a:r>
            <a:endParaRPr lang="zh-CN" altLang="en-US" sz="4265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264400" y="2906184"/>
            <a:ext cx="1752600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265" b="1">
                <a:solidFill>
                  <a:srgbClr val="FF00FF"/>
                </a:solidFill>
                <a:latin typeface="Times New Roman" panose="02020603050405020304" pitchFamily="18" charset="0"/>
              </a:rPr>
              <a:t>等候</a:t>
            </a:r>
            <a:endParaRPr lang="zh-CN" altLang="en-US" sz="4265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406651" y="3693584"/>
            <a:ext cx="1754716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265" b="1">
                <a:solidFill>
                  <a:srgbClr val="FF00FF"/>
                </a:solidFill>
                <a:latin typeface="Times New Roman" panose="02020603050405020304" pitchFamily="18" charset="0"/>
              </a:rPr>
              <a:t>拿起</a:t>
            </a:r>
            <a:endParaRPr lang="zh-CN" altLang="en-US" sz="4265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9417051" y="3693584"/>
            <a:ext cx="1754716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265" b="1">
                <a:solidFill>
                  <a:srgbClr val="FF00FF"/>
                </a:solidFill>
                <a:latin typeface="Times New Roman" panose="02020603050405020304" pitchFamily="18" charset="0"/>
              </a:rPr>
              <a:t>坐到</a:t>
            </a:r>
            <a:endParaRPr lang="zh-CN" altLang="en-US" sz="4265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141133" y="4519084"/>
            <a:ext cx="967317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265" b="1">
                <a:solidFill>
                  <a:srgbClr val="FF00FF"/>
                </a:solidFill>
                <a:latin typeface="Times New Roman" panose="02020603050405020304" pitchFamily="18" charset="0"/>
              </a:rPr>
              <a:t>弹</a:t>
            </a:r>
            <a:endParaRPr lang="zh-CN" altLang="en-US" sz="4265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643033" y="2063751"/>
            <a:ext cx="1754717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265" b="1">
                <a:solidFill>
                  <a:srgbClr val="FF00FF"/>
                </a:solidFill>
                <a:latin typeface="Times New Roman" panose="02020603050405020304" pitchFamily="18" charset="0"/>
              </a:rPr>
              <a:t>出门</a:t>
            </a:r>
            <a:endParaRPr lang="zh-CN" altLang="en-US" sz="4265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矩形 23"/>
          <p:cNvSpPr/>
          <p:nvPr/>
        </p:nvSpPr>
        <p:spPr>
          <a:xfrm>
            <a:off x="2403158" y="1519873"/>
            <a:ext cx="7775575" cy="42462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三、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给下面加点字注音。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738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天空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　空白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738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漂流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        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漂亮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738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没有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        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淹没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四、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选字填空。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忘  望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738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记　　看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   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遥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    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7380" marR="0" lvl="0" indent="-62738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道  到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738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达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路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歉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底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00700" y="3933825"/>
            <a:ext cx="1008063" cy="41433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71813" y="2133600"/>
            <a:ext cx="587375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510588" y="5251450"/>
            <a:ext cx="393700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到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75275" y="2139950"/>
            <a:ext cx="587375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14638" y="2587625"/>
            <a:ext cx="587375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87975" y="2587625"/>
            <a:ext cx="587375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82888" y="3068638"/>
            <a:ext cx="587375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653088" y="3068638"/>
            <a:ext cx="587375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627438" y="2092325"/>
            <a:ext cx="69596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kōnɡ</a:t>
            </a:r>
            <a:endParaRPr lang="zh-CN" altLang="en-US" sz="20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145213" y="2133600"/>
            <a:ext cx="69596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kònɡ</a:t>
            </a:r>
            <a:endParaRPr lang="zh-CN" altLang="en-US" sz="20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659188" y="2590800"/>
            <a:ext cx="69596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piāo</a:t>
            </a:r>
            <a:endParaRPr lang="zh-CN" altLang="en-US" sz="20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167438" y="2565400"/>
            <a:ext cx="69596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piào</a:t>
            </a:r>
            <a:endParaRPr lang="zh-CN" altLang="en-US" sz="20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649663" y="3068638"/>
            <a:ext cx="56769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méi</a:t>
            </a:r>
            <a:endParaRPr lang="zh-CN" altLang="en-US" sz="20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297613" y="2959100"/>
            <a:ext cx="4394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mò</a:t>
            </a:r>
            <a:endParaRPr lang="zh-CN" altLang="zh-CN" sz="20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591175" y="4886325"/>
            <a:ext cx="1009650" cy="41433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216275" y="4402138"/>
            <a:ext cx="438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忘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32400" y="4421188"/>
            <a:ext cx="438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望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872288" y="4402138"/>
            <a:ext cx="438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望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677275" y="4433888"/>
            <a:ext cx="438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忘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216275" y="5367338"/>
            <a:ext cx="438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054600" y="5367338"/>
            <a:ext cx="438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684963" y="5367338"/>
            <a:ext cx="438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4" grpId="0"/>
      <p:bldP spid="45" grpId="0"/>
      <p:bldP spid="46" grpId="0"/>
      <p:bldP spid="47" grpId="0"/>
      <p:bldP spid="48" grpId="0"/>
      <p:bldP spid="49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68575" y="1350963"/>
            <a:ext cx="8064500" cy="42462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五、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给带点字选择正确的解释，在括号里填上序号。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84455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．一个星期天，宋耀如一家用过早餐，准备到一位朋友家去。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4508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．使用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B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．吃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．费用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84455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．我明白了，我们的庆龄是个守信用的孩子。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4508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．防守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B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．看护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C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．遵守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六、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在括号里填上合适的词语。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535305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的眼睛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地说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535305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的嘴巴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地问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535305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的孩子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(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　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地笑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37188" y="1876425"/>
            <a:ext cx="587375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66313" y="1916113"/>
            <a:ext cx="311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29588" y="2813050"/>
            <a:ext cx="311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zh-CN" altLang="zh-CN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0863" y="4181475"/>
            <a:ext cx="6934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红红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99150" y="4181475"/>
            <a:ext cx="6934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高兴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64200" y="2781300"/>
            <a:ext cx="587375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90863" y="4684713"/>
            <a:ext cx="6934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尖尖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9150" y="4652963"/>
            <a:ext cx="6934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奇怪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90863" y="5116513"/>
            <a:ext cx="6934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听话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99150" y="5116513"/>
            <a:ext cx="6934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开心</a:t>
            </a:r>
            <a:endParaRPr lang="zh-CN" altLang="zh-CN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162175" y="1341438"/>
            <a:ext cx="8037513" cy="41541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七、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句子练习。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．你不是一直想去伯伯家吗？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改为陈述句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4958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____________________________________________________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．我们的庆龄是个守信用的孩子。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缩句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49580" marR="0" lvl="0" indent="-85725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_____________________________________________________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49580" marR="0" lvl="0" indent="-44958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不行！小珍来了会扑空的，那多不好啊！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庆龄边说边把手抽回来。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用带点的词写句子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4958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____________________________________________________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25738" y="2420938"/>
            <a:ext cx="3140075" cy="4298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你一直想去伯伯家。</a:t>
            </a:r>
            <a:endParaRPr lang="zh-CN" altLang="zh-CN" sz="2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25738" y="3430588"/>
            <a:ext cx="214757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庆龄是个孩子。</a:t>
            </a:r>
            <a:endParaRPr lang="zh-CN" altLang="zh-CN" sz="2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41613" y="4868863"/>
            <a:ext cx="7315200" cy="4298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坐在汽车上，我边欣赏路边的景色，边哼着快乐的歌。</a:t>
            </a:r>
            <a:endParaRPr lang="zh-CN" altLang="zh-CN" sz="2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05863" y="4027488"/>
            <a:ext cx="588963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36088" y="4022725"/>
            <a:ext cx="587375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1"/>
          <p:cNvSpPr/>
          <p:nvPr/>
        </p:nvSpPr>
        <p:spPr>
          <a:xfrm>
            <a:off x="3674533" y="2655253"/>
            <a:ext cx="1500717" cy="664845"/>
          </a:xfrm>
          <a:prstGeom prst="rect">
            <a:avLst/>
          </a:prstGeom>
          <a:noFill/>
          <a:ln w="9525">
            <a:noFill/>
          </a:ln>
        </p:spPr>
        <p:txBody>
          <a:bodyPr lIns="91430" tIns="45714" rIns="91430" bIns="45714" anchor="ctr">
            <a:spAutoFit/>
          </a:bodyPr>
          <a:p>
            <a:pPr indent="198755"/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耀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"/>
          <p:cNvSpPr/>
          <p:nvPr/>
        </p:nvSpPr>
        <p:spPr>
          <a:xfrm>
            <a:off x="6024033" y="2670069"/>
            <a:ext cx="1500717" cy="664845"/>
          </a:xfrm>
          <a:prstGeom prst="rect">
            <a:avLst/>
          </a:prstGeom>
          <a:noFill/>
          <a:ln w="9525">
            <a:noFill/>
          </a:ln>
        </p:spPr>
        <p:txBody>
          <a:bodyPr lIns="91430" tIns="45714" rIns="91430" bIns="45714" anchor="ctr">
            <a:spAutoFit/>
          </a:bodyPr>
          <a:p>
            <a:pPr indent="198755"/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药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"/>
          <p:cNvSpPr/>
          <p:nvPr/>
        </p:nvSpPr>
        <p:spPr>
          <a:xfrm>
            <a:off x="9224433" y="2670069"/>
            <a:ext cx="1500717" cy="664845"/>
          </a:xfrm>
          <a:prstGeom prst="rect">
            <a:avLst/>
          </a:prstGeom>
          <a:noFill/>
          <a:ln w="9525">
            <a:noFill/>
          </a:ln>
        </p:spPr>
        <p:txBody>
          <a:bodyPr lIns="91430" tIns="45714" rIns="91430" bIns="45714" anchor="ctr">
            <a:spAutoFit/>
          </a:bodyPr>
          <a:p>
            <a:pPr indent="198755"/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4" name="矩形 2"/>
          <p:cNvSpPr/>
          <p:nvPr/>
        </p:nvSpPr>
        <p:spPr>
          <a:xfrm>
            <a:off x="484717" y="1316567"/>
            <a:ext cx="10581216" cy="452310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>
            <a:spAutoFit/>
          </a:bodyPr>
          <a:p>
            <a:pPr>
              <a:lnSpc>
                <a:spcPct val="200000"/>
              </a:lnSpc>
            </a:pP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八、选字填空。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耀 要 药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闪（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）品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只（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盼 畔 判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湖（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企（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）断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歉 欠 纤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）钱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）夫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道（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1"/>
          <p:cNvSpPr/>
          <p:nvPr/>
        </p:nvSpPr>
        <p:spPr>
          <a:xfrm>
            <a:off x="3702051" y="3845878"/>
            <a:ext cx="1500716" cy="664845"/>
          </a:xfrm>
          <a:prstGeom prst="rect">
            <a:avLst/>
          </a:prstGeom>
          <a:noFill/>
          <a:ln w="9525">
            <a:noFill/>
          </a:ln>
        </p:spPr>
        <p:txBody>
          <a:bodyPr lIns="91430" tIns="45714" rIns="91430" bIns="45714" anchor="ctr">
            <a:spAutoFit/>
          </a:bodyPr>
          <a:p>
            <a:pPr indent="198755"/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畔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"/>
          <p:cNvSpPr/>
          <p:nvPr/>
        </p:nvSpPr>
        <p:spPr>
          <a:xfrm>
            <a:off x="7103533" y="3845878"/>
            <a:ext cx="1500717" cy="664845"/>
          </a:xfrm>
          <a:prstGeom prst="rect">
            <a:avLst/>
          </a:prstGeom>
          <a:noFill/>
          <a:ln w="9525">
            <a:noFill/>
          </a:ln>
        </p:spPr>
        <p:txBody>
          <a:bodyPr lIns="91430" tIns="45714" rIns="91430" bIns="45714" anchor="ctr">
            <a:spAutoFit/>
          </a:bodyPr>
          <a:p>
            <a:pPr indent="198755"/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1"/>
          <p:cNvSpPr/>
          <p:nvPr/>
        </p:nvSpPr>
        <p:spPr>
          <a:xfrm>
            <a:off x="8904817" y="3840586"/>
            <a:ext cx="1500716" cy="664845"/>
          </a:xfrm>
          <a:prstGeom prst="rect">
            <a:avLst/>
          </a:prstGeom>
          <a:noFill/>
          <a:ln w="9525">
            <a:noFill/>
          </a:ln>
        </p:spPr>
        <p:txBody>
          <a:bodyPr lIns="91430" tIns="45714" rIns="91430" bIns="45714" anchor="ctr">
            <a:spAutoFit/>
          </a:bodyPr>
          <a:p>
            <a:pPr indent="198755"/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1"/>
          <p:cNvSpPr/>
          <p:nvPr/>
        </p:nvSpPr>
        <p:spPr>
          <a:xfrm>
            <a:off x="3310467" y="4966653"/>
            <a:ext cx="1500717" cy="664845"/>
          </a:xfrm>
          <a:prstGeom prst="rect">
            <a:avLst/>
          </a:prstGeom>
          <a:noFill/>
          <a:ln w="9525">
            <a:noFill/>
          </a:ln>
        </p:spPr>
        <p:txBody>
          <a:bodyPr lIns="91430" tIns="45714" rIns="91430" bIns="45714" anchor="ctr">
            <a:spAutoFit/>
          </a:bodyPr>
          <a:p>
            <a:pPr indent="198755"/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欠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1"/>
          <p:cNvSpPr/>
          <p:nvPr/>
        </p:nvSpPr>
        <p:spPr>
          <a:xfrm>
            <a:off x="6024033" y="4966653"/>
            <a:ext cx="1500717" cy="664845"/>
          </a:xfrm>
          <a:prstGeom prst="rect">
            <a:avLst/>
          </a:prstGeom>
          <a:noFill/>
          <a:ln w="9525">
            <a:noFill/>
          </a:ln>
        </p:spPr>
        <p:txBody>
          <a:bodyPr lIns="91430" tIns="45714" rIns="91430" bIns="45714" anchor="ctr">
            <a:spAutoFit/>
          </a:bodyPr>
          <a:p>
            <a:pPr indent="198755"/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"/>
          <p:cNvSpPr/>
          <p:nvPr/>
        </p:nvSpPr>
        <p:spPr>
          <a:xfrm>
            <a:off x="9230784" y="4966653"/>
            <a:ext cx="1500716" cy="664845"/>
          </a:xfrm>
          <a:prstGeom prst="rect">
            <a:avLst/>
          </a:prstGeom>
          <a:noFill/>
          <a:ln w="9525">
            <a:noFill/>
          </a:ln>
        </p:spPr>
        <p:txBody>
          <a:bodyPr lIns="91430" tIns="45714" rIns="91430" bIns="45714" anchor="ctr">
            <a:spAutoFit/>
          </a:bodyPr>
          <a:p>
            <a:pPr indent="198755"/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歉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6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Rectangle 5"/>
          <p:cNvSpPr/>
          <p:nvPr/>
        </p:nvSpPr>
        <p:spPr>
          <a:xfrm>
            <a:off x="408517" y="895457"/>
            <a:ext cx="8862060" cy="70675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ctr">
            <a:spAutoFit/>
          </a:bodyPr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九、用线把下面的词语恰当的连起来。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4" name="Rectangle 6"/>
          <p:cNvSpPr/>
          <p:nvPr/>
        </p:nvSpPr>
        <p:spPr>
          <a:xfrm>
            <a:off x="1284817" y="1798109"/>
            <a:ext cx="9493250" cy="378460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尖尖的               眼睛                   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红红的               嘴巴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   耐心地                孩子  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守信用的             等待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659717" y="2425700"/>
            <a:ext cx="2664884" cy="88265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659717" y="2425700"/>
            <a:ext cx="2664884" cy="8720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659717" y="4246033"/>
            <a:ext cx="2664884" cy="88265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097867" y="4246033"/>
            <a:ext cx="2226733" cy="88265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2"/>
          <p:cNvSpPr/>
          <p:nvPr/>
        </p:nvSpPr>
        <p:spPr>
          <a:xfrm>
            <a:off x="950384" y="1507067"/>
            <a:ext cx="10422295" cy="483997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293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十三、照样子，改写句子。</a:t>
            </a:r>
            <a:endParaRPr lang="zh-CN" altLang="en-US" sz="2935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36575" marR="0" lvl="0" indent="0" eaLnBrk="1" hangingPunct="1">
              <a:lnSpc>
                <a:spcPct val="150000"/>
              </a:lnSpc>
            </a:pPr>
            <a:r>
              <a:rPr lang="zh-CN" altLang="en-US" sz="293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例：千条万条的柔柳，红的白的黄的花，青的草，绿的叶，形成了烂漫无比的春天。</a:t>
            </a:r>
            <a:endParaRPr lang="zh-CN" altLang="en-US" sz="2935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36575" marR="0" lvl="0" indent="0" eaLnBrk="1" hangingPunct="1">
              <a:lnSpc>
                <a:spcPct val="150000"/>
              </a:lnSpc>
            </a:pPr>
            <a:r>
              <a:rPr lang="zh-CN" altLang="en-US" sz="2935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千条万条的柔柳，红的白的黄的花，青的草，绿的叶，都像赶集似的聚拢来，形成了烂漫无比的春天。</a:t>
            </a:r>
            <a:endParaRPr lang="zh-CN" altLang="en-US" sz="2935" b="1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36575" marR="0" lvl="0" indent="0" eaLnBrk="1" hangingPunct="1">
              <a:lnSpc>
                <a:spcPct val="150000"/>
              </a:lnSpc>
            </a:pPr>
            <a:r>
              <a:rPr lang="zh-CN" altLang="en-US" sz="293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太阳升起来了。</a:t>
            </a:r>
            <a:endParaRPr lang="en-US" altLang="zh-CN" sz="2935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36575" marR="0" lvl="0" indent="0" eaLnBrk="1" hangingPunct="1">
              <a:lnSpc>
                <a:spcPct val="150000"/>
              </a:lnSpc>
            </a:pPr>
            <a:r>
              <a:rPr lang="en-US" altLang="zh-CN" sz="293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__________________________________________________</a:t>
            </a:r>
            <a:endParaRPr lang="en-US" altLang="zh-CN" sz="2935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35" name="矩形 6"/>
          <p:cNvSpPr/>
          <p:nvPr/>
        </p:nvSpPr>
        <p:spPr>
          <a:xfrm>
            <a:off x="1731433" y="5382683"/>
            <a:ext cx="7226300" cy="769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935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示例：</a:t>
            </a:r>
            <a:r>
              <a:rPr lang="zh-CN" altLang="en-US" sz="2935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早晨太阳露出脸来了。</a:t>
            </a:r>
            <a:endParaRPr lang="zh-CN" altLang="en-US" sz="2935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矩形 1"/>
          <p:cNvSpPr/>
          <p:nvPr/>
        </p:nvSpPr>
        <p:spPr>
          <a:xfrm>
            <a:off x="550333" y="548217"/>
            <a:ext cx="9555480" cy="341503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>
            <a:spAutoFit/>
          </a:bodyPr>
          <a:p>
            <a:pPr>
              <a:lnSpc>
                <a:spcPct val="200000"/>
              </a:lnSpc>
            </a:pP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十、我能把下面的话补充完整。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宋庆龄是</a:t>
            </a:r>
            <a:r>
              <a:rPr lang="en-US" altLang="zh-CN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可是我没有忘记，我</a:t>
            </a:r>
            <a:r>
              <a:rPr lang="en-US" altLang="zh-CN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啊！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90951" y="1989667"/>
            <a:ext cx="6172200" cy="6451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守信用的孩子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92233" y="3039533"/>
            <a:ext cx="2305051" cy="6451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不能失信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矩形 2"/>
          <p:cNvSpPr/>
          <p:nvPr/>
        </p:nvSpPr>
        <p:spPr>
          <a:xfrm>
            <a:off x="624417" y="740833"/>
            <a:ext cx="10560049" cy="18167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十一、</a:t>
            </a:r>
            <a:r>
              <a:rPr lang="zh-CN" altLang="zh-CN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联系生活实际，说说</a:t>
            </a:r>
            <a:r>
              <a:rPr lang="zh-CN" altLang="en-US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zh-CN" sz="3735" b="1" dirty="0">
                <a:latin typeface="宋体" panose="02010600030101010101" pitchFamily="2" charset="-122"/>
                <a:ea typeface="宋体" panose="02010600030101010101" pitchFamily="2" charset="-122"/>
              </a:rPr>
              <a:t>对“一个人在家是很没劲，可是，我并不后悔，因为我并没有失信。”理解。</a:t>
            </a:r>
            <a:endParaRPr lang="zh-CN" altLang="zh-CN" sz="373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317" y="3141133"/>
            <a:ext cx="9313333" cy="2392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</a:t>
            </a:r>
            <a:r>
              <a:rPr lang="zh-CN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生活中，我和朋友之间也会一些约定，也会有不能及时履行约定的事情发生，自己会是给坚守承诺的人，不管对方能不能及时履行约定，要做个“说到做到”的人。</a:t>
            </a:r>
            <a:endParaRPr lang="zh-CN" altLang="zh-CN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510757" y="2625566"/>
            <a:ext cx="5051425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22.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我们奇妙的世界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>
            <a:spLocks noChangeAspect="1"/>
          </p:cNvSpPr>
          <p:nvPr/>
        </p:nvSpPr>
        <p:spPr bwMode="auto">
          <a:xfrm>
            <a:off x="2032000" y="765175"/>
            <a:ext cx="8128000" cy="5775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一、下列说法正确的一项是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这四个字读音相同。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是后鼻韵母的汉字。</a:t>
            </a:r>
            <a:endParaRPr lang="zh-CN" altLang="zh-CN" sz="280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的音序是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用部首查字法应该先查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二、读拼音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写词语。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pǔ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tōng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 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普通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的飞机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mó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xíng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 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模型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xū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huàn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虚幻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的梦境中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là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zhú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蜡烛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发出微弱的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guāng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máng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光芒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shī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rùn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湿润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的土地上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一株株芦芽像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lì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jiàn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利剑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一样透出了地面。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43700" y="908050"/>
            <a:ext cx="4587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3825" y="3943350"/>
            <a:ext cx="892175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1738" y="3943350"/>
            <a:ext cx="892175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4338" y="4486275"/>
            <a:ext cx="892175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39100" y="4486275"/>
            <a:ext cx="981075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07063" y="4992688"/>
            <a:ext cx="893762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02113" y="5486400"/>
            <a:ext cx="893762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6988" y="6010275"/>
            <a:ext cx="893762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矩形 1"/>
          <p:cNvSpPr>
            <a:spLocks noChangeAspect="1"/>
          </p:cNvSpPr>
          <p:nvPr/>
        </p:nvSpPr>
        <p:spPr bwMode="auto">
          <a:xfrm>
            <a:off x="2032000" y="1782763"/>
            <a:ext cx="812800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三、在括号里填上恰当的词语。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032000" y="2359025"/>
          <a:ext cx="8128000" cy="176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3839210" imgH="833755" progId="">
                  <p:embed/>
                </p:oleObj>
              </mc:Choice>
              <mc:Fallback>
                <p:oleObj name="文档" r:id="rId1" imgW="3839210" imgH="833755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2359025"/>
                        <a:ext cx="8128000" cy="1762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224338" y="2462213"/>
            <a:ext cx="1079500" cy="461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4338" y="3048000"/>
            <a:ext cx="107950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4338" y="3644900"/>
            <a:ext cx="107950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16950" y="2430463"/>
            <a:ext cx="107950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16950" y="3017838"/>
            <a:ext cx="1079500" cy="461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16950" y="3614738"/>
            <a:ext cx="1079500" cy="461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301750"/>
            <a:ext cx="8128000" cy="37090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四、将下列词语补充完整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并完成练习。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色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异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方正书宋_GBK"/>
              </a:rPr>
              <a:t>)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	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翩翩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起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舞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　　　　</a:t>
            </a:r>
            <a:r>
              <a:rPr lang="zh-CN" altLang="zh-CN" sz="2800" u="sng">
                <a:latin typeface="Times New Roman" panose="02020603050405020304" pitchFamily="18" charset="0"/>
                <a:cs typeface="Times New Roman" panose="02020603050405020304" pitchFamily="18" charset="0"/>
              </a:rPr>
              <a:t>噼噼</a:t>
            </a:r>
            <a:r>
              <a:rPr lang="en-US" altLang="zh-CN" sz="2800" u="sng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u="sng"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啪</a:t>
            </a:r>
            <a:r>
              <a:rPr lang="zh-CN" altLang="zh-CN" sz="2800" u="sng">
                <a:ea typeface="黑体" panose="02010609060101010101" pitchFamily="49" charset="-122"/>
              </a:rPr>
              <a:t>　</a:t>
            </a:r>
            <a:r>
              <a:rPr lang="en-US" altLang="zh-CN" sz="2800" u="sng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zh-CN" sz="2800" u="sng"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啪</a:t>
            </a:r>
            <a:r>
              <a:rPr lang="zh-CN" altLang="zh-CN" sz="2800" u="sng">
                <a:ea typeface="黑体" panose="02010609060101010101" pitchFamily="49" charset="-122"/>
              </a:rPr>
              <a:t>　</a:t>
            </a:r>
            <a:r>
              <a:rPr lang="en-US" altLang="zh-CN" sz="2800" u="sng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u="sng">
                <a:latin typeface="宋体" panose="02010600030101010101" pitchFamily="2" charset="-122"/>
                <a:ea typeface="方正书宋_GBK"/>
                <a:cs typeface="方正书宋_GBK"/>
              </a:rPr>
              <a:t> </a:t>
            </a:r>
            <a:endParaRPr lang="zh-CN" altLang="zh-CN" sz="2800"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写出两个与画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的词语结构相同词语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认认真真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仔仔细细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写出两个与画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000000"/>
                </a:solidFill>
                <a:ea typeface="黑体" panose="02010609060101010101" pitchFamily="49" charset="-122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的词语结构相同词语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滔滔不绝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亭亭玉立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7350" y="1916113"/>
            <a:ext cx="4587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113" y="1916113"/>
            <a:ext cx="45878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425" y="1876425"/>
            <a:ext cx="45720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9825" y="1876425"/>
            <a:ext cx="458788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55963" y="2387600"/>
            <a:ext cx="45878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52950" y="2387600"/>
            <a:ext cx="4572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73313" y="3444875"/>
            <a:ext cx="1581150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1075" y="3440113"/>
            <a:ext cx="1582738" cy="347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4113" y="4467225"/>
            <a:ext cx="158115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1550" y="4441825"/>
            <a:ext cx="158115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2550"/>
            <a:ext cx="8128000" cy="37090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五、句子七彩虹。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天空呈粉红色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慢慢地变成了蔚蓝色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太阳就像一个大火球一样升起来了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这句话中表示时间变化的词语有</a:t>
            </a:r>
            <a:r>
              <a:rPr lang="en-US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  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开始</a:t>
            </a:r>
            <a:r>
              <a:rPr lang="en-US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慢慢地</a:t>
            </a:r>
            <a:r>
              <a:rPr lang="en-US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表示颜色的词语有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粉红色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蔚蓝色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把画横线句子改为反问句。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难道太阳不像一个大火球一样升起来了吗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59688" y="2946400"/>
            <a:ext cx="811212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9675" y="2947988"/>
            <a:ext cx="118903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838" y="3457575"/>
            <a:ext cx="118745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7913" y="3457575"/>
            <a:ext cx="118903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508125"/>
            <a:ext cx="8128000" cy="319214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我们会看到地上有许多水洼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就像有趣的镜子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映射着我们的脸。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这句话采用了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比喻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的修辞手法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作者把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地上的许多水洼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比作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有趣的镜子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用相同的修辞手法仿写句子。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弯弯曲曲的河流像一条飘扬的绸带。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00600" y="259715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8538" y="3108325"/>
            <a:ext cx="17399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30275"/>
            <a:ext cx="8128000" cy="525907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六、根据课文内容填空。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这是一个奇妙的世界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一切看上去都是有生命的。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这句话中点明世界特点的词语是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奇妙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理由是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一切看上去都是有生命的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这句话在全文中的作用是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承上启下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总结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全文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总起全文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下列不属于作者描写奇妙的天空的内容的一项是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落日余晖　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群星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闪烁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太阳升起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植物生长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24788" y="2020888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2888" y="2524125"/>
            <a:ext cx="4105275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7050" y="3117850"/>
            <a:ext cx="4587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0150" y="4630738"/>
            <a:ext cx="4572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774700"/>
            <a:ext cx="81280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七、课内阅读。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我们看到了房檐上垂下的冰柱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它们好像一把把锋利的刀剑在阳光下闪耀。</a:t>
            </a:r>
            <a:r>
              <a:rPr lang="zh-CN" altLang="zh-CN" sz="2800" dirty="0"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等到积雪融化时</a:t>
            </a:r>
            <a:r>
              <a:rPr lang="en-US" altLang="zh-CN" sz="2800" dirty="0"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从房檐上落下的小水滴</a:t>
            </a:r>
            <a:r>
              <a:rPr lang="en-US" altLang="zh-CN" sz="2800" dirty="0"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就像一颗颗珍珠。</a:t>
            </a:r>
            <a:endParaRPr lang="zh-CN" altLang="zh-CN" sz="2800" dirty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只要我们仔细地观察、寻找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就能从极普通的事物中找到美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各种形状的卵石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三桅小船的模型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颜色各异的羽毛。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世界上存在的奇妙的事物是无穷的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只要我们去寻找。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画出选段中的一个比喻句。在这句话中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作者把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水滴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比作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珍珠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104063" y="2287588"/>
            <a:ext cx="287972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082800" y="2790825"/>
            <a:ext cx="617378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863975" y="5959475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2488" y="5959475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742950"/>
            <a:ext cx="8128000" cy="59391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十四、课内阅读。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小燕子带了它的剪刀似的尾巴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在阳光满地时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斜飞于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方正书宋_GBK"/>
              </a:rPr>
              <a:t>(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方正书宋_GBK"/>
              </a:rPr>
              <a:t>　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旷亮无比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的天空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叽的一声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已由这里的稻田上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飞到那边的高柳下了。</a:t>
            </a:r>
            <a:r>
              <a:rPr lang="en-US" altLang="zh-CN" sz="2800" u="sng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另有几只却在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波光粼粼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的湖面上横掠着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小燕子的翼尖或剪尾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偶尔沾了一下水面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那小圆晕便一圈一圈地荡漾开去。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那边还有飞倦了的几对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闲散地在纤细的电线上休憩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嫩蓝的春天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几支木杆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几痕细线连于杆与杆之间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线上停着几个小黑点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那便是燕子。多么有趣的一幅图画呀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在括号里填上恰当的修饰语。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72038" y="2768600"/>
            <a:ext cx="17399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 bwMode="auto">
          <a:xfrm>
            <a:off x="2032000" y="1628775"/>
            <a:ext cx="8128000" cy="319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我们如何才能发现普通事物中的美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我们应该多进行思考。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我们要仔细观察、寻找。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我们要上网查询知识。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在普通的事物中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你还发现了哪些美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示例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各种各样的雪花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奇异的花朵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缤纷的色彩等。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0875" y="1773238"/>
            <a:ext cx="4587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774700"/>
            <a:ext cx="81280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八、课外阅读。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春雨过后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竹林里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尖尖的竹笋纷纷破土而出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一夜之间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新竹遍地。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竹子是怎样长成的呢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它是一年成材的植物。冬天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竹根在土壤里吸饱了养分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气候转暖开始发芽。春季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是竹子生长的旺期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可这时候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常常因为土壤比较干燥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zào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水分不够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笋芽都藏在土里。等到一场春雨下来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春笋吸足了水分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就破土而出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一天能长一、二尺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有时还能长高一米。春笋成竹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不到一年时间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就能长成竹林。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08050"/>
            <a:ext cx="8128000" cy="52590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竹子的作用可大啦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它能做成笛、箩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luó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能制成扁担、竹杠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ɡànɡ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、脚手架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为人民盖房做梁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它默默无言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心甘情愿。它的枝丫扎成扫帚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也能除污去尘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甚至它的落叶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也要和大地拥抱在一起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fǔ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烂成肥料。它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从根到梢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从竿到叶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把一切都献给了人类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文中画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的句子让我们想到的成语是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雨后春笋　　　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破土而出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不屈不挠　　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坚强不屈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4113" y="4581525"/>
            <a:ext cx="4572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774700"/>
            <a:ext cx="81280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画出第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自然段是围绕哪句话写的。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u="wavy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竹子是怎样长成的呢</a:t>
            </a:r>
            <a:r>
              <a:rPr lang="en-US" altLang="zh-CN" sz="2800" u="wavy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选文中没有写的内容是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竹子的成长过程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竹子的作用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竹子的样子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通过阅读短文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你感受到竹子身上最突出的特点是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作用巨大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默默无闻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甘于奉献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脚踏实地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给短文加一个恰当的题目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写在文前的横线上。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竹子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83338" y="1916113"/>
            <a:ext cx="45878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550" y="3478213"/>
            <a:ext cx="4587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368007" y="2625566"/>
            <a:ext cx="3336925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23.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海底世界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2032000" y="1401763"/>
          <a:ext cx="8128000" cy="354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3839210" imgH="1676400" progId="">
                  <p:embed/>
                </p:oleObj>
              </mc:Choice>
              <mc:Fallback>
                <p:oleObj name="文档" r:id="rId1" imgW="3839210" imgH="1676400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401763"/>
                        <a:ext cx="8128000" cy="3548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 bwMode="auto">
          <a:xfrm>
            <a:off x="3143250" y="1957388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 bwMode="auto">
          <a:xfrm>
            <a:off x="7535863" y="1925638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 bwMode="auto">
          <a:xfrm>
            <a:off x="3559175" y="260032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 bwMode="auto">
          <a:xfrm>
            <a:off x="7624763" y="2590800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 bwMode="auto">
          <a:xfrm>
            <a:off x="3351213" y="3116263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 bwMode="auto">
          <a:xfrm>
            <a:off x="8472488" y="3130550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 bwMode="auto">
          <a:xfrm>
            <a:off x="3100388" y="372427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 bwMode="auto">
          <a:xfrm>
            <a:off x="8447088" y="3700463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 bwMode="auto">
          <a:xfrm>
            <a:off x="3592513" y="431482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1"/>
          <p:cNvSpPr>
            <a:spLocks noChangeAspect="1"/>
          </p:cNvSpPr>
          <p:nvPr/>
        </p:nvSpPr>
        <p:spPr bwMode="auto">
          <a:xfrm>
            <a:off x="2032000" y="1341438"/>
            <a:ext cx="8128000" cy="3709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写词语。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那位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zhǎng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guān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长官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是否会因为出现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wēi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xiǎn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危险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而放弃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jìn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gōng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进攻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敌人呢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níng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jìng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宁静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的海底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hǎi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shēn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海参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xùn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sù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迅速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hòu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tuì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后退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一个有着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shuǐ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wāng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wāng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水汪汪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大眼睛的姑娘正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tuī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zhe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推着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一位慈祥的老奶奶。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32400" y="1989138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813" y="2492375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2950" y="2492375"/>
            <a:ext cx="10810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0238" y="299085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950" y="299085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313" y="3502025"/>
            <a:ext cx="108108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8525" y="3500438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61150" y="4027488"/>
            <a:ext cx="1306513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11675" y="4524375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1"/>
          <p:cNvSpPr>
            <a:spLocks noChangeAspect="1"/>
          </p:cNvSpPr>
          <p:nvPr/>
        </p:nvSpPr>
        <p:spPr bwMode="auto">
          <a:xfrm>
            <a:off x="2032000" y="1809750"/>
            <a:ext cx="8128000" cy="2675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三、根据意思写出相关的词语。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形容声势浩大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气势雄伟。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澎湃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背地里小声说话。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窃窃私语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形容景色很特别。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景色奇异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一般多指环境或心情平和安静。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宁静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32625" y="2420938"/>
            <a:ext cx="1079500" cy="420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9275" y="2913063"/>
            <a:ext cx="1581150" cy="420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9275" y="3451225"/>
            <a:ext cx="1581150" cy="4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3713" y="3933825"/>
            <a:ext cx="1081087" cy="4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spect="1"/>
          </p:cNvSpPr>
          <p:nvPr/>
        </p:nvSpPr>
        <p:spPr>
          <a:xfrm>
            <a:off x="2032000" y="754063"/>
            <a:ext cx="8128000" cy="59391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四、句子七彩虹。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海底是否没有一点儿声音呢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这里采用了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设问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的修辞手法。这种修辞手法的特点是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有问有答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用相同的修辞手法仿写句子。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示例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是谁创造了我们今天的幸福生活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是全体劳动人民。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海底的动物常常在窃窃私语。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写出两个与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窃窃私语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结构相同的词语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亭亭玉立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沾沾自喜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窃窃私语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写一个句子。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ts val="38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示例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同学们正在窃窃私语。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1675" y="1760538"/>
            <a:ext cx="89217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975" y="2244725"/>
            <a:ext cx="158115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4888" y="5175250"/>
            <a:ext cx="1739900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8363" y="5175250"/>
            <a:ext cx="1738312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1"/>
          <p:cNvSpPr>
            <a:spLocks noChangeAspect="1"/>
          </p:cNvSpPr>
          <p:nvPr/>
        </p:nvSpPr>
        <p:spPr bwMode="auto">
          <a:xfrm>
            <a:off x="2032000" y="1052513"/>
            <a:ext cx="8128000" cy="4742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五、根据课文内容填空。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你可知道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大海深处是怎样的吗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作者采用问句开头有什么作用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B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这样更能体现出大海深处的神秘。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这样能够引起读者的思考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激发读者的阅读兴趣。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这样更有利于我们寻找答案。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这篇课文是围绕哪句话来写的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你可知道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大海深处是怎样的吗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海底真是个景色奇异、物产丰富的世界。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27575" y="2205038"/>
            <a:ext cx="4587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5863" y="4292600"/>
            <a:ext cx="45878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908050"/>
            <a:ext cx="8128000" cy="525907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关于文中画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的句子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分析正确的一项是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这句话是对燕子的静态描写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突出了燕子的可爱。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这句话是对燕子的动态描写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突出了燕子的飞行速度快的特点。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这句话是对燕子的外形描写。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联系全文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这篇课文表达了作者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的情感。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喜爱和赞美燕子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对动物的关心和爱护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喜爱和赞美燕子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对家乡美丽景色的热爱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喜爱和赞美燕子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热爱和赞美春天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95550" y="1557338"/>
            <a:ext cx="4587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425" y="4125913"/>
            <a:ext cx="4572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052513"/>
            <a:ext cx="8128000" cy="474281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六、课内阅读。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海里的动物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各有各的活动方法。海参靠肌肉伸缩爬行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每小时只能前进四米。有一种鱼身体像梭子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每小时能游几十千米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攻击其他动物的时候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比普通的火车还快。乌贼和章鱼能突然向前方喷水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利用水的反推力迅速后退。还有些贝类自己不动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却能巴在轮船底下做免费的长途旅行。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选段中没有用到的说明方法是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作比较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打比方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列数字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1400" y="4797425"/>
            <a:ext cx="4587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052513"/>
            <a:ext cx="8128000" cy="474281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选段是围绕哪句话来写的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海里的动物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各有各的活动方法。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选段中介绍了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种动物的活动方法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它们之中速度最快的是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梭子鱼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最慢的是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海参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最节省自己力量的是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有些贝类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为什么海底动物的活动方式不同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因为它们的生长环境不同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因为它们的身体结构特点不同。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因为它们的喜好不同。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9488" y="2141538"/>
            <a:ext cx="6096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9125" y="2682875"/>
            <a:ext cx="1438275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6513" y="2682875"/>
            <a:ext cx="1189037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7438" y="3197225"/>
            <a:ext cx="1581150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25" y="3716338"/>
            <a:ext cx="4587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785813"/>
            <a:ext cx="81280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七、课外阅读。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宝岛台湾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台湾岛是一座美丽、富饶的宝岛。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台湾岛的西部是平原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中部和东部都是山地。最高的一座山峰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海拔将近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4000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是我国东部最高的山峰。山峰冬天积雪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晶莹耀眼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远看如玉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所以叫作玉山。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日月潭是岛上的天然湖泊。湖中有小岛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把湖面分为日潭和月潭。湖水清澈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湖面平滑如镜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岸边绿草如茵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花朵艳丽。四周群山环绕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山林青葱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山水相映。吸引了许多中外游客前来观光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成了著名的游览胜地。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"/>
          <p:cNvSpPr>
            <a:spLocks noChangeAspect="1"/>
          </p:cNvSpPr>
          <p:nvPr/>
        </p:nvSpPr>
        <p:spPr bwMode="auto">
          <a:xfrm>
            <a:off x="2032000" y="879475"/>
            <a:ext cx="8128000" cy="5259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台湾岛的西部平原盛产稻米和甘蔗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人们把它叫作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糖库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。台湾岛鲜果四季不断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出产最多的是香蕉和菠萝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一向享有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水果之乡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的美名。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台湾岛上树木繁茂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高山地区有密密层层的针叶林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森林面积占总面积的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55%,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是我国木材的重要产地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被称为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绿色宝库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台湾岛除了有着丰富的森林资源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还有许多矿产和水产。地下埋藏着石油、金属等各种矿产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110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多种。周围广阔的海洋里有着丰富的水产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仅鱼类就有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有著名的鲨鱼、鳗鱼等。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784225"/>
            <a:ext cx="81280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画出短文的中心句。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台湾岛是一座美丽、富饶的宝岛。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这篇文章采用了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的结构方式。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下列不属于短文介绍的内容的是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台湾岛的地理位置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台湾岛的旅游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台湾岛的人口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台湾岛的物产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台湾岛享有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水果之乡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的美誉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台湾岛鲜果四季不断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它享有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绿色宝库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的美誉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岛上树木繁茂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森林面积占总面积的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55%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是我国木材的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重要产地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59375" y="1855788"/>
            <a:ext cx="4587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6363" y="2935288"/>
            <a:ext cx="4572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025" y="4465638"/>
            <a:ext cx="1581150" cy="347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3913" y="4945063"/>
            <a:ext cx="191452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24075" y="5489575"/>
            <a:ext cx="2316163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62913" y="545465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0488" y="5997575"/>
            <a:ext cx="143827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53757" y="2625566"/>
            <a:ext cx="2765425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24.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火烧云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032000" y="2205038"/>
          <a:ext cx="8128000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3839210" imgH="808990" progId="">
                  <p:embed/>
                </p:oleObj>
              </mc:Choice>
              <mc:Fallback>
                <p:oleObj name="文档" r:id="rId1" imgW="3839210" imgH="808990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2205038"/>
                        <a:ext cx="8128000" cy="17113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 bwMode="auto">
          <a:xfrm>
            <a:off x="3935413" y="2755900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 bwMode="auto">
          <a:xfrm>
            <a:off x="6743700" y="2747963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 bwMode="auto">
          <a:xfrm>
            <a:off x="4143375" y="3405188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 bwMode="auto">
          <a:xfrm>
            <a:off x="6956425" y="3332163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 bwMode="auto">
          <a:xfrm>
            <a:off x="9617075" y="3306763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2"/>
          <p:cNvSpPr>
            <a:spLocks noChangeAspect="1"/>
          </p:cNvSpPr>
          <p:nvPr/>
        </p:nvSpPr>
        <p:spPr bwMode="auto">
          <a:xfrm>
            <a:off x="2032000" y="1341438"/>
            <a:ext cx="8128000" cy="3709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写词语。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zhèn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shǒu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镇守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边关的李广大将军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qí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zhe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骑着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马的样子看起来非常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wēi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wǔ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威武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匈奴人知道他来了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bì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dìng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必定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会后退。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短短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jǐ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miǎo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几秒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钟的时间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那只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xiōng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měng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凶猛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的狮子在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jīn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càn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càn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金灿灿</a:t>
            </a:r>
            <a:r>
              <a:rPr lang="zh-CN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的阳光下消失不见了。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95775" y="1966913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550" y="2492375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025" y="2492375"/>
            <a:ext cx="10810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363" y="3005138"/>
            <a:ext cx="10795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9125" y="349885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4113" y="4014788"/>
            <a:ext cx="107950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8525" y="4008438"/>
            <a:ext cx="14366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700213"/>
            <a:ext cx="8128000" cy="267525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写词语。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恍恍惚惚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(AABB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):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明明白白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清清楚楚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马马虎虎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一模一样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(ABAC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):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一唱一和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自言自语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人来人往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8213" y="2781300"/>
            <a:ext cx="191293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9325" y="2784475"/>
            <a:ext cx="191293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5500" y="2819400"/>
            <a:ext cx="1914525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8213" y="3798888"/>
            <a:ext cx="191293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59325" y="3773488"/>
            <a:ext cx="1912938" cy="420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5500" y="3810000"/>
            <a:ext cx="1914525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990600"/>
            <a:ext cx="8128000" cy="47428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四、句子七彩虹。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霞光照得小孩子的脸红红的。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改为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字句和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字句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霞光把小孩子的脸照得红红的。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小孩子的脸被霞光照得红红的。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这地方的火烧云变化极多。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变化多端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变化无穷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两个词语可以用来形容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变化极多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把句子改为感叹句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这地方的火烧云变化真多啊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71813" y="4125913"/>
            <a:ext cx="143668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7563" y="4125913"/>
            <a:ext cx="143668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738" y="5146675"/>
            <a:ext cx="4392612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196975"/>
            <a:ext cx="8128000" cy="4225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十四、课外阅读。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燕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</a:rPr>
              <a:t>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燕子善飞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方正书宋_GBK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老少皆知。其飞行速度每小时可达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千米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堪称鸟类大家庭中最善于飞翔的成员之一。燕子又具有高超的飞行特技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它们一会儿像箭一样贴墙飞行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一会儿又垂直地冲向云天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它们能够倏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shū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忽间来个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度大转弯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或者翼不掠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翅不摇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干脆在空中滑翔几分钟。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882650"/>
            <a:ext cx="8128000" cy="525907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五、根据课文内容填空。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《火烧云》这篇课文描写了夕阳西下时火烧云的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颜色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形状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的变化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表现了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火烧云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的美丽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以及人们看到火烧云时的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喜悦心情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天上的云从西边一直烧到东边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红彤彤的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好像是天空着了火。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这句话写出了火烧云最突出的特点是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颜色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在天空中燃烧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如天空着了火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从西边一直烧到东边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让我们感受到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火烧云非常多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9300" y="1968500"/>
            <a:ext cx="10795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9988" y="2006600"/>
            <a:ext cx="1079500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3150" y="1998663"/>
            <a:ext cx="1306513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6325" y="2514600"/>
            <a:ext cx="1739900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18525" y="4083050"/>
            <a:ext cx="4572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2032000" y="884238"/>
          <a:ext cx="8128000" cy="476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3839210" imgH="2255520" progId="">
                  <p:embed/>
                </p:oleObj>
              </mc:Choice>
              <mc:Fallback>
                <p:oleObj name="文档" r:id="rId1" imgW="3839210" imgH="2255520" progId="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884238"/>
                        <a:ext cx="8128000" cy="4768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矩形 2"/>
          <p:cNvSpPr>
            <a:spLocks noChangeAspect="1"/>
          </p:cNvSpPr>
          <p:nvPr/>
        </p:nvSpPr>
        <p:spPr bwMode="auto">
          <a:xfrm>
            <a:off x="2032000" y="5676900"/>
            <a:ext cx="548767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“\”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画去括号里不正确的读音。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409113" y="1916113"/>
            <a:ext cx="431800" cy="43338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232400" y="3500438"/>
            <a:ext cx="431800" cy="43338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800600" y="4576763"/>
            <a:ext cx="433388" cy="43180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2032000" y="1628775"/>
            <a:ext cx="8128000" cy="319214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选段中描写了火烧云先后变成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大狗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。在第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自然段中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表示时间很短的词语有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一会儿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两三秒钟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文中画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的句子说明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火烧云的颜色多样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火烧云的形状变化速度很快。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1400" y="1692275"/>
            <a:ext cx="4587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2838" y="1692275"/>
            <a:ext cx="892175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2638" y="2192338"/>
            <a:ext cx="1438275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913" y="2719388"/>
            <a:ext cx="1436687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825" y="3284538"/>
            <a:ext cx="4572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367757" y="2625566"/>
            <a:ext cx="7337425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25.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慢性子裁缝和急性子顾客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3845" y="711875"/>
            <a:ext cx="4074124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文本框 4"/>
          <p:cNvSpPr txBox="1"/>
          <p:nvPr/>
        </p:nvSpPr>
        <p:spPr>
          <a:xfrm>
            <a:off x="1688465" y="1251744"/>
            <a:ext cx="6876256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会认字。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给下面生字补全音节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2093595" y="1995805"/>
            <a:ext cx="77209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箱子(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iānɡ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　      歪着头(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āi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　</a:t>
            </a:r>
            <a:endParaRPr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承认(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ch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           袖子(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x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　</a:t>
            </a:r>
            <a:endParaRPr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泄气(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3200" b="1" smtClean="0">
                <a:latin typeface="宋体" panose="02010600030101010101" pitchFamily="2" charset="-122"/>
                <a:cs typeface="楷体" panose="02010609060101010101" pitchFamily="49" charset="-122"/>
              </a:rPr>
              <a:t>iè</a:t>
            </a:r>
            <a:r>
              <a:rPr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 </a:t>
            </a:r>
            <a:endParaRPr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 flipH="1">
            <a:off x="6675755" y="2487930"/>
            <a:ext cx="25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30"/>
          <p:cNvSpPr txBox="1"/>
          <p:nvPr/>
        </p:nvSpPr>
        <p:spPr>
          <a:xfrm>
            <a:off x="3388995" y="1904365"/>
            <a:ext cx="8312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x  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34" name="对象 33">
            <a:hlinkClick r:id="" action="ppaction://ole?verb=0"/>
          </p:cNvPr>
          <p:cNvGraphicFramePr/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2743200" imgH="5181600" progId="Equation.3">
                  <p:embed/>
                </p:oleObj>
              </mc:Choice>
              <mc:Fallback>
                <p:oleObj name="" r:id="rId2" imgW="2743200" imgH="5181600" progId="Equation.3">
                  <p:embed/>
                  <p:pic>
                    <p:nvPicPr>
                      <p:cNvPr id="0" name="图片 1024" descr="image1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11"/>
          <p:cNvSpPr txBox="1"/>
          <p:nvPr/>
        </p:nvSpPr>
        <p:spPr>
          <a:xfrm>
            <a:off x="2093595" y="3225165"/>
            <a:ext cx="625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2093595" y="2487930"/>
            <a:ext cx="625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2093595" y="4008755"/>
            <a:ext cx="625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1"/>
          <p:cNvSpPr txBox="1"/>
          <p:nvPr/>
        </p:nvSpPr>
        <p:spPr>
          <a:xfrm>
            <a:off x="6929755" y="3225165"/>
            <a:ext cx="625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30"/>
          <p:cNvSpPr txBox="1"/>
          <p:nvPr/>
        </p:nvSpPr>
        <p:spPr>
          <a:xfrm>
            <a:off x="8108950" y="1904365"/>
            <a:ext cx="8312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w  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文本框 30"/>
          <p:cNvSpPr txBox="1"/>
          <p:nvPr/>
        </p:nvSpPr>
        <p:spPr>
          <a:xfrm>
            <a:off x="3564255" y="2734310"/>
            <a:ext cx="9626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énɡ  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文本框 30"/>
          <p:cNvSpPr txBox="1"/>
          <p:nvPr/>
        </p:nvSpPr>
        <p:spPr>
          <a:xfrm>
            <a:off x="8108950" y="2707005"/>
            <a:ext cx="8312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iù  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文本框 30"/>
          <p:cNvSpPr txBox="1"/>
          <p:nvPr/>
        </p:nvSpPr>
        <p:spPr>
          <a:xfrm>
            <a:off x="3244850" y="3472815"/>
            <a:ext cx="8312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x 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1"/>
      <p:bldP spid="27" grpId="2"/>
      <p:bldP spid="43" grpId="1"/>
      <p:bldP spid="43" grpId="2"/>
      <p:bldP spid="44" grpId="1"/>
      <p:bldP spid="44" grpId="2"/>
      <p:bldP spid="45" grpId="1"/>
      <p:bldP spid="45" grpId="2"/>
      <p:bldP spid="46" grpId="1"/>
      <p:bldP spid="46" grpId="2"/>
    </p:bldLst>
  </p:timing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4"/>
          <p:cNvSpPr txBox="1"/>
          <p:nvPr/>
        </p:nvSpPr>
        <p:spPr>
          <a:xfrm>
            <a:off x="1663700" y="977265"/>
            <a:ext cx="88652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会写字。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读拼音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写词语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zh-CN" altLang="en-US"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xìnɡ zi(　　　)　　　     yì juǎn  (　　　)　　　 jiāo huò(　　　)          qǔ yī fu (　　　)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jiá ǎo  (　　　)	        kuā jiǎn</a:t>
            </a:r>
            <a:r>
              <a:rPr lang="en-US" altLang="zh-CN" sz="3200" b="1" smtClean="0">
                <a:latin typeface="宋体" panose="02010600030101010101" pitchFamily="2" charset="-122"/>
                <a:sym typeface="+mn-ea"/>
              </a:rPr>
              <a:t>ɡ</a:t>
            </a:r>
            <a:r>
              <a:rPr lang="en-US" altLang="zh-CN" sz="3200" b="1" smtClean="0">
                <a:latin typeface="宋体" panose="02010600030101010101" pitchFamily="2" charset="-122"/>
              </a:rPr>
              <a:t>(　　　)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fú wù   (　　　)	        chèn shān(　　　)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fù zé   (　　　)          shǒu yì  (　　　)</a:t>
            </a:r>
            <a:endParaRPr lang="en-US" altLang="zh-CN" sz="3200" b="1" smtClean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15360" y="1903730"/>
            <a:ext cx="1096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性子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47505" y="1903730"/>
            <a:ext cx="1096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9195" y="2669540"/>
            <a:ext cx="1096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交货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23985" y="2583180"/>
            <a:ext cx="1485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取衣服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05225" y="3368040"/>
            <a:ext cx="1096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夹袄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97975" y="3368040"/>
            <a:ext cx="1096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夸奖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27450" y="4023360"/>
            <a:ext cx="1096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服务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003665" y="4090035"/>
            <a:ext cx="1096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衬衫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27450" y="4812030"/>
            <a:ext cx="1096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负责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39250" y="4916805"/>
            <a:ext cx="1096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手艺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/>
      <p:bldP spid="13" grpId="0"/>
      <p:bldP spid="14" grpId="0"/>
      <p:bldP spid="23" grpId="0"/>
      <p:bldP spid="26" grpId="0"/>
      <p:bldP spid="27" grpId="0"/>
      <p:bldP spid="28" grpId="0"/>
    </p:bldLst>
  </p:timing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9085" y="798195"/>
            <a:ext cx="870902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 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多音字。(多音字组词)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fén</a:t>
            </a:r>
            <a:r>
              <a:rPr lang="en-US" altLang="zh-CN" sz="3200" b="1" smtClean="0">
                <a:latin typeface="宋体" panose="02010600030101010101" pitchFamily="2" charset="-122"/>
                <a:sym typeface="+mn-ea"/>
              </a:rPr>
              <a:t>ɡ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(      )</a:t>
            </a:r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缝</a:t>
            </a:r>
            <a:endParaRPr lang="zh-CN" altLang="en-US" sz="3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fèn</a:t>
            </a:r>
            <a:r>
              <a:rPr lang="en-US" altLang="zh-CN" sz="3200" b="1" smtClean="0">
                <a:latin typeface="宋体" panose="02010600030101010101" pitchFamily="2" charset="-122"/>
                <a:sym typeface="+mn-ea"/>
              </a:rPr>
              <a:t>ɡ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 (      )</a:t>
            </a:r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30"/>
          <p:cNvSpPr txBox="1"/>
          <p:nvPr/>
        </p:nvSpPr>
        <p:spPr>
          <a:xfrm>
            <a:off x="4692015" y="1579880"/>
            <a:ext cx="12604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缝补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/>
          <p:cNvSpPr txBox="1"/>
          <p:nvPr/>
        </p:nvSpPr>
        <p:spPr>
          <a:xfrm>
            <a:off x="4821555" y="3014345"/>
            <a:ext cx="17983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裂缝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3125470" y="2043430"/>
            <a:ext cx="338455" cy="149479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9" grpId="1"/>
    </p:bldLst>
  </p:timing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35125" y="1077595"/>
            <a:ext cx="89223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4.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标清段落。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endParaRPr lang="zh-CN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全文共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个自然段。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30"/>
          <p:cNvSpPr txBox="1"/>
          <p:nvPr/>
        </p:nvSpPr>
        <p:spPr>
          <a:xfrm>
            <a:off x="3608705" y="1816100"/>
            <a:ext cx="8280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2753" y="642913"/>
            <a:ext cx="4077187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文本框 34"/>
          <p:cNvSpPr txBox="1"/>
          <p:nvPr/>
        </p:nvSpPr>
        <p:spPr>
          <a:xfrm>
            <a:off x="1685290" y="2507392"/>
            <a:ext cx="89217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5.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全文感知。</a:t>
            </a:r>
            <a:endParaRPr lang="zh-CN" altLang="en-US" sz="3200" u="sng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08445" y="3811905"/>
            <a:ext cx="254190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改夹袄，答应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33285" y="4928870"/>
            <a:ext cx="29540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接袖子改春装，还未裁料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08445" y="4352925"/>
            <a:ext cx="37045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改短袖衬衫，点点头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886575" y="3196590"/>
            <a:ext cx="33007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做衣服的事儿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4" name="图片 13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24000"/>
          </a:blip>
          <a:stretch>
            <a:fillRect/>
          </a:stretch>
        </p:blipFill>
        <p:spPr>
          <a:xfrm>
            <a:off x="1613535" y="4134485"/>
            <a:ext cx="1969770" cy="1173480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36000"/>
          </a:blip>
          <a:stretch>
            <a:fillRect/>
          </a:stretch>
        </p:blipFill>
        <p:spPr>
          <a:xfrm>
            <a:off x="3943985" y="3370580"/>
            <a:ext cx="6697345" cy="2427605"/>
          </a:xfrm>
          <a:prstGeom prst="rect">
            <a:avLst/>
          </a:prstGeom>
        </p:spPr>
      </p:pic>
      <p:sp>
        <p:nvSpPr>
          <p:cNvPr id="136" name="左大括号 135"/>
          <p:cNvSpPr/>
          <p:nvPr/>
        </p:nvSpPr>
        <p:spPr>
          <a:xfrm>
            <a:off x="3727450" y="3565525"/>
            <a:ext cx="216535" cy="223266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7" name="图片 13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18000"/>
          </a:blip>
          <a:stretch>
            <a:fillRect/>
          </a:stretch>
        </p:blipFill>
        <p:spPr>
          <a:xfrm>
            <a:off x="7233285" y="5798185"/>
            <a:ext cx="322389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8" grpId="0"/>
      <p:bldP spid="23" grpId="0"/>
      <p:bldP spid="24" grpId="0"/>
      <p:bldP spid="55" grpId="0"/>
    </p:bldLst>
  </p:timing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6563" y="687363"/>
            <a:ext cx="3861734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1635125" y="1092612"/>
            <a:ext cx="89217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sz="3200" dirty="0" smtClean="0">
                <a:latin typeface="微软雅黑" panose="020B0503020204020204" charset="-122"/>
                <a:ea typeface="微软雅黑" panose="020B0503020204020204" charset="-122"/>
              </a:rPr>
              <a:t>尝试解决。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(1)故事的起因是什么?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46250" y="2451735"/>
            <a:ext cx="881062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急性子顾客四处找裁缝为他做棉袄，最终慢性子裁缝说服了顾客，并说定了做衣服的事儿。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36090" y="1034827"/>
            <a:ext cx="89217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(2)顾客为什么三番五次地更改衣服的制作要求?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6090" y="1864995"/>
            <a:ext cx="863409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顾客性子太急了，只想着提前穿上合时的新衣服，但由于他考虑不周全，所以三番五次地更改衣服的制作要求。</a:t>
            </a:r>
            <a:endParaRPr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2"/>
          <p:cNvSpPr>
            <a:spLocks noChangeAspect="1"/>
          </p:cNvSpPr>
          <p:nvPr/>
        </p:nvSpPr>
        <p:spPr bwMode="auto">
          <a:xfrm>
            <a:off x="2032000" y="1196975"/>
            <a:ext cx="8128000" cy="422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燕子老是在飞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似乎它们永不感到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疲倦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疲劳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可是谁都知道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这是它们自身的弱点造成的。燕子有两只很小很小的脚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瘦小的脚难以支撑燕子的身躯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使它们在地上站立时不能够灵活地保持平衡。因此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它们学会了一切都在飞行中解决的本领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在飞行中吞食猎获物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在飞行中饮水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甚至在喂自己的孩子吃饭时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也不是蹲坐在巢沿上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而是扑棱着翅膀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像直升机那样停留在巢前的空中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将食物一一喂给孩子们。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35125" y="790352"/>
            <a:ext cx="89217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 </a:t>
            </a:r>
            <a:r>
              <a:rPr sz="3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我的疑问。</a:t>
            </a:r>
            <a:endParaRPr sz="32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急性子顾客的心情发生了怎样的变化?为什么会这样?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786851" y="3699262"/>
            <a:ext cx="2299612" cy="2462210"/>
          </a:xfrm>
          <a:prstGeom prst="rect">
            <a:avLst/>
          </a:prstGeom>
        </p:spPr>
      </p:pic>
      <p:sp>
        <p:nvSpPr>
          <p:cNvPr id="3" name="对话气泡: 椭圆形 2"/>
          <p:cNvSpPr/>
          <p:nvPr/>
        </p:nvSpPr>
        <p:spPr>
          <a:xfrm rot="20409128">
            <a:off x="6283960" y="3070225"/>
            <a:ext cx="2301240" cy="1238250"/>
          </a:xfrm>
          <a:prstGeom prst="wedgeEllipseCallout">
            <a:avLst>
              <a:gd name="adj1" fmla="val 1598"/>
              <a:gd name="adj2" fmla="val 5759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5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你能想到恰当的答案吗？</a:t>
            </a:r>
            <a:endParaRPr lang="zh-CN" altLang="en-US" sz="25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228625" y="2625566"/>
            <a:ext cx="3615690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26.</a:t>
            </a:r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*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方帽子店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7528" y="1268760"/>
            <a:ext cx="8424936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连一连,读一读。</a:t>
            </a:r>
            <a:endParaRPr lang="zh-CN" altLang="en-US"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5520" y="692696"/>
            <a:ext cx="222479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18000"/>
          </a:blip>
          <a:stretch>
            <a:fillRect/>
          </a:stretch>
        </p:blipFill>
        <p:spPr>
          <a:xfrm>
            <a:off x="1775460" y="2363470"/>
            <a:ext cx="8912225" cy="281495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49780" y="2888615"/>
            <a:ext cx="8222615" cy="17640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827780" y="2701925"/>
            <a:ext cx="4666615" cy="21374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01615" y="2804160"/>
            <a:ext cx="1531620" cy="2065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232400" y="2889250"/>
            <a:ext cx="1600835" cy="17633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575685" y="2888615"/>
            <a:ext cx="5057775" cy="17640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991360" y="2954655"/>
            <a:ext cx="8368030" cy="16262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9078" y="483146"/>
            <a:ext cx="84639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巧辨多音字。</a:t>
            </a:r>
            <a:endParaRPr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97355" y="1313180"/>
            <a:ext cx="852043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“嚷”用部首查字法查字典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应先查</a:t>
            </a:r>
            <a:r>
              <a:rPr lang="zh-CN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部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再查</a:t>
            </a:r>
            <a:r>
              <a:rPr lang="zh-CN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画。“嚷”有两个读音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请你写出下列“嚷”的读音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再选出对应的意思。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嚷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rānɡ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的义项有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:①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声张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;②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喧哗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吵闹。</a:t>
            </a:r>
            <a:endParaRPr lang="zh-CN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嚷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rǎn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ɡ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的义项有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:③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喊叫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;④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吵闹。</a:t>
            </a:r>
            <a:endParaRPr lang="zh-CN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89035" y="1499235"/>
            <a:ext cx="789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3064510" y="2239645"/>
            <a:ext cx="883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37970" y="428625"/>
            <a:ext cx="9116060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“嚷叫”中“嚷”的读音是</a:t>
            </a:r>
            <a:r>
              <a:rPr lang="zh-CN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 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字义</a:t>
            </a:r>
            <a:r>
              <a:rPr lang="zh-CN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“别嚷嚷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人家还在休息”中两个“嚷”的读音都是</a:t>
            </a:r>
            <a:r>
              <a:rPr lang="zh-CN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   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字义都为</a:t>
            </a:r>
            <a:r>
              <a:rPr lang="zh-CN"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“溜”有两个读音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分别是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liū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”和“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liù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其中作“溜走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趁人不见走开”的解释时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liū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 ,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下列词语中的“溜”符合这个解释的一项是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溜之大吉　 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一溜烟　 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溜冰　　</a:t>
            </a:r>
            <a:r>
              <a:rPr 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大溜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08420" y="573405"/>
            <a:ext cx="1523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rǎnɡ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8630285" y="573405"/>
            <a:ext cx="720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4889500" y="2061845"/>
            <a:ext cx="775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1649730" y="2061845"/>
            <a:ext cx="1252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rān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ɡ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757805" y="5016500"/>
            <a:ext cx="762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64923" y="6008762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6"/>
          <p:cNvSpPr txBox="1"/>
          <p:nvPr/>
        </p:nvSpPr>
        <p:spPr>
          <a:xfrm>
            <a:off x="5061818" y="6007492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6"/>
          <p:cNvSpPr txBox="1"/>
          <p:nvPr/>
        </p:nvSpPr>
        <p:spPr>
          <a:xfrm>
            <a:off x="6845533" y="6008762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6"/>
          <p:cNvSpPr txBox="1"/>
          <p:nvPr/>
        </p:nvSpPr>
        <p:spPr>
          <a:xfrm flipV="1">
            <a:off x="9446493" y="6007492"/>
            <a:ext cx="432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  <p:bldP spid="6" grpId="0"/>
    </p:bldLst>
  </p:timing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94815" y="653415"/>
            <a:ext cx="880173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用“改”组词填空。</a:t>
            </a:r>
            <a:endParaRPr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　　　　)面貌 　　　(　　　　)缺点　　　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　　　　)生活　　　 (　　　　)工作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根据意思写出文中的四字词语。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(1)形容聚集的人极多。	(　　　　　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(2)形容对发生的意外事情非常吃惊。(　　　　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(3)又多又密。	(　　　　　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0295" y="1597025"/>
            <a:ext cx="1149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　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0012" y="2363698"/>
            <a:ext cx="19807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改善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90459" y="1596891"/>
            <a:ext cx="183671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改正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6690077" y="2363698"/>
            <a:ext cx="19807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改进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6690206" y="3768358"/>
            <a:ext cx="20882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人山人海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4777586" y="5249813"/>
            <a:ext cx="20882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密密麻麻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8526626" y="4498608"/>
            <a:ext cx="20882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大吃一惊　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2" grpId="0"/>
      <p:bldP spid="3" grpId="0"/>
      <p:bldP spid="4" grpId="0"/>
      <p:bldP spid="5" grpId="0"/>
    </p:bldLst>
  </p:timing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66875" y="1055370"/>
            <a:ext cx="870775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sz="32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课文传真。</a:t>
            </a:r>
            <a:endParaRPr sz="32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课文主要讲了一家方帽子店从来都是做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,一直拒绝做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。后来,有了卖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     </a:t>
            </a:r>
            <a:endParaRPr sz="3200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的新帽子店,人们有了更多更好的选择,方帽子慢慢就变成了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 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935" y="596811"/>
            <a:ext cx="2430001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617585" y="1980565"/>
            <a:ext cx="1569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方帽子　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3815715" y="2694940"/>
            <a:ext cx="3272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其他形状的帽子　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1666875" y="3430905"/>
            <a:ext cx="3540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各式各样的帽子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6920865" y="4156710"/>
            <a:ext cx="1377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古董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</p:bldLst>
  </p:timing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94815" y="833755"/>
            <a:ext cx="89731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00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下面哪句名言与课文主题表达的意思相同?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　　)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A.穷则变,变则通,通则久。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B.业精于勤,荒于嬉。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C.青,取之于蓝,而青于蓝;冰,水为之,而寒于水。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D.人而无信,不知其可也。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54317" y="1747148"/>
            <a:ext cx="576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802030" y="2625566"/>
            <a:ext cx="2468880" cy="1476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27.</a:t>
            </a:r>
            <a:r>
              <a:rPr lang="zh-CN" altLang="en-US" sz="45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漏</a:t>
            </a:r>
            <a:endParaRPr lang="en-US" altLang="zh-CN" sz="45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5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45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9241" y="947261"/>
            <a:ext cx="399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1855" y="5328761"/>
            <a:ext cx="3230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2032000" y="1844675"/>
          <a:ext cx="8128000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3839210" imgH="1098550" progId="">
                  <p:embed/>
                </p:oleObj>
              </mc:Choice>
              <mc:Fallback>
                <p:oleObj name="文档" r:id="rId1" imgW="3839210" imgH="1098550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844675"/>
                        <a:ext cx="8128000" cy="23241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 bwMode="auto">
          <a:xfrm>
            <a:off x="3503613" y="2336800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 bwMode="auto">
          <a:xfrm>
            <a:off x="7751763" y="2389188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 bwMode="auto">
          <a:xfrm>
            <a:off x="3225800" y="2967038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 bwMode="auto">
          <a:xfrm>
            <a:off x="7824788" y="2974975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 bwMode="auto">
          <a:xfrm>
            <a:off x="4032250" y="3570288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 bwMode="auto">
          <a:xfrm>
            <a:off x="8631238" y="3570288"/>
            <a:ext cx="41719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>
              <a:latin typeface="Calibri" panose="020F0502020204030204" charset="0"/>
              <a:ea typeface="NEU-BZ-S9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2"/>
          <p:cNvSpPr>
            <a:spLocks noChangeAspect="1"/>
          </p:cNvSpPr>
          <p:nvPr/>
        </p:nvSpPr>
        <p:spPr bwMode="auto">
          <a:xfrm>
            <a:off x="2032000" y="1671638"/>
            <a:ext cx="8128000" cy="319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燕子为什么会有如此高强的飞行本领呢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燕子的身躯呈流线型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两只翅膀既窄又长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每秒钟可以振动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它们的尾巴几乎是整个身躯长度的三分之一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这些对飞行是特别重要的。燕子的身躯特别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灵巧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平均质量仅为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堪称最轻量级的飞行员。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8"/>
          <p:cNvSpPr>
            <a:spLocks noChangeAspect="1"/>
          </p:cNvSpPr>
          <p:nvPr/>
        </p:nvSpPr>
        <p:spPr bwMode="auto">
          <a:xfrm>
            <a:off x="2032000" y="933450"/>
            <a:ext cx="347218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写词语。</a:t>
            </a:r>
            <a:endParaRPr lang="zh-CN" altLang="en-US" sz="2800">
              <a:latin typeface="Calibri" panose="020F0502020204030204" charset="0"/>
            </a:endParaRPr>
          </a:p>
        </p:txBody>
      </p:sp>
      <p:pic>
        <p:nvPicPr>
          <p:cNvPr id="17410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46350" y="1562100"/>
            <a:ext cx="7099300" cy="417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>
            <a:spLocks noChangeAspect="1"/>
          </p:cNvSpPr>
          <p:nvPr/>
        </p:nvSpPr>
        <p:spPr bwMode="auto">
          <a:xfrm>
            <a:off x="2782888" y="2174875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漏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 bwMode="auto">
          <a:xfrm>
            <a:off x="4133850" y="2174875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 bwMode="auto">
          <a:xfrm>
            <a:off x="7146925" y="217011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喂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 bwMode="auto">
          <a:xfrm>
            <a:off x="8455025" y="217011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 bwMode="auto">
          <a:xfrm>
            <a:off x="2782888" y="440531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狼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 bwMode="auto">
          <a:xfrm>
            <a:off x="4068763" y="4405313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狗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>
            <a:spLocks noChangeAspect="1"/>
          </p:cNvSpPr>
          <p:nvPr/>
        </p:nvSpPr>
        <p:spPr bwMode="auto">
          <a:xfrm>
            <a:off x="7104063" y="4395788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厉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spect="1"/>
          </p:cNvSpPr>
          <p:nvPr/>
        </p:nvSpPr>
        <p:spPr bwMode="auto">
          <a:xfrm>
            <a:off x="8455025" y="4395788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害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6" grpId="0"/>
      <p:bldP spid="27" grpId="0"/>
      <p:bldP spid="28" grpId="0"/>
      <p:bldP spid="29" grpId="0"/>
    </p:bldLst>
  </p:timing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46350" y="1258888"/>
            <a:ext cx="7099300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>
            <a:spLocks noChangeAspect="1"/>
          </p:cNvSpPr>
          <p:nvPr/>
        </p:nvSpPr>
        <p:spPr bwMode="auto">
          <a:xfrm>
            <a:off x="2782888" y="1874838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毛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 bwMode="auto">
          <a:xfrm>
            <a:off x="4068763" y="1874838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驴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 bwMode="auto">
          <a:xfrm>
            <a:off x="7165975" y="1874838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 bwMode="auto">
          <a:xfrm>
            <a:off x="8515350" y="1874838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贼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 bwMode="auto">
          <a:xfrm>
            <a:off x="2782888" y="4097338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 bwMode="auto">
          <a:xfrm>
            <a:off x="4068763" y="4097338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 bwMode="auto">
          <a:xfrm>
            <a:off x="7158038" y="4086225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>
            <a:spLocks noChangeAspect="1"/>
          </p:cNvSpPr>
          <p:nvPr/>
        </p:nvSpPr>
        <p:spPr bwMode="auto">
          <a:xfrm>
            <a:off x="8455025" y="4065588"/>
            <a:ext cx="9448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6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架</a:t>
            </a:r>
            <a:endParaRPr lang="zh-CN" altLang="en-US" sz="6000">
              <a:latin typeface="Calibri" panose="020F050202020403020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4" grpId="0"/>
      <p:bldP spid="25" grpId="0"/>
      <p:bldP spid="26" grpId="0"/>
      <p:bldP spid="27" grpId="0"/>
    </p:bldLst>
  </p:timing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874713"/>
            <a:ext cx="8128000" cy="31921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写词语。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又冷又饿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(ABAC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):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自作自受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自言自语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安安稳稳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(AABB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密密麻麻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清清楚楚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49" charset="-122"/>
              </a:rPr>
              <a:t>四、句子七彩虹。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老虎吓得浑身发抖。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仿写句子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我吓得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不敢抬起自己的头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2112963" y="3981450"/>
          <a:ext cx="81280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3839210" imgH="290830" progId="">
                  <p:embed/>
                </p:oleObj>
              </mc:Choice>
              <mc:Fallback>
                <p:oleObj name="文档" r:id="rId1" imgW="3839210" imgH="290830" progId="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12963" y="3981450"/>
                        <a:ext cx="8128000" cy="612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4560888"/>
            <a:ext cx="8128000" cy="16414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妈妈一边唱歌一边跳舞。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雨越下越大。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改为比喻句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雨越下越大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像瓢泼似的。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9738" y="1450975"/>
            <a:ext cx="158115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688" y="1450975"/>
            <a:ext cx="158115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738" y="1968500"/>
            <a:ext cx="158115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688" y="1968500"/>
            <a:ext cx="158115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9150" y="3490913"/>
            <a:ext cx="316865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8213" y="4625975"/>
            <a:ext cx="467995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12963" y="5648325"/>
            <a:ext cx="467995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163638"/>
            <a:ext cx="8128000" cy="4225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五、根据课文内容填空。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贼把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老虎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当成了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而老虎把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贼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当成了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根据课文内容填上恰当的序号。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房屋真的漏了。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虎蹭贼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贼上树。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虎驮贼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贼骑虎。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老爷爷和老婆婆说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吓走了贼和虎。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9150" y="1739900"/>
            <a:ext cx="10810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7663" y="1739900"/>
            <a:ext cx="893762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550" y="4937125"/>
            <a:ext cx="4587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550" y="4365625"/>
            <a:ext cx="4587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87613" y="3848100"/>
            <a:ext cx="4572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87613" y="3333750"/>
            <a:ext cx="457200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774700"/>
            <a:ext cx="81280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六、课内阅读。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老婆婆说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管他狼哩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管他虎哩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我什么都不怕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就怕漏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!”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老虎趴在驴圈里想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翻山越岭我什么都见过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就是没见过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比我还厉害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?”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贼蹲在屋顶上想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走南闯北我什么都听说过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就是没听说过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比我还厉害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?”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老虎吓得浑身发抖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贼听得腿脚发软。贼心里害怕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脚下一滑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扑通从屋顶的窟窿里跌下来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正巧摔到虎背上。老虎未料到房上会有东西掉下来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坏事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捉我来了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撒腿就往外跑。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881063"/>
            <a:ext cx="8128000" cy="52590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老婆婆说的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的意思是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房子漏雨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贼和老虎认为老婆婆嘴里面的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是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种没有见过的厉害东西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画出表示老虎和贼见识多的语句。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翻山越岭我什么都见过</a:t>
            </a:r>
            <a:endParaRPr lang="zh-CN" altLang="zh-CN" sz="2800">
              <a:solidFill>
                <a:srgbClr val="FF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走南闯北我什么都听说过</a:t>
            </a:r>
            <a:endParaRPr lang="zh-CN" altLang="zh-CN" sz="2800">
              <a:solidFill>
                <a:srgbClr val="FF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通过选段中的描写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可以看出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老虎非常勇敢。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贼非常厉害。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老虎和贼非常害怕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老婆婆非常害怕老虎和贼。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61100" y="976313"/>
            <a:ext cx="1403350" cy="347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4200" y="1495425"/>
            <a:ext cx="3887788" cy="347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0575" y="3513138"/>
            <a:ext cx="4587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765175"/>
            <a:ext cx="8128000" cy="57759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七、课外阅读。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一串快乐的音符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有一串快乐的音符。它们是从哪里来的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连自己也搞不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清晰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也许是一位音乐家用小提琴奏出了它们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也许是一个初学钢琴的女孩子在键盘上弹出了它们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也许是骑在牛背上的小牧童用短笛吹出了它们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也许是走在田埂上的小男孩儿用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的口哨吹出了它们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175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小音符们不愿意停留下来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它们到处飞旋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多么高兴。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1"/>
          <p:cNvSpPr>
            <a:spLocks noChangeAspect="1"/>
          </p:cNvSpPr>
          <p:nvPr/>
        </p:nvSpPr>
        <p:spPr bwMode="auto">
          <a:xfrm>
            <a:off x="2032000" y="1193800"/>
            <a:ext cx="8128000" cy="422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在城市的一幢小楼上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有一扇小窗开着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对着星星闪烁的夜空。小音符们感到很好奇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就钻了进去。哦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里面有个孤独的白头发的老奶奶。她的老伴去世了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她在思念老爷爷。突然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她听到了从窗外飞进来的小音符们的歌。啊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多么熟悉的歌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这是老爷爷在年轻时就爱哼唱的歌。在老爷爷和老奶奶初次相识时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老爷爷就为老奶奶哼过这支快乐的歌。后来这歌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伴侣　陪伴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老爷爷和老奶奶生活了很长的岁月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1"/>
          <p:cNvSpPr>
            <a:spLocks noChangeAspect="1"/>
          </p:cNvSpPr>
          <p:nvPr/>
        </p:nvSpPr>
        <p:spPr bwMode="auto">
          <a:xfrm>
            <a:off x="2032000" y="2254250"/>
            <a:ext cx="8128000" cy="21583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17500"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如今歌声又飞进来了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就像当年老爷爷在轻柔的月光下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轻轻地哼唱着。老奶奶眼睛里含着晶莹的泪花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终于笑了。不知为什么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小音符们再也不想跑了。它们手拉手地钻进了老奶奶的心里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它们愿意留在那里。</a:t>
            </a:r>
            <a:endParaRPr lang="zh-CN" altLang="zh-CN" sz="280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90600"/>
            <a:ext cx="8128000" cy="474281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“\”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画去短文中括号里不恰当的词语。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轻松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伴侣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读短文中画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的句子运用了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排比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的修辞手法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请另外再续写一句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也许是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林间的小鸟唱出了它们。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也许是一位音乐家用小提琴奏出了它们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也许是一个初学钢琴的女孩子在键盘上弹出了它们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也许是骑在牛背上的小牧童用短笛吹出了它们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也许是走在田埂上的小男孩儿用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轻快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轻松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的口哨吹出了它们</a:t>
            </a:r>
            <a:r>
              <a:rPr lang="en-US" altLang="zh-CN" sz="28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5863" y="2109788"/>
            <a:ext cx="1081087" cy="347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150" y="3101975"/>
            <a:ext cx="424973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7713" y="1604797"/>
            <a:ext cx="7050521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三、划去句子中加点字错误的读音。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1653" y="2381309"/>
            <a:ext cx="6101080" cy="25844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b="1" dirty="0" smtClean="0">
                <a:ea typeface="楷体" panose="02010609060101010101" pitchFamily="49" charset="-122"/>
              </a:rPr>
              <a:t>1.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泥融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6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rónɡ</a:t>
            </a:r>
            <a:r>
              <a:rPr lang="en-US" altLang="zh-CN" sz="3600" b="1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lónɡ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飞燕子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b="1" dirty="0" smtClean="0">
                <a:ea typeface="楷体" panose="02010609060101010101" pitchFamily="49" charset="-122"/>
              </a:rPr>
              <a:t>2.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沙暖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6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nuǎn</a:t>
            </a:r>
            <a:r>
              <a:rPr lang="en-US" altLang="zh-CN" sz="36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luǎn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睡鸳鸯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b="1" dirty="0" smtClean="0">
                <a:ea typeface="楷体" panose="02010609060101010101" pitchFamily="49" charset="-122"/>
              </a:rPr>
              <a:t>3.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胜日寻芳泗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6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sì</a:t>
            </a:r>
            <a:r>
              <a:rPr lang="en-US" altLang="zh-CN" sz="36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36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shì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水滨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孩子和大铅笔-45334303[1]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67" t="2788" r="22506" b="5577"/>
          <a:stretch>
            <a:fillRect/>
          </a:stretch>
        </p:blipFill>
        <p:spPr>
          <a:xfrm>
            <a:off x="9552384" y="2372883"/>
            <a:ext cx="2008767" cy="3630931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 rot="16200000" flipH="1">
            <a:off x="4606647" y="2709256"/>
            <a:ext cx="665591" cy="4133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6200000" flipH="1">
            <a:off x="4728893" y="3574661"/>
            <a:ext cx="665591" cy="4133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6200000" flipH="1">
            <a:off x="5467593" y="4360479"/>
            <a:ext cx="665591" cy="4133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2"/>
          <p:cNvSpPr txBox="1"/>
          <p:nvPr/>
        </p:nvSpPr>
        <p:spPr>
          <a:xfrm>
            <a:off x="2694015" y="2855945"/>
            <a:ext cx="851815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2694015" y="3673669"/>
            <a:ext cx="851815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4050445" y="4461212"/>
            <a:ext cx="851815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508125"/>
            <a:ext cx="8128000" cy="31921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\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画去括号里不正确的词语。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疲劳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灵敏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画出燕子的飞行特点有哪些。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它们一会儿像箭一样贴墙飞行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一会儿又垂直地冲向云天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它们能够倏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u="sng">
                <a:solidFill>
                  <a:srgbClr val="FF0000"/>
                </a:solidFill>
                <a:ea typeface="黑体" panose="02010609060101010101" pitchFamily="49" charset="-122"/>
              </a:rPr>
              <a:t>shū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忽间来个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度大转弯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或者翼不掠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翅不摇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干脆在空中滑翔几分钟。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"/>
          <p:cNvSpPr>
            <a:spLocks noChangeAspect="1"/>
          </p:cNvSpPr>
          <p:nvPr/>
        </p:nvSpPr>
        <p:spPr bwMode="auto">
          <a:xfrm>
            <a:off x="2032000" y="1952625"/>
            <a:ext cx="8128000" cy="2675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不愿停留的小音符们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最终留在了孤独的老奶奶身边的原因是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老奶奶喜欢听它们的歌。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老奶奶懂得欣赏它们。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它们能给老奶奶带来安慰和快乐。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95775" y="2565400"/>
            <a:ext cx="458788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398646" y="2357755"/>
            <a:ext cx="3235960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28.</a:t>
            </a:r>
            <a:r>
              <a:rPr lang="en-US" altLang="zh-CN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*</a:t>
            </a:r>
            <a:r>
              <a:rPr lang="zh-CN" altLang="en-US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枣核</a:t>
            </a:r>
            <a:endParaRPr lang="en-US" altLang="zh-CN" sz="60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60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课后练习  </a:t>
            </a:r>
            <a:endParaRPr lang="zh-CN" altLang="en-US" sz="60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757767" y="2116561"/>
            <a:ext cx="10676467" cy="2626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89" rIns="68580" bIns="34289" anchor="ctr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枣</a:t>
            </a:r>
            <a:r>
              <a:rPr kumimoji="0" sz="32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核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(hú hé)      </a:t>
            </a:r>
            <a:r>
              <a:rPr kumimoji="0" sz="32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勤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快(qín   qíng ) 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32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折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腾(zhē  zhé)    </a:t>
            </a:r>
            <a:r>
              <a:rPr kumimoji="0" sz="32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困</a:t>
            </a: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住(kùn    kùi) 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153584" y="1752071"/>
            <a:ext cx="9251951" cy="682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89" rIns="68580" bIns="34289" anchor="ctr">
            <a:spAutoFit/>
          </a:bodyPr>
          <a:lstStyle/>
          <a:p>
            <a:pPr marL="0" marR="0" lvl="0" indent="200025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kumimoji="0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为</a:t>
            </a:r>
            <a:r>
              <a:rPr kumimoji="0" 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加下划线的</a:t>
            </a:r>
            <a:r>
              <a:rPr kumimoji="0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字选择正确的读音。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964" name="文本框 14"/>
          <p:cNvSpPr txBox="1"/>
          <p:nvPr/>
        </p:nvSpPr>
        <p:spPr>
          <a:xfrm>
            <a:off x="1153584" y="838200"/>
            <a:ext cx="3060700" cy="682625"/>
          </a:xfrm>
          <a:prstGeom prst="rect">
            <a:avLst/>
          </a:prstGeom>
          <a:noFill/>
          <a:ln w="9525">
            <a:noFill/>
          </a:ln>
        </p:spPr>
        <p:txBody>
          <a:bodyPr lIns="68580" tIns="34289" rIns="68580" bIns="34289">
            <a:spAutoFit/>
          </a:bodyPr>
          <a:p>
            <a:r>
              <a:rPr lang="zh-CN" altLang="en-US" sz="40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40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0965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467" y="846667"/>
            <a:ext cx="535517" cy="6667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 2050"/>
          <p:cNvSpPr/>
          <p:nvPr/>
        </p:nvSpPr>
        <p:spPr bwMode="auto">
          <a:xfrm>
            <a:off x="2783417" y="3357033"/>
            <a:ext cx="431800" cy="431800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89" rIns="68580" bIns="34289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 2050"/>
          <p:cNvSpPr/>
          <p:nvPr/>
        </p:nvSpPr>
        <p:spPr bwMode="auto">
          <a:xfrm>
            <a:off x="5880100" y="3357033"/>
            <a:ext cx="431800" cy="431800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89" rIns="68580" bIns="34289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 2050"/>
          <p:cNvSpPr/>
          <p:nvPr/>
        </p:nvSpPr>
        <p:spPr bwMode="auto">
          <a:xfrm>
            <a:off x="1993900" y="4616451"/>
            <a:ext cx="431800" cy="431800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89" rIns="68580" bIns="34289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 2050"/>
          <p:cNvSpPr/>
          <p:nvPr/>
        </p:nvSpPr>
        <p:spPr bwMode="auto">
          <a:xfrm>
            <a:off x="6108700" y="4616451"/>
            <a:ext cx="431800" cy="431800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89" rIns="68580" bIns="34289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 bldLvl="0" animBg="1"/>
      <p:bldP spid="9" grpId="0" bldLvl="0" animBg="1"/>
    </p:bldLst>
  </p:timing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"/>
          <p:cNvSpPr txBox="1"/>
          <p:nvPr/>
        </p:nvSpPr>
        <p:spPr>
          <a:xfrm>
            <a:off x="941070" y="1698625"/>
            <a:ext cx="4118610" cy="5219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读拼音，写词语。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2111920" y="2709093"/>
            <a:ext cx="2576195" cy="15684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汉语拼音" panose="020B0604020202020204" pitchFamily="34" charset="0"/>
              </a:rPr>
              <a:t>        </a:t>
            </a:r>
            <a:r>
              <a:rPr lang="en-US" altLang="zh-CN" sz="3200" b="1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hé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cs typeface="汉语拼音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枣（      ）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5032193" y="2717801"/>
            <a:ext cx="3685087" cy="15684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汉语拼音" panose="020B0604020202020204" pitchFamily="34" charset="0"/>
              </a:rPr>
              <a:t>    </a:t>
            </a:r>
            <a:r>
              <a:rPr lang="en-US" altLang="zh-CN" sz="3200" b="1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shēng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cs typeface="汉语拼音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（      ）口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8115027" y="2735219"/>
            <a:ext cx="3685087" cy="15684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汉语拼音" panose="020B0604020202020204" pitchFamily="34" charset="0"/>
              </a:rPr>
              <a:t>   </a:t>
            </a:r>
            <a:r>
              <a:rPr lang="en-US" altLang="zh-CN" sz="3200" b="1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k</a:t>
            </a:r>
            <a:r>
              <a:rPr lang="en-US" altLang="zh-CN" sz="3200" b="1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  <a:sym typeface="+mn-ea"/>
              </a:rPr>
              <a:t>ù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cs typeface="汉语拼音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（     ）倦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20"/>
          <p:cNvSpPr txBox="1"/>
          <p:nvPr/>
        </p:nvSpPr>
        <p:spPr>
          <a:xfrm>
            <a:off x="3444591" y="4160521"/>
            <a:ext cx="2941696" cy="15684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汉语拼音" panose="020B0604020202020204" pitchFamily="34" charset="0"/>
              </a:rPr>
              <a:t>    </a:t>
            </a:r>
            <a:r>
              <a:rPr lang="en-US" altLang="zh-CN" sz="3200" b="1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zhē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cs typeface="汉语拼音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（      ）腾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22"/>
          <p:cNvSpPr txBox="1"/>
          <p:nvPr/>
        </p:nvSpPr>
        <p:spPr>
          <a:xfrm>
            <a:off x="7018779" y="4172135"/>
            <a:ext cx="3685087" cy="15684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3200" b="1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lí</a:t>
            </a:r>
            <a:endParaRPr lang="en-US" altLang="zh-CN" sz="3200" b="1" dirty="0" err="1"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（      ）地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5"/>
          <p:cNvSpPr txBox="1"/>
          <p:nvPr/>
        </p:nvSpPr>
        <p:spPr>
          <a:xfrm>
            <a:off x="5585379" y="3484304"/>
            <a:ext cx="684793" cy="8299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牲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7"/>
          <p:cNvSpPr txBox="1"/>
          <p:nvPr/>
        </p:nvSpPr>
        <p:spPr>
          <a:xfrm>
            <a:off x="4113339" y="4912311"/>
            <a:ext cx="487355" cy="8299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折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8"/>
          <p:cNvSpPr txBox="1"/>
          <p:nvPr/>
        </p:nvSpPr>
        <p:spPr>
          <a:xfrm>
            <a:off x="7513544" y="4934732"/>
            <a:ext cx="614633" cy="8299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犁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16936" y="3679764"/>
            <a:ext cx="589280" cy="5835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困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3101509" y="3578163"/>
            <a:ext cx="589280" cy="5835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核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1" grpId="0"/>
      <p:bldP spid="23" grpId="0"/>
      <p:bldP spid="24" grpId="0"/>
      <p:bldP spid="20" grpId="0"/>
      <p:bldP spid="22" grpId="0"/>
    </p:bldLst>
  </p:timing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2655" y="1189990"/>
            <a:ext cx="2822575" cy="7372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三、连一连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9487" y="3352800"/>
            <a:ext cx="1465943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脸涨得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3029" y="2278744"/>
            <a:ext cx="1233715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急得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53029" y="4470403"/>
            <a:ext cx="1291771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气得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9831" y="3367317"/>
            <a:ext cx="1785257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不知怎么办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62400" y="2235201"/>
            <a:ext cx="1727200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鼻子都歪了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20459" y="4499429"/>
            <a:ext cx="1103084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通红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63656" y="2220687"/>
            <a:ext cx="1349829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狠狠地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2057" y="3359573"/>
            <a:ext cx="1741715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大摇大摆地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79429" y="2206172"/>
            <a:ext cx="1030515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走了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52001" y="4455887"/>
            <a:ext cx="1175657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打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20113" y="4484916"/>
            <a:ext cx="1509487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惊慌地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08457" y="3425373"/>
            <a:ext cx="624115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喊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7830699" y="3997882"/>
            <a:ext cx="1748973" cy="1062948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8418044" y="2833291"/>
            <a:ext cx="1190171" cy="1171807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902998" y="2615444"/>
            <a:ext cx="1676401" cy="2202767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endCxn id="8" idx="1"/>
          </p:cNvCxnSpPr>
          <p:nvPr/>
        </p:nvCxnSpPr>
        <p:spPr>
          <a:xfrm flipV="1">
            <a:off x="2409372" y="2557732"/>
            <a:ext cx="1553029" cy="2260376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579672" y="3733408"/>
            <a:ext cx="1342573" cy="1085167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481277" y="2557691"/>
            <a:ext cx="1538517" cy="1034367"/>
          </a:xfrm>
          <a:prstGeom prst="line">
            <a:avLst/>
          </a:prstGeom>
          <a:ln w="222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</p:bldLst>
  </p:timing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5" name="Rectangle 1"/>
          <p:cNvSpPr/>
          <p:nvPr/>
        </p:nvSpPr>
        <p:spPr>
          <a:xfrm>
            <a:off x="751417" y="1769639"/>
            <a:ext cx="9558867" cy="3945255"/>
          </a:xfrm>
          <a:prstGeom prst="rect">
            <a:avLst/>
          </a:prstGeom>
          <a:noFill/>
          <a:ln w="9525">
            <a:noFill/>
          </a:ln>
        </p:spPr>
        <p:txBody>
          <a:bodyPr lIns="68580" tIns="34289" rIns="68580" bIns="34289" anchor="ctr">
            <a:spAutoFit/>
          </a:bodyPr>
          <a:p>
            <a:pPr indent="200025"/>
            <a:endParaRPr lang="zh-CN" altLang="zh-CN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/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核（     ）  梨（     ）  折（     ）    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/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该（     ）  犁（     ）  析（     ）    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/>
            <a:endParaRPr lang="zh-CN" altLang="zh-CN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/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牲（     ）  因（     ）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/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姓（     ）  困（     ）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/>
            <a:r>
              <a:rPr lang="zh-CN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矩形 1"/>
          <p:cNvSpPr/>
          <p:nvPr/>
        </p:nvSpPr>
        <p:spPr>
          <a:xfrm>
            <a:off x="1270000" y="831851"/>
            <a:ext cx="49377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</a:t>
            </a:r>
            <a:r>
              <a:rPr lang="en-US" altLang="zh-CN" sz="4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形近字组词。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98084" y="3903133"/>
            <a:ext cx="5109633" cy="15278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00025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牲口        困难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姓名        因为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/>
            <a:endParaRPr lang="zh-CN" altLang="en-US" sz="13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8084" y="2264833"/>
            <a:ext cx="754888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枣核        梨花        折腾 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        犁地        分析 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00" grpId="0"/>
      <p:bldP spid="3" grpId="0"/>
    </p:bldLst>
  </p:timing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46100" y="1856317"/>
            <a:ext cx="11286067" cy="339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89" rIns="68580" bIns="34289" anchor="ctr">
            <a:spAutoFit/>
          </a:bodyPr>
          <a:lstStyle/>
          <a:p>
            <a:pPr marL="0" marR="0" lvl="0" indent="200025" algn="l" defTabSz="685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衙役              古代装钱物的口袋。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00025" algn="l" defTabSz="685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善罢甘休          衙门里的差役。    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00025" algn="l" defTabSz="685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钱褡</a:t>
            </a:r>
            <a:r>
              <a:rPr kumimoji="0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好好地了结纠纷,不再使事态持续 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00025" algn="l" defTabSz="685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下去。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6100" y="726017"/>
            <a:ext cx="7093585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200025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五、</a:t>
            </a:r>
            <a:r>
              <a:rPr kumimoji="0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把词语和解释连起来</a:t>
            </a:r>
            <a:r>
              <a:rPr kumimoji="0" 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kumimoji="0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00025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742017" y="2258484"/>
            <a:ext cx="3202517" cy="102658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567517" y="3285067"/>
            <a:ext cx="2305051" cy="79163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775884" y="2493433"/>
            <a:ext cx="3168651" cy="1583267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/>
          <p:nvPr/>
        </p:nvSpPr>
        <p:spPr bwMode="auto">
          <a:xfrm>
            <a:off x="1157393" y="1945640"/>
            <a:ext cx="6891867" cy="108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spcBef>
                <a:spcPts val="3000"/>
              </a:spcBef>
              <a:defRPr/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  <a:r>
              <a:rPr lang="en-US" altLang="zh-CN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给加点的字选择正确的读音。</a:t>
            </a:r>
            <a:endParaRPr lang="en-US" altLang="zh-CN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20000"/>
              </a:lnSpc>
              <a:spcBef>
                <a:spcPts val="3000"/>
              </a:spcBef>
              <a:defRPr/>
            </a:pPr>
            <a:r>
              <a:rPr lang="en-US" altLang="zh-CN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zh-CN" sz="3735" b="1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2920" y="2896447"/>
            <a:ext cx="5884333" cy="268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735" b="1">
                <a:latin typeface="+mn-ea"/>
              </a:rPr>
              <a:t>  </a:t>
            </a:r>
            <a:r>
              <a:rPr lang="zh-CN" altLang="en-US" sz="3735" b="1">
                <a:latin typeface="+mn-ea"/>
              </a:rPr>
              <a:t>枣核（ </a:t>
            </a:r>
            <a:r>
              <a:rPr lang="en-US" altLang="zh-CN" sz="3735" b="1">
                <a:latin typeface="+mn-ea"/>
              </a:rPr>
              <a:t>hé   hú </a:t>
            </a:r>
            <a:r>
              <a:rPr lang="zh-CN" altLang="en-US" sz="3735" b="1">
                <a:latin typeface="+mn-ea"/>
              </a:rPr>
              <a:t>）</a:t>
            </a:r>
            <a:endParaRPr lang="zh-CN" altLang="en-US" sz="3735" b="1">
              <a:latin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735" b="1">
                <a:latin typeface="+mn-ea"/>
              </a:rPr>
              <a:t>  折腾（ </a:t>
            </a:r>
            <a:r>
              <a:rPr lang="en-US" altLang="zh-CN" sz="3735" b="1">
                <a:latin typeface="+mn-ea"/>
              </a:rPr>
              <a:t>zhē   zhé </a:t>
            </a:r>
            <a:r>
              <a:rPr lang="zh-CN" altLang="en-US" sz="3735" b="1">
                <a:latin typeface="+mn-ea"/>
              </a:rPr>
              <a:t>） </a:t>
            </a:r>
            <a:endParaRPr lang="zh-CN" altLang="en-US" sz="3735" b="1">
              <a:latin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735" b="1">
                <a:latin typeface="+mn-ea"/>
              </a:rPr>
              <a:t>  罢工（ </a:t>
            </a:r>
            <a:r>
              <a:rPr lang="en-US" altLang="zh-CN" sz="3735" b="1">
                <a:latin typeface="+mn-ea"/>
              </a:rPr>
              <a:t>qù   bà </a:t>
            </a:r>
            <a:r>
              <a:rPr lang="zh-CN" altLang="en-US" sz="3735" b="1">
                <a:latin typeface="+mn-ea"/>
              </a:rPr>
              <a:t>）   </a:t>
            </a:r>
            <a:endParaRPr lang="zh-CN" altLang="en-US" sz="3735" b="1">
              <a:latin typeface="+mn-ea"/>
            </a:endParaRPr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auto">
          <a:xfrm>
            <a:off x="3050540" y="3789680"/>
            <a:ext cx="101600" cy="101600"/>
          </a:xfrm>
          <a:prstGeom prst="flowChartConnector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</a:ln>
          <a:effectLst>
            <a:outerShdw dist="38100" algn="ctr" rotWithShape="0">
              <a:srgbClr val="9999FF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3" name="AutoShape 11"/>
          <p:cNvSpPr>
            <a:spLocks noChangeArrowheads="1"/>
          </p:cNvSpPr>
          <p:nvPr/>
        </p:nvSpPr>
        <p:spPr bwMode="auto">
          <a:xfrm>
            <a:off x="2507827" y="4614333"/>
            <a:ext cx="101600" cy="101600"/>
          </a:xfrm>
          <a:prstGeom prst="flowChartConnector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</a:ln>
          <a:effectLst>
            <a:outerShdw dist="38100" algn="ctr" rotWithShape="0">
              <a:srgbClr val="9999FF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4" name="AutoShape 11"/>
          <p:cNvSpPr>
            <a:spLocks noChangeArrowheads="1"/>
          </p:cNvSpPr>
          <p:nvPr/>
        </p:nvSpPr>
        <p:spPr bwMode="auto">
          <a:xfrm>
            <a:off x="2609427" y="5501640"/>
            <a:ext cx="101600" cy="101600"/>
          </a:xfrm>
          <a:prstGeom prst="flowChartConnector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</a:ln>
          <a:effectLst>
            <a:outerShdw dist="38100" algn="ctr" rotWithShape="0">
              <a:srgbClr val="9999FF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anose="02010609030101010101" pitchFamily="49" charset="-122"/>
              <a:cs typeface="+mn-cs"/>
            </a:endParaRPr>
          </a:p>
        </p:txBody>
      </p:sp>
      <p:pic>
        <p:nvPicPr>
          <p:cNvPr id="8" name="图片 7" descr="教材习题答案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657253" y="2155613"/>
            <a:ext cx="4188460" cy="4188460"/>
          </a:xfrm>
          <a:prstGeom prst="rect">
            <a:avLst/>
          </a:prstGeom>
        </p:spPr>
      </p:pic>
      <p:sp>
        <p:nvSpPr>
          <p:cNvPr id="7" name=" 2050"/>
          <p:cNvSpPr/>
          <p:nvPr/>
        </p:nvSpPr>
        <p:spPr bwMode="auto">
          <a:xfrm>
            <a:off x="4053840" y="3314700"/>
            <a:ext cx="575733" cy="576580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40" tIns="45720" rIns="91440" bIns="4572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6" name=" 2050"/>
          <p:cNvSpPr/>
          <p:nvPr/>
        </p:nvSpPr>
        <p:spPr bwMode="auto">
          <a:xfrm>
            <a:off x="4211320" y="4139353"/>
            <a:ext cx="575733" cy="576580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40" tIns="45720" rIns="91440" bIns="4572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9" name=" 2050"/>
          <p:cNvSpPr/>
          <p:nvPr/>
        </p:nvSpPr>
        <p:spPr bwMode="auto">
          <a:xfrm>
            <a:off x="5311140" y="5026660"/>
            <a:ext cx="575733" cy="576580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40" tIns="45720" rIns="91440" bIns="4572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0731" grpId="0" bldLvl="0" animBg="1"/>
      <p:bldP spid="3" grpId="0" bldLvl="0" animBg="1"/>
      <p:bldP spid="4" grpId="0" bldLvl="0" animBg="1"/>
      <p:bldP spid="7" grpId="0" bldLvl="0" animBg="1"/>
      <p:bldP spid="6" grpId="0" bldLvl="0" animBg="1"/>
      <p:bldP spid="9" grpId="0" bldLvl="0" animBg="1"/>
    </p:bldLst>
  </p:timing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0852" y="1432647"/>
            <a:ext cx="8928992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85520" y="2588260"/>
            <a:ext cx="108966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3200" b="1" dirty="0">
                <a:latin typeface="+mn-ea"/>
              </a:rPr>
              <a:t>A. </a:t>
            </a:r>
            <a:r>
              <a:rPr sz="3200" b="1" dirty="0">
                <a:solidFill>
                  <a:srgbClr val="0000FF"/>
                </a:solidFill>
                <a:latin typeface="+mn-ea"/>
              </a:rPr>
              <a:t>时代久远。</a:t>
            </a:r>
            <a:endParaRPr sz="3200" b="1" dirty="0">
              <a:latin typeface="+mn-ea"/>
            </a:endParaRPr>
          </a:p>
          <a:p>
            <a:pPr fontAlgn="auto">
              <a:lnSpc>
                <a:spcPct val="150000"/>
              </a:lnSpc>
            </a:pPr>
            <a:r>
              <a:rPr sz="3200" b="1" dirty="0">
                <a:latin typeface="+mn-ea"/>
              </a:rPr>
              <a:t>B. </a:t>
            </a:r>
            <a:r>
              <a:rPr sz="3200" b="1" dirty="0">
                <a:solidFill>
                  <a:srgbClr val="0000FF"/>
                </a:solidFill>
                <a:latin typeface="+mn-ea"/>
              </a:rPr>
              <a:t>大都以口头形式传播。</a:t>
            </a:r>
            <a:endParaRPr sz="3200" b="1" dirty="0">
              <a:latin typeface="+mn-ea"/>
            </a:endParaRPr>
          </a:p>
          <a:p>
            <a:pPr fontAlgn="auto">
              <a:lnSpc>
                <a:spcPct val="150000"/>
              </a:lnSpc>
            </a:pPr>
            <a:r>
              <a:rPr sz="3200" b="1" dirty="0">
                <a:latin typeface="+mn-ea"/>
              </a:rPr>
              <a:t>C. </a:t>
            </a:r>
            <a:r>
              <a:rPr sz="3200" b="1" dirty="0">
                <a:solidFill>
                  <a:srgbClr val="0000FF"/>
                </a:solidFill>
                <a:latin typeface="+mn-ea"/>
              </a:rPr>
              <a:t>情节夸张、充满幻想，大都表现了人们的美好愿望。</a:t>
            </a:r>
            <a:endParaRPr sz="3200" b="1" dirty="0">
              <a:latin typeface="+mn-ea"/>
            </a:endParaRPr>
          </a:p>
          <a:p>
            <a:pPr fontAlgn="auto">
              <a:lnSpc>
                <a:spcPct val="150000"/>
              </a:lnSpc>
            </a:pPr>
            <a:r>
              <a:rPr sz="3200" b="1" dirty="0">
                <a:latin typeface="+mn-ea"/>
              </a:rPr>
              <a:t>D. </a:t>
            </a:r>
            <a:r>
              <a:rPr sz="3200" b="1" dirty="0">
                <a:solidFill>
                  <a:srgbClr val="0000FF"/>
                </a:solidFill>
                <a:latin typeface="+mn-ea"/>
              </a:rPr>
              <a:t>语言通俗、生动、明快。</a:t>
            </a:r>
            <a:endParaRPr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5520" y="888153"/>
            <a:ext cx="9994053" cy="1586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七. 这是一个民间故事。对民间故事的认识正确的是（      ）。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1913" y="1806787"/>
            <a:ext cx="156294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>
                <a:solidFill>
                  <a:srgbClr val="FF0000"/>
                </a:solidFill>
              </a:rPr>
              <a:t>ABCD</a:t>
            </a:r>
            <a:endParaRPr lang="en-US" altLang="zh-CN" sz="3735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9847" y="2752513"/>
            <a:ext cx="108610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3200" b="1" dirty="0">
                <a:solidFill>
                  <a:schemeClr val="tx1"/>
                </a:solidFill>
                <a:latin typeface="+mn-ea"/>
              </a:rPr>
              <a:t>A.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</a:rPr>
              <a:t> </a:t>
            </a:r>
            <a:r>
              <a:rPr sz="3200" b="1" dirty="0">
                <a:solidFill>
                  <a:srgbClr val="0000FF"/>
                </a:solidFill>
                <a:latin typeface="+mn-ea"/>
              </a:rPr>
              <a:t>人们生活无聊，胡乱编出这样的人物和故事解闷儿。</a:t>
            </a:r>
            <a:endParaRPr sz="3200" b="1" dirty="0">
              <a:solidFill>
                <a:srgbClr val="0000FF"/>
              </a:solidFill>
              <a:latin typeface="+mn-ea"/>
            </a:endParaRPr>
          </a:p>
          <a:p>
            <a:pPr fontAlgn="auto">
              <a:lnSpc>
                <a:spcPct val="150000"/>
              </a:lnSpc>
            </a:pPr>
            <a:r>
              <a:rPr sz="3200" b="1" dirty="0">
                <a:solidFill>
                  <a:schemeClr val="tx1"/>
                </a:solidFill>
                <a:latin typeface="+mn-ea"/>
              </a:rPr>
              <a:t>B.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</a:rPr>
              <a:t> </a:t>
            </a:r>
            <a:r>
              <a:rPr sz="3200" b="1" dirty="0">
                <a:solidFill>
                  <a:srgbClr val="0000FF"/>
                </a:solidFill>
                <a:latin typeface="+mn-ea"/>
              </a:rPr>
              <a:t>封建社会，老百姓处于被剥削被奴役的社会地位，对封建统治阶级不满，又没有办法对抗，所以想象出具有超能力的人物来战胜人间的恶势力。</a:t>
            </a:r>
            <a:endParaRPr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48607" y="1887220"/>
            <a:ext cx="71712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>
                <a:solidFill>
                  <a:srgbClr val="FF0000"/>
                </a:solidFill>
              </a:rPr>
              <a:t>B</a:t>
            </a:r>
            <a:endParaRPr lang="en-US" altLang="zh-CN" sz="3735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3187" y="968587"/>
            <a:ext cx="10305627" cy="1586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八. 很明显，文中的“枣核”是人们想象出来的，人们为什么想象出这样一个人物？（   ）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 bwMode="auto">
          <a:xfrm>
            <a:off x="2063750" y="765175"/>
            <a:ext cx="8128000" cy="5775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燕子老是在飞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是什么原因造成的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燕子是鸟类大家庭中最善于飞翔的成员之一。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燕子瘦小的脚难以支撑燕子的身躯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使它们在站立时不能够灵活地保持平衡。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燕子的体重很轻。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燕子一切在飞行中解决的本领有哪些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吞食猎获物、饮水、喂孩子吃饭。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下列对短文的主要内容概括正确的一项是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短文主要讲了燕子是世界上最轻量级的飞行员。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187450" algn="l"/>
                <a:tab pos="2162175" algn="l"/>
                <a:tab pos="3141345" algn="l"/>
                <a:tab pos="418909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短文主要讲了燕子善于飞行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以及它善于飞行的原因。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67663" y="908050"/>
            <a:ext cx="458787" cy="382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6225" y="4468813"/>
            <a:ext cx="458788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98451" y="1418167"/>
            <a:ext cx="11648017" cy="8051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8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九、给下列句中加点的字选择正确读音，打“√”。</a:t>
            </a:r>
            <a:r>
              <a:rPr kumimoji="0" lang="en-US" altLang="zh-CN" sz="3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38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2451" y="2305051"/>
            <a:ext cx="11639551" cy="1758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en-US" altLang="zh-CN" sz="38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38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别折（</a:t>
            </a:r>
            <a:r>
              <a:rPr kumimoji="0" lang="en-US" altLang="zh-CN" sz="38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zhē  zhé  shé</a:t>
            </a:r>
            <a:r>
              <a:rPr kumimoji="0" lang="zh-CN" altLang="en-US" sz="38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）腾了，商品再打折（</a:t>
            </a:r>
            <a:r>
              <a:rPr kumimoji="0" lang="en-US" altLang="zh-CN" sz="3865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zhē</a:t>
            </a:r>
            <a:r>
              <a:rPr kumimoji="0" lang="en-US" altLang="zh-CN" sz="38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3865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0" hangingPunct="0">
              <a:lnSpc>
                <a:spcPct val="140000"/>
              </a:lnSpc>
              <a:buClrTx/>
              <a:buSzTx/>
              <a:buFontTx/>
              <a:defRPr/>
            </a:pPr>
            <a:r>
              <a:rPr kumimoji="0" lang="en-US" altLang="zh-CN" sz="38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3865" b="1" kern="1200" cap="none" spc="-10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zhé  shé</a:t>
            </a:r>
            <a:r>
              <a:rPr kumimoji="0" lang="zh-CN" altLang="en-US" sz="3865" b="1" kern="1200" cap="none" spc="-10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），我们就要折（</a:t>
            </a:r>
            <a:r>
              <a:rPr kumimoji="0" lang="en-US" altLang="zh-CN" sz="3865" b="1" kern="1200" cap="none" spc="-10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zhē  zhé  shé</a:t>
            </a:r>
            <a:r>
              <a:rPr kumimoji="0" lang="zh-CN" altLang="en-US" sz="3865" b="1" kern="1200" cap="none" spc="-10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）本</a:t>
            </a:r>
            <a:r>
              <a:rPr kumimoji="0" lang="zh-CN" altLang="en-US" sz="38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了。</a:t>
            </a:r>
            <a:endParaRPr kumimoji="0" lang="zh-CN" altLang="en-US" sz="3865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3" name="文本框 7"/>
          <p:cNvSpPr txBox="1"/>
          <p:nvPr/>
        </p:nvSpPr>
        <p:spPr>
          <a:xfrm>
            <a:off x="552451" y="4064000"/>
            <a:ext cx="10947400" cy="17583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40000"/>
              </a:lnSpc>
            </a:pPr>
            <a:r>
              <a:rPr lang="en-US" altLang="zh-CN" sz="3865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865" b="1" dirty="0">
                <a:latin typeface="宋体" panose="02010600030101010101" pitchFamily="2" charset="-122"/>
                <a:ea typeface="宋体" panose="02010600030101010101" pitchFamily="2" charset="-122"/>
              </a:rPr>
              <a:t>一夜暴雨过后，河水暴涨（</a:t>
            </a:r>
            <a:r>
              <a:rPr lang="en-US" altLang="zh-CN" sz="3865" b="1" dirty="0">
                <a:latin typeface="宋体" panose="02010600030101010101" pitchFamily="2" charset="-122"/>
                <a:ea typeface="宋体" panose="02010600030101010101" pitchFamily="2" charset="-122"/>
              </a:rPr>
              <a:t>zhànɡ  zhǎnɡ</a:t>
            </a:r>
            <a:r>
              <a:rPr lang="zh-CN" altLang="en-US" sz="3865" b="1" dirty="0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endParaRPr lang="en-US" altLang="zh-CN" sz="3865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en-US" altLang="zh-CN" sz="3865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865" b="1" dirty="0">
                <a:latin typeface="宋体" panose="02010600030101010101" pitchFamily="2" charset="-122"/>
                <a:ea typeface="宋体" panose="02010600030101010101" pitchFamily="2" charset="-122"/>
              </a:rPr>
              <a:t> 地里的黄豆都被水泡涨（</a:t>
            </a:r>
            <a:r>
              <a:rPr lang="en-US" altLang="zh-CN" sz="3865" b="1" dirty="0">
                <a:latin typeface="宋体" panose="02010600030101010101" pitchFamily="2" charset="-122"/>
                <a:ea typeface="宋体" panose="02010600030101010101" pitchFamily="2" charset="-122"/>
              </a:rPr>
              <a:t>zhànɡ  zhǎnɡ</a:t>
            </a:r>
            <a:r>
              <a:rPr lang="zh-CN" altLang="en-US" sz="3865" b="1" dirty="0">
                <a:latin typeface="宋体" panose="02010600030101010101" pitchFamily="2" charset="-122"/>
                <a:ea typeface="宋体" panose="02010600030101010101" pitchFamily="2" charset="-122"/>
              </a:rPr>
              <a:t>）了。</a:t>
            </a:r>
            <a:endParaRPr lang="zh-CN" altLang="en-US" sz="38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82333" y="2590800"/>
            <a:ext cx="797984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7884" y="3412067"/>
            <a:ext cx="79798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29184" y="4430184"/>
            <a:ext cx="8001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74933" y="5268384"/>
            <a:ext cx="797984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79467" y="3399367"/>
            <a:ext cx="797984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932517" y="3113617"/>
            <a:ext cx="171451" cy="1651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005484" y="3075517"/>
            <a:ext cx="169333" cy="1651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121400" y="3924300"/>
            <a:ext cx="171451" cy="1651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282267" y="4813300"/>
            <a:ext cx="171451" cy="1651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308600" y="5655733"/>
            <a:ext cx="171451" cy="1651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345017" y="774700"/>
            <a:ext cx="4866216" cy="879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十、按要求写句子。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2" name="文本框 2"/>
          <p:cNvSpPr txBox="1"/>
          <p:nvPr/>
        </p:nvSpPr>
        <p:spPr>
          <a:xfrm>
            <a:off x="994833" y="1644651"/>
            <a:ext cx="11169651" cy="1536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10000"/>
              </a:lnSpc>
              <a:buSzTx/>
            </a:pPr>
            <a:r>
              <a:rPr lang="en-US" altLang="zh-CN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枣核不光勤快，也很聪明</a:t>
            </a:r>
            <a:r>
              <a:rPr lang="zh-CN" altLang="en-US" sz="4265" b="1" dirty="0">
                <a:latin typeface="仿宋" panose="02010609060101010101" pitchFamily="49" charset="-122"/>
                <a:ea typeface="仿宋" panose="02010609060101010101" pitchFamily="49" charset="-122"/>
              </a:rPr>
              <a:t>。（用加点词语</a:t>
            </a:r>
            <a:endParaRPr lang="en-US" altLang="zh-CN" sz="4265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10000"/>
              </a:lnSpc>
              <a:buSzTx/>
            </a:pPr>
            <a:r>
              <a:rPr lang="en-US" altLang="zh-CN" sz="4265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4265" b="1" dirty="0">
                <a:latin typeface="仿宋" panose="02010609060101010101" pitchFamily="49" charset="-122"/>
                <a:ea typeface="仿宋" panose="02010609060101010101" pitchFamily="49" charset="-122"/>
              </a:rPr>
              <a:t>造句）</a:t>
            </a:r>
            <a:endParaRPr lang="zh-CN" altLang="en-US" sz="4265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13417" y="3054351"/>
            <a:ext cx="902123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英英不光多才多艺，也很乐于助人。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587500" y="3826933"/>
            <a:ext cx="98890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5" name="文本框 5"/>
          <p:cNvSpPr txBox="1"/>
          <p:nvPr/>
        </p:nvSpPr>
        <p:spPr>
          <a:xfrm>
            <a:off x="994833" y="3996267"/>
            <a:ext cx="10974917" cy="1536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10000"/>
              </a:lnSpc>
              <a:buSzTx/>
            </a:pPr>
            <a:r>
              <a:rPr lang="en-US" altLang="zh-CN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4265" b="1" dirty="0">
                <a:latin typeface="宋体" panose="02010600030101010101" pitchFamily="2" charset="-122"/>
                <a:ea typeface="宋体" panose="02010600030101010101" pitchFamily="2" charset="-122"/>
              </a:rPr>
              <a:t>衙役把县官的牙打了下来</a:t>
            </a:r>
            <a:r>
              <a:rPr lang="zh-CN" altLang="en-US" sz="4265" b="1" dirty="0">
                <a:latin typeface="仿宋" panose="02010609060101010101" pitchFamily="49" charset="-122"/>
                <a:ea typeface="仿宋" panose="02010609060101010101" pitchFamily="49" charset="-122"/>
              </a:rPr>
              <a:t>。（改为“被”</a:t>
            </a:r>
            <a:endParaRPr lang="en-US" altLang="zh-CN" sz="4265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10000"/>
              </a:lnSpc>
              <a:buSzTx/>
            </a:pPr>
            <a:r>
              <a:rPr lang="en-US" altLang="zh-CN" sz="4265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4265" b="1" dirty="0">
                <a:latin typeface="仿宋" panose="02010609060101010101" pitchFamily="49" charset="-122"/>
                <a:ea typeface="仿宋" panose="02010609060101010101" pitchFamily="49" charset="-122"/>
              </a:rPr>
              <a:t>字句）</a:t>
            </a:r>
            <a:endParaRPr lang="en-US" altLang="zh-CN" sz="4265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3417" y="5372100"/>
            <a:ext cx="902123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县官的牙被衙役打了下来。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570567" y="6119284"/>
            <a:ext cx="98890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918884" y="2360084"/>
            <a:ext cx="171451" cy="1651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56517" y="2360084"/>
            <a:ext cx="171451" cy="1651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721351" y="2362200"/>
            <a:ext cx="171451" cy="16298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5" name="Rectangle 1"/>
          <p:cNvSpPr/>
          <p:nvPr/>
        </p:nvSpPr>
        <p:spPr>
          <a:xfrm>
            <a:off x="704851" y="685588"/>
            <a:ext cx="10303933" cy="897890"/>
          </a:xfrm>
          <a:prstGeom prst="rect">
            <a:avLst/>
          </a:prstGeom>
          <a:noFill/>
          <a:ln w="9525">
            <a:noFill/>
          </a:ln>
        </p:spPr>
        <p:txBody>
          <a:bodyPr lIns="68580" tIns="34289" rIns="68580" bIns="34289" anchor="ctr">
            <a:spAutoFit/>
          </a:bodyPr>
          <a:p>
            <a:pPr indent="200025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十一、重点段落品析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3984" y="2002367"/>
            <a:ext cx="1084580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枣核这次不往别处蹦，一蹦蹦到了县官的胡子上，抓着胡子荡秋千。县官直喊：“快打！快打 ！”衙役一棍子打下去，没打着枣核，却打着县官的下巴骨啦，把县官的牙都打了下来。满堂的人都慌了起来，跑上前去照顾县官，枣核大摇大摆地走了。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/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indent="304800"/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从这段中找出枣核动作的词语，并抄写下来。</a:t>
            </a:r>
            <a:endParaRPr lang="en-US" altLang="zh-CN" sz="2800" u="sng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304800"/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                                                                       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indent="304800"/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你喜欢枣核吗？为什么？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304800"/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</a:t>
            </a:r>
            <a:r>
              <a:rPr lang="en-US" altLang="zh-CN" sz="1200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</a:t>
            </a:r>
            <a:endParaRPr lang="zh-CN" altLang="en-US" sz="13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1591" y="4505925"/>
            <a:ext cx="636460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6858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sz="28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蹦</a:t>
            </a:r>
            <a:r>
              <a:rPr kumimoji="0" lang="en-US" sz="28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zh-CN" sz="28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抓</a:t>
            </a:r>
            <a:r>
              <a:rPr kumimoji="0" lang="en-US" sz="28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zh-CN" sz="28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</a:t>
            </a:r>
            <a:endParaRPr kumimoji="0" lang="zh-CN" altLang="en-US" sz="28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215" y="5378415"/>
            <a:ext cx="7801611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6858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sz="28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喜欢，因为枣核非常聪明、勇敢，又有智慧。</a:t>
            </a:r>
            <a:endParaRPr kumimoji="0" lang="zh-CN" altLang="en-US" sz="28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0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056380" y="2122805"/>
            <a:ext cx="3230880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3.</a:t>
            </a:r>
            <a:r>
              <a:rPr lang="zh-CN" altLang="en-US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荷花</a:t>
            </a:r>
            <a:endParaRPr lang="zh-CN" altLang="en-US" sz="60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zh-CN" altLang="en-US" sz="60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课后练习</a:t>
            </a:r>
            <a:endParaRPr lang="zh-CN" altLang="en-US" sz="60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坐在月亮上吹笛子的男孩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6" name="AutoShape 4" descr="坐在月亮上吹笛子的男孩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9" name="AutoShape 5" descr="C:\Users\Administrator\AppData\Roaming\Tencent\Users\2050268240\QQ\WinTemp\RichOle\V(PCV%GIWJ(%0LGLLL)]3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12" name="AutoShape 6" descr="C:\Users\Administrator\AppData\Roaming\Tencent\Users\2050268240\QQ\WinTemp\RichOle\V(PCV%GIWJ(%0LGLLL)]3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307975" y="1603375"/>
            <a:ext cx="1116076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 indent="200025"/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lang="en-US" altLang="zh-CN" sz="4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看拼音，写词语。</a:t>
            </a:r>
            <a:endParaRPr lang="en-US" sz="4400" dirty="0">
              <a:latin typeface="宋体" panose="02010600030101010101" pitchFamily="2" charset="-122"/>
            </a:endParaRPr>
          </a:p>
          <a:p>
            <a:pPr indent="200025"/>
            <a:r>
              <a:rPr lang="en-US" sz="4400" dirty="0">
                <a:latin typeface="宋体" panose="02010600030101010101" pitchFamily="2" charset="-122"/>
              </a:rPr>
              <a:t>    </a:t>
            </a:r>
            <a:r>
              <a:rPr lang="en-US" sz="4400" dirty="0" err="1">
                <a:latin typeface="宋体" panose="02010600030101010101" pitchFamily="2" charset="-122"/>
              </a:rPr>
              <a:t>wǔ</a:t>
            </a:r>
            <a:r>
              <a:rPr lang="en-US" sz="4400" dirty="0">
                <a:latin typeface="宋体" panose="02010600030101010101" pitchFamily="2" charset="-122"/>
              </a:rPr>
              <a:t> </a:t>
            </a:r>
            <a:r>
              <a:rPr lang="en-US" sz="4400" dirty="0" err="1">
                <a:latin typeface="宋体" panose="02010600030101010101" pitchFamily="2" charset="-122"/>
              </a:rPr>
              <a:t>dǎo</a:t>
            </a:r>
            <a:r>
              <a:rPr lang="en-US" sz="4400" dirty="0">
                <a:latin typeface="宋体" panose="02010600030101010101" pitchFamily="2" charset="-122"/>
              </a:rPr>
              <a:t>     </a:t>
            </a:r>
            <a:r>
              <a:rPr lang="en-US" sz="4400" dirty="0" err="1">
                <a:latin typeface="宋体" panose="02010600030101010101" pitchFamily="2" charset="-122"/>
              </a:rPr>
              <a:t>yī</a:t>
            </a:r>
            <a:r>
              <a:rPr lang="en-US" sz="4400" dirty="0">
                <a:latin typeface="宋体" panose="02010600030101010101" pitchFamily="2" charset="-122"/>
              </a:rPr>
              <a:t> </a:t>
            </a:r>
            <a:r>
              <a:rPr lang="en-US" sz="4400" dirty="0" err="1">
                <a:latin typeface="宋体" panose="02010600030101010101" pitchFamily="2" charset="-122"/>
              </a:rPr>
              <a:t>fú</a:t>
            </a:r>
            <a:r>
              <a:rPr lang="en-US" sz="4400" dirty="0">
                <a:latin typeface="宋体" panose="02010600030101010101" pitchFamily="2" charset="-122"/>
              </a:rPr>
              <a:t> </a:t>
            </a:r>
            <a:r>
              <a:rPr lang="en-US" sz="4400" dirty="0" err="1">
                <a:latin typeface="宋体" panose="02010600030101010101" pitchFamily="2" charset="-122"/>
              </a:rPr>
              <a:t>huà</a:t>
            </a:r>
            <a:r>
              <a:rPr lang="en-US" sz="4400" dirty="0">
                <a:latin typeface="宋体" panose="02010600030101010101" pitchFamily="2" charset="-122"/>
              </a:rPr>
              <a:t>   </a:t>
            </a:r>
            <a:r>
              <a:rPr lang="en-US" sz="4400" dirty="0" err="1">
                <a:latin typeface="宋体" panose="02010600030101010101" pitchFamily="2" charset="-122"/>
              </a:rPr>
              <a:t>táo</a:t>
            </a:r>
            <a:r>
              <a:rPr lang="en-US" sz="4400" dirty="0">
                <a:latin typeface="宋体" panose="02010600030101010101" pitchFamily="2" charset="-122"/>
              </a:rPr>
              <a:t> </a:t>
            </a:r>
            <a:r>
              <a:rPr lang="en-US" sz="4400" dirty="0" err="1">
                <a:latin typeface="宋体" panose="02010600030101010101" pitchFamily="2" charset="-122"/>
              </a:rPr>
              <a:t>huā</a:t>
            </a:r>
            <a:r>
              <a:rPr lang="en-US" sz="4400" dirty="0">
                <a:latin typeface="宋体" panose="02010600030101010101" pitchFamily="2" charset="-122"/>
              </a:rPr>
              <a:t>   </a:t>
            </a:r>
            <a:endParaRPr lang="en-US" sz="4400" dirty="0">
              <a:latin typeface="宋体" panose="02010600030101010101" pitchFamily="2" charset="-122"/>
            </a:endParaRPr>
          </a:p>
          <a:p>
            <a:pPr indent="200025"/>
            <a:endParaRPr lang="en-US" sz="4400" dirty="0">
              <a:latin typeface="宋体" panose="02010600030101010101" pitchFamily="2" charset="-122"/>
            </a:endParaRPr>
          </a:p>
          <a:p>
            <a:pPr indent="200025"/>
            <a:r>
              <a:rPr lang="en-US" sz="4400" dirty="0">
                <a:latin typeface="宋体" panose="02010600030101010101" pitchFamily="2" charset="-122"/>
              </a:rPr>
              <a:t> </a:t>
            </a:r>
            <a:endParaRPr lang="en-US" sz="4400" dirty="0">
              <a:latin typeface="宋体" panose="02010600030101010101" pitchFamily="2" charset="-122"/>
            </a:endParaRPr>
          </a:p>
          <a:p>
            <a:pPr indent="200025"/>
            <a:r>
              <a:rPr lang="en-US" sz="4400" dirty="0">
                <a:latin typeface="宋体" panose="02010600030101010101" pitchFamily="2" charset="-122"/>
              </a:rPr>
              <a:t>          </a:t>
            </a:r>
            <a:r>
              <a:rPr lang="en-US" sz="4400" dirty="0" err="1">
                <a:latin typeface="宋体" panose="02010600030101010101" pitchFamily="2" charset="-122"/>
              </a:rPr>
              <a:t>hǎo</a:t>
            </a:r>
            <a:r>
              <a:rPr lang="en-US" sz="4400" dirty="0">
                <a:latin typeface="宋体" panose="02010600030101010101" pitchFamily="2" charset="-122"/>
              </a:rPr>
              <a:t> </a:t>
            </a:r>
            <a:r>
              <a:rPr lang="en-US" sz="4400" dirty="0" err="1">
                <a:latin typeface="宋体" panose="02010600030101010101" pitchFamily="2" charset="-122"/>
              </a:rPr>
              <a:t>mèng</a:t>
            </a:r>
            <a:r>
              <a:rPr lang="en-US" sz="4400" dirty="0">
                <a:latin typeface="宋体" panose="02010600030101010101" pitchFamily="2" charset="-122"/>
              </a:rPr>
              <a:t>     </a:t>
            </a:r>
            <a:r>
              <a:rPr lang="en-US" sz="4400" dirty="0" err="1">
                <a:latin typeface="宋体" panose="02010600030101010101" pitchFamily="2" charset="-122"/>
              </a:rPr>
              <a:t>bǎo</a:t>
            </a:r>
            <a:r>
              <a:rPr lang="en-US" sz="4400" dirty="0">
                <a:latin typeface="宋体" panose="02010600030101010101" pitchFamily="2" charset="-122"/>
              </a:rPr>
              <a:t> </a:t>
            </a:r>
            <a:r>
              <a:rPr lang="en-US" sz="4400" dirty="0" err="1">
                <a:latin typeface="宋体" panose="02010600030101010101" pitchFamily="2" charset="-122"/>
              </a:rPr>
              <a:t>zhàng</a:t>
            </a:r>
            <a:endParaRPr lang="en-US" sz="4400" dirty="0"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44676" y="3044825"/>
            <a:ext cx="2444115" cy="768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400"/>
              <a:t>舞 蹈</a:t>
            </a:r>
            <a:endParaRPr lang="zh-CN" altLang="en-US" sz="4400"/>
          </a:p>
        </p:txBody>
      </p:sp>
      <p:sp>
        <p:nvSpPr>
          <p:cNvPr id="15" name="文本框 14"/>
          <p:cNvSpPr txBox="1"/>
          <p:nvPr/>
        </p:nvSpPr>
        <p:spPr>
          <a:xfrm>
            <a:off x="4874260" y="3044825"/>
            <a:ext cx="2943860" cy="768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400"/>
              <a:t>一  幅  画</a:t>
            </a:r>
            <a:endParaRPr lang="zh-CN" altLang="en-US" sz="4400"/>
          </a:p>
        </p:txBody>
      </p:sp>
      <p:sp>
        <p:nvSpPr>
          <p:cNvPr id="16" name="文本框 15"/>
          <p:cNvSpPr txBox="1"/>
          <p:nvPr/>
        </p:nvSpPr>
        <p:spPr>
          <a:xfrm>
            <a:off x="8439151" y="3044825"/>
            <a:ext cx="2444115" cy="768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400"/>
              <a:t>桃  花</a:t>
            </a:r>
            <a:endParaRPr lang="zh-CN" altLang="en-US" sz="4400"/>
          </a:p>
        </p:txBody>
      </p:sp>
      <p:sp>
        <p:nvSpPr>
          <p:cNvPr id="17" name="文本框 16"/>
          <p:cNvSpPr txBox="1"/>
          <p:nvPr/>
        </p:nvSpPr>
        <p:spPr>
          <a:xfrm>
            <a:off x="3678556" y="5120640"/>
            <a:ext cx="2444115" cy="768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400"/>
              <a:t>好  梦</a:t>
            </a:r>
            <a:endParaRPr lang="zh-CN" altLang="en-US" sz="4400"/>
          </a:p>
        </p:txBody>
      </p:sp>
      <p:sp>
        <p:nvSpPr>
          <p:cNvPr id="18" name="文本框 17"/>
          <p:cNvSpPr txBox="1"/>
          <p:nvPr/>
        </p:nvSpPr>
        <p:spPr>
          <a:xfrm>
            <a:off x="7270751" y="5120640"/>
            <a:ext cx="2444115" cy="768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400"/>
              <a:t>饱    胀</a:t>
            </a:r>
            <a:endParaRPr lang="zh-CN" altLang="en-US" sz="440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2039620" y="1046480"/>
            <a:ext cx="822896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二、会写字。</a:t>
            </a:r>
            <a:r>
              <a:rPr lang="en-US" altLang="zh-CN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读拼音</a:t>
            </a:r>
            <a:r>
              <a:rPr lang="en-US" altLang="zh-CN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写词语</a:t>
            </a:r>
            <a:r>
              <a:rPr lang="en-US" altLang="zh-CN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zh-CN" altLang="en-US" sz="40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huā bàn  (　　　)      lián pen</a:t>
            </a:r>
            <a:r>
              <a:rPr lang="en-US" altLang="zh-CN" sz="3200" b="1" smtClean="0"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ɡ</a:t>
            </a:r>
            <a:r>
              <a:rPr lang="en-US" altLang="zh-CN" sz="3200" b="1" smtClean="0">
                <a:latin typeface="宋体" panose="02010600030101010101" pitchFamily="2" charset="-122"/>
              </a:rPr>
              <a:t>(　　　) 　　　bǎo zhàn</a:t>
            </a:r>
            <a:r>
              <a:rPr lang="en-US" altLang="zh-CN" sz="3200" b="1" smtClean="0">
                <a:latin typeface="宋体" panose="02010600030101010101" pitchFamily="2" charset="-122"/>
                <a:cs typeface="Arial" panose="020B0604020202020204" pitchFamily="34" charset="0"/>
              </a:rPr>
              <a:t>ɡ</a:t>
            </a:r>
            <a:r>
              <a:rPr lang="en-US" altLang="zh-CN" sz="3200" b="1" smtClean="0">
                <a:latin typeface="宋体" panose="02010600030101010101" pitchFamily="2" charset="-122"/>
              </a:rPr>
              <a:t>(　　　)      pò liè   (　　　</a:t>
            </a:r>
            <a:r>
              <a:rPr lang="en-US" altLang="zh-CN" sz="3200" b="1" smtClean="0">
                <a:latin typeface="宋体" panose="02010600030101010101" pitchFamily="2" charset="-122"/>
                <a:sym typeface="+mn-ea"/>
              </a:rPr>
              <a:t>)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zī shì   (　　　)	     fǎn</a:t>
            </a:r>
            <a:r>
              <a:rPr lang="en-US" altLang="zh-CN" sz="3200" b="1" smtClean="0"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ɡ</a:t>
            </a:r>
            <a:r>
              <a:rPr lang="en-US" altLang="zh-CN" sz="3200" b="1" smtClean="0">
                <a:latin typeface="宋体" panose="02010600030101010101" pitchFamily="2" charset="-122"/>
              </a:rPr>
              <a:t> fú  (　　　)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suí fēn</a:t>
            </a:r>
            <a:r>
              <a:rPr lang="en-US" altLang="zh-CN" sz="3200" b="1" smtClean="0"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ɡ </a:t>
            </a:r>
            <a:r>
              <a:rPr lang="en-US" altLang="zh-CN" sz="3200" b="1" smtClean="0">
                <a:latin typeface="宋体" panose="02010600030101010101" pitchFamily="2" charset="-122"/>
              </a:rPr>
              <a:t>(　　　)      wǔ dǎo   (　　　</a:t>
            </a:r>
            <a:r>
              <a:rPr lang="en-US" altLang="zh-CN" sz="3200" b="1" smtClean="0">
                <a:latin typeface="宋体" panose="02010600030101010101" pitchFamily="2" charset="-122"/>
                <a:sym typeface="+mn-ea"/>
              </a:rPr>
              <a:t>)</a:t>
            </a:r>
            <a:endParaRPr lang="en-US" altLang="zh-CN" sz="3200" b="1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宋体" panose="02010600030101010101" pitchFamily="2" charset="-122"/>
              </a:rPr>
              <a:t>tín</a:t>
            </a:r>
            <a:r>
              <a:rPr lang="en-US" altLang="zh-CN" sz="3200" b="1" dirty="0" err="1" smtClean="0">
                <a:latin typeface="宋体" panose="02010600030101010101" pitchFamily="2" charset="-122"/>
                <a:sym typeface="+mn-ea"/>
              </a:rPr>
              <a:t>ɡ</a:t>
            </a:r>
            <a:r>
              <a:rPr lang="en-US" altLang="zh-CN" sz="3200" b="1" smtClean="0">
                <a:latin typeface="宋体" panose="02010600030101010101" pitchFamily="2" charset="-122"/>
              </a:rPr>
              <a:t> zhǐ (　　　)</a:t>
            </a:r>
            <a:endParaRPr lang="en-US" altLang="zh-CN" sz="3200" b="1" smtClean="0">
              <a:latin typeface="宋体" panose="02010600030101010101" pitchFamily="2" charset="-122"/>
            </a:endParaRPr>
          </a:p>
        </p:txBody>
      </p:sp>
      <p:sp>
        <p:nvSpPr>
          <p:cNvPr id="21" name="文本框 30"/>
          <p:cNvSpPr txBox="1"/>
          <p:nvPr/>
        </p:nvSpPr>
        <p:spPr>
          <a:xfrm>
            <a:off x="4200689" y="1817514"/>
            <a:ext cx="1224136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花瓣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30"/>
          <p:cNvSpPr txBox="1"/>
          <p:nvPr/>
        </p:nvSpPr>
        <p:spPr>
          <a:xfrm>
            <a:off x="8716298" y="1724794"/>
            <a:ext cx="1224136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莲蓬</a:t>
            </a:r>
            <a:endParaRPr lang="zh-CN" altLang="en-US" sz="32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文本框 30"/>
          <p:cNvSpPr txBox="1"/>
          <p:nvPr/>
        </p:nvSpPr>
        <p:spPr>
          <a:xfrm>
            <a:off x="4246533" y="2554729"/>
            <a:ext cx="1368152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饱胀</a:t>
            </a:r>
            <a:endParaRPr lang="zh-CN" altLang="en-US" sz="32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文本框 30"/>
          <p:cNvSpPr txBox="1"/>
          <p:nvPr/>
        </p:nvSpPr>
        <p:spPr>
          <a:xfrm>
            <a:off x="8974167" y="2554506"/>
            <a:ext cx="1224136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破裂</a:t>
            </a:r>
            <a:endParaRPr lang="zh-CN" altLang="en-US" sz="32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文本框 30"/>
          <p:cNvSpPr txBox="1"/>
          <p:nvPr/>
        </p:nvSpPr>
        <p:spPr>
          <a:xfrm>
            <a:off x="4236050" y="3229501"/>
            <a:ext cx="1296144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姿势</a:t>
            </a:r>
            <a:endParaRPr lang="zh-CN" altLang="en-US" sz="32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9030434" y="3229744"/>
            <a:ext cx="1224136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仿佛</a:t>
            </a:r>
            <a:endParaRPr lang="zh-CN" altLang="en-US" sz="32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文本框 30"/>
          <p:cNvSpPr txBox="1"/>
          <p:nvPr/>
        </p:nvSpPr>
        <p:spPr>
          <a:xfrm>
            <a:off x="4305300" y="4059555"/>
            <a:ext cx="12846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随风</a:t>
            </a:r>
            <a:endParaRPr lang="zh-CN" altLang="en-US" sz="32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文本框 30"/>
          <p:cNvSpPr txBox="1"/>
          <p:nvPr/>
        </p:nvSpPr>
        <p:spPr>
          <a:xfrm>
            <a:off x="9010749" y="4059679"/>
            <a:ext cx="1296144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舞蹈</a:t>
            </a:r>
            <a:endParaRPr lang="zh-CN" altLang="en-US" sz="32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30"/>
          <p:cNvSpPr txBox="1"/>
          <p:nvPr/>
        </p:nvSpPr>
        <p:spPr>
          <a:xfrm>
            <a:off x="4293969" y="4739764"/>
            <a:ext cx="1296144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停止</a:t>
            </a:r>
            <a:endParaRPr lang="zh-CN" altLang="en-US" sz="32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30"/>
          <p:cNvSpPr txBox="1"/>
          <p:nvPr/>
        </p:nvSpPr>
        <p:spPr>
          <a:xfrm>
            <a:off x="8239760" y="5445760"/>
            <a:ext cx="12846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18" grpId="0"/>
      <p:bldP spid="18" grpId="1"/>
      <p:bldP spid="24" grpId="0"/>
      <p:bldP spid="24" grpId="1"/>
      <p:bldP spid="22" grpId="0"/>
      <p:bldP spid="22" grpId="1"/>
      <p:bldP spid="20" grpId="0"/>
      <p:bldP spid="20" grpId="1"/>
      <p:bldP spid="25" grpId="0"/>
      <p:bldP spid="25" grpId="1"/>
      <p:bldP spid="5" grpId="0"/>
      <p:bldP spid="5" grpId="1"/>
      <p:bldP spid="3" grpId="0"/>
      <p:bldP spid="3" grpId="1"/>
      <p:bldP spid="10" grpId="0"/>
      <p:bldP spid="10" grpId="1"/>
      <p:bldP spid="8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1645" y="797972"/>
            <a:ext cx="89217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</a:t>
            </a:r>
            <a:r>
              <a:rPr lang="en-US" altLang="zh-CN" sz="4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40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多音字。(多音字组词)</a:t>
            </a:r>
            <a:endParaRPr lang="en-US" altLang="zh-CN" sz="4000" b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挨:</a:t>
            </a:r>
            <a:r>
              <a:rPr lang="en-US" altLang="zh-CN" sz="3200" b="1" smtClean="0">
                <a:latin typeface="宋体" panose="02010600030101010101" pitchFamily="2" charset="-122"/>
                <a:sym typeface="+mn-ea"/>
              </a:rPr>
              <a:t>āi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　　　)　　　 </a:t>
            </a:r>
            <a:r>
              <a:rPr lang="en-US" altLang="zh-CN" sz="3200" b="1" smtClean="0">
                <a:latin typeface="宋体" panose="02010600030101010101" pitchFamily="2" charset="-122"/>
                <a:sym typeface="+mn-ea"/>
              </a:rPr>
              <a:t>ái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　　　)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4. </a:t>
            </a:r>
            <a:r>
              <a:rPr lang="en-US" altLang="zh-CN" sz="32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四字词语。(补充词语,并试着说说词语的含义)</a:t>
            </a:r>
            <a:endParaRPr lang="en-US" altLang="zh-CN" sz="3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　　)(　　)挤挤　　翩翩(　　)(　　) 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0"/>
          <p:cNvSpPr txBox="1"/>
          <p:nvPr/>
        </p:nvSpPr>
        <p:spPr>
          <a:xfrm>
            <a:off x="3255645" y="1583055"/>
            <a:ext cx="10807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挨着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30"/>
          <p:cNvSpPr txBox="1"/>
          <p:nvPr/>
        </p:nvSpPr>
        <p:spPr>
          <a:xfrm>
            <a:off x="6635214" y="1583179"/>
            <a:ext cx="1296144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挨打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30"/>
          <p:cNvSpPr txBox="1"/>
          <p:nvPr/>
        </p:nvSpPr>
        <p:spPr>
          <a:xfrm>
            <a:off x="2102485" y="3014345"/>
            <a:ext cx="27330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    挨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/>
          <p:cNvSpPr txBox="1"/>
          <p:nvPr/>
        </p:nvSpPr>
        <p:spPr>
          <a:xfrm>
            <a:off x="6939915" y="3013710"/>
            <a:ext cx="27330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    舞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10" grpId="1"/>
      <p:bldP spid="8" grpId="0"/>
      <p:bldP spid="8" grpId="1"/>
      <p:bldP spid="9" grpId="0"/>
      <p:bldP spid="9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91213" y="1152526"/>
            <a:ext cx="10609580" cy="49129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四、看拼音，写句子。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qīng zǎo, wó dào gōng yuán qù wán, yí jìn mén jiǜ　wén dào yí zhèn qīng xiāng。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清早，我到公园去玩，一进门就闻到一阵清香。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五、选词填空。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就要　正在　已经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1．荷花（　已经　）开了不少了。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2．荷叶（　正在 ）风中舞蹈。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5"/>
          <p:cNvSpPr/>
          <p:nvPr/>
        </p:nvSpPr>
        <p:spPr>
          <a:xfrm>
            <a:off x="1176867" y="1725084"/>
            <a:ext cx="10390515" cy="37846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六、下面四组词语中没有错别字的一组是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（     ）。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1825" marR="0" lvl="0" indent="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. 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花辨儿 小莲蓬 花骨朵儿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1825" marR="0" lvl="0" indent="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 . 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破裂 饱账 姿势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1825" marR="0" lvl="0" indent="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 . 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仿佛 舞蹈 挨挨挤挤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1825" marR="0" lvl="0" indent="0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 . 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清香 姿态 公圆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8131" name="矩形 2"/>
          <p:cNvSpPr/>
          <p:nvPr/>
        </p:nvSpPr>
        <p:spPr>
          <a:xfrm>
            <a:off x="9076267" y="1898651"/>
            <a:ext cx="47625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endParaRPr lang="zh-CN" altLang="en-US" sz="2400"/>
          </a:p>
        </p:txBody>
      </p:sp>
      <p:pic>
        <p:nvPicPr>
          <p:cNvPr id="48132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660000" flipH="1">
            <a:off x="7924800" y="254000"/>
            <a:ext cx="1102784" cy="113665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5"/>
          <p:cNvSpPr/>
          <p:nvPr/>
        </p:nvSpPr>
        <p:spPr>
          <a:xfrm>
            <a:off x="1263651" y="1191684"/>
            <a:ext cx="9856581" cy="452310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七、请选择合适的词语填在句中括号里。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就要     正在      已经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69875" marR="0" lvl="0" indent="-269875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荷花（　　　）开了不少了。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69875" marR="0" lvl="0" indent="-269875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荷叶（　　　）风中舞蹈。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69875" marR="0" lvl="0" indent="-269875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（　　　）开学了，我们要提前做好开学前的准备工作。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9155" name="矩形 8"/>
          <p:cNvSpPr/>
          <p:nvPr/>
        </p:nvSpPr>
        <p:spPr>
          <a:xfrm>
            <a:off x="2178051" y="4127500"/>
            <a:ext cx="120650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就要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9156" name="矩形 1"/>
          <p:cNvSpPr/>
          <p:nvPr/>
        </p:nvSpPr>
        <p:spPr>
          <a:xfrm>
            <a:off x="3064933" y="2802467"/>
            <a:ext cx="99949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已经</a:t>
            </a:r>
            <a:endParaRPr lang="zh-CN" altLang="en-US" sz="2400"/>
          </a:p>
        </p:txBody>
      </p:sp>
      <p:sp>
        <p:nvSpPr>
          <p:cNvPr id="49157" name="矩形 2"/>
          <p:cNvSpPr/>
          <p:nvPr/>
        </p:nvSpPr>
        <p:spPr>
          <a:xfrm>
            <a:off x="3081867" y="3556000"/>
            <a:ext cx="99949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正在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54380" y="531495"/>
            <a:ext cx="6976745" cy="7067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八、按要求组词、写词语。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55571" y="1421653"/>
            <a:ext cx="10860577" cy="51288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、比一比，再组词。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裳（ 衣裳 ）   稻（ 水稻 ）   蜻（ 蜻蜓 ）    蜓（ 蜻蜓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常（ 经常 ）   蹈（ 舞蹈 ）   晴（ 晴天 ）    挺（ 挺住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、根据课文内容填空。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嫩黄色的（ 小莲蓬 ）  雪白的（ 衣裳 ）    碧绿的（ 大圆盘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一阵（ 微风 ）        一池（ 荷花 ）      一幅（ 活的画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、照样子，写一写。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挨挨挤挤     （ 多多少少 ） （ 平平安安 ） （ 高高兴兴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 静静地       （ 轻轻地 ）   （ 悄悄地 ）   （ 默默地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911424" y="1028733"/>
            <a:ext cx="5152748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四、默写古诗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504595" y="1794153"/>
            <a:ext cx="7143800" cy="3573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7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绝句</a:t>
            </a:r>
            <a:endParaRPr kumimoji="0" lang="en-US" altLang="zh-CN" sz="3735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唐</a:t>
            </a:r>
            <a:r>
              <a:rPr lang="en-US" altLang="zh-CN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32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杜甫</a:t>
            </a:r>
            <a:r>
              <a:rPr kumimoji="0" lang="zh-CN" sz="37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endParaRPr kumimoji="0" lang="zh-CN" sz="3735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7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迟日江山丽，春风花草香。</a:t>
            </a:r>
            <a:br>
              <a:rPr kumimoji="0" lang="zh-CN" altLang="en-US" sz="37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37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泥融飞燕子，沙暖睡鸳鸯。</a:t>
            </a:r>
            <a:endParaRPr kumimoji="0" lang="zh-CN" altLang="en-US" sz="3735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1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838837" y="2220596"/>
            <a:ext cx="10609580" cy="24168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．（　就要　）开学了，我们要提前做好开学前的准备工作。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九、用“有的……有的……有的……”写一句话。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8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操场上,有的人在跳绳,有的人在打球,有的人在跑步。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/>
          <p:nvPr/>
        </p:nvSpPr>
        <p:spPr>
          <a:xfrm>
            <a:off x="1081616" y="1369483"/>
            <a:ext cx="10045700" cy="18173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812800" eaLnBrk="1" hangingPunct="1">
              <a:lnSpc>
                <a:spcPct val="150000"/>
              </a:lnSpc>
            </a:pPr>
            <a:r>
              <a:rPr lang="zh-CN" altLang="en-US" sz="3735" b="1" dirty="0">
                <a:latin typeface="Times New Roman" panose="02020603050405020304" pitchFamily="18" charset="0"/>
                <a:ea typeface="黑体" panose="02010609060101010101" pitchFamily="49" charset="-122"/>
              </a:rPr>
              <a:t>十、作者看到的荷花是什么样子的？作者是从哪几个方面进行描写的？</a:t>
            </a:r>
            <a:r>
              <a:rPr lang="en-US" altLang="zh-CN" sz="3735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3735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7411" name="Rectangle 1"/>
          <p:cNvSpPr/>
          <p:nvPr/>
        </p:nvSpPr>
        <p:spPr>
          <a:xfrm>
            <a:off x="1217083" y="3320097"/>
            <a:ext cx="9910233" cy="23069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作者看到了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荷花色彩明丽，形态各异。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作者是从荷花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开放的状态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荷花的颜色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荷花的样子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三个方面进行描写的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1545" y="1243330"/>
            <a:ext cx="10002520" cy="54463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十一、</a:t>
            </a:r>
            <a:r>
              <a:rPr sz="3200" b="1" dirty="0">
                <a:latin typeface="微软雅黑" panose="020B0503020204020204" charset="-122"/>
                <a:ea typeface="微软雅黑" panose="020B0503020204020204" charset="-122"/>
              </a:rPr>
              <a:t>课文精彩片段阅读。</a:t>
            </a:r>
            <a:endParaRPr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2000" dirty="0">
                <a:latin typeface="+mj-ea"/>
                <a:ea typeface="+mj-ea"/>
              </a:rPr>
              <a:t>        </a:t>
            </a:r>
            <a:r>
              <a:rPr sz="2000" dirty="0" err="1">
                <a:latin typeface="+mj-ea"/>
                <a:ea typeface="+mj-ea"/>
              </a:rPr>
              <a:t>这么多的白荷花，一朵</a:t>
            </a:r>
            <a:r>
              <a:rPr lang="zh-CN" altLang="en-US" sz="2000" dirty="0">
                <a:latin typeface="+mj-ea"/>
                <a:ea typeface="+mj-ea"/>
              </a:rPr>
              <a:t>有</a:t>
            </a:r>
            <a:r>
              <a:rPr sz="2000" dirty="0" err="1">
                <a:latin typeface="+mj-ea"/>
                <a:ea typeface="+mj-ea"/>
              </a:rPr>
              <a:t>一朵的姿势。</a:t>
            </a:r>
            <a:r>
              <a:rPr sz="2000" u="sng" dirty="0" err="1">
                <a:latin typeface="+mj-ea"/>
                <a:ea typeface="+mj-ea"/>
              </a:rPr>
              <a:t>看看这一朵</a:t>
            </a:r>
            <a:r>
              <a:rPr lang="zh-CN" altLang="en-US" sz="2000" u="sng" dirty="0">
                <a:latin typeface="+mj-ea"/>
                <a:ea typeface="+mj-ea"/>
              </a:rPr>
              <a:t>，</a:t>
            </a:r>
            <a:r>
              <a:rPr sz="2000" u="sng" dirty="0" err="1">
                <a:latin typeface="+mj-ea"/>
                <a:ea typeface="+mj-ea"/>
              </a:rPr>
              <a:t>很美</a:t>
            </a:r>
            <a:r>
              <a:rPr lang="zh-CN" altLang="en-US" sz="2000" u="sng" dirty="0">
                <a:latin typeface="+mj-ea"/>
                <a:ea typeface="+mj-ea"/>
              </a:rPr>
              <a:t>；</a:t>
            </a:r>
            <a:r>
              <a:rPr sz="2000" u="sng" dirty="0" err="1">
                <a:latin typeface="+mj-ea"/>
                <a:ea typeface="+mj-ea"/>
              </a:rPr>
              <a:t>看看那一朵</a:t>
            </a:r>
            <a:r>
              <a:rPr lang="zh-CN" altLang="en-US" sz="2000" u="sng" dirty="0">
                <a:latin typeface="+mj-ea"/>
                <a:ea typeface="+mj-ea"/>
              </a:rPr>
              <a:t>，</a:t>
            </a:r>
            <a:r>
              <a:rPr sz="2000" u="sng" dirty="0" err="1">
                <a:latin typeface="+mj-ea"/>
                <a:ea typeface="+mj-ea"/>
              </a:rPr>
              <a:t>也很美。</a:t>
            </a:r>
            <a:r>
              <a:rPr sz="2000" dirty="0" err="1">
                <a:latin typeface="+mj-ea"/>
                <a:ea typeface="+mj-ea"/>
              </a:rPr>
              <a:t>如果把眼前的这一池荷花看</a:t>
            </a:r>
            <a:r>
              <a:rPr lang="zh-CN" altLang="en-US" sz="2000" dirty="0">
                <a:latin typeface="+mj-ea"/>
                <a:ea typeface="+mj-ea"/>
              </a:rPr>
              <a:t>作</a:t>
            </a:r>
            <a:r>
              <a:rPr sz="2000" dirty="0" err="1">
                <a:latin typeface="+mj-ea"/>
                <a:ea typeface="+mj-ea"/>
              </a:rPr>
              <a:t>一大幅活的画，那画家的本领可真了不起</a:t>
            </a:r>
            <a:r>
              <a:rPr sz="2000" dirty="0">
                <a:latin typeface="+mj-ea"/>
                <a:ea typeface="+mj-ea"/>
              </a:rPr>
              <a:t>。</a:t>
            </a:r>
            <a:endParaRPr sz="2000" dirty="0">
              <a:latin typeface="+mj-ea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sz="2000" dirty="0">
                <a:latin typeface="+mj-ea"/>
                <a:ea typeface="+mj-ea"/>
              </a:rPr>
              <a:t>（1）文中画</a:t>
            </a:r>
            <a:r>
              <a:rPr lang="zh-CN" altLang="en-US" sz="2000" dirty="0">
                <a:latin typeface="+mj-ea"/>
                <a:ea typeface="+mj-ea"/>
              </a:rPr>
              <a:t>横</a:t>
            </a:r>
            <a:r>
              <a:rPr sz="2000" dirty="0">
                <a:latin typeface="+mj-ea"/>
                <a:ea typeface="+mj-ea"/>
              </a:rPr>
              <a:t>线</a:t>
            </a:r>
            <a:r>
              <a:rPr lang="zh-CN" altLang="en-US" sz="2000" dirty="0">
                <a:latin typeface="+mj-ea"/>
                <a:ea typeface="+mj-ea"/>
              </a:rPr>
              <a:t>的</a:t>
            </a:r>
            <a:r>
              <a:rPr sz="2000" dirty="0">
                <a:latin typeface="+mj-ea"/>
                <a:ea typeface="+mj-ea"/>
              </a:rPr>
              <a:t>句</a:t>
            </a:r>
            <a:r>
              <a:rPr lang="zh-CN" altLang="en-US" sz="2000" dirty="0">
                <a:latin typeface="+mj-ea"/>
                <a:ea typeface="+mj-ea"/>
              </a:rPr>
              <a:t>子</a:t>
            </a:r>
            <a:r>
              <a:rPr sz="2000" dirty="0" err="1">
                <a:latin typeface="+mj-ea"/>
                <a:ea typeface="+mj-ea"/>
              </a:rPr>
              <a:t>意思是</a:t>
            </a:r>
            <a:r>
              <a:rPr sz="2000" dirty="0">
                <a:latin typeface="+mj-ea"/>
                <a:ea typeface="+mj-ea"/>
              </a:rPr>
              <a:t>（  </a:t>
            </a:r>
            <a:r>
              <a:rPr lang="en-US" sz="2000" dirty="0">
                <a:solidFill>
                  <a:srgbClr val="FF0000"/>
                </a:solidFill>
                <a:latin typeface="+mj-ea"/>
                <a:ea typeface="+mj-ea"/>
              </a:rPr>
              <a:t>B</a:t>
            </a:r>
            <a:r>
              <a:rPr sz="2000" dirty="0">
                <a:latin typeface="+mj-ea"/>
                <a:ea typeface="+mj-ea"/>
              </a:rPr>
              <a:t>   ）。</a:t>
            </a:r>
            <a:endParaRPr sz="2000" dirty="0">
              <a:latin typeface="+mj-ea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sz="2000" dirty="0">
                <a:latin typeface="+mj-ea"/>
                <a:ea typeface="+mj-ea"/>
              </a:rPr>
              <a:t>A.那么多的荷花，其中有两朵很美。</a:t>
            </a:r>
            <a:endParaRPr sz="2000" dirty="0">
              <a:latin typeface="+mj-ea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sz="2000" dirty="0">
                <a:latin typeface="+mj-ea"/>
                <a:ea typeface="+mj-ea"/>
              </a:rPr>
              <a:t>B.那么多的荷花，每一朵都很美。</a:t>
            </a:r>
            <a:endParaRPr sz="2000" dirty="0">
              <a:latin typeface="+mj-ea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sz="2000" dirty="0">
                <a:latin typeface="+mj-ea"/>
                <a:ea typeface="+mj-ea"/>
              </a:rPr>
              <a:t>C.那么多的荷花，有两朵最美。</a:t>
            </a:r>
            <a:endParaRPr sz="2000" dirty="0">
              <a:latin typeface="+mj-ea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sz="2000" dirty="0">
                <a:latin typeface="+mj-ea"/>
                <a:ea typeface="+mj-ea"/>
              </a:rPr>
              <a:t>（2）剧中的“画家”指的是___________，画的是___________，表达了作者对美妙的神奇的_______________________的赞叹。</a:t>
            </a:r>
            <a:endParaRPr sz="2000" dirty="0">
              <a:latin typeface="+mj-ea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sz="2000" dirty="0">
                <a:latin typeface="+mj-ea"/>
                <a:ea typeface="+mj-ea"/>
              </a:rPr>
              <a:t>（3）为什么说这幅画是活的？</a:t>
            </a:r>
            <a:endParaRPr sz="2000" dirty="0">
              <a:latin typeface="+mj-ea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sz="2000" dirty="0">
                <a:latin typeface="+mj-ea"/>
                <a:ea typeface="+mj-ea"/>
              </a:rPr>
              <a:t>___________________________________________</a:t>
            </a:r>
            <a:endParaRPr sz="2000" dirty="0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83075" y="4709160"/>
            <a:ext cx="1310640" cy="4603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大自然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62115" y="4721225"/>
            <a:ext cx="1120140" cy="4603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荷花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77975" y="5161915"/>
            <a:ext cx="3078480" cy="4603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400" dirty="0"/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大自然发出由衷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0160" y="6043931"/>
            <a:ext cx="5518151" cy="4603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因为它会动，就像活的一样。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46250" y="1167542"/>
            <a:ext cx="89217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200" b="1" dirty="0" smtClean="0">
                <a:latin typeface="微软雅黑" panose="020B0503020204020204" charset="-122"/>
                <a:ea typeface="微软雅黑" panose="020B0503020204020204" charset="-122"/>
              </a:rPr>
              <a:t>十二、</a:t>
            </a:r>
            <a:r>
              <a:rPr sz="3200" b="1" dirty="0" smtClean="0">
                <a:latin typeface="微软雅黑" panose="020B0503020204020204" charset="-122"/>
                <a:ea typeface="微软雅黑" panose="020B0503020204020204" charset="-122"/>
              </a:rPr>
              <a:t>尝试解决。</a:t>
            </a:r>
            <a:endParaRPr sz="3200" b="1" dirty="0" smtClean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(1)作者在荷花池边看到的荷花是怎样的?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09495" y="2644775"/>
            <a:ext cx="815149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作者在荷花池边看到了刚展开的、全展开的和未展开的荷花。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46250" y="1167542"/>
            <a:ext cx="89217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(2)作者为什么说这一池荷花就像“一大幅活的画”?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91162" y="2736324"/>
            <a:ext cx="8208912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这一池荷花非常美丽，而且荷花姿态优美，多种多样，生机勃勃，充满活力，所以看上去就像“一大幅活的画”。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46250" y="1196752"/>
            <a:ext cx="89217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十三、</a:t>
            </a:r>
            <a:r>
              <a:rPr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我的疑问。</a:t>
            </a:r>
            <a:endParaRPr sz="3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想一想:作者在观赏荷花时,产生了怎样的想象?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786851" y="3699262"/>
            <a:ext cx="2299612" cy="2462210"/>
          </a:xfrm>
          <a:prstGeom prst="rect">
            <a:avLst/>
          </a:prstGeom>
        </p:spPr>
      </p:pic>
      <p:sp>
        <p:nvSpPr>
          <p:cNvPr id="3" name="对话气泡: 椭圆形 2"/>
          <p:cNvSpPr/>
          <p:nvPr/>
        </p:nvSpPr>
        <p:spPr>
          <a:xfrm rot="20409128">
            <a:off x="6283960" y="3070225"/>
            <a:ext cx="2301240" cy="1238250"/>
          </a:xfrm>
          <a:prstGeom prst="wedgeEllipseCallout">
            <a:avLst>
              <a:gd name="adj1" fmla="val 1598"/>
              <a:gd name="adj2" fmla="val 5759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5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你能想到恰当的答案吗？</a:t>
            </a:r>
            <a:endParaRPr lang="zh-CN" altLang="en-US" sz="25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/>
          <p:nvPr/>
        </p:nvSpPr>
        <p:spPr>
          <a:xfrm>
            <a:off x="891117" y="2406651"/>
            <a:ext cx="10420349" cy="37884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野花是很小的。野花是很多的。野花是很美的。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野花的美，更多的是心灵的美</a:t>
            </a:r>
            <a:r>
              <a:rPr lang="en-US" altLang="zh-CN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你看这些无名无姓的小花，竟也顽强地生长着、开放着，是生命的向往，是春天的呼唤！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没有人栽培，没有人施肥。甚至也没有人播种。</a:t>
            </a:r>
            <a:endParaRPr lang="zh-CN" altLang="en-US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也许是田野上的风卷来的种子；也许是蓝天上的小鸟衔来的种子</a:t>
            </a:r>
            <a:r>
              <a:rPr lang="en-US" altLang="zh-CN" sz="2665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矩形 1"/>
          <p:cNvSpPr/>
          <p:nvPr/>
        </p:nvSpPr>
        <p:spPr>
          <a:xfrm>
            <a:off x="3877733" y="1579033"/>
            <a:ext cx="4487333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多美呀，野花（节选）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7" name="标题 1"/>
          <p:cNvSpPr txBox="1"/>
          <p:nvPr/>
        </p:nvSpPr>
        <p:spPr bwMode="auto">
          <a:xfrm>
            <a:off x="890694" y="781051"/>
            <a:ext cx="4258733" cy="797984"/>
          </a:xfrm>
          <a:prstGeom prst="rect">
            <a:avLst/>
          </a:prstGeom>
          <a:noFill/>
          <a:ln>
            <a:noFill/>
          </a:ln>
          <a:effectLst>
            <a:outerShdw dist="19050" sx="1000" sy="1000" algn="ctr" rotWithShape="0">
              <a:srgbClr val="808080"/>
            </a:outerShdw>
          </a:effectLst>
        </p:spPr>
        <p:txBody>
          <a:bodyPr anchor="b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zh-CN" altLang="en-US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>
              <a:lnSpc>
                <a:spcPct val="90000"/>
              </a:lnSpc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十三、拓展延伸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"/>
          <p:cNvSpPr/>
          <p:nvPr/>
        </p:nvSpPr>
        <p:spPr>
          <a:xfrm>
            <a:off x="891117" y="1147233"/>
            <a:ext cx="10420349" cy="5020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无声无息地落下，无声无息地萌芽，无声无息地开花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开在沟边、路旁，开在田野一角。那芦苇丛中一朵朵圆圆的、金色的野花，那白色的、米粒大的荠菜（</a:t>
            </a:r>
            <a:r>
              <a:rPr lang="en-US" altLang="zh-CN" sz="2665" b="1">
                <a:latin typeface="方正姚体" pitchFamily="2" charset="-122"/>
                <a:ea typeface="方正姚体" pitchFamily="2" charset="-122"/>
              </a:rPr>
              <a:t>jì cài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）花，那绒毛似飘洒洒的蒲公英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6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假如广漠的田野没有这些野花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夹杂在芦苇中，微笑在天边地头，又将是何等的单调与寂寞？</a:t>
            </a:r>
            <a:endParaRPr lang="zh-CN" altLang="en-US" sz="26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蜜蜂到哪里去采蜜？</a:t>
            </a:r>
            <a:endParaRPr lang="zh-CN" altLang="en-US" sz="26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蝴蝶到哪里去嬉戏？</a:t>
            </a:r>
            <a:endParaRPr lang="zh-CN" altLang="en-US" sz="26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1"/>
          <p:cNvSpPr/>
          <p:nvPr/>
        </p:nvSpPr>
        <p:spPr>
          <a:xfrm>
            <a:off x="891117" y="1062567"/>
            <a:ext cx="10420349" cy="5020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野花，是山野之花。是小草的姐妹，是田野的女儿。它得到了更多的阳光、雨露，也从不惧怕秋风、寒霜。我们实在不能小看它们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那里顽强生长着的山野小花！</a:t>
            </a:r>
            <a:endParaRPr lang="zh-CN" altLang="en-US" sz="26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扎根大地，依偎着大地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野花是与大地共存亡的。</a:t>
            </a:r>
            <a:endParaRPr lang="zh-CN" altLang="en-US" sz="26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大地不灭，野花不死！</a:t>
            </a:r>
            <a:endParaRPr lang="zh-CN" altLang="en-US" sz="26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不离开泥土的野花是大有希望的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让根须越扎越深，吸取更多的养料；让枝叶伸向四面八方，在流通的空气里、在温暖的阳光下，翩翩起舞。</a:t>
            </a:r>
            <a:endParaRPr lang="zh-CN" altLang="en-US" sz="26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1"/>
          <p:cNvSpPr/>
          <p:nvPr/>
        </p:nvSpPr>
        <p:spPr>
          <a:xfrm>
            <a:off x="891117" y="1062567"/>
            <a:ext cx="10420349" cy="1939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和大地一起迎接春风，和大地一起欢度金秋，和大地一起抗击严寒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66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457200" eaLnBrk="1" hangingPunct="1">
              <a:lnSpc>
                <a:spcPct val="15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大地常青，野花常新！</a:t>
            </a:r>
            <a:endParaRPr lang="zh-CN" altLang="en-US" sz="266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矩形 8"/>
          <p:cNvSpPr>
            <a:spLocks noChangeArrowheads="1"/>
          </p:cNvSpPr>
          <p:nvPr/>
        </p:nvSpPr>
        <p:spPr bwMode="auto">
          <a:xfrm>
            <a:off x="982133" y="3253317"/>
            <a:ext cx="9390448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 </a:t>
            </a:r>
            <a:endParaRPr lang="en-US" altLang="zh-CN" sz="3200" b="1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457200" eaLnBrk="1" hangingPunct="1">
              <a:lnSpc>
                <a:spcPct val="15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读短文，说说野花有什么特点？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457200" eaLnBrk="1" hangingPunct="1">
              <a:lnSpc>
                <a:spcPct val="15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”在短文中画出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处排比句。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1823" y="1810993"/>
            <a:ext cx="8986625" cy="354203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73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五、连线，把汉字和相关读音连起来。</a:t>
            </a:r>
            <a:endParaRPr lang="zh-CN" altLang="en-US" sz="3735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49580"/>
            <a:endParaRPr lang="zh-CN" altLang="en-US" sz="3735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9580"/>
            <a:r>
              <a:rPr lang="en-US" altLang="zh-CN" sz="3735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3735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huì</a:t>
            </a:r>
            <a:r>
              <a:rPr lang="en-US" altLang="zh-CN" sz="3735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3735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chónɡ</a:t>
            </a:r>
            <a:r>
              <a:rPr lang="en-US" altLang="zh-CN" sz="3735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3735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tún</a:t>
            </a:r>
            <a:r>
              <a:rPr lang="en-US" altLang="zh-CN" sz="3735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3735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lú</a:t>
            </a:r>
            <a:r>
              <a:rPr lang="en-US" altLang="zh-CN" sz="3735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3735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yá</a:t>
            </a:r>
            <a:r>
              <a:rPr lang="en-US" altLang="zh-CN" sz="3735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endParaRPr lang="en-US" altLang="zh-CN" sz="3735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indent="449580"/>
            <a:r>
              <a:rPr lang="en-US" altLang="zh-CN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en-US" altLang="zh-CN" sz="3735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9580"/>
            <a:endParaRPr lang="zh-CN" altLang="en-US" sz="3735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9580"/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豚     芦     芽    惠    崇</a:t>
            </a:r>
            <a:endParaRPr lang="zh-CN" altLang="en-US" sz="373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662908" y="3586608"/>
            <a:ext cx="4512733" cy="122227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391801" y="3564197"/>
            <a:ext cx="4128347" cy="134450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2567235" y="3468524"/>
            <a:ext cx="3360420" cy="134450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363015" y="3468524"/>
            <a:ext cx="2783840" cy="124798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5927655" y="3564197"/>
            <a:ext cx="2495973" cy="124883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孩子和大铅笔-45334303[1]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67" t="2788" r="22506" b="5577"/>
          <a:stretch>
            <a:fillRect/>
          </a:stretch>
        </p:blipFill>
        <p:spPr>
          <a:xfrm>
            <a:off x="10825824" y="4254056"/>
            <a:ext cx="1030816" cy="1863243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331528" y="2122805"/>
            <a:ext cx="4680585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4.昆虫备忘录</a:t>
            </a:r>
            <a:endParaRPr lang="zh-CN" altLang="en-US" sz="60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课后练习</a:t>
            </a:r>
            <a:endParaRPr lang="zh-CN" altLang="en-US" sz="60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" name="矩形 7167"/>
          <p:cNvSpPr/>
          <p:nvPr/>
        </p:nvSpPr>
        <p:spPr>
          <a:xfrm>
            <a:off x="1214967" y="2372784"/>
            <a:ext cx="10064751" cy="304609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一、下列加点字注音完全正确的一项是</a:t>
            </a: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)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indent="355600" defTabSz="45720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A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  <a:ea typeface="+mn-ea"/>
              </a:rPr>
              <a:t>．款款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kuǎn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  <a:ea typeface="+mn-ea"/>
              </a:rPr>
              <a:t>　  大约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yāo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  <a:endParaRPr lang="en-US" altLang="zh-CN" sz="3200" b="1" dirty="0">
              <a:solidFill>
                <a:prstClr val="black"/>
              </a:solidFill>
              <a:latin typeface="+mn-ea"/>
              <a:ea typeface="+mn-ea"/>
            </a:endParaRPr>
          </a:p>
          <a:p>
            <a:pPr indent="355600" defTabSz="45720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B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  <a:ea typeface="+mn-ea"/>
              </a:rPr>
              <a:t>．益虫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yì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)      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  <a:ea typeface="+mn-ea"/>
              </a:rPr>
              <a:t>距离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jù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  <a:endParaRPr lang="en-US" altLang="zh-CN" sz="3200" b="1" dirty="0">
              <a:solidFill>
                <a:prstClr val="black"/>
              </a:solidFill>
              <a:latin typeface="+mn-ea"/>
              <a:ea typeface="+mn-ea"/>
            </a:endParaRPr>
          </a:p>
          <a:p>
            <a:pPr indent="355600" defTabSz="45720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C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  <a:ea typeface="+mn-ea"/>
              </a:rPr>
              <a:t>．黑绸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zhōu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)    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  <a:ea typeface="+mn-ea"/>
              </a:rPr>
              <a:t>斑点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bān</a:t>
            </a:r>
            <a:r>
              <a:rPr lang="en-US" altLang="zh-CN" sz="3200" b="1" dirty="0">
                <a:solidFill>
                  <a:prstClr val="black"/>
                </a:solidFill>
                <a:latin typeface="+mn-ea"/>
                <a:ea typeface="+mn-ea"/>
              </a:rPr>
              <a:t>)</a:t>
            </a:r>
            <a:endParaRPr lang="en-US" altLang="zh-CN" sz="3200" b="1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446867" y="3429000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123" name="矩形 19"/>
          <p:cNvSpPr>
            <a:spLocks noChangeArrowheads="1"/>
          </p:cNvSpPr>
          <p:nvPr/>
        </p:nvSpPr>
        <p:spPr bwMode="auto">
          <a:xfrm>
            <a:off x="5630333" y="3429000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124" name="矩形 20"/>
          <p:cNvSpPr>
            <a:spLocks noChangeArrowheads="1"/>
          </p:cNvSpPr>
          <p:nvPr/>
        </p:nvSpPr>
        <p:spPr bwMode="auto">
          <a:xfrm>
            <a:off x="2446867" y="4197351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125" name="矩形 21"/>
          <p:cNvSpPr>
            <a:spLocks noChangeArrowheads="1"/>
          </p:cNvSpPr>
          <p:nvPr/>
        </p:nvSpPr>
        <p:spPr bwMode="auto">
          <a:xfrm>
            <a:off x="5149851" y="4207933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pic>
        <p:nvPicPr>
          <p:cNvPr id="5126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15317" y="740701"/>
            <a:ext cx="4140200" cy="1407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矩形 21"/>
          <p:cNvSpPr>
            <a:spLocks noChangeArrowheads="1"/>
          </p:cNvSpPr>
          <p:nvPr/>
        </p:nvSpPr>
        <p:spPr bwMode="auto">
          <a:xfrm>
            <a:off x="2832100" y="4868333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128" name="矩形 21"/>
          <p:cNvSpPr>
            <a:spLocks noChangeArrowheads="1"/>
          </p:cNvSpPr>
          <p:nvPr/>
        </p:nvSpPr>
        <p:spPr bwMode="auto">
          <a:xfrm>
            <a:off x="5232400" y="4889500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688917" y="2525184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3"/>
          <p:cNvSpPr>
            <a:spLocks noChangeArrowheads="1"/>
          </p:cNvSpPr>
          <p:nvPr/>
        </p:nvSpPr>
        <p:spPr bwMode="auto">
          <a:xfrm>
            <a:off x="1212851" y="1195917"/>
            <a:ext cx="9986433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二、解释下面加点的字词。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542925" indent="-542925" defTabSz="45720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．瓢虫款款地落下来了。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　　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542925" indent="-542925" defTabSz="45720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．它的甲壳多为深色，挺硬的。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　　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542925" indent="-542925" defTabSz="45720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．抓住它，它就吐出一泡褐色的口水，顶讨厌。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　     　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542925" indent="-542925" defTabSz="45720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．从头到脚，约有两寸。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　　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817284" y="2237317"/>
            <a:ext cx="9956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147" name="矩形 1"/>
          <p:cNvSpPr>
            <a:spLocks noChangeArrowheads="1"/>
          </p:cNvSpPr>
          <p:nvPr/>
        </p:nvSpPr>
        <p:spPr bwMode="auto">
          <a:xfrm>
            <a:off x="5615517" y="2948517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148" name="矩形 1"/>
          <p:cNvSpPr>
            <a:spLocks noChangeArrowheads="1"/>
          </p:cNvSpPr>
          <p:nvPr/>
        </p:nvSpPr>
        <p:spPr bwMode="auto">
          <a:xfrm>
            <a:off x="8496300" y="3716867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3996267" y="5160433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273800" y="2044700"/>
            <a:ext cx="14020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慢慢地</a:t>
            </a:r>
            <a:endParaRPr lang="zh-CN" altLang="en-US" sz="240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838017" y="2755900"/>
            <a:ext cx="589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很</a:t>
            </a:r>
            <a:endParaRPr lang="zh-CN" altLang="en-US" sz="240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222500" y="4292600"/>
            <a:ext cx="2621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表示程度最高</a:t>
            </a:r>
            <a:endParaRPr lang="zh-CN" altLang="en-US" sz="24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481233" y="4965700"/>
            <a:ext cx="9956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大概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3" name="矩形 10"/>
          <p:cNvSpPr>
            <a:spLocks noChangeArrowheads="1"/>
          </p:cNvSpPr>
          <p:nvPr/>
        </p:nvSpPr>
        <p:spPr bwMode="auto">
          <a:xfrm>
            <a:off x="766233" y="1016000"/>
            <a:ext cx="10225617" cy="4839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buFontTx/>
              <a:buNone/>
              <a:defRPr/>
            </a:pPr>
            <a:r>
              <a:rPr lang="zh-CN" altLang="en-US" sz="2935" b="1" dirty="0">
                <a:solidFill>
                  <a:srgbClr val="0070C0"/>
                </a:solidFill>
                <a:latin typeface="宋体" panose="02010600030101010101" pitchFamily="2" charset="-122"/>
              </a:rPr>
              <a:t>三、下面对标点符号的作用判断有误的一项是</a:t>
            </a:r>
            <a:r>
              <a:rPr lang="en-US" altLang="zh-CN" sz="2935" b="1" dirty="0">
                <a:solidFill>
                  <a:srgbClr val="0070C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935" b="1" dirty="0">
                <a:solidFill>
                  <a:srgbClr val="0070C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935" b="1" dirty="0">
                <a:solidFill>
                  <a:srgbClr val="0070C0"/>
                </a:solidFill>
                <a:latin typeface="宋体" panose="02010600030101010101" pitchFamily="2" charset="-122"/>
              </a:rPr>
              <a:t>)</a:t>
            </a:r>
            <a:endParaRPr lang="en-US" altLang="zh-CN" sz="2935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808355" indent="-457200" defTabSz="457200">
              <a:lnSpc>
                <a:spcPct val="150000"/>
              </a:lnSpc>
              <a:buFontTx/>
              <a:buNone/>
              <a:tabLst>
                <a:tab pos="988695" algn="l"/>
              </a:tabLst>
              <a:defRPr/>
            </a:pPr>
            <a:r>
              <a:rPr lang="en-US" altLang="zh-CN" sz="2935" b="1" dirty="0">
                <a:latin typeface="宋体" panose="02010600030101010101" pitchFamily="2" charset="-122"/>
              </a:rPr>
              <a:t>A</a:t>
            </a:r>
            <a:r>
              <a:rPr lang="zh-CN" altLang="en-US" sz="2935" b="1" dirty="0">
                <a:latin typeface="宋体" panose="02010600030101010101" pitchFamily="2" charset="-122"/>
              </a:rPr>
              <a:t>．</a:t>
            </a:r>
            <a:r>
              <a:rPr lang="en-US" altLang="zh-CN" sz="2935" b="1" dirty="0">
                <a:latin typeface="宋体" panose="02010600030101010101" pitchFamily="2" charset="-122"/>
              </a:rPr>
              <a:t>(</a:t>
            </a:r>
            <a:r>
              <a:rPr lang="zh-CN" altLang="en-US" sz="2935" b="1" dirty="0">
                <a:latin typeface="宋体" panose="02010600030101010101" pitchFamily="2" charset="-122"/>
              </a:rPr>
              <a:t>瓢虫</a:t>
            </a:r>
            <a:r>
              <a:rPr lang="en-US" altLang="zh-CN" sz="2935" b="1" dirty="0">
                <a:latin typeface="宋体" panose="02010600030101010101" pitchFamily="2" charset="-122"/>
              </a:rPr>
              <a:t>)</a:t>
            </a:r>
            <a:r>
              <a:rPr lang="zh-CN" altLang="en-US" sz="2935" b="1" dirty="0">
                <a:latin typeface="宋体" panose="02010600030101010101" pitchFamily="2" charset="-122"/>
              </a:rPr>
              <a:t>折好它的黑绸衬裙</a:t>
            </a:r>
            <a:r>
              <a:rPr lang="en-US" altLang="zh-CN" sz="2935" b="1" dirty="0">
                <a:latin typeface="宋体" panose="02010600030101010101" pitchFamily="2" charset="-122"/>
              </a:rPr>
              <a:t>——</a:t>
            </a:r>
            <a:r>
              <a:rPr lang="zh-CN" altLang="en-US" sz="2935" b="1" dirty="0">
                <a:latin typeface="宋体" panose="02010600030101010101" pitchFamily="2" charset="-122"/>
              </a:rPr>
              <a:t>膜翅，顺顺溜溜。</a:t>
            </a:r>
            <a:r>
              <a:rPr lang="en-US" altLang="zh-CN" sz="2935" b="1" dirty="0">
                <a:latin typeface="宋体" panose="02010600030101010101" pitchFamily="2" charset="-122"/>
              </a:rPr>
              <a:t>(</a:t>
            </a:r>
            <a:r>
              <a:rPr lang="zh-CN" altLang="en-US" sz="2935" b="1" dirty="0">
                <a:latin typeface="宋体" panose="02010600030101010101" pitchFamily="2" charset="-122"/>
              </a:rPr>
              <a:t>破折号表示解释说明</a:t>
            </a:r>
            <a:r>
              <a:rPr lang="en-US" altLang="zh-CN" sz="2935" b="1" dirty="0">
                <a:latin typeface="宋体" panose="02010600030101010101" pitchFamily="2" charset="-122"/>
              </a:rPr>
              <a:t>)</a:t>
            </a:r>
            <a:endParaRPr lang="en-US" altLang="zh-CN" sz="2935" b="1" dirty="0">
              <a:latin typeface="宋体" panose="02010600030101010101" pitchFamily="2" charset="-122"/>
            </a:endParaRPr>
          </a:p>
          <a:p>
            <a:pPr marL="808355" indent="-457200" defTabSz="457200">
              <a:lnSpc>
                <a:spcPct val="150000"/>
              </a:lnSpc>
              <a:buFontTx/>
              <a:buNone/>
              <a:tabLst>
                <a:tab pos="988695" algn="l"/>
              </a:tabLst>
              <a:defRPr/>
            </a:pPr>
            <a:r>
              <a:rPr lang="en-US" altLang="zh-CN" sz="2935" b="1" dirty="0">
                <a:latin typeface="宋体" panose="02010600030101010101" pitchFamily="2" charset="-122"/>
              </a:rPr>
              <a:t>B</a:t>
            </a:r>
            <a:r>
              <a:rPr lang="zh-CN" altLang="en-US" sz="2935" b="1" dirty="0">
                <a:latin typeface="宋体" panose="02010600030101010101" pitchFamily="2" charset="-122"/>
              </a:rPr>
              <a:t>．吃晚饭的时候，呜</a:t>
            </a:r>
            <a:r>
              <a:rPr lang="en-US" altLang="zh-CN" sz="2935" b="1" dirty="0">
                <a:latin typeface="宋体" panose="02010600030101010101" pitchFamily="2" charset="-122"/>
              </a:rPr>
              <a:t>——</a:t>
            </a:r>
            <a:r>
              <a:rPr lang="zh-CN" altLang="en-US" sz="2935" b="1" dirty="0">
                <a:latin typeface="宋体" panose="02010600030101010101" pitchFamily="2" charset="-122"/>
              </a:rPr>
              <a:t>扑！飞来一只独角仙，摔在灯下。</a:t>
            </a:r>
            <a:r>
              <a:rPr lang="en-US" altLang="zh-CN" sz="2935" b="1" dirty="0">
                <a:latin typeface="宋体" panose="02010600030101010101" pitchFamily="2" charset="-122"/>
              </a:rPr>
              <a:t>(</a:t>
            </a:r>
            <a:r>
              <a:rPr lang="zh-CN" altLang="en-US" sz="2935" b="1" dirty="0">
                <a:latin typeface="宋体" panose="02010600030101010101" pitchFamily="2" charset="-122"/>
              </a:rPr>
              <a:t>破折号表示声音延长</a:t>
            </a:r>
            <a:r>
              <a:rPr lang="en-US" altLang="zh-CN" sz="2935" b="1" dirty="0">
                <a:latin typeface="宋体" panose="02010600030101010101" pitchFamily="2" charset="-122"/>
              </a:rPr>
              <a:t>)</a:t>
            </a:r>
            <a:endParaRPr lang="en-US" altLang="zh-CN" sz="2935" b="1" dirty="0">
              <a:latin typeface="宋体" panose="02010600030101010101" pitchFamily="2" charset="-122"/>
            </a:endParaRPr>
          </a:p>
          <a:p>
            <a:pPr marL="808355" indent="-457200" defTabSz="457200">
              <a:lnSpc>
                <a:spcPct val="150000"/>
              </a:lnSpc>
              <a:buFontTx/>
              <a:buNone/>
              <a:tabLst>
                <a:tab pos="988695" algn="l"/>
              </a:tabLst>
              <a:defRPr/>
            </a:pPr>
            <a:r>
              <a:rPr lang="en-US" altLang="zh-CN" sz="2935" b="1" dirty="0">
                <a:latin typeface="宋体" panose="02010600030101010101" pitchFamily="2" charset="-122"/>
              </a:rPr>
              <a:t>C</a:t>
            </a:r>
            <a:r>
              <a:rPr lang="zh-CN" altLang="en-US" sz="2935" b="1" dirty="0">
                <a:latin typeface="宋体" panose="02010600030101010101" pitchFamily="2" charset="-122"/>
              </a:rPr>
              <a:t>．小圆点，叫作“星”，有七星瓢虫、十四星瓢虫</a:t>
            </a:r>
            <a:r>
              <a:rPr lang="en-US" altLang="zh-CN" sz="2935" b="1" dirty="0">
                <a:latin typeface="宋体" panose="02010600030101010101" pitchFamily="2" charset="-122"/>
              </a:rPr>
              <a:t>……</a:t>
            </a:r>
            <a:r>
              <a:rPr lang="zh-CN" altLang="en-US" sz="2935" b="1" dirty="0">
                <a:latin typeface="宋体" panose="02010600030101010101" pitchFamily="2" charset="-122"/>
              </a:rPr>
              <a:t>星点不同。</a:t>
            </a:r>
            <a:r>
              <a:rPr lang="en-US" altLang="zh-CN" sz="2935" b="1" dirty="0">
                <a:latin typeface="宋体" panose="02010600030101010101" pitchFamily="2" charset="-122"/>
              </a:rPr>
              <a:t>(</a:t>
            </a:r>
            <a:r>
              <a:rPr lang="zh-CN" altLang="en-US" sz="2935" b="1" dirty="0">
                <a:latin typeface="宋体" panose="02010600030101010101" pitchFamily="2" charset="-122"/>
              </a:rPr>
              <a:t>省略号表示话没说完</a:t>
            </a:r>
            <a:r>
              <a:rPr lang="en-US" altLang="zh-CN" sz="2935" b="1" dirty="0">
                <a:latin typeface="宋体" panose="02010600030101010101" pitchFamily="2" charset="-122"/>
              </a:rPr>
              <a:t>)</a:t>
            </a:r>
            <a:endParaRPr lang="en-US" altLang="zh-CN" sz="2935" b="1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688917" y="1123951"/>
            <a:ext cx="3714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935" b="1">
                <a:solidFill>
                  <a:srgbClr val="FF0000"/>
                </a:solidFill>
                <a:latin typeface="宋体" panose="02010600030101010101" pitchFamily="2" charset="-122"/>
              </a:rPr>
              <a:t>C</a:t>
            </a:r>
            <a:endParaRPr lang="zh-CN" altLang="en-US" sz="240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871133" y="5776384"/>
            <a:ext cx="6690784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935" b="1">
                <a:solidFill>
                  <a:srgbClr val="FF0000"/>
                </a:solidFill>
                <a:latin typeface="宋体" panose="02010600030101010101" pitchFamily="2" charset="-122"/>
              </a:rPr>
              <a:t>C</a:t>
            </a:r>
            <a:r>
              <a:rPr lang="zh-CN" altLang="zh-CN" sz="2935" b="1">
                <a:solidFill>
                  <a:srgbClr val="FF0000"/>
                </a:solidFill>
                <a:latin typeface="宋体" panose="02010600030101010101" pitchFamily="2" charset="-122"/>
              </a:rPr>
              <a:t>项中的省略号表示列举的省略。</a:t>
            </a:r>
            <a:endParaRPr lang="zh-CN" altLang="en-US" sz="293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00151" y="1972733"/>
            <a:ext cx="10176933" cy="44043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buFontTx/>
              <a:buNone/>
              <a:defRPr/>
            </a:pPr>
            <a:r>
              <a:rPr lang="zh-CN" altLang="en-US" sz="2665" b="1" dirty="0">
                <a:solidFill>
                  <a:srgbClr val="0070C0"/>
                </a:solidFill>
                <a:latin typeface="+mn-ea"/>
                <a:ea typeface="+mn-ea"/>
              </a:rPr>
              <a:t>一、复眼</a:t>
            </a:r>
            <a:endParaRPr lang="en-US" altLang="zh-CN" sz="2665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marL="446405" indent="-446405">
              <a:lnSpc>
                <a:spcPct val="150000"/>
              </a:lnSpc>
              <a:buFontTx/>
              <a:buNone/>
              <a:defRPr/>
            </a:pPr>
            <a:r>
              <a:rPr lang="en-US" altLang="zh-CN" sz="2665" b="1" dirty="0">
                <a:latin typeface="+mn-ea"/>
                <a:ea typeface="+mn-ea"/>
              </a:rPr>
              <a:t>1</a:t>
            </a:r>
            <a:r>
              <a:rPr lang="zh-CN" altLang="en-US" sz="2665" b="1" dirty="0">
                <a:latin typeface="+mn-ea"/>
                <a:ea typeface="+mn-ea"/>
              </a:rPr>
              <a:t>．阅读课文，回答下面的问题。</a:t>
            </a:r>
            <a:endParaRPr lang="zh-CN" altLang="en-US" sz="2665" b="1" dirty="0">
              <a:latin typeface="+mn-ea"/>
              <a:ea typeface="+mn-ea"/>
            </a:endParaRPr>
          </a:p>
          <a:p>
            <a:pPr marL="536575" indent="-536575">
              <a:lnSpc>
                <a:spcPct val="150000"/>
              </a:lnSpc>
              <a:buFontTx/>
              <a:buNone/>
              <a:defRPr/>
            </a:pPr>
            <a:r>
              <a:rPr lang="en-US" altLang="zh-CN" sz="2665" b="1" dirty="0">
                <a:latin typeface="+mn-ea"/>
                <a:ea typeface="+mn-ea"/>
              </a:rPr>
              <a:t>(1)</a:t>
            </a:r>
            <a:r>
              <a:rPr lang="zh-CN" altLang="en-US" sz="2665" b="1" dirty="0">
                <a:latin typeface="+mn-ea"/>
                <a:ea typeface="+mn-ea"/>
              </a:rPr>
              <a:t>什么是复眼？</a:t>
            </a:r>
            <a:endParaRPr lang="zh-CN" altLang="en-US" sz="2665" b="1" dirty="0">
              <a:latin typeface="+mn-ea"/>
              <a:ea typeface="+mn-ea"/>
            </a:endParaRPr>
          </a:p>
          <a:p>
            <a:pPr marL="446405">
              <a:lnSpc>
                <a:spcPct val="150000"/>
              </a:lnSpc>
              <a:buFontTx/>
              <a:buNone/>
              <a:defRPr/>
            </a:pPr>
            <a:r>
              <a:rPr lang="en-US" altLang="zh-CN" sz="2665" b="1" dirty="0">
                <a:latin typeface="+mn-ea"/>
                <a:ea typeface="+mn-ea"/>
              </a:rPr>
              <a:t>______________________________________________________</a:t>
            </a:r>
            <a:endParaRPr lang="en-US" altLang="zh-CN" sz="2665" b="1" dirty="0">
              <a:latin typeface="+mn-ea"/>
              <a:ea typeface="+mn-ea"/>
            </a:endParaRPr>
          </a:p>
          <a:p>
            <a:pPr marL="446405" indent="-446405">
              <a:lnSpc>
                <a:spcPct val="150000"/>
              </a:lnSpc>
              <a:buFontTx/>
              <a:buNone/>
              <a:defRPr/>
            </a:pPr>
            <a:r>
              <a:rPr lang="en-US" altLang="zh-CN" sz="2665" b="1" dirty="0">
                <a:latin typeface="+mn-ea"/>
                <a:ea typeface="+mn-ea"/>
              </a:rPr>
              <a:t>(2)</a:t>
            </a:r>
            <a:r>
              <a:rPr lang="zh-CN" altLang="en-US" sz="2665" b="1" dirty="0">
                <a:latin typeface="+mn-ea"/>
                <a:ea typeface="+mn-ea"/>
              </a:rPr>
              <a:t>在思考复眼怎么看东西这个问题时，作者用了“琢磨”一词，说明了什么？</a:t>
            </a:r>
            <a:endParaRPr lang="zh-CN" altLang="en-US" sz="2665" b="1" dirty="0">
              <a:latin typeface="+mn-ea"/>
              <a:ea typeface="+mn-ea"/>
            </a:endParaRPr>
          </a:p>
          <a:p>
            <a:pPr marL="446405">
              <a:lnSpc>
                <a:spcPct val="150000"/>
              </a:lnSpc>
              <a:buFontTx/>
              <a:buNone/>
              <a:defRPr/>
            </a:pPr>
            <a:r>
              <a:rPr lang="en-US" altLang="zh-CN" sz="2665" b="1" dirty="0">
                <a:latin typeface="+mn-ea"/>
                <a:ea typeface="+mn-ea"/>
              </a:rPr>
              <a:t>______________________________________________________</a:t>
            </a:r>
            <a:endParaRPr lang="en-US" altLang="zh-CN" sz="2665" b="1" dirty="0">
              <a:latin typeface="+mn-ea"/>
              <a:ea typeface="+mn-ea"/>
            </a:endParaRPr>
          </a:p>
        </p:txBody>
      </p:sp>
      <p:pic>
        <p:nvPicPr>
          <p:cNvPr id="8194" name="Picture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15317" y="702733"/>
            <a:ext cx="4161367" cy="1253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68500" y="3909484"/>
            <a:ext cx="508846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</a:rPr>
              <a:t>好多小眼睛合成一个大眼睛。</a:t>
            </a:r>
            <a:endParaRPr lang="zh-CN" altLang="en-US" sz="266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68500" y="5702300"/>
            <a:ext cx="7008284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</a:rPr>
              <a:t>说明了这只是作者的猜想，并没有实际依据。</a:t>
            </a:r>
            <a:endParaRPr lang="zh-CN" altLang="en-US" sz="2665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02784" y="1411817"/>
            <a:ext cx="10176933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6405" indent="-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(3)</a:t>
            </a:r>
            <a:r>
              <a:rPr lang="zh-CN" altLang="en-US" sz="3200" b="1" dirty="0">
                <a:latin typeface="+mn-ea"/>
                <a:ea typeface="+mn-ea"/>
              </a:rPr>
              <a:t>有复眼的昆虫有什么特点？</a:t>
            </a:r>
            <a:endParaRPr lang="zh-CN" altLang="en-US" sz="3200" b="1" dirty="0">
              <a:latin typeface="+mn-ea"/>
              <a:ea typeface="+mn-ea"/>
            </a:endParaRPr>
          </a:p>
          <a:p>
            <a:pPr marL="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_____________________________________________</a:t>
            </a:r>
            <a:endParaRPr lang="en-US" altLang="zh-CN" sz="3200" b="1" dirty="0">
              <a:latin typeface="+mn-ea"/>
              <a:ea typeface="+mn-ea"/>
            </a:endParaRPr>
          </a:p>
          <a:p>
            <a:pPr marL="446405" indent="-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2</a:t>
            </a:r>
            <a:r>
              <a:rPr lang="zh-CN" altLang="en-US" sz="3200" b="1" dirty="0">
                <a:latin typeface="+mn-ea"/>
                <a:ea typeface="+mn-ea"/>
              </a:rPr>
              <a:t>．体会作者想要表达的意思，填空。</a:t>
            </a:r>
            <a:endParaRPr lang="zh-CN" altLang="en-US" sz="3200" b="1" dirty="0">
              <a:latin typeface="+mn-ea"/>
              <a:ea typeface="+mn-ea"/>
            </a:endParaRPr>
          </a:p>
          <a:p>
            <a:pPr marL="446405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latin typeface="+mn-ea"/>
                <a:ea typeface="+mn-ea"/>
              </a:rPr>
              <a:t>我曾经想过：如果人长了一对复眼，</a:t>
            </a:r>
            <a:endParaRPr lang="zh-CN" altLang="en-US" sz="3200" b="1" dirty="0">
              <a:latin typeface="+mn-ea"/>
              <a:ea typeface="+mn-ea"/>
            </a:endParaRPr>
          </a:p>
          <a:p>
            <a:pPr marL="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_____________________________________________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63751" y="2197100"/>
            <a:ext cx="700828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凡是有复眼的昆虫，视觉都很灵敏。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66384" y="4413251"/>
            <a:ext cx="50596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视觉就会变得更加灵敏了。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95400" y="1411817"/>
            <a:ext cx="10287000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+mn-ea"/>
                <a:ea typeface="+mn-ea"/>
              </a:rPr>
              <a:t>二、花大姐</a:t>
            </a:r>
            <a:endParaRPr lang="zh-CN" altLang="en-US" sz="32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marL="536575" indent="-53657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1</a:t>
            </a:r>
            <a:r>
              <a:rPr lang="zh-CN" altLang="en-US" sz="3200" b="1" dirty="0">
                <a:latin typeface="+mn-ea"/>
                <a:ea typeface="+mn-ea"/>
              </a:rPr>
              <a:t>．根据文意，选择正确的答案。</a:t>
            </a:r>
            <a:endParaRPr lang="zh-CN" altLang="en-US" sz="3200" b="1" dirty="0">
              <a:latin typeface="+mn-ea"/>
              <a:ea typeface="+mn-ea"/>
            </a:endParaRPr>
          </a:p>
          <a:p>
            <a:pPr marL="536575" indent="-53657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(1)</a:t>
            </a:r>
            <a:r>
              <a:rPr lang="zh-CN" altLang="en-US" sz="3200" b="1" dirty="0">
                <a:latin typeface="+mn-ea"/>
                <a:ea typeface="+mn-ea"/>
              </a:rPr>
              <a:t>瓢虫的硬翅与膜翅的关系：</a:t>
            </a:r>
            <a:r>
              <a:rPr lang="en-US" altLang="zh-CN" sz="3200" b="1" dirty="0">
                <a:latin typeface="+mn-ea"/>
                <a:ea typeface="+mn-ea"/>
              </a:rPr>
              <a:t>(</a:t>
            </a:r>
            <a:r>
              <a:rPr lang="zh-CN" altLang="en-US" sz="3200" b="1" dirty="0">
                <a:latin typeface="+mn-ea"/>
                <a:ea typeface="+mn-ea"/>
              </a:rPr>
              <a:t>　　</a:t>
            </a:r>
            <a:r>
              <a:rPr lang="en-US" altLang="zh-CN" sz="3200" b="1" dirty="0">
                <a:latin typeface="+mn-ea"/>
                <a:ea typeface="+mn-ea"/>
              </a:rPr>
              <a:t>)</a:t>
            </a:r>
            <a:endParaRPr lang="en-US" altLang="zh-CN" sz="3200" b="1" dirty="0">
              <a:latin typeface="+mn-ea"/>
              <a:ea typeface="+mn-ea"/>
            </a:endParaRPr>
          </a:p>
          <a:p>
            <a:pPr marL="536575" indent="635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A</a:t>
            </a:r>
            <a:r>
              <a:rPr lang="zh-CN" altLang="en-US" sz="3200" b="1" dirty="0">
                <a:latin typeface="+mn-ea"/>
                <a:ea typeface="+mn-ea"/>
              </a:rPr>
              <a:t>．瓢虫靠扇动硬翅飞行，膜翅作陪衬。</a:t>
            </a:r>
            <a:endParaRPr lang="zh-CN" altLang="en-US" sz="3200" b="1" dirty="0">
              <a:latin typeface="+mn-ea"/>
              <a:ea typeface="+mn-ea"/>
            </a:endParaRPr>
          </a:p>
          <a:p>
            <a:pPr marL="536575" indent="635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B</a:t>
            </a:r>
            <a:r>
              <a:rPr lang="zh-CN" altLang="en-US" sz="3200" b="1" dirty="0">
                <a:latin typeface="+mn-ea"/>
                <a:ea typeface="+mn-ea"/>
              </a:rPr>
              <a:t>．瓢虫靠膜翅飞行，硬翅起保护作用。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363884" y="3014133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95400" y="1989667"/>
            <a:ext cx="10081684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(2)</a:t>
            </a:r>
            <a:r>
              <a:rPr lang="zh-CN" altLang="en-US" sz="3200" b="1" dirty="0">
                <a:latin typeface="+mn-ea"/>
                <a:ea typeface="+mn-ea"/>
              </a:rPr>
              <a:t>星点与瓢虫种类的关系：</a:t>
            </a:r>
            <a:r>
              <a:rPr lang="en-US" altLang="zh-CN" sz="3200" b="1" dirty="0">
                <a:latin typeface="+mn-ea"/>
                <a:ea typeface="+mn-ea"/>
              </a:rPr>
              <a:t>(</a:t>
            </a:r>
            <a:r>
              <a:rPr lang="zh-CN" altLang="en-US" sz="3200" b="1" dirty="0">
                <a:latin typeface="+mn-ea"/>
                <a:ea typeface="+mn-ea"/>
              </a:rPr>
              <a:t>　　</a:t>
            </a:r>
            <a:r>
              <a:rPr lang="en-US" altLang="zh-CN" sz="3200" b="1" dirty="0">
                <a:latin typeface="+mn-ea"/>
                <a:ea typeface="+mn-ea"/>
              </a:rPr>
              <a:t>)</a:t>
            </a:r>
            <a:endParaRPr lang="en-US" altLang="zh-CN" sz="3200" b="1" dirty="0">
              <a:latin typeface="+mn-ea"/>
              <a:ea typeface="+mn-ea"/>
            </a:endParaRPr>
          </a:p>
          <a:p>
            <a:pPr marL="536575" indent="635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A</a:t>
            </a:r>
            <a:r>
              <a:rPr lang="zh-CN" altLang="en-US" sz="3200" b="1" dirty="0">
                <a:latin typeface="+mn-ea"/>
                <a:ea typeface="+mn-ea"/>
              </a:rPr>
              <a:t>．星点不同，表示瓢虫的种类不同。</a:t>
            </a:r>
            <a:endParaRPr lang="zh-CN" altLang="en-US" sz="3200" b="1" dirty="0">
              <a:latin typeface="+mn-ea"/>
              <a:ea typeface="+mn-ea"/>
            </a:endParaRPr>
          </a:p>
          <a:p>
            <a:pPr marL="536575" indent="635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B</a:t>
            </a:r>
            <a:r>
              <a:rPr lang="zh-CN" altLang="en-US" sz="3200" b="1" dirty="0">
                <a:latin typeface="+mn-ea"/>
                <a:ea typeface="+mn-ea"/>
              </a:rPr>
              <a:t>．星点漂亮，但与种类无关。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944784" y="2084917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07533" y="1509184"/>
            <a:ext cx="10081684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2</a:t>
            </a:r>
            <a:r>
              <a:rPr lang="zh-CN" altLang="en-US" sz="3200" b="1" dirty="0">
                <a:latin typeface="+mn-ea"/>
                <a:ea typeface="+mn-ea"/>
              </a:rPr>
              <a:t>．读下面的句子，从中体会作者的喜与恶。</a:t>
            </a:r>
            <a:endParaRPr lang="zh-CN" altLang="en-US" sz="3200" b="1" dirty="0">
              <a:latin typeface="+mn-ea"/>
              <a:ea typeface="+mn-ea"/>
            </a:endParaRPr>
          </a:p>
          <a:p>
            <a:pPr marL="536575" indent="633730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我说，吃马铃薯嫩叶的瓢虫，你们就不能改改口味，也吃蚜虫吗？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36575" indent="6350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_____</a:t>
            </a:r>
            <a:r>
              <a:rPr lang="en-US" altLang="zh-CN" sz="3200" b="1" dirty="0">
                <a:latin typeface="+mn-ea"/>
              </a:rPr>
              <a:t>_________________________________________________________</a:t>
            </a:r>
            <a:r>
              <a:rPr lang="en-US" altLang="zh-CN" sz="3200" b="1" dirty="0">
                <a:latin typeface="+mn-ea"/>
                <a:ea typeface="+mn-ea"/>
              </a:rPr>
              <a:t>__________________________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71133" y="3716867"/>
            <a:ext cx="87376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</a:rPr>
              <a:t>这表达出作者对益虫的喜爱，对害虫的厌恶。同时也表达了害虫也能变成益虫的良好愿望。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1567" y="931333"/>
            <a:ext cx="10579100" cy="52622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+mn-ea"/>
                <a:ea typeface="+mn-ea"/>
              </a:rPr>
              <a:t>三、独角仙</a:t>
            </a:r>
            <a:endParaRPr lang="zh-CN" altLang="en-US" sz="3200" b="1" dirty="0">
              <a:latin typeface="+mn-ea"/>
              <a:ea typeface="+mn-ea"/>
            </a:endParaRPr>
          </a:p>
          <a:p>
            <a:pPr marL="446405" indent="-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1</a:t>
            </a:r>
            <a:r>
              <a:rPr lang="zh-CN" altLang="en-US" sz="3200" b="1" dirty="0">
                <a:latin typeface="+mn-ea"/>
                <a:ea typeface="+mn-ea"/>
              </a:rPr>
              <a:t>．想想“独角仙”这个名字怎么来的？从文中找出相关词语整理答案。</a:t>
            </a:r>
            <a:endParaRPr lang="zh-CN" altLang="en-US" sz="3200" b="1" dirty="0">
              <a:latin typeface="+mn-ea"/>
              <a:ea typeface="+mn-ea"/>
            </a:endParaRPr>
          </a:p>
          <a:p>
            <a:pPr marL="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_______________________________________________</a:t>
            </a:r>
            <a:endParaRPr lang="en-US" altLang="zh-CN" sz="3200" b="1" dirty="0">
              <a:latin typeface="+mn-ea"/>
              <a:ea typeface="+mn-ea"/>
            </a:endParaRPr>
          </a:p>
          <a:p>
            <a:pPr marL="446405" indent="-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2</a:t>
            </a:r>
            <a:r>
              <a:rPr lang="zh-CN" altLang="en-US" sz="3200" b="1" dirty="0">
                <a:latin typeface="+mn-ea"/>
                <a:ea typeface="+mn-ea"/>
              </a:rPr>
              <a:t>．作者如何说明独角仙的力气很大？</a:t>
            </a:r>
            <a:endParaRPr lang="zh-CN" altLang="en-US" sz="3200" b="1" dirty="0">
              <a:latin typeface="+mn-ea"/>
              <a:ea typeface="+mn-ea"/>
            </a:endParaRPr>
          </a:p>
          <a:p>
            <a:pPr marL="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______________________________________________________________________________________________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399117" y="3198284"/>
            <a:ext cx="9017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它的头部有一只犀牛一样的角，是昆虫里的霸王。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88017" y="4516967"/>
            <a:ext cx="940858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作者用事例说明：给它套上一辆泥制的小车，它拉着就走。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6632" y="1094348"/>
            <a:ext cx="10447881" cy="6248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711200" indent="-711200"/>
            <a:r>
              <a:rPr lang="zh-CN" altLang="en-US" sz="3465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六、用自己的话写出</a:t>
            </a:r>
            <a:r>
              <a:rPr lang="en-US" altLang="zh-CN" sz="3465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3465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惠崇春江晚景</a:t>
            </a:r>
            <a:r>
              <a:rPr lang="en-US" altLang="zh-CN" sz="3465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3465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这首诗的意思。</a:t>
            </a:r>
            <a:endParaRPr lang="zh-CN" altLang="en-US" sz="3465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" name="图片 9" descr="孩子和大铅笔-45334303[1]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67" t="2788" r="22506" b="5577"/>
          <a:stretch>
            <a:fillRect/>
          </a:stretch>
        </p:blipFill>
        <p:spPr>
          <a:xfrm>
            <a:off x="10825824" y="4254056"/>
            <a:ext cx="1030816" cy="186324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409331" y="1947819"/>
            <a:ext cx="9294432" cy="3293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4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竹林外两三枝桃花初放，鸭子在水中游戏，它们最先察觉了初春江水的回暖。河滩上已经满是蒌蒿，芦笋也开始抽芽，这些可都是烹调河豚的好佐料，而河豚此时正要逆流而上，从大海回游到江河里来了。</a:t>
            </a:r>
            <a:endParaRPr lang="zh-CN" altLang="en-US" sz="346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1567" y="1026584"/>
            <a:ext cx="10579100" cy="45231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+mn-ea"/>
                <a:ea typeface="+mn-ea"/>
              </a:rPr>
              <a:t>四、蚂蚱</a:t>
            </a:r>
            <a:endParaRPr lang="zh-CN" altLang="en-US" sz="3200" b="1" dirty="0">
              <a:latin typeface="+mn-ea"/>
              <a:ea typeface="+mn-ea"/>
            </a:endParaRPr>
          </a:p>
          <a:p>
            <a:pPr marL="446405" indent="-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1</a:t>
            </a:r>
            <a:r>
              <a:rPr lang="zh-CN" altLang="en-US" sz="3200" b="1" dirty="0">
                <a:latin typeface="+mn-ea"/>
                <a:ea typeface="+mn-ea"/>
              </a:rPr>
              <a:t>．判断正误。</a:t>
            </a:r>
            <a:endParaRPr lang="zh-CN" altLang="en-US" sz="3200" b="1" dirty="0">
              <a:latin typeface="+mn-ea"/>
              <a:ea typeface="+mn-ea"/>
            </a:endParaRPr>
          </a:p>
          <a:p>
            <a:pPr marL="446405" indent="-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(1)</a:t>
            </a:r>
            <a:r>
              <a:rPr lang="zh-CN" altLang="en-US" sz="3200" b="1" dirty="0">
                <a:latin typeface="+mn-ea"/>
                <a:ea typeface="+mn-ea"/>
              </a:rPr>
              <a:t>尖头绿蚂蚱和土蚂蚱都叫“挂大扁儿”。</a:t>
            </a:r>
            <a:r>
              <a:rPr lang="en-US" altLang="zh-CN" sz="3200" b="1" dirty="0">
                <a:latin typeface="+mn-ea"/>
                <a:ea typeface="+mn-ea"/>
              </a:rPr>
              <a:t>(</a:t>
            </a:r>
            <a:r>
              <a:rPr lang="zh-CN" altLang="en-US" sz="3200" b="1" dirty="0">
                <a:latin typeface="+mn-ea"/>
                <a:ea typeface="+mn-ea"/>
              </a:rPr>
              <a:t>　　</a:t>
            </a:r>
            <a:r>
              <a:rPr lang="en-US" altLang="zh-CN" sz="3200" b="1" dirty="0">
                <a:latin typeface="+mn-ea"/>
                <a:ea typeface="+mn-ea"/>
              </a:rPr>
              <a:t>)</a:t>
            </a:r>
            <a:endParaRPr lang="en-US" altLang="zh-CN" sz="3200" b="1" dirty="0">
              <a:latin typeface="+mn-ea"/>
              <a:ea typeface="+mn-ea"/>
            </a:endParaRPr>
          </a:p>
          <a:p>
            <a:pPr marL="446405" indent="-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(2)</a:t>
            </a:r>
            <a:r>
              <a:rPr lang="zh-CN" altLang="en-US" sz="3200" b="1" dirty="0">
                <a:latin typeface="+mn-ea"/>
                <a:ea typeface="+mn-ea"/>
              </a:rPr>
              <a:t>挂大扁儿是益虫，所以画家喜欢画它们。</a:t>
            </a:r>
            <a:r>
              <a:rPr lang="en-US" altLang="zh-CN" sz="3200" b="1" dirty="0">
                <a:latin typeface="+mn-ea"/>
                <a:ea typeface="+mn-ea"/>
              </a:rPr>
              <a:t>(</a:t>
            </a:r>
            <a:r>
              <a:rPr lang="zh-CN" altLang="en-US" sz="3200" b="1" dirty="0">
                <a:latin typeface="+mn-ea"/>
                <a:ea typeface="+mn-ea"/>
              </a:rPr>
              <a:t>　　</a:t>
            </a:r>
            <a:r>
              <a:rPr lang="en-US" altLang="zh-CN" sz="3200" b="1" dirty="0">
                <a:latin typeface="+mn-ea"/>
                <a:ea typeface="+mn-ea"/>
              </a:rPr>
              <a:t>)</a:t>
            </a:r>
            <a:endParaRPr lang="en-US" altLang="zh-CN" sz="3200" b="1" dirty="0">
              <a:latin typeface="+mn-ea"/>
              <a:ea typeface="+mn-ea"/>
            </a:endParaRPr>
          </a:p>
          <a:p>
            <a:pPr marL="446405" indent="-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2</a:t>
            </a:r>
            <a:r>
              <a:rPr lang="zh-CN" altLang="en-US" sz="3200" b="1" dirty="0">
                <a:latin typeface="+mn-ea"/>
                <a:ea typeface="+mn-ea"/>
              </a:rPr>
              <a:t>．查一查，问一问，回答：蚂蚱吃什么？</a:t>
            </a:r>
            <a:endParaRPr lang="zh-CN" altLang="en-US" sz="3200" b="1" dirty="0">
              <a:latin typeface="+mn-ea"/>
              <a:ea typeface="+mn-ea"/>
            </a:endParaRPr>
          </a:p>
          <a:p>
            <a:pPr marL="446405">
              <a:lnSpc>
                <a:spcPct val="150000"/>
              </a:lnSpc>
              <a:buFontTx/>
              <a:buNone/>
              <a:defRPr/>
            </a:pPr>
            <a:r>
              <a:rPr lang="en-US" altLang="zh-CN" sz="3200" b="1" dirty="0">
                <a:latin typeface="+mn-ea"/>
                <a:ea typeface="+mn-ea"/>
              </a:rPr>
              <a:t>_________________</a:t>
            </a:r>
            <a:r>
              <a:rPr lang="en-US" altLang="zh-CN" sz="3200" b="1" dirty="0">
                <a:latin typeface="+mn-ea"/>
              </a:rPr>
              <a:t>_____</a:t>
            </a:r>
            <a:r>
              <a:rPr lang="en-US" altLang="zh-CN" sz="3200" b="1" dirty="0">
                <a:latin typeface="+mn-ea"/>
                <a:ea typeface="+mn-ea"/>
              </a:rPr>
              <a:t>_________________________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072033" y="2620433"/>
            <a:ext cx="4921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endParaRPr lang="zh-CN" altLang="en-US" sz="24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72033" y="3429000"/>
            <a:ext cx="4921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endParaRPr lang="zh-CN" altLang="en-US" sz="240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678517" y="4773084"/>
            <a:ext cx="537844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蚂蚱吃植物的叶片，是害虫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55571" y="1255396"/>
            <a:ext cx="11065625" cy="5217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五、根据拼音连一连。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昆虫                   jì lù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记录                   hēi chóu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距离                   yì chóng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黑绸                   kūn chóng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眼膜                   jù lí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益虫                   yǎn mó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139319" y="2491741"/>
            <a:ext cx="3264535" cy="22136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120904" y="2583816"/>
            <a:ext cx="3264535" cy="6642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065659" y="3874772"/>
            <a:ext cx="3375025" cy="15678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046607" y="3303272"/>
            <a:ext cx="3375660" cy="1383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157731" y="5424171"/>
            <a:ext cx="3338195" cy="774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046605" y="4059555"/>
            <a:ext cx="3394075" cy="2047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63191" y="1468121"/>
            <a:ext cx="11065625" cy="439991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六、数一数，写一写。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“膜”字共（ 15 ）画，部首是（ 月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“瞎”字共（ 15 ）画，第 7 画是（ 竖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“益”字共（ 10 ）画，部首是（ 皿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“凡”字共（ 3 ）画，部首是（ 几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91787" y="819536"/>
            <a:ext cx="11105211" cy="5217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七、根据课文内容连一连。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蜻蜓          飞起来咯咯作响，膜翅有淡淡的桃红色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甲虫          有复眼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瓢虫          朱红的硬翅，上有鲜艳的小圆点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蚂蚱          深色、坚硬的甲壳，头部尖端有犀牛一样的额角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除了作者介绍的这些昆虫，你还知道哪些昆虫，说出来，大家一起交流交流。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2452373" y="2675891"/>
            <a:ext cx="1734185" cy="21399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378709" y="2639063"/>
            <a:ext cx="1863091" cy="7194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433955" y="3321685"/>
            <a:ext cx="1863091" cy="793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323468" y="4077971"/>
            <a:ext cx="1826260" cy="701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9" name="矩形 1"/>
          <p:cNvSpPr/>
          <p:nvPr/>
        </p:nvSpPr>
        <p:spPr>
          <a:xfrm>
            <a:off x="696384" y="920751"/>
            <a:ext cx="1049866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0" indent="0" eaLnBrk="0" hangingPunct="0">
              <a:lnSpc>
                <a:spcPct val="150000"/>
              </a:lnSpc>
              <a:buNone/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八、给生字选择正确的读音。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680" name="组合 34"/>
          <p:cNvGrpSpPr/>
          <p:nvPr/>
        </p:nvGrpSpPr>
        <p:grpSpPr>
          <a:xfrm>
            <a:off x="696384" y="2224617"/>
            <a:ext cx="1807633" cy="948267"/>
            <a:chOff x="508565" y="1983583"/>
            <a:chExt cx="1355273" cy="710554"/>
          </a:xfrm>
        </p:grpSpPr>
        <p:pic>
          <p:nvPicPr>
            <p:cNvPr id="28681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8565" y="1983583"/>
              <a:ext cx="1355273" cy="7105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2" name="文本框 26"/>
            <p:cNvSpPr txBox="1"/>
            <p:nvPr/>
          </p:nvSpPr>
          <p:spPr>
            <a:xfrm>
              <a:off x="873288" y="2031083"/>
              <a:ext cx="625827" cy="5914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/>
              <a:r>
                <a:rPr lang="en-US" altLang="zh-CN" sz="4535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jù</a:t>
              </a:r>
              <a:endParaRPr lang="zh-CN" altLang="en-US" sz="24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8683" name="组合 33"/>
          <p:cNvGrpSpPr/>
          <p:nvPr/>
        </p:nvGrpSpPr>
        <p:grpSpPr>
          <a:xfrm>
            <a:off x="2495551" y="2224617"/>
            <a:ext cx="1807633" cy="948267"/>
            <a:chOff x="2150281" y="1983583"/>
            <a:chExt cx="1355273" cy="710554"/>
          </a:xfrm>
        </p:grpSpPr>
        <p:pic>
          <p:nvPicPr>
            <p:cNvPr id="28684" name="图片 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0281" y="1983583"/>
              <a:ext cx="1355273" cy="7105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5" name="文本框 27"/>
            <p:cNvSpPr txBox="1"/>
            <p:nvPr/>
          </p:nvSpPr>
          <p:spPr>
            <a:xfrm>
              <a:off x="2359049" y="2031083"/>
              <a:ext cx="1074896" cy="5914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/>
              <a:r>
                <a:rPr lang="en-US" altLang="zh-CN" sz="4535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mó</a:t>
              </a:r>
              <a:endParaRPr lang="zh-CN" altLang="en-US" sz="24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8686" name="组合 32"/>
          <p:cNvGrpSpPr/>
          <p:nvPr/>
        </p:nvGrpSpPr>
        <p:grpSpPr>
          <a:xfrm>
            <a:off x="4292600" y="2224617"/>
            <a:ext cx="1807633" cy="948267"/>
            <a:chOff x="3765798" y="1983583"/>
            <a:chExt cx="1355273" cy="710554"/>
          </a:xfrm>
        </p:grpSpPr>
        <p:pic>
          <p:nvPicPr>
            <p:cNvPr id="28687" name="图片 3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65798" y="1983583"/>
              <a:ext cx="1355273" cy="7105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8" name="文本框 31"/>
            <p:cNvSpPr txBox="1"/>
            <p:nvPr/>
          </p:nvSpPr>
          <p:spPr>
            <a:xfrm>
              <a:off x="4058865" y="2031083"/>
              <a:ext cx="860579" cy="5914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/>
              <a:r>
                <a:rPr lang="en-US" altLang="zh-CN" sz="4535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bān</a:t>
              </a:r>
              <a:endParaRPr lang="zh-CN" altLang="en-US" sz="24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8689" name="组合 35"/>
          <p:cNvGrpSpPr/>
          <p:nvPr/>
        </p:nvGrpSpPr>
        <p:grpSpPr>
          <a:xfrm>
            <a:off x="6091767" y="2224617"/>
            <a:ext cx="1807633" cy="948267"/>
            <a:chOff x="3765798" y="1983583"/>
            <a:chExt cx="1355273" cy="710554"/>
          </a:xfrm>
        </p:grpSpPr>
        <p:pic>
          <p:nvPicPr>
            <p:cNvPr id="28690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65798" y="1983583"/>
              <a:ext cx="1355273" cy="7105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1" name="文本框 37"/>
            <p:cNvSpPr txBox="1"/>
            <p:nvPr/>
          </p:nvSpPr>
          <p:spPr>
            <a:xfrm>
              <a:off x="4059388" y="2031165"/>
              <a:ext cx="860138" cy="5914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>
                <a:buSzTx/>
              </a:pPr>
              <a:r>
                <a:rPr lang="en-US" altLang="zh-CN" sz="4535" b="1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yì</a:t>
              </a:r>
              <a:endParaRPr lang="zh-CN" altLang="en-US" sz="240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8692" name="组合 38"/>
          <p:cNvGrpSpPr/>
          <p:nvPr/>
        </p:nvGrpSpPr>
        <p:grpSpPr>
          <a:xfrm>
            <a:off x="7888817" y="2224617"/>
            <a:ext cx="1807633" cy="948267"/>
            <a:chOff x="3765798" y="1983583"/>
            <a:chExt cx="1355273" cy="710554"/>
          </a:xfrm>
        </p:grpSpPr>
        <p:pic>
          <p:nvPicPr>
            <p:cNvPr id="28693" name="图片 3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65798" y="1983583"/>
              <a:ext cx="1355273" cy="7105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4" name="文本框 40"/>
            <p:cNvSpPr txBox="1"/>
            <p:nvPr/>
          </p:nvSpPr>
          <p:spPr>
            <a:xfrm>
              <a:off x="4059387" y="2031165"/>
              <a:ext cx="860138" cy="5914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>
                <a:buSzTx/>
              </a:pPr>
              <a:r>
                <a:rPr lang="en-US" altLang="zh-CN" sz="4535" b="1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xiā</a:t>
              </a:r>
              <a:endParaRPr lang="zh-CN" altLang="en-US" sz="240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8695" name="组合 41"/>
          <p:cNvGrpSpPr/>
          <p:nvPr/>
        </p:nvGrpSpPr>
        <p:grpSpPr>
          <a:xfrm>
            <a:off x="9687984" y="2224617"/>
            <a:ext cx="1807633" cy="948267"/>
            <a:chOff x="3765798" y="1983583"/>
            <a:chExt cx="1355273" cy="710554"/>
          </a:xfrm>
        </p:grpSpPr>
        <p:pic>
          <p:nvPicPr>
            <p:cNvPr id="28696" name="图片 4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65798" y="1983583"/>
              <a:ext cx="1355273" cy="7105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7" name="文本框 43"/>
            <p:cNvSpPr txBox="1"/>
            <p:nvPr/>
          </p:nvSpPr>
          <p:spPr>
            <a:xfrm>
              <a:off x="3967343" y="2031165"/>
              <a:ext cx="1061684" cy="5914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>
                <a:buSzTx/>
              </a:pPr>
              <a:r>
                <a:rPr lang="en-US" altLang="zh-CN" sz="4535" b="1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mà</a:t>
              </a:r>
              <a:endParaRPr lang="zh-CN" altLang="en-US" sz="240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8698" name="组合 48"/>
          <p:cNvGrpSpPr/>
          <p:nvPr/>
        </p:nvGrpSpPr>
        <p:grpSpPr>
          <a:xfrm>
            <a:off x="973667" y="4633384"/>
            <a:ext cx="1253067" cy="1214967"/>
            <a:chOff x="721727" y="3552469"/>
            <a:chExt cx="939408" cy="911226"/>
          </a:xfrm>
        </p:grpSpPr>
        <p:pic>
          <p:nvPicPr>
            <p:cNvPr id="28699" name="图片 4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727" y="3552469"/>
              <a:ext cx="939408" cy="9112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00" name="文本框 47"/>
            <p:cNvSpPr txBox="1"/>
            <p:nvPr/>
          </p:nvSpPr>
          <p:spPr>
            <a:xfrm>
              <a:off x="943781" y="3638899"/>
              <a:ext cx="495300" cy="684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/>
              <a:r>
                <a:rPr lang="zh-CN" altLang="en-US" sz="5335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斑</a:t>
              </a:r>
              <a:endParaRPr lang="zh-CN" altLang="en-US" sz="5335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701" name="组合 49"/>
          <p:cNvGrpSpPr/>
          <p:nvPr/>
        </p:nvGrpSpPr>
        <p:grpSpPr>
          <a:xfrm>
            <a:off x="2787651" y="4633384"/>
            <a:ext cx="1253067" cy="1214967"/>
            <a:chOff x="721727" y="3552469"/>
            <a:chExt cx="939408" cy="911226"/>
          </a:xfrm>
        </p:grpSpPr>
        <p:pic>
          <p:nvPicPr>
            <p:cNvPr id="28702" name="图片 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727" y="3552469"/>
              <a:ext cx="939408" cy="9112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03" name="文本框 51"/>
            <p:cNvSpPr txBox="1"/>
            <p:nvPr/>
          </p:nvSpPr>
          <p:spPr>
            <a:xfrm>
              <a:off x="943781" y="3638899"/>
              <a:ext cx="495300" cy="684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/>
              <a:r>
                <a:rPr lang="zh-CN" altLang="en-US" sz="5335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瞎</a:t>
              </a:r>
              <a:endParaRPr lang="zh-CN" altLang="en-US" sz="5335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704" name="组合 52"/>
          <p:cNvGrpSpPr/>
          <p:nvPr/>
        </p:nvGrpSpPr>
        <p:grpSpPr>
          <a:xfrm>
            <a:off x="4599517" y="4633384"/>
            <a:ext cx="1253067" cy="1214967"/>
            <a:chOff x="721727" y="3552469"/>
            <a:chExt cx="939408" cy="911226"/>
          </a:xfrm>
        </p:grpSpPr>
        <p:pic>
          <p:nvPicPr>
            <p:cNvPr id="28705" name="图片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727" y="3552469"/>
              <a:ext cx="939408" cy="9112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06" name="文本框 54"/>
            <p:cNvSpPr txBox="1"/>
            <p:nvPr/>
          </p:nvSpPr>
          <p:spPr>
            <a:xfrm>
              <a:off x="943781" y="3638899"/>
              <a:ext cx="495300" cy="684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/>
              <a:r>
                <a:rPr lang="zh-CN" altLang="en-US" sz="5335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距</a:t>
              </a:r>
              <a:endParaRPr lang="zh-CN" altLang="en-US" sz="5335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707" name="组合 55"/>
          <p:cNvGrpSpPr/>
          <p:nvPr/>
        </p:nvGrpSpPr>
        <p:grpSpPr>
          <a:xfrm>
            <a:off x="6413500" y="4633384"/>
            <a:ext cx="1250951" cy="1214967"/>
            <a:chOff x="721727" y="3552469"/>
            <a:chExt cx="939408" cy="911226"/>
          </a:xfrm>
        </p:grpSpPr>
        <p:pic>
          <p:nvPicPr>
            <p:cNvPr id="28708" name="图片 5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727" y="3552469"/>
              <a:ext cx="939408" cy="9112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09" name="文本框 57"/>
            <p:cNvSpPr txBox="1"/>
            <p:nvPr/>
          </p:nvSpPr>
          <p:spPr>
            <a:xfrm>
              <a:off x="943781" y="3638899"/>
              <a:ext cx="495300" cy="684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/>
              <a:r>
                <a:rPr lang="zh-CN" altLang="en-US" sz="5335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膜</a:t>
              </a:r>
              <a:endParaRPr lang="zh-CN" altLang="en-US" sz="5335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710" name="组合 58"/>
          <p:cNvGrpSpPr/>
          <p:nvPr/>
        </p:nvGrpSpPr>
        <p:grpSpPr>
          <a:xfrm>
            <a:off x="8225367" y="4633384"/>
            <a:ext cx="1253067" cy="1214967"/>
            <a:chOff x="721727" y="3552469"/>
            <a:chExt cx="939408" cy="911226"/>
          </a:xfrm>
        </p:grpSpPr>
        <p:pic>
          <p:nvPicPr>
            <p:cNvPr id="28711" name="图片 5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727" y="3552469"/>
              <a:ext cx="939408" cy="9112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12" name="文本框 60"/>
            <p:cNvSpPr txBox="1"/>
            <p:nvPr/>
          </p:nvSpPr>
          <p:spPr>
            <a:xfrm>
              <a:off x="943781" y="3638899"/>
              <a:ext cx="495300" cy="684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/>
              <a:r>
                <a:rPr lang="zh-CN" altLang="en-US" sz="5335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蚂</a:t>
              </a:r>
              <a:endParaRPr lang="zh-CN" altLang="en-US" sz="5335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713" name="组合 61"/>
          <p:cNvGrpSpPr/>
          <p:nvPr/>
        </p:nvGrpSpPr>
        <p:grpSpPr>
          <a:xfrm>
            <a:off x="10039351" y="4633384"/>
            <a:ext cx="1250949" cy="1214967"/>
            <a:chOff x="721727" y="3552469"/>
            <a:chExt cx="939408" cy="911226"/>
          </a:xfrm>
        </p:grpSpPr>
        <p:pic>
          <p:nvPicPr>
            <p:cNvPr id="28714" name="图片 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727" y="3552469"/>
              <a:ext cx="939408" cy="9112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15" name="文本框 63"/>
            <p:cNvSpPr txBox="1"/>
            <p:nvPr/>
          </p:nvSpPr>
          <p:spPr>
            <a:xfrm>
              <a:off x="943781" y="3638899"/>
              <a:ext cx="495300" cy="6843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/>
              <a:r>
                <a:rPr lang="zh-CN" altLang="en-US" sz="5335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益</a:t>
              </a:r>
              <a:endParaRPr lang="zh-CN" altLang="en-US" sz="5335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" name="直接连接符 2"/>
          <p:cNvCxnSpPr>
            <a:stCxn id="0" idx="2"/>
            <a:endCxn id="0" idx="0"/>
          </p:cNvCxnSpPr>
          <p:nvPr/>
        </p:nvCxnSpPr>
        <p:spPr>
          <a:xfrm>
            <a:off x="1600200" y="3259667"/>
            <a:ext cx="3625851" cy="130810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0" idx="2"/>
            <a:endCxn id="0" idx="0"/>
          </p:cNvCxnSpPr>
          <p:nvPr/>
        </p:nvCxnSpPr>
        <p:spPr>
          <a:xfrm flipH="1">
            <a:off x="1600200" y="3259667"/>
            <a:ext cx="3596217" cy="130810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0" idx="2"/>
            <a:endCxn id="0" idx="0"/>
          </p:cNvCxnSpPr>
          <p:nvPr/>
        </p:nvCxnSpPr>
        <p:spPr>
          <a:xfrm flipH="1">
            <a:off x="8851900" y="3259667"/>
            <a:ext cx="1739900" cy="130810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0" idx="2"/>
            <a:endCxn id="0" idx="0"/>
          </p:cNvCxnSpPr>
          <p:nvPr/>
        </p:nvCxnSpPr>
        <p:spPr>
          <a:xfrm>
            <a:off x="3399367" y="3259667"/>
            <a:ext cx="3640667" cy="130810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0" idx="2"/>
            <a:endCxn id="0" idx="0"/>
          </p:cNvCxnSpPr>
          <p:nvPr/>
        </p:nvCxnSpPr>
        <p:spPr>
          <a:xfrm>
            <a:off x="6995584" y="3259667"/>
            <a:ext cx="3668184" cy="130810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0" idx="2"/>
            <a:endCxn id="0" idx="0"/>
          </p:cNvCxnSpPr>
          <p:nvPr/>
        </p:nvCxnSpPr>
        <p:spPr>
          <a:xfrm flipH="1">
            <a:off x="3414184" y="3259667"/>
            <a:ext cx="5378451" cy="130810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1"/>
          <p:cNvSpPr/>
          <p:nvPr/>
        </p:nvSpPr>
        <p:spPr>
          <a:xfrm>
            <a:off x="1077384" y="700617"/>
            <a:ext cx="10498667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0" indent="0" eaLnBrk="0" hangingPunct="0">
              <a:buNone/>
            </a:pPr>
            <a:r>
              <a:rPr lang="zh-CN" altLang="en-US" sz="4265" b="1" dirty="0">
                <a:latin typeface="黑体" panose="02010609060101010101" pitchFamily="49" charset="-122"/>
                <a:ea typeface="黑体" panose="02010609060101010101" pitchFamily="49" charset="-122"/>
              </a:rPr>
              <a:t>九、按要求写句子。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8767" y="1547284"/>
            <a:ext cx="10373784" cy="4627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lnSpc>
                <a:spcPct val="135000"/>
              </a:lnSpc>
              <a:buClrTx/>
              <a:buSzTx/>
              <a:buFontTx/>
              <a:defRPr/>
            </a:pPr>
            <a:r>
              <a:rPr kumimoji="0" lang="en-US" altLang="zh-CN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蚂蚱吐出一泡褐色的口水。（缩句）</a:t>
            </a:r>
            <a:endParaRPr kumimoji="0" lang="en-US" altLang="zh-CN" sz="4265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85725" marR="0" indent="-85725" defTabSz="914400" eaLnBrk="0" hangingPunct="0">
              <a:lnSpc>
                <a:spcPct val="135000"/>
              </a:lnSpc>
              <a:buClrTx/>
              <a:buSzTx/>
              <a:buFontTx/>
              <a:defRPr/>
            </a:pPr>
            <a:r>
              <a:rPr kumimoji="0" lang="en-US" altLang="zh-CN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___________________________________</a:t>
            </a:r>
            <a:endParaRPr kumimoji="0" lang="en-US" altLang="zh-CN" sz="4265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85725" marR="0" indent="-85725" defTabSz="914400" eaLnBrk="0" hangingPunct="0">
              <a:lnSpc>
                <a:spcPct val="135000"/>
              </a:lnSpc>
              <a:spcBef>
                <a:spcPts val="800"/>
              </a:spcBef>
              <a:buClrTx/>
              <a:buSzTx/>
              <a:buFontTx/>
              <a:defRPr/>
            </a:pPr>
            <a:r>
              <a:rPr kumimoji="0" lang="en-US" altLang="zh-CN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凡是有复眼的昆虫，视觉都很灵敏。</a:t>
            </a:r>
            <a:endParaRPr kumimoji="0" lang="en-US" altLang="zh-CN" sz="4265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85725" marR="0" indent="-85725" defTabSz="914400" eaLnBrk="0" hangingPunct="0">
              <a:lnSpc>
                <a:spcPct val="135000"/>
              </a:lnSpc>
              <a:buClrTx/>
              <a:buSzTx/>
              <a:buFontTx/>
              <a:defRPr/>
            </a:pPr>
            <a:r>
              <a:rPr kumimoji="0" lang="en-US" altLang="zh-CN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（用加点词语造句）</a:t>
            </a:r>
            <a:endParaRPr kumimoji="0" lang="en-US" altLang="zh-CN" sz="4265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85725" marR="0" indent="-85725" defTabSz="914400" eaLnBrk="0" hangingPunct="0">
              <a:lnSpc>
                <a:spcPct val="135000"/>
              </a:lnSpc>
              <a:buClrTx/>
              <a:buSzTx/>
              <a:buFontTx/>
              <a:defRPr/>
            </a:pPr>
            <a:r>
              <a:rPr kumimoji="0" lang="en-US" altLang="zh-CN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凡是</a:t>
            </a:r>
            <a:r>
              <a:rPr kumimoji="0" lang="en-US" altLang="zh-CN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</a:t>
            </a:r>
            <a:r>
              <a:rPr kumimoji="0" lang="zh-CN" altLang="en-US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</a:t>
            </a:r>
            <a:r>
              <a:rPr kumimoji="0" lang="zh-CN" altLang="en-US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都</a:t>
            </a:r>
            <a:r>
              <a:rPr kumimoji="0" lang="en-US" altLang="zh-CN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</a:t>
            </a:r>
            <a:r>
              <a:rPr kumimoji="0" lang="zh-CN" altLang="en-US" sz="4265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4265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48" name="文本框 4"/>
          <p:cNvSpPr txBox="1"/>
          <p:nvPr/>
        </p:nvSpPr>
        <p:spPr>
          <a:xfrm>
            <a:off x="2851151" y="5264151"/>
            <a:ext cx="3367616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多才多艺的人</a:t>
            </a:r>
            <a:endParaRPr lang="zh-CN" altLang="en-US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文本框 5"/>
          <p:cNvSpPr txBox="1"/>
          <p:nvPr/>
        </p:nvSpPr>
        <p:spPr>
          <a:xfrm>
            <a:off x="6595533" y="5264151"/>
            <a:ext cx="1327151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爱好</a:t>
            </a:r>
            <a:endParaRPr lang="zh-CN" altLang="en-US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0" name="文本框 6"/>
          <p:cNvSpPr txBox="1"/>
          <p:nvPr/>
        </p:nvSpPr>
        <p:spPr>
          <a:xfrm>
            <a:off x="8221133" y="5264151"/>
            <a:ext cx="188806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很广泛</a:t>
            </a:r>
            <a:endParaRPr lang="zh-CN" altLang="en-US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1" name="文本框 7"/>
          <p:cNvSpPr txBox="1"/>
          <p:nvPr/>
        </p:nvSpPr>
        <p:spPr>
          <a:xfrm>
            <a:off x="1606551" y="2453217"/>
            <a:ext cx="4163483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r>
              <a: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蚂蚱吐出口水。</a:t>
            </a:r>
            <a:endParaRPr lang="zh-CN" altLang="en-US" sz="4265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21417" y="4273551"/>
            <a:ext cx="112184" cy="1121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67517" y="4273551"/>
            <a:ext cx="112184" cy="1121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034867" y="4273551"/>
            <a:ext cx="112184" cy="1121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0" grpId="0"/>
      <p:bldP spid="31751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712528" y="2122805"/>
            <a:ext cx="3918585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60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守株待兔</a:t>
            </a:r>
            <a:endParaRPr lang="zh-CN" altLang="en-US" sz="60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zh-CN" altLang="en-US" sz="6000" b="1"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课后练习</a:t>
            </a:r>
            <a:endParaRPr lang="zh-CN" altLang="en-US" sz="6000" b="1"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" y="120015"/>
            <a:ext cx="5262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部编版三年级语文下册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7620" y="5962015"/>
            <a:ext cx="42468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松院小学：钱扬泉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" name="矩形 7167"/>
          <p:cNvSpPr/>
          <p:nvPr/>
        </p:nvSpPr>
        <p:spPr>
          <a:xfrm>
            <a:off x="1678517" y="2277533"/>
            <a:ext cx="8737600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一、用“√”为带点的字选择正确的读音。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．折颈而死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zhé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　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shé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．冀复得兔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jì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　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yì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．而身为宋国笑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wèi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　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wéi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．宋人有耕者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gēn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　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gēng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147" name="矩形 1"/>
          <p:cNvSpPr/>
          <p:nvPr/>
        </p:nvSpPr>
        <p:spPr>
          <a:xfrm>
            <a:off x="2487084" y="3333751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8" name="矩形 19"/>
          <p:cNvSpPr/>
          <p:nvPr/>
        </p:nvSpPr>
        <p:spPr>
          <a:xfrm>
            <a:off x="2446867" y="4061884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矩形 20"/>
          <p:cNvSpPr/>
          <p:nvPr/>
        </p:nvSpPr>
        <p:spPr>
          <a:xfrm>
            <a:off x="3295651" y="4868333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50" name="矩形 21"/>
          <p:cNvSpPr/>
          <p:nvPr/>
        </p:nvSpPr>
        <p:spPr>
          <a:xfrm>
            <a:off x="3680884" y="5541433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6151" name="Picture 3"/>
          <p:cNvPicPr>
            <a:picLocks noChangeAspect="1"/>
          </p:cNvPicPr>
          <p:nvPr/>
        </p:nvPicPr>
        <p:blipFill>
          <a:blip r:embed="rId1"/>
          <a:srcRect l="6390" t="12875" r="8549" b="18881"/>
          <a:stretch>
            <a:fillRect/>
          </a:stretch>
        </p:blipFill>
        <p:spPr>
          <a:xfrm>
            <a:off x="4015317" y="933451"/>
            <a:ext cx="4140200" cy="14075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4271433" y="3293533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9367" y="4080933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2484" y="4732867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2884" y="5467351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3"/>
          <p:cNvSpPr>
            <a:spLocks noChangeArrowheads="1"/>
          </p:cNvSpPr>
          <p:nvPr/>
        </p:nvSpPr>
        <p:spPr bwMode="auto">
          <a:xfrm>
            <a:off x="1212851" y="1195917"/>
            <a:ext cx="9986433" cy="45231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二、形近字组词。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1703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株（       ）    释（   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1703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蛛（       ）    译（   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1703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1703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待（   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1703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侍（   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544233" y="2180167"/>
            <a:ext cx="287867" cy="1153584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6062133" y="2180167"/>
            <a:ext cx="287867" cy="1153584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544233" y="4389967"/>
            <a:ext cx="287867" cy="1151467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07367" y="2084917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植株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7367" y="2813051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蜘蛛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30017" y="2084917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解释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44833" y="2804584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翻译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07367" y="4292600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接待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88317" y="5020733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侍候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  <p:bldP spid="13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23" name="矩形 10"/>
          <p:cNvSpPr>
            <a:spLocks noChangeArrowheads="1"/>
          </p:cNvSpPr>
          <p:nvPr/>
        </p:nvSpPr>
        <p:spPr bwMode="auto">
          <a:xfrm>
            <a:off x="1678517" y="1316567"/>
            <a:ext cx="10225617" cy="3784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三、读拼音，写词语。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62738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gēng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zhòng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　　　　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shǒu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zhū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dài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tù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  <a:p>
            <a:pPr marL="62738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　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62738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　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jiē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chù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　　　　　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bù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kě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fù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dé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  <a:p>
            <a:pPr marL="62738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　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9967" y="2916767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耕种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73284" y="2948517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守株待兔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19967" y="4445000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接触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73284" y="4445000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不可复得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371" y="1587864"/>
            <a:ext cx="11150408" cy="40335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marL="723900" indent="-723900">
              <a:lnSpc>
                <a:spcPct val="150000"/>
              </a:lnSpc>
            </a:pP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七、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的作者是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朝的诗人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，被称为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惠崇春江晚景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的作者是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朝的诗人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的作者是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朝的诗人</a:t>
            </a:r>
            <a:r>
              <a:rPr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en-US" altLang="zh-CN" sz="42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37221" y="1768271"/>
            <a:ext cx="72517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36783" y="1766713"/>
            <a:ext cx="126746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杜甫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34973" y="2757384"/>
            <a:ext cx="126746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诗圣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96721" y="3720724"/>
            <a:ext cx="72517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25745" y="3720724"/>
            <a:ext cx="126746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苏轼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49228" y="4693801"/>
            <a:ext cx="72517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212119" y="4676107"/>
            <a:ext cx="126746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曾几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7" grpId="0"/>
      <p:bldP spid="28" grpId="0"/>
      <p:bldP spid="29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1"/>
          <p:cNvSpPr/>
          <p:nvPr/>
        </p:nvSpPr>
        <p:spPr>
          <a:xfrm>
            <a:off x="1390651" y="1416686"/>
            <a:ext cx="9359900" cy="74803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>
            <a:spAutoFit/>
          </a:bodyPr>
          <a:p>
            <a:pPr indent="200025"/>
            <a:r>
              <a:rPr lang="zh-CN" altLang="en-US" sz="4265" b="1" dirty="0">
                <a:solidFill>
                  <a:srgbClr val="000000"/>
                </a:solidFill>
                <a:latin typeface="宋体" panose="02010600030101010101" pitchFamily="2" charset="-122"/>
              </a:rPr>
              <a:t>四、根据字的意思连线。</a:t>
            </a:r>
            <a:endParaRPr lang="zh-CN" altLang="en-US" sz="4265" b="1" dirty="0">
              <a:latin typeface="宋体" panose="02010600030101010101" pitchFamily="2" charset="-122"/>
            </a:endParaRPr>
          </a:p>
        </p:txBody>
      </p:sp>
      <p:sp>
        <p:nvSpPr>
          <p:cNvPr id="55301" name="Rectangle 1"/>
          <p:cNvSpPr/>
          <p:nvPr/>
        </p:nvSpPr>
        <p:spPr>
          <a:xfrm>
            <a:off x="2667000" y="2421044"/>
            <a:ext cx="1238251" cy="748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914400" eaLnBrk="0" hangingPunct="0"/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走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2" name="Rectangle 1"/>
          <p:cNvSpPr/>
          <p:nvPr/>
        </p:nvSpPr>
        <p:spPr>
          <a:xfrm>
            <a:off x="2667000" y="4183169"/>
            <a:ext cx="952500" cy="748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914400" eaLnBrk="0" hangingPunct="0"/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释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3" name="Rectangle 1"/>
          <p:cNvSpPr/>
          <p:nvPr/>
        </p:nvSpPr>
        <p:spPr>
          <a:xfrm>
            <a:off x="2667000" y="5063702"/>
            <a:ext cx="1047751" cy="748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914400" eaLnBrk="0" hangingPunct="0"/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冀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4" name="Rectangle 1"/>
          <p:cNvSpPr/>
          <p:nvPr/>
        </p:nvSpPr>
        <p:spPr>
          <a:xfrm>
            <a:off x="2667000" y="3301577"/>
            <a:ext cx="1143000" cy="748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914400" eaLnBrk="0" hangingPunct="0"/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因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5" name="Rectangle 1"/>
          <p:cNvSpPr/>
          <p:nvPr/>
        </p:nvSpPr>
        <p:spPr>
          <a:xfrm>
            <a:off x="6000751" y="4206452"/>
            <a:ext cx="1143000" cy="748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914400" eaLnBrk="0" hangingPunct="0"/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跑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6" name="Rectangle 1"/>
          <p:cNvSpPr/>
          <p:nvPr/>
        </p:nvSpPr>
        <p:spPr>
          <a:xfrm>
            <a:off x="5905500" y="2396702"/>
            <a:ext cx="1714500" cy="748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914400" eaLnBrk="0" hangingPunct="0"/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放下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7" name="Rectangle 1"/>
          <p:cNvSpPr/>
          <p:nvPr/>
        </p:nvSpPr>
        <p:spPr>
          <a:xfrm>
            <a:off x="5905500" y="3349202"/>
            <a:ext cx="1619251" cy="748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914400" eaLnBrk="0" hangingPunct="0"/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希望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8" name="Rectangle 1"/>
          <p:cNvSpPr/>
          <p:nvPr/>
        </p:nvSpPr>
        <p:spPr>
          <a:xfrm>
            <a:off x="6000751" y="5063702"/>
            <a:ext cx="1714500" cy="748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914400" eaLnBrk="0" hangingPunct="0"/>
            <a:r>
              <a:rPr lang="zh-CN" altLang="en-US" sz="4265" dirty="0">
                <a:latin typeface="黑体" panose="02010609060101010101" pitchFamily="49" charset="-122"/>
                <a:ea typeface="黑体" panose="02010609060101010101" pitchFamily="49" charset="-122"/>
              </a:rPr>
              <a:t>于是</a:t>
            </a:r>
            <a:endParaRPr lang="zh-CN" altLang="en-US" sz="426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3333751" y="3723217"/>
            <a:ext cx="2762251" cy="17145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333751" y="3810000"/>
            <a:ext cx="2762251" cy="153881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310467" y="2853267"/>
            <a:ext cx="2785533" cy="172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333751" y="2961217"/>
            <a:ext cx="2762251" cy="1524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TextBox 4"/>
          <p:cNvSpPr txBox="1"/>
          <p:nvPr/>
        </p:nvSpPr>
        <p:spPr>
          <a:xfrm>
            <a:off x="952500" y="1714500"/>
            <a:ext cx="493268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五、比一比，再组词。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1509" name="TextBox 5"/>
          <p:cNvSpPr txBox="1"/>
          <p:nvPr/>
        </p:nvSpPr>
        <p:spPr>
          <a:xfrm>
            <a:off x="952500" y="3238500"/>
            <a:ext cx="3863975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株（                   ）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1510" name="TextBox 6"/>
          <p:cNvSpPr txBox="1"/>
          <p:nvPr/>
        </p:nvSpPr>
        <p:spPr>
          <a:xfrm>
            <a:off x="1041400" y="4476751"/>
            <a:ext cx="3863975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柱（                   ）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1511" name="TextBox 7"/>
          <p:cNvSpPr txBox="1"/>
          <p:nvPr/>
        </p:nvSpPr>
        <p:spPr>
          <a:xfrm>
            <a:off x="6769100" y="3143251"/>
            <a:ext cx="3863975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宋（                   ）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1512" name="TextBox 8"/>
          <p:cNvSpPr txBox="1"/>
          <p:nvPr/>
        </p:nvSpPr>
        <p:spPr>
          <a:xfrm>
            <a:off x="6858000" y="4381500"/>
            <a:ext cx="3863975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宁（                   ）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76500" y="3238500"/>
            <a:ext cx="113284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一株</a:t>
            </a:r>
            <a:endParaRPr lang="zh-CN" altLang="en-US" sz="3735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76500" y="4476751"/>
            <a:ext cx="113284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柱子</a:t>
            </a:r>
            <a:endParaRPr lang="zh-CN" altLang="en-US" sz="3735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77251" y="3143251"/>
            <a:ext cx="113284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宋国</a:t>
            </a:r>
            <a:endParaRPr lang="zh-CN" altLang="en-US" sz="3735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77251" y="4381500"/>
            <a:ext cx="113284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宁可</a:t>
            </a:r>
            <a:endParaRPr lang="zh-CN" altLang="en-US" sz="3735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1"/>
          <p:cNvSpPr txBox="1"/>
          <p:nvPr/>
        </p:nvSpPr>
        <p:spPr>
          <a:xfrm>
            <a:off x="571500" y="1333500"/>
            <a:ext cx="30327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六、填一填。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31" name="TextBox 2"/>
          <p:cNvSpPr txBox="1"/>
          <p:nvPr/>
        </p:nvSpPr>
        <p:spPr>
          <a:xfrm>
            <a:off x="666751" y="2857500"/>
            <a:ext cx="6578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木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32" name="TextBox 3"/>
          <p:cNvSpPr txBox="1"/>
          <p:nvPr/>
        </p:nvSpPr>
        <p:spPr>
          <a:xfrm>
            <a:off x="1619251" y="2857500"/>
            <a:ext cx="4508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+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33" name="TextBox 4"/>
          <p:cNvSpPr txBox="1"/>
          <p:nvPr/>
        </p:nvSpPr>
        <p:spPr>
          <a:xfrm>
            <a:off x="2381251" y="2857500"/>
            <a:ext cx="6578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朱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34" name="TextBox 5"/>
          <p:cNvSpPr txBox="1"/>
          <p:nvPr/>
        </p:nvSpPr>
        <p:spPr>
          <a:xfrm>
            <a:off x="3416300" y="2857500"/>
            <a:ext cx="4508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51" y="2857500"/>
            <a:ext cx="6578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株</a:t>
            </a:r>
            <a:endParaRPr lang="zh-CN" altLang="en-US" sz="3735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36" name="TextBox 7"/>
          <p:cNvSpPr txBox="1"/>
          <p:nvPr/>
        </p:nvSpPr>
        <p:spPr>
          <a:xfrm>
            <a:off x="774700" y="4191000"/>
            <a:ext cx="6578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角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37" name="TextBox 8"/>
          <p:cNvSpPr txBox="1"/>
          <p:nvPr/>
        </p:nvSpPr>
        <p:spPr>
          <a:xfrm>
            <a:off x="1727200" y="4191000"/>
            <a:ext cx="4508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+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38" name="TextBox 9"/>
          <p:cNvSpPr txBox="1"/>
          <p:nvPr/>
        </p:nvSpPr>
        <p:spPr>
          <a:xfrm>
            <a:off x="2489200" y="4191000"/>
            <a:ext cx="6578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虫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39" name="TextBox 10"/>
          <p:cNvSpPr txBox="1"/>
          <p:nvPr/>
        </p:nvSpPr>
        <p:spPr>
          <a:xfrm>
            <a:off x="3524251" y="4191000"/>
            <a:ext cx="4508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94200" y="4191000"/>
            <a:ext cx="6578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触</a:t>
            </a:r>
            <a:endParaRPr lang="zh-CN" altLang="en-US" sz="3735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41" name="TextBox 12"/>
          <p:cNvSpPr txBox="1"/>
          <p:nvPr/>
        </p:nvSpPr>
        <p:spPr>
          <a:xfrm>
            <a:off x="6096000" y="2857500"/>
            <a:ext cx="6578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期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42" name="TextBox 13"/>
          <p:cNvSpPr txBox="1"/>
          <p:nvPr/>
        </p:nvSpPr>
        <p:spPr>
          <a:xfrm>
            <a:off x="7048500" y="2857500"/>
            <a:ext cx="6223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charset="-122"/>
              </a:rPr>
              <a:t>—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43" name="TextBox 14"/>
          <p:cNvSpPr txBox="1"/>
          <p:nvPr/>
        </p:nvSpPr>
        <p:spPr>
          <a:xfrm>
            <a:off x="7810500" y="2857500"/>
            <a:ext cx="6578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月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44" name="TextBox 15"/>
          <p:cNvSpPr txBox="1"/>
          <p:nvPr/>
        </p:nvSpPr>
        <p:spPr>
          <a:xfrm>
            <a:off x="8845551" y="2857500"/>
            <a:ext cx="4508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15500" y="2857500"/>
            <a:ext cx="6578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其</a:t>
            </a:r>
            <a:endParaRPr lang="zh-CN" altLang="en-US" sz="3735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46" name="TextBox 17"/>
          <p:cNvSpPr txBox="1"/>
          <p:nvPr/>
        </p:nvSpPr>
        <p:spPr>
          <a:xfrm>
            <a:off x="6203951" y="4191000"/>
            <a:ext cx="6578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耒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47" name="TextBox 18"/>
          <p:cNvSpPr txBox="1"/>
          <p:nvPr/>
        </p:nvSpPr>
        <p:spPr>
          <a:xfrm>
            <a:off x="7156451" y="4191000"/>
            <a:ext cx="4508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+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48" name="TextBox 19"/>
          <p:cNvSpPr txBox="1"/>
          <p:nvPr/>
        </p:nvSpPr>
        <p:spPr>
          <a:xfrm>
            <a:off x="7918451" y="4191000"/>
            <a:ext cx="6578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charset="-122"/>
              </a:rPr>
              <a:t>井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549" name="TextBox 20"/>
          <p:cNvSpPr txBox="1"/>
          <p:nvPr/>
        </p:nvSpPr>
        <p:spPr>
          <a:xfrm>
            <a:off x="8953500" y="4191000"/>
            <a:ext cx="45085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823451" y="4191000"/>
            <a:ext cx="65786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耕</a:t>
            </a:r>
            <a:endParaRPr lang="zh-CN" altLang="en-US" sz="3735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7" grpId="0"/>
      <p:bldP spid="22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Box 1"/>
          <p:cNvSpPr txBox="1"/>
          <p:nvPr/>
        </p:nvSpPr>
        <p:spPr>
          <a:xfrm>
            <a:off x="821267" y="1204384"/>
            <a:ext cx="1048639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265" dirty="0">
                <a:latin typeface="微软雅黑" panose="020B0503020204020204" charset="-122"/>
                <a:ea typeface="微软雅黑" panose="020B0503020204020204" charset="-122"/>
              </a:rPr>
              <a:t>七、你觉得课文中的农夫是一个怎样的人？</a:t>
            </a:r>
            <a:endParaRPr lang="zh-CN" altLang="en-US" sz="426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8346017" y="5372100"/>
            <a:ext cx="3384549" cy="765069"/>
            <a:chOff x="15162" y="9337"/>
            <a:chExt cx="3474" cy="804"/>
          </a:xfrm>
        </p:grpSpPr>
        <p:sp>
          <p:nvSpPr>
            <p:cNvPr id="23557" name="TextBox 11">
              <a:hlinkClick r:id="rId1" action="ppaction://hlinkfile"/>
            </p:cNvPr>
            <p:cNvSpPr txBox="1"/>
            <p:nvPr/>
          </p:nvSpPr>
          <p:spPr>
            <a:xfrm>
              <a:off x="15162" y="9441"/>
              <a:ext cx="2202" cy="70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440" tIns="45720" rIns="91440" bIns="45720">
              <a:spAutoFit/>
            </a:bodyPr>
            <a:p>
              <a:r>
                <a:rPr lang="zh-CN" altLang="en-US" sz="3735" b="1" dirty="0">
                  <a:latin typeface="Kaiti SC"/>
                  <a:ea typeface="Kaiti SC"/>
                </a:rPr>
                <a:t>字词听写</a:t>
              </a:r>
              <a:endParaRPr lang="zh-CN" altLang="en-US" sz="3735" b="1" dirty="0">
                <a:latin typeface="Kaiti SC"/>
                <a:ea typeface="Kaiti SC"/>
              </a:endParaRPr>
            </a:p>
          </p:txBody>
        </p:sp>
        <p:pic>
          <p:nvPicPr>
            <p:cNvPr id="2355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083" y="9441"/>
              <a:ext cx="553" cy="5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-2542292">
              <a:off x="17336" y="9337"/>
              <a:ext cx="528" cy="74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" name="圆角矩形 22"/>
          <p:cNvSpPr/>
          <p:nvPr/>
        </p:nvSpPr>
        <p:spPr>
          <a:xfrm>
            <a:off x="1278467" y="2870200"/>
            <a:ext cx="9817100" cy="1416051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4265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示例：他为了一次偶尔撞树而死的兔子而不去管理田地，是个不想靠劳动生活的人。</a:t>
            </a:r>
            <a:endParaRPr kumimoji="0" lang="zh-CN" altLang="en-US" sz="4265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矩形 10"/>
          <p:cNvSpPr>
            <a:spLocks noChangeArrowheads="1"/>
          </p:cNvSpPr>
          <p:nvPr/>
        </p:nvSpPr>
        <p:spPr bwMode="auto">
          <a:xfrm>
            <a:off x="1583267" y="869951"/>
            <a:ext cx="10225617" cy="563689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八、解释加点的词。</a:t>
            </a:r>
            <a:endParaRPr kumimoji="0" lang="en-US" altLang="zh-CN" sz="2665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-4464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．田中有株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株：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___________________________________</a:t>
            </a:r>
            <a:endParaRPr kumimoji="0" lang="en-US" altLang="zh-CN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-4464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．兔走触株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走：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  　触：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</a:t>
            </a:r>
            <a:endParaRPr kumimoji="0" lang="en-US" altLang="zh-CN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-4464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．因释其耒而守株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因：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  释：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</a:t>
            </a:r>
            <a:endParaRPr kumimoji="0" lang="en-US" altLang="zh-CN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-4464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．冀复得兔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冀：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__________________________________</a:t>
            </a:r>
            <a:endParaRPr kumimoji="0" lang="en-US" altLang="zh-CN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4717" y="2180167"/>
            <a:ext cx="441536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露在地面上的树的根和茎。</a:t>
            </a:r>
            <a:endParaRPr lang="zh-CN" altLang="zh-CN" sz="26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5367" y="3435351"/>
            <a:ext cx="86106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跑。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72300" y="3435351"/>
            <a:ext cx="86106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撞。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5367" y="4622800"/>
            <a:ext cx="120015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于是。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25217" y="4580467"/>
            <a:ext cx="120015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放下。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45367" y="5829300"/>
            <a:ext cx="120015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希望。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9225" name="矩形 1"/>
          <p:cNvSpPr/>
          <p:nvPr/>
        </p:nvSpPr>
        <p:spPr>
          <a:xfrm>
            <a:off x="3215217" y="1769533"/>
            <a:ext cx="52197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65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665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26" name="矩形 1"/>
          <p:cNvSpPr/>
          <p:nvPr/>
        </p:nvSpPr>
        <p:spPr>
          <a:xfrm>
            <a:off x="2184400" y="4197351"/>
            <a:ext cx="86106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65" b="1" dirty="0">
                <a:solidFill>
                  <a:srgbClr val="000000"/>
                </a:solidFill>
                <a:latin typeface="宋体" panose="02010600030101010101" pitchFamily="2" charset="-122"/>
              </a:rPr>
              <a:t>．．</a:t>
            </a:r>
            <a:endParaRPr lang="zh-CN" altLang="en-US" sz="2665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27" name="矩形 1"/>
          <p:cNvSpPr/>
          <p:nvPr/>
        </p:nvSpPr>
        <p:spPr>
          <a:xfrm>
            <a:off x="2159000" y="5446184"/>
            <a:ext cx="52197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65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665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28" name="矩形 1"/>
          <p:cNvSpPr/>
          <p:nvPr/>
        </p:nvSpPr>
        <p:spPr>
          <a:xfrm>
            <a:off x="2575984" y="2948517"/>
            <a:ext cx="86106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65" b="1" dirty="0">
                <a:solidFill>
                  <a:srgbClr val="000000"/>
                </a:solidFill>
                <a:latin typeface="宋体" panose="02010600030101010101" pitchFamily="2" charset="-122"/>
              </a:rPr>
              <a:t>．．</a:t>
            </a:r>
            <a:endParaRPr lang="zh-CN" altLang="en-US" sz="2665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1"/>
          <p:cNvSpPr/>
          <p:nvPr/>
        </p:nvSpPr>
        <p:spPr>
          <a:xfrm>
            <a:off x="527051" y="1123951"/>
            <a:ext cx="1102868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265" b="1" dirty="0">
                <a:latin typeface="宋体" panose="02010600030101010101" pitchFamily="2" charset="-122"/>
              </a:rPr>
              <a:t>九、用自己的话说一说</a:t>
            </a:r>
            <a:r>
              <a:rPr lang="en-US" altLang="zh-CN" sz="4265" b="1" dirty="0">
                <a:latin typeface="宋体" panose="02010600030101010101" pitchFamily="2" charset="-122"/>
              </a:rPr>
              <a:t>《</a:t>
            </a:r>
            <a:r>
              <a:rPr lang="zh-CN" altLang="en-US" sz="4265" b="1" dirty="0">
                <a:latin typeface="宋体" panose="02010600030101010101" pitchFamily="2" charset="-122"/>
              </a:rPr>
              <a:t>守株待兔</a:t>
            </a:r>
            <a:r>
              <a:rPr lang="en-US" altLang="zh-CN" sz="4265" b="1" dirty="0">
                <a:latin typeface="宋体" panose="02010600030101010101" pitchFamily="2" charset="-122"/>
              </a:rPr>
              <a:t>》</a:t>
            </a:r>
            <a:r>
              <a:rPr lang="zh-CN" altLang="en-US" sz="4265" b="1" dirty="0">
                <a:latin typeface="宋体" panose="02010600030101010101" pitchFamily="2" charset="-122"/>
              </a:rPr>
              <a:t>的故事。</a:t>
            </a:r>
            <a:endParaRPr lang="zh-CN" altLang="en-US" sz="4265" b="1" dirty="0">
              <a:latin typeface="宋体" panose="02010600030101010101" pitchFamily="2" charset="-122"/>
            </a:endParaRPr>
          </a:p>
        </p:txBody>
      </p:sp>
      <p:sp>
        <p:nvSpPr>
          <p:cNvPr id="6145" name="Rectangle 1"/>
          <p:cNvSpPr/>
          <p:nvPr/>
        </p:nvSpPr>
        <p:spPr>
          <a:xfrm>
            <a:off x="1047751" y="2492269"/>
            <a:ext cx="10191749" cy="23920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 defTabSz="914400"/>
            <a:r>
              <a:rPr lang="en-US" altLang="zh-CN" sz="3735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有个宋国人在耕作，田里有一个树桩，一只兔子跑过，撞倒树桩，折断脖子死掉了。这个人就放下农具，守在树桩旁，希望再得到兔子。他没能再得到兔子，自己却被宋国人嘲笑。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18117" y="2652396"/>
            <a:ext cx="10155767" cy="206121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>
            <a:spAutoFit/>
          </a:bodyPr>
          <a:p>
            <a:pPr indent="200025"/>
            <a:r>
              <a:rPr lang="en-US" altLang="zh-CN" sz="42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提示：注意种田人的神态和心理的变化，以及那个宋国人嘲讽这个农夫时的神态和语气。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1" name="矩形 5"/>
          <p:cNvSpPr/>
          <p:nvPr/>
        </p:nvSpPr>
        <p:spPr>
          <a:xfrm>
            <a:off x="755651" y="948267"/>
            <a:ext cx="10144125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indent="200025"/>
            <a:r>
              <a:rPr lang="zh-CN" altLang="en-US" sz="4265" b="1" dirty="0">
                <a:solidFill>
                  <a:srgbClr val="000000"/>
                </a:solidFill>
                <a:latin typeface="宋体" panose="02010600030101010101" pitchFamily="2" charset="-122"/>
              </a:rPr>
              <a:t>十、把今天学的故事找同学一起演一演。</a:t>
            </a:r>
            <a:endParaRPr lang="zh-CN" altLang="en-US" sz="4265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矩形 10"/>
          <p:cNvSpPr>
            <a:spLocks noChangeArrowheads="1"/>
          </p:cNvSpPr>
          <p:nvPr/>
        </p:nvSpPr>
        <p:spPr bwMode="auto">
          <a:xfrm>
            <a:off x="1007533" y="836084"/>
            <a:ext cx="9889067" cy="5518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35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十一、用自己的话说说下面句子的意思。</a:t>
            </a:r>
            <a:endParaRPr kumimoji="0" lang="en-US" altLang="zh-CN" sz="2935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-4464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9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9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．兔走触株，折颈而死。</a:t>
            </a:r>
            <a:endParaRPr kumimoji="0" lang="zh-CN" altLang="en-US" sz="29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9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________________________________________________</a:t>
            </a:r>
            <a:endParaRPr kumimoji="0" lang="en-US" altLang="zh-CN" sz="29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-4464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9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9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．因释其耒而守株，冀复得兔。</a:t>
            </a:r>
            <a:endParaRPr kumimoji="0" lang="zh-CN" altLang="en-US" sz="29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9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________________________________________________________________________________________________</a:t>
            </a:r>
            <a:endParaRPr kumimoji="0" lang="en-US" altLang="zh-CN" sz="29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-4464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9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9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．兔不可复得，而身为宋国笑。</a:t>
            </a:r>
            <a:endParaRPr kumimoji="0" lang="zh-CN" altLang="en-US" sz="29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64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9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________________________________________________</a:t>
            </a:r>
            <a:endParaRPr kumimoji="0" lang="en-US" altLang="zh-CN" sz="29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78517" y="2243667"/>
            <a:ext cx="9122833" cy="542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935" b="1" dirty="0">
                <a:solidFill>
                  <a:srgbClr val="FF0000"/>
                </a:solidFill>
                <a:latin typeface="宋体" panose="02010600030101010101" pitchFamily="2" charset="-122"/>
              </a:rPr>
              <a:t>一只跑得飞快的兔子撞在了树桩上，折断了脖子死了。</a:t>
            </a:r>
            <a:endParaRPr lang="zh-CN" altLang="en-US" sz="293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78517" y="3464984"/>
            <a:ext cx="8834967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935" b="1" dirty="0">
                <a:solidFill>
                  <a:srgbClr val="FF0000"/>
                </a:solidFill>
                <a:latin typeface="宋体" panose="02010600030101010101" pitchFamily="2" charset="-122"/>
              </a:rPr>
              <a:t>于是，那个农夫便放下他的农具，天天守在树桩旁，希望能再得到兔子。</a:t>
            </a:r>
            <a:endParaRPr lang="zh-CN" altLang="en-US" sz="293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78517" y="5604933"/>
            <a:ext cx="8066616" cy="542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935" b="1" dirty="0">
                <a:solidFill>
                  <a:srgbClr val="FF0000"/>
                </a:solidFill>
                <a:latin typeface="宋体" panose="02010600030101010101" pitchFamily="2" charset="-122"/>
              </a:rPr>
              <a:t>兔子没有再获得，他自己却被宋国人耻笑。</a:t>
            </a:r>
            <a:endParaRPr lang="zh-CN" altLang="en-US" sz="293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814917" y="2180167"/>
            <a:ext cx="10176933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一、宋人得兔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．回答问题：想一想，宋人捡到一只撞死在树桩上的兔子，会是什么心情？他会想些什么？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6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________________________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________________________________________________________________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1267" name="Picture 11"/>
          <p:cNvPicPr>
            <a:picLocks noChangeAspect="1"/>
          </p:cNvPicPr>
          <p:nvPr/>
        </p:nvPicPr>
        <p:blipFill>
          <a:blip r:embed="rId1"/>
          <a:srcRect l="7460" t="14598" r="5925" b="23758"/>
          <a:stretch>
            <a:fillRect/>
          </a:stretch>
        </p:blipFill>
        <p:spPr>
          <a:xfrm>
            <a:off x="4015317" y="702733"/>
            <a:ext cx="4161367" cy="12530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513417" y="4324351"/>
            <a:ext cx="9601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1B10F4"/>
                </a:solidFill>
                <a:latin typeface="Arial" panose="020B0604020202020204" pitchFamily="34" charset="0"/>
              </a:rPr>
              <a:t>示例：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宋人心里很高兴。他会想，这可是不要代价的收获呀，今天有鲜美的兔肉吃了，真是天下美事！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814917" y="1604433"/>
            <a:ext cx="10176933" cy="30460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．试在下面横线上补写一句话，表明宋人得到兔子，心里很高兴。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6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兔走触株，折颈而死。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6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________________________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___________________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89100" y="3869267"/>
            <a:ext cx="6685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1B10F4"/>
                </a:solidFill>
                <a:latin typeface="Arial" panose="020B0604020202020204" pitchFamily="34" charset="0"/>
              </a:rPr>
              <a:t>示例：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宋人不劳而得之，喜出望外。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466891" y="915789"/>
            <a:ext cx="10905067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八、把</a:t>
            </a:r>
            <a:r>
              <a:rPr kumimoji="1"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r>
              <a:rPr kumimoji="1" lang="en-US" altLang="zh-CN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426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相关的句子写下来。</a:t>
            </a:r>
            <a:endParaRPr kumimoji="1" lang="zh-CN" altLang="en-US" sz="4265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31371" y="1572643"/>
            <a:ext cx="11239579" cy="44367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pPr marL="444500" lvl="0" indent="-4445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735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kumimoji="0" lang="zh-CN" altLang="en-US" sz="3735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乘小舟沿着小溪而行，走到了小溪的尽头，再改走山路继续前行。</a:t>
            </a:r>
            <a:r>
              <a:rPr kumimoji="0" lang="zh-CN" altLang="en-US" sz="3735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br>
              <a:rPr kumimoji="0" lang="zh-CN" altLang="en-US" sz="3735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3735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___________________________</a:t>
            </a:r>
            <a:r>
              <a:rPr kumimoji="0" lang="en-US" altLang="zh-CN" sz="3735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黑体" panose="02010609060101010101" pitchFamily="49" charset="-122"/>
                <a:cs typeface="宋体" panose="02010600030101010101" pitchFamily="2" charset="-122"/>
              </a:rPr>
              <a:t>________________</a:t>
            </a:r>
            <a:endParaRPr kumimoji="0" lang="en-US" altLang="zh-CN" sz="3735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444500" lvl="0" indent="-4445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735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kumimoji="0" lang="zh-CN" altLang="en-US" sz="3735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山路上苍翠的树，与来的时候一样浓密。</a:t>
            </a:r>
            <a:br>
              <a:rPr kumimoji="0" lang="zh-CN" altLang="en-US" sz="3735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3735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___________________________________________</a:t>
            </a:r>
            <a:endParaRPr kumimoji="0" lang="en-US" altLang="zh-CN" sz="3735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5200" y="3492465"/>
            <a:ext cx="3619525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小溪泛尽却山行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94149" y="5150240"/>
            <a:ext cx="352107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绿阴不减来时路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912284" y="1028700"/>
            <a:ext cx="10367433" cy="52622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．分析宋人得兔这件事，判断。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(1)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兔走触株，折颈而死，这样的事真实发生了，说明也还会经常发生。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(2)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宋人留心了，才会发现这只兔子，这说明耕作时只要处处留心，就会有很多耕作之外的收获。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(3)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兔子撞死在树桩上只是一个偶然事件，不应该作为取得收获的经验。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7233" y="2660651"/>
            <a:ext cx="4921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59900" y="4102100"/>
            <a:ext cx="4921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57233" y="5598584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876300" y="836084"/>
            <a:ext cx="10287000" cy="5759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二、宋人守株</a:t>
            </a:r>
            <a:endParaRPr kumimoji="0" lang="zh-CN" altLang="en-US" sz="3065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．理解宋人的心理，判断。</a:t>
            </a:r>
            <a:endParaRPr kumimoji="0" lang="zh-CN" altLang="en-US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(1)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一“释”一“守”，说明宋人指望不劳而获，这是他思想的根本问题。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en-US" altLang="zh-CN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(2)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一“释”一“守”，说明宋人坚信还有兔子会撞死在树桩上，这是他经验的主要问题。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en-US" altLang="zh-CN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(3)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一“释”一“守”，说明没有找到获得兔子的正确方法，这是他做事的方法问题。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en-US" altLang="zh-CN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1917" y="3079751"/>
            <a:ext cx="574675" cy="5632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65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67600" y="4485217"/>
            <a:ext cx="574675" cy="5632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65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88617" y="5905500"/>
            <a:ext cx="574675" cy="5632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65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zh-CN" sz="30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683684" y="933451"/>
            <a:ext cx="10693400" cy="50507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．想象过程，补白。</a:t>
            </a:r>
            <a:endParaRPr kumimoji="0" lang="zh-CN" altLang="en-US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(1)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放下农具时，他心里想：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___________________________________________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_____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</a:t>
            </a:r>
            <a:endParaRPr kumimoji="0" lang="en-US" altLang="zh-CN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(2)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守着树桩时，他心里想：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_____________________________________________</a:t>
            </a:r>
            <a:endParaRPr kumimoji="0" lang="en-US" altLang="zh-CN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(3)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没有看到兔子时，他心里想：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_________________________________________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</a:t>
            </a:r>
            <a:endParaRPr kumimoji="0" lang="en-US" altLang="zh-CN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90651" y="2468033"/>
            <a:ext cx="9025467" cy="563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065" b="1" dirty="0">
                <a:solidFill>
                  <a:srgbClr val="FF0000"/>
                </a:solidFill>
                <a:latin typeface="宋体" panose="02010600030101010101" pitchFamily="2" charset="-122"/>
              </a:rPr>
              <a:t>不费吹灰之力就能捡到兔子，还种什么庄稼呢？</a:t>
            </a:r>
            <a:endParaRPr lang="zh-CN" altLang="en-US" sz="3065" dirty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0651" y="3812117"/>
            <a:ext cx="10176933" cy="563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065" b="1" dirty="0">
                <a:solidFill>
                  <a:srgbClr val="FF0000"/>
                </a:solidFill>
                <a:latin typeface="宋体" panose="02010600030101010101" pitchFamily="2" charset="-122"/>
              </a:rPr>
              <a:t>兔子呀，快来吧，多来吧，我可以过上轻松的好日子了！</a:t>
            </a:r>
            <a:endParaRPr lang="zh-CN" altLang="zh-CN" sz="30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8017" y="5253567"/>
            <a:ext cx="6620933" cy="563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065" b="1" dirty="0">
                <a:solidFill>
                  <a:srgbClr val="FF0000"/>
                </a:solidFill>
                <a:latin typeface="宋体" panose="02010600030101010101" pitchFamily="2" charset="-122"/>
              </a:rPr>
              <a:t>既有一，就有二，兔子怎么还不来呢？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681567" y="956733"/>
            <a:ext cx="10579100" cy="50507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marR="0" lvl="0" indent="-5365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三、不可复得</a:t>
            </a:r>
            <a:endParaRPr kumimoji="0" lang="zh-CN" altLang="en-US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46405" marR="0" lvl="0" indent="-4464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．从兔子的角度分析“兔不可复得”的原因，选择：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</a:t>
            </a: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en-US" altLang="zh-CN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940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．兔子不喜欢这样的农夫，不会再往这个树桩上撞了，而选择其他的树桩去撞。</a:t>
            </a:r>
            <a:endParaRPr kumimoji="0" lang="zh-CN" altLang="en-US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940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6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</a:t>
            </a:r>
            <a:r>
              <a:rPr kumimoji="0" lang="zh-CN" altLang="en-US" sz="306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兔子是聪明的动物，跑得快而灵活，不会轻易撞死在树桩上。</a:t>
            </a:r>
            <a:endParaRPr kumimoji="0" lang="zh-CN" altLang="en-US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940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</a:t>
            </a:r>
            <a:r>
              <a:rPr kumimoji="0" lang="zh-CN" altLang="en-US" sz="30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．兔子总结经验，练好了功夫，撞了树桩也撞不死。</a:t>
            </a:r>
            <a:endParaRPr kumimoji="0" lang="zh-CN" altLang="en-US" sz="30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354733" y="1822451"/>
            <a:ext cx="379730" cy="5632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65" b="1" dirty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681567" y="1016000"/>
            <a:ext cx="10515600" cy="52622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6405" marR="0" lvl="0" indent="-4464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．宋国人为什么笑这个农夫？你觉得主要原因是什么？多选：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94080" marR="0" lvl="0" indent="-4464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．笑他想不劳而获，最终事与愿违。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94080" marR="0" lvl="0" indent="-4464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．笑他死守狭隘经验，终究失败。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94080" marR="0" lvl="0" indent="-4464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．笑他做事方法不对，竹篮打水一场空。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894080" marR="0" lvl="0" indent="-4464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．笑他捡到了撞死在树桩上的兔子，那是根本不可能的事。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5217" y="1885951"/>
            <a:ext cx="773430" cy="5632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65" b="1" dirty="0">
                <a:solidFill>
                  <a:srgbClr val="FF0000"/>
                </a:solidFill>
                <a:latin typeface="宋体" panose="02010600030101010101" pitchFamily="2" charset="-122"/>
              </a:rPr>
              <a:t>ABC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200151" y="1892300"/>
            <a:ext cx="9508067" cy="30460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6405" marR="0" lvl="0" indent="-4464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．请你给农夫提一个合理的建议，写下来。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46405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____________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____________________________________________________________________________________________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______________________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8500" y="2565400"/>
            <a:ext cx="8544984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1B10F4"/>
                </a:solidFill>
                <a:latin typeface="Arial" panose="020B0604020202020204" pitchFamily="34" charset="0"/>
              </a:rPr>
              <a:t>示例：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我建议农夫重新拿起农具，踏踏实实地种好自己的庄稼，再也不要指望守着空树桩过日子了。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802217" y="2372784"/>
            <a:ext cx="10765367" cy="30460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一、主题积累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ea"/>
              <a:ea typeface="+mj-ea"/>
              <a:cs typeface="Times New Roman" panose="02020603050405020304"/>
            </a:endParaRPr>
          </a:p>
          <a:p>
            <a:pPr marL="542925" marR="0" lvl="0" indent="-54292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1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．下面的成语，出自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《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韩非子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》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中的寓言故事的</a:t>
            </a:r>
            <a:r>
              <a:rPr kumimoji="0" lang="zh-CN" altLang="en-US" sz="3200" b="1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打“√”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。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/>
            </a:endParaRPr>
          </a:p>
          <a:p>
            <a:pPr marL="542925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郑人买履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(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　　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)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　南辕北辙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(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　　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)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/>
            </a:endParaRPr>
          </a:p>
          <a:p>
            <a:pPr marL="542925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自相矛盾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(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　　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)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/>
            </a:endParaRPr>
          </a:p>
        </p:txBody>
      </p:sp>
      <p:pic>
        <p:nvPicPr>
          <p:cNvPr id="19459" name="Picture 5"/>
          <p:cNvPicPr>
            <a:picLocks noChangeAspect="1"/>
          </p:cNvPicPr>
          <p:nvPr/>
        </p:nvPicPr>
        <p:blipFill>
          <a:blip r:embed="rId1"/>
          <a:srcRect b="14969"/>
          <a:stretch>
            <a:fillRect/>
          </a:stretch>
        </p:blipFill>
        <p:spPr>
          <a:xfrm>
            <a:off x="3693584" y="548217"/>
            <a:ext cx="4804833" cy="172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613151" y="4061884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13151" y="4804833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 7168"/>
          <p:cNvSpPr/>
          <p:nvPr/>
        </p:nvSpPr>
        <p:spPr>
          <a:xfrm>
            <a:off x="2351617" y="1892300"/>
            <a:ext cx="7584017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2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．补充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《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韩非子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》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中的名言。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449580" marR="0" lvl="0" indent="-31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(1)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自见之谓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________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。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449580" marR="0" lvl="0" indent="-31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(2)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自胜之谓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________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。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93317" y="2696633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明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93317" y="3505200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强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 7168"/>
          <p:cNvSpPr/>
          <p:nvPr/>
        </p:nvSpPr>
        <p:spPr>
          <a:xfrm>
            <a:off x="912284" y="836084"/>
            <a:ext cx="10157884" cy="5518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marR="0" lvl="0" indent="-355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935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二、延伸阅读</a:t>
            </a:r>
            <a:endParaRPr kumimoji="0" lang="zh-CN" altLang="en-US" sz="2935" b="1" i="0" u="none" strike="noStrike" kern="1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536575" marR="0" lvl="0" indent="5384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93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今者臣来，见人于大行，方北面而持其驾</a:t>
            </a:r>
            <a:r>
              <a:rPr kumimoji="0" lang="zh-CN" altLang="en-US" sz="2935" b="1" i="0" u="none" strike="noStrike" kern="1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①</a:t>
            </a:r>
            <a:r>
              <a:rPr kumimoji="0" lang="zh-CN" altLang="en-US" sz="293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，告臣曰：“吾欲之</a:t>
            </a:r>
            <a:r>
              <a:rPr kumimoji="0" lang="zh-CN" altLang="en-US" sz="2935" b="1" i="0" u="none" strike="noStrike" kern="1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②</a:t>
            </a:r>
            <a:r>
              <a:rPr kumimoji="0" lang="zh-CN" altLang="en-US" sz="293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楚。”臣曰：“君之楚，将奚为北面？”曰：“吾马良！”臣曰：“马虽良，此非楚之路也。”曰：“吾用</a:t>
            </a:r>
            <a:r>
              <a:rPr kumimoji="0" lang="zh-CN" altLang="en-US" sz="2935" b="1" i="0" u="none" strike="noStrike" kern="1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③</a:t>
            </a:r>
            <a:r>
              <a:rPr kumimoji="0" lang="zh-CN" altLang="en-US" sz="293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多！”臣曰：“用虽多，此非楚之路也。”曰：“吾御者</a:t>
            </a:r>
            <a:r>
              <a:rPr kumimoji="0" lang="zh-CN" altLang="en-US" sz="2935" b="1" i="0" u="none" strike="noStrike" kern="1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④</a:t>
            </a:r>
            <a:r>
              <a:rPr kumimoji="0" lang="zh-CN" altLang="en-US" sz="293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善！”此数者愈善，而离楚愈远耳。</a:t>
            </a:r>
            <a:endParaRPr kumimoji="0" lang="en-US" altLang="zh-CN" sz="2935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marL="536575" marR="0" lvl="0" indent="5384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93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【</a:t>
            </a:r>
            <a:r>
              <a:rPr kumimoji="0" lang="zh-CN" altLang="en-US" sz="293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注释</a:t>
            </a:r>
            <a:r>
              <a:rPr kumimoji="0" lang="en-US" altLang="zh-CN" sz="293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】</a:t>
            </a:r>
            <a:r>
              <a:rPr kumimoji="0" lang="en-US" altLang="zh-CN" sz="293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①</a:t>
            </a:r>
            <a:r>
              <a:rPr kumimoji="0" lang="zh-CN" altLang="en-US" sz="293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驾：车马。②之：到</a:t>
            </a:r>
            <a:r>
              <a:rPr kumimoji="0" lang="en-US" altLang="zh-CN" sz="293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……</a:t>
            </a:r>
            <a:r>
              <a:rPr kumimoji="0" lang="zh-CN" altLang="en-US" sz="2935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/>
              </a:rPr>
              <a:t>去。③用：路费。④御者：车夫。</a:t>
            </a:r>
            <a:endParaRPr kumimoji="0" lang="en-US" altLang="zh-CN" sz="2935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 7168"/>
          <p:cNvSpPr/>
          <p:nvPr/>
        </p:nvSpPr>
        <p:spPr>
          <a:xfrm>
            <a:off x="1775884" y="1411817"/>
            <a:ext cx="7584017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．解释加点的词。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(1)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吾欲之楚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(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　　　　　　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)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(2)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将奚为北面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(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　　　　　　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)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(3)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吾马良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(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　　　　　　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)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449580" marR="0" lvl="0" indent="-4495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(4)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此数者愈善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(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　　　　　　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)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22531" name="矩形 1"/>
          <p:cNvSpPr/>
          <p:nvPr/>
        </p:nvSpPr>
        <p:spPr>
          <a:xfrm>
            <a:off x="2927351" y="2468033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矩形 1"/>
          <p:cNvSpPr/>
          <p:nvPr/>
        </p:nvSpPr>
        <p:spPr>
          <a:xfrm>
            <a:off x="2942167" y="3196167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矩形 1"/>
          <p:cNvSpPr/>
          <p:nvPr/>
        </p:nvSpPr>
        <p:spPr>
          <a:xfrm>
            <a:off x="3420533" y="3909484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矩形 1"/>
          <p:cNvSpPr/>
          <p:nvPr/>
        </p:nvSpPr>
        <p:spPr>
          <a:xfrm>
            <a:off x="3790951" y="4677833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1317" y="2277533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想要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8767" y="3005667"/>
            <a:ext cx="2214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何，怎么。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8551" y="3716867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好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68951" y="4497917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越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47883</Words>
  <Application>WPS 演示</Application>
  <PresentationFormat>宽屏</PresentationFormat>
  <Paragraphs>4156</Paragraphs>
  <Slides>412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412</vt:i4>
      </vt:variant>
    </vt:vector>
  </HeadingPairs>
  <TitlesOfParts>
    <vt:vector size="447" baseType="lpstr">
      <vt:lpstr>Arial</vt:lpstr>
      <vt:lpstr>宋体</vt:lpstr>
      <vt:lpstr>Wingdings</vt:lpstr>
      <vt:lpstr>Calibri</vt:lpstr>
      <vt:lpstr>等线</vt:lpstr>
      <vt:lpstr>黑体</vt:lpstr>
      <vt:lpstr>楷体</vt:lpstr>
      <vt:lpstr>汉语拼音</vt:lpstr>
      <vt:lpstr>Vijaya</vt:lpstr>
      <vt:lpstr>仿宋</vt:lpstr>
      <vt:lpstr>微软雅黑</vt:lpstr>
      <vt:lpstr>Arial Unicode MS</vt:lpstr>
      <vt:lpstr>Times New Roman</vt:lpstr>
      <vt:lpstr>Cambria Math</vt:lpstr>
      <vt:lpstr>NEU-BZ-S92</vt:lpstr>
      <vt:lpstr>Segoe Print</vt:lpstr>
      <vt:lpstr>方正书宋_GBK</vt:lpstr>
      <vt:lpstr>方正书宋_GBK</vt:lpstr>
      <vt:lpstr>方正宋黑_GBK</vt:lpstr>
      <vt:lpstr>方正姚体</vt:lpstr>
      <vt:lpstr>Kaiti SC</vt:lpstr>
      <vt:lpstr>Times New Roman</vt:lpstr>
      <vt:lpstr>Arial Unicode MS</vt:lpstr>
      <vt:lpstr>楷体_GB2312</vt:lpstr>
      <vt:lpstr>新宋体</vt:lpstr>
      <vt:lpstr>Songti SC</vt:lpstr>
      <vt:lpstr>Kaiti SC</vt:lpstr>
      <vt:lpstr>幼圆</vt:lpstr>
      <vt:lpstr>方正书宋_GBK</vt:lpstr>
      <vt:lpstr>NEU-BZ-S92</vt:lpstr>
      <vt:lpstr>方正少儿简体</vt:lpstr>
      <vt:lpstr>方正宋黑_GBK</vt:lpstr>
      <vt:lpstr>Office 主题</vt:lpstr>
      <vt:lpstr>1_Office 主题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一样的天空</cp:lastModifiedBy>
  <cp:revision>4</cp:revision>
  <dcterms:created xsi:type="dcterms:W3CDTF">2020-02-13T02:22:00Z</dcterms:created>
  <dcterms:modified xsi:type="dcterms:W3CDTF">2020-02-13T02:36:37Z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2052-11.1.0.9329</vt:lpwstr>
  </property>
</Properties>
</file>