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srgbClr val="FF0000"/>
    </p:penClr>
  </p:showPr>
  <p:clrMru>
    <a:srgbClr val="B739B7"/>
    <a:srgbClr val="CCFF33"/>
    <a:srgbClr val="267E8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60DE72-6849-4B04-A1C0-93F8418B1F2A}" type="datetimeFigureOut">
              <a:rPr lang="zh-CN" altLang="en-US" smtClean="0"/>
              <a:pPr/>
              <a:t>2012-2-19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3FB612-D11B-4498-843E-868216CAB3C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3FB612-D11B-4498-843E-868216CAB3C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3FB612-D11B-4498-843E-868216CAB3C6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40000"/>
          </a:blip>
          <a:stretch>
            <a:fillRect/>
          </a:stretch>
        </p:blipFill>
        <p:spPr>
          <a:xfrm>
            <a:off x="1" y="5214950"/>
            <a:ext cx="1472173" cy="16430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214422"/>
            <a:ext cx="7772400" cy="1470025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1733" y="2759581"/>
            <a:ext cx="6100534" cy="1740989"/>
          </a:xfrm>
        </p:spPr>
        <p:txBody>
          <a:bodyPr anchor="t"/>
          <a:lstStyle>
            <a:lvl1pPr marL="0" indent="0" algn="ctr">
              <a:buNone/>
              <a:defRPr lang="zh-CN" altLang="en-US" dirty="0"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BDC22-5FD4-46CB-ADB1-D8ACF73BCA54}" type="datetimeFigureOut">
              <a:rPr lang="zh-CN" altLang="en-US" smtClean="0"/>
              <a:pPr/>
              <a:t>2012-2-19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75174-9DD1-40E2-BE3C-7AAF2FC4FC2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00176"/>
            <a:ext cx="8229600" cy="4714907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BDC22-5FD4-46CB-ADB1-D8ACF73BCA54}" type="datetimeFigureOut">
              <a:rPr lang="zh-CN" altLang="en-US" smtClean="0"/>
              <a:pPr/>
              <a:t>2012-2-19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75174-9DD1-40E2-BE3C-7AAF2FC4FC2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4" y="274638"/>
            <a:ext cx="1400156" cy="5940444"/>
          </a:xfrm>
        </p:spPr>
        <p:txBody>
          <a:bodyPr vert="eaVert"/>
          <a:lstStyle>
            <a:lvl1pPr algn="ctr">
              <a:defRPr>
                <a:effectLst>
                  <a:outerShdw dist="50800" dir="18900000" algn="tl" rotWithShape="0">
                    <a:srgbClr val="000000">
                      <a:alpha val="7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758006" cy="5940444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BDC22-5FD4-46CB-ADB1-D8ACF73BCA54}" type="datetimeFigureOut">
              <a:rPr lang="zh-CN" altLang="en-US" smtClean="0"/>
              <a:pPr/>
              <a:t>2012-2-19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75174-9DD1-40E2-BE3C-7AAF2FC4FC2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BDC22-5FD4-46CB-ADB1-D8ACF73BCA54}" type="datetimeFigureOut">
              <a:rPr lang="zh-CN" altLang="en-US" smtClean="0"/>
              <a:pPr/>
              <a:t>2012-2-19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75174-9DD1-40E2-BE3C-7AAF2FC4FC2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14336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643182"/>
            <a:ext cx="7772400" cy="1500187"/>
          </a:xfrm>
        </p:spPr>
        <p:txBody>
          <a:bodyPr anchor="b"/>
          <a:lstStyle>
            <a:lvl1pPr marL="0" indent="0">
              <a:buNone/>
              <a:defRPr lang="zh-CN" altLang="en-US" sz="2800" smtClean="0">
                <a:effectLst/>
              </a:defRPr>
            </a:lvl1pPr>
            <a:lvl2pPr marL="457200" indent="0">
              <a:buNone/>
              <a:defRPr lang="zh-CN" altLang="en-US" sz="2400" smtClean="0">
                <a:effectLst/>
              </a:defRPr>
            </a:lvl2pPr>
            <a:lvl3pPr marL="914400" indent="0">
              <a:buNone/>
              <a:defRPr lang="zh-CN" altLang="en-US" sz="2000" smtClean="0">
                <a:effectLst/>
              </a:defRPr>
            </a:lvl3pPr>
            <a:lvl4pPr marL="1371600" indent="0">
              <a:buNone/>
              <a:defRPr lang="zh-CN" altLang="en-US" sz="1600" smtClean="0">
                <a:effectLst/>
              </a:defRPr>
            </a:lvl4pPr>
            <a:lvl5pPr marL="1828800" indent="0">
              <a:buNone/>
              <a:defRPr lang="zh-CN" altLang="en-US" sz="1400" dirty="0" smtClean="0">
                <a:effectLst/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BDC22-5FD4-46CB-ADB1-D8ACF73BCA54}" type="datetimeFigureOut">
              <a:rPr lang="zh-CN" altLang="en-US" smtClean="0"/>
              <a:pPr/>
              <a:t>2012-2-19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75174-9DD1-40E2-BE3C-7AAF2FC4FC2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30000"/>
          </a:blip>
          <a:stretch>
            <a:fillRect/>
          </a:stretch>
        </p:blipFill>
        <p:spPr>
          <a:xfrm>
            <a:off x="7480636" y="0"/>
            <a:ext cx="1663364" cy="23574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55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BDC22-5FD4-46CB-ADB1-D8ACF73BCA54}" type="datetimeFigureOut">
              <a:rPr lang="zh-CN" altLang="en-US" smtClean="0"/>
              <a:pPr/>
              <a:t>2012-2-19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75174-9DD1-40E2-BE3C-7AAF2FC4FC2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6408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BDC22-5FD4-46CB-ADB1-D8ACF73BCA54}" type="datetimeFigureOut">
              <a:rPr lang="zh-CN" altLang="en-US" smtClean="0"/>
              <a:pPr/>
              <a:t>2012-2-19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75174-9DD1-40E2-BE3C-7AAF2FC4FC2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BDC22-5FD4-46CB-ADB1-D8ACF73BCA54}" type="datetimeFigureOut">
              <a:rPr lang="zh-CN" altLang="en-US" smtClean="0"/>
              <a:pPr/>
              <a:t>2012-2-19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75174-9DD1-40E2-BE3C-7AAF2FC4FC2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BDC22-5FD4-46CB-ADB1-D8ACF73BCA54}" type="datetimeFigureOut">
              <a:rPr lang="zh-CN" altLang="en-US" smtClean="0"/>
              <a:pPr/>
              <a:t>2012-2-19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75174-9DD1-40E2-BE3C-7AAF2FC4FC2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73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1175" y="5357826"/>
            <a:ext cx="8226225" cy="768028"/>
          </a:xfrm>
        </p:spPr>
        <p:txBody>
          <a:bodyPr anchor="ctr"/>
          <a:lstStyle>
            <a:lvl1pPr algn="ctr">
              <a:defRPr lang="zh-CN" altLang="en-US" sz="3600" b="0" kern="1200" spc="50" dirty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428604"/>
            <a:ext cx="5111750" cy="48577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6" y="1357298"/>
            <a:ext cx="3008313" cy="3929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BDC22-5FD4-46CB-ADB1-D8ACF73BCA54}" type="datetimeFigureOut">
              <a:rPr lang="zh-CN" altLang="en-US" smtClean="0"/>
              <a:pPr/>
              <a:t>2012-2-19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75174-9DD1-40E2-BE3C-7AAF2FC4FC2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5298" y="214290"/>
            <a:ext cx="7448602" cy="781052"/>
          </a:xfrm>
        </p:spPr>
        <p:txBody>
          <a:bodyPr anchor="ctr"/>
          <a:lstStyle>
            <a:lvl1pPr algn="ctr" rtl="0">
              <a:spcBef>
                <a:spcPct val="0"/>
              </a:spcBef>
              <a:buNone/>
              <a:defRPr sz="36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1015" y="1000108"/>
            <a:ext cx="7452360" cy="5214974"/>
          </a:xfrm>
          <a:prstGeom prst="snip2DiagRect">
            <a:avLst>
              <a:gd name="adj1" fmla="val 0"/>
              <a:gd name="adj2" fmla="val 1794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0" y="6243633"/>
            <a:ext cx="3180375" cy="614367"/>
          </a:xfrm>
        </p:spPr>
        <p:txBody>
          <a:bodyPr anchor="t"/>
          <a:lstStyle>
            <a:lvl1pPr marL="0" indent="0" algn="r">
              <a:buNone/>
              <a:defRPr sz="1400"/>
            </a:lvl1pPr>
            <a:lvl2pPr marL="457200" indent="0" algn="r">
              <a:buNone/>
              <a:defRPr sz="1200"/>
            </a:lvl2pPr>
            <a:lvl3pPr marL="914400" indent="0" algn="r">
              <a:buNone/>
              <a:defRPr sz="1000"/>
            </a:lvl3pPr>
            <a:lvl4pPr marL="1371600" indent="0" algn="r">
              <a:buNone/>
              <a:defRPr sz="900"/>
            </a:lvl4pPr>
            <a:lvl5pPr marL="1828800" indent="0" algn="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492878"/>
            <a:ext cx="1676384" cy="365125"/>
          </a:xfrm>
        </p:spPr>
        <p:txBody>
          <a:bodyPr/>
          <a:lstStyle/>
          <a:p>
            <a:fld id="{0D5BDC22-5FD4-46CB-ADB1-D8ACF73BCA54}" type="datetimeFigureOut">
              <a:rPr lang="zh-CN" altLang="en-US" smtClean="0"/>
              <a:pPr/>
              <a:t>2012-2-19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285984" y="6492876"/>
            <a:ext cx="2643206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83073" y="5347005"/>
            <a:ext cx="871200" cy="871200"/>
          </a:xfrm>
          <a:prstGeom prst="rtTriangl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EF875174-9DD1-40E2-BE3C-7AAF2FC4FC2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60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274320" rtlCol="0" anchor="ctr"/>
          <a:lstStyle>
            <a:lvl1pPr algn="l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0D5BDC22-5FD4-46CB-ADB1-D8ACF73BCA54}" type="datetimeFigureOut">
              <a:rPr lang="zh-CN" altLang="en-US" smtClean="0"/>
              <a:pPr/>
              <a:t>2012-2-19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45720" tIns="45720" rIns="45720" rtlCol="0" anchor="ctr"/>
          <a:lstStyle>
            <a:lvl1pPr algn="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EF875174-9DD1-40E2-BE3C-7AAF2FC4FC2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lang="zh-CN" altLang="en-US" sz="4400" b="0" kern="1200" spc="50" dirty="0">
          <a:ln w="12700">
            <a:noFill/>
            <a:prstDash val="solid"/>
          </a:ln>
          <a:solidFill>
            <a:schemeClr val="accent4"/>
          </a:solidFill>
          <a:effectLst>
            <a:outerShdw blurRad="38100" dist="20320" dir="27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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Administrator\My%20Documents\&#36731;&#38899;&#20048;&#32431;&#38899;&#20048;%20&#24076;&#26395;&#20043;&#39118;.mp3" TargetMode="Externa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hyperlink" Target="&#36731;&#38899;&#20048;&#32431;&#38899;&#20048;%20&#24076;&#26395;&#20043;&#39118;.mp3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在山的那一边</a:t>
            </a:r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3929058" y="3000372"/>
            <a:ext cx="3429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pic>
        <p:nvPicPr>
          <p:cNvPr id="6" name="图片 5" descr="gushanzhx1.jpg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14282" y="0"/>
            <a:ext cx="9358282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 rot="21025696">
            <a:off x="1048392" y="3579572"/>
            <a:ext cx="7997201" cy="2193786"/>
          </a:xfrm>
          <a:prstGeom prst="flowChartPunchedTape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altLang="zh-CN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《</a:t>
            </a:r>
            <a:r>
              <a:rPr lang="zh-CN" altLang="en-US" sz="8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在山的那一边</a:t>
            </a:r>
            <a:r>
              <a:rPr lang="en-US" altLang="zh-CN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》</a:t>
            </a:r>
            <a:endParaRPr lang="zh-CN" altLang="en-US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00496" y="6000768"/>
            <a:ext cx="12144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FF0000"/>
                </a:solidFill>
              </a:rPr>
              <a:t>认读生字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0628" y="6000768"/>
            <a:ext cx="164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FF0000"/>
                </a:solidFill>
              </a:rPr>
              <a:t>整体感 知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00826" y="6000768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FF0000"/>
                </a:solidFill>
              </a:rPr>
              <a:t>探究词义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643802" y="6000768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FF0000"/>
                </a:solidFill>
              </a:rPr>
              <a:t>品味词语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3" name="轻音乐纯音乐 希望之风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4657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676400" y="609600"/>
            <a:ext cx="6400800" cy="527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CC6600"/>
                </a:solidFill>
              </a:rPr>
              <a:t>探究诗中</a:t>
            </a:r>
            <a:r>
              <a:rPr lang="zh-CN" altLang="en-US" sz="4000" b="1" dirty="0">
                <a:solidFill>
                  <a:srgbClr val="0000FF"/>
                </a:solidFill>
              </a:rPr>
              <a:t>“海”</a:t>
            </a:r>
            <a:r>
              <a:rPr lang="zh-CN" altLang="en-US" sz="4000" b="1" dirty="0">
                <a:solidFill>
                  <a:srgbClr val="CC6600"/>
                </a:solidFill>
              </a:rPr>
              <a:t>与</a:t>
            </a:r>
            <a:r>
              <a:rPr lang="zh-CN" altLang="en-US" sz="4000" b="1" dirty="0">
                <a:solidFill>
                  <a:srgbClr val="0000FF"/>
                </a:solidFill>
              </a:rPr>
              <a:t>“山”</a:t>
            </a:r>
            <a:r>
              <a:rPr lang="zh-CN" altLang="en-US" sz="4000" b="1" dirty="0">
                <a:solidFill>
                  <a:srgbClr val="CC6600"/>
                </a:solidFill>
              </a:rPr>
              <a:t>的含义</a:t>
            </a:r>
          </a:p>
          <a:p>
            <a:pPr>
              <a:spcBef>
                <a:spcPct val="50000"/>
              </a:spcBef>
            </a:pPr>
            <a:endParaRPr lang="zh-CN" altLang="en-US" sz="4000" b="1" dirty="0">
              <a:solidFill>
                <a:srgbClr val="CC6600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</a:rPr>
              <a:t>海：</a:t>
            </a:r>
          </a:p>
          <a:p>
            <a:pPr>
              <a:spcBef>
                <a:spcPct val="50000"/>
              </a:spcBef>
            </a:pPr>
            <a:endParaRPr lang="zh-CN" altLang="en-US" sz="4000" b="1" dirty="0">
              <a:solidFill>
                <a:srgbClr val="0000FF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</a:rPr>
              <a:t>山：</a:t>
            </a:r>
          </a:p>
          <a:p>
            <a:pPr>
              <a:spcBef>
                <a:spcPct val="50000"/>
              </a:spcBef>
            </a:pPr>
            <a:endParaRPr lang="en-US" altLang="zh-CN" sz="4000" b="1" dirty="0">
              <a:solidFill>
                <a:srgbClr val="CC6600"/>
              </a:solidFill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2819400" y="2209800"/>
            <a:ext cx="4267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用信念凝成的海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2819400" y="2971800"/>
            <a:ext cx="4114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/>
              <a:t>是一个全新的世界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2819400" y="4114800"/>
            <a:ext cx="426720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追求与实现理想的过程中所遇到的波折和困难</a:t>
            </a:r>
          </a:p>
        </p:txBody>
      </p:sp>
      <p:sp>
        <p:nvSpPr>
          <p:cNvPr id="6" name="AutoShape 7"/>
          <p:cNvSpPr>
            <a:spLocks/>
          </p:cNvSpPr>
          <p:nvPr/>
        </p:nvSpPr>
        <p:spPr bwMode="auto">
          <a:xfrm>
            <a:off x="2514600" y="2362200"/>
            <a:ext cx="228600" cy="1143000"/>
          </a:xfrm>
          <a:prstGeom prst="leftBrace">
            <a:avLst>
              <a:gd name="adj1" fmla="val 41667"/>
              <a:gd name="adj2" fmla="val 50000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>
              <a:solidFill>
                <a:srgbClr val="0000FF"/>
              </a:solidFill>
            </a:endParaRPr>
          </a:p>
        </p:txBody>
      </p:sp>
      <p:sp>
        <p:nvSpPr>
          <p:cNvPr id="7" name="AutoShape 8"/>
          <p:cNvSpPr>
            <a:spLocks/>
          </p:cNvSpPr>
          <p:nvPr/>
        </p:nvSpPr>
        <p:spPr bwMode="auto">
          <a:xfrm>
            <a:off x="2590800" y="4343400"/>
            <a:ext cx="228600" cy="1143000"/>
          </a:xfrm>
          <a:prstGeom prst="leftBrace">
            <a:avLst>
              <a:gd name="adj1" fmla="val 41667"/>
              <a:gd name="adj2" fmla="val 50000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>
              <a:solidFill>
                <a:srgbClr val="0000FF"/>
              </a:solidFill>
            </a:endParaRPr>
          </a:p>
        </p:txBody>
      </p:sp>
      <p:sp>
        <p:nvSpPr>
          <p:cNvPr id="8" name="AutoShape 11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857488" y="6143644"/>
            <a:ext cx="1447800" cy="533400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/>
              <a:t>认读生字</a:t>
            </a:r>
          </a:p>
        </p:txBody>
      </p:sp>
      <p:sp>
        <p:nvSpPr>
          <p:cNvPr id="9" name="AutoShape 12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572000" y="6143644"/>
            <a:ext cx="1447800" cy="533400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/>
              <a:t>整体感 知</a:t>
            </a:r>
          </a:p>
        </p:txBody>
      </p:sp>
      <p:sp>
        <p:nvSpPr>
          <p:cNvPr id="10" name="AutoShape 13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215074" y="6143644"/>
            <a:ext cx="1447800" cy="533400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/>
              <a:t>探究词义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000100" y="571480"/>
            <a:ext cx="6679695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66"/>
                </a:solidFill>
              </a:rPr>
              <a:t>讨论品味词语：</a:t>
            </a: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000FF"/>
                </a:solidFill>
              </a:rPr>
              <a:t>痴想：</a:t>
            </a: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000FF"/>
                </a:solidFill>
              </a:rPr>
              <a:t>铁青着脸：</a:t>
            </a: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000FF"/>
                </a:solidFill>
              </a:rPr>
              <a:t>诱惑：</a:t>
            </a: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000FF"/>
                </a:solidFill>
              </a:rPr>
              <a:t>枯干：</a:t>
            </a: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760809" y="1564006"/>
            <a:ext cx="478299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童年的幻想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3675209" y="2630806"/>
            <a:ext cx="478299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困难的艰巨性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2684609" y="3621406"/>
            <a:ext cx="478299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/>
              <a:t>成功的喜悦</a:t>
            </a: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2608409" y="4688206"/>
            <a:ext cx="478299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理想破灭后的捻与痛苦</a:t>
            </a:r>
          </a:p>
        </p:txBody>
      </p:sp>
      <p:sp>
        <p:nvSpPr>
          <p:cNvPr id="7" name="AutoShape 10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928958" y="6215082"/>
            <a:ext cx="1566842" cy="566718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/>
              <a:t>认读生字</a:t>
            </a:r>
          </a:p>
        </p:txBody>
      </p:sp>
      <p:sp>
        <p:nvSpPr>
          <p:cNvPr id="8" name="AutoShape 1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452958" y="6215082"/>
            <a:ext cx="1566842" cy="566718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/>
              <a:t>整体感 知</a:t>
            </a:r>
          </a:p>
        </p:txBody>
      </p:sp>
      <p:sp>
        <p:nvSpPr>
          <p:cNvPr id="9" name="AutoShape 12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976958" y="6215082"/>
            <a:ext cx="1566842" cy="566718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/>
              <a:t>探究词义</a:t>
            </a:r>
          </a:p>
        </p:txBody>
      </p:sp>
      <p:sp>
        <p:nvSpPr>
          <p:cNvPr id="10" name="AutoShape 13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500958" y="6215082"/>
            <a:ext cx="1566842" cy="566718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/>
              <a:t>品味词语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 autoUpdateAnimBg="0"/>
      <p:bldP spid="5" grpId="0" autoUpdateAnimBg="0"/>
      <p:bldP spid="6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2001921184440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2928926" y="2857496"/>
            <a:ext cx="407196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B739B7"/>
                </a:solidFill>
              </a:rPr>
              <a:t>小时候，我常伏在窗口痴想</a:t>
            </a:r>
          </a:p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B739B7"/>
                </a:solidFill>
              </a:rPr>
              <a:t>——</a:t>
            </a:r>
            <a:r>
              <a:rPr lang="zh-CN" altLang="en-US" sz="2400" b="1" dirty="0" smtClean="0">
                <a:solidFill>
                  <a:srgbClr val="B739B7"/>
                </a:solidFill>
              </a:rPr>
              <a:t>山那边是什么呢？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B739B7"/>
                </a:solidFill>
              </a:rPr>
              <a:t>妈妈给我说过：海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B739B7"/>
                </a:solidFill>
              </a:rPr>
              <a:t>哦，山那边是海吗</a:t>
            </a:r>
            <a:r>
              <a:rPr lang="zh-CN" altLang="en-US" sz="2400" b="1" dirty="0" smtClean="0">
                <a:solidFill>
                  <a:srgbClr val="FF99FF"/>
                </a:solidFill>
              </a:rPr>
              <a:t>？</a:t>
            </a:r>
            <a:endParaRPr lang="zh-CN" altLang="en-US" sz="2400" b="1" dirty="0">
              <a:solidFill>
                <a:srgbClr val="FF99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43108" y="428604"/>
            <a:ext cx="55721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7200" i="1" u="none" strike="noStrike" kern="10" cap="none" spc="0" normalizeH="0" baseline="0" noProof="0" dirty="0" smtClean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uLnTx/>
                <a:uFillTx/>
                <a:latin typeface="隶书"/>
                <a:ea typeface="隶书"/>
                <a:cs typeface="+mn-cs"/>
              </a:rPr>
              <a:t>在山的那边</a:t>
            </a:r>
            <a:endParaRPr kumimoji="1" lang="zh-CN" altLang="en-US" sz="7200" i="1" u="none" strike="noStrike" kern="10" cap="none" spc="0" normalizeH="0" baseline="0" noProof="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/>
                </a:outerShdw>
              </a:effectLst>
              <a:uLnTx/>
              <a:uFillTx/>
              <a:latin typeface="隶书"/>
              <a:ea typeface="隶书"/>
              <a:cs typeface="+mn-cs"/>
            </a:endParaRPr>
          </a:p>
        </p:txBody>
      </p:sp>
    </p:spTree>
  </p:cSld>
  <p:clrMapOvr>
    <a:masterClrMapping/>
  </p:clrMapOvr>
  <p:transition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http_imgloa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85776"/>
            <a:ext cx="9144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28728" y="2285992"/>
            <a:ext cx="671517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FFFF00"/>
                </a:solidFill>
              </a:rPr>
              <a:t> 于是，怀着一种隐秘的想望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FFFF00"/>
                </a:solidFill>
              </a:rPr>
              <a:t>有一天我终于爬上了那个山顶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FFFF00"/>
                </a:solidFill>
              </a:rPr>
              <a:t>可是，我却几乎是哭着回来了</a:t>
            </a:r>
            <a:endParaRPr lang="zh-CN" altLang="en-US" sz="3200" b="1" dirty="0">
              <a:solidFill>
                <a:srgbClr val="FFFF00"/>
              </a:solidFill>
            </a:endParaRPr>
          </a:p>
        </p:txBody>
      </p:sp>
      <p:pic>
        <p:nvPicPr>
          <p:cNvPr id="4" name="图片 3" descr="im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图片 4" descr="1img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14346" y="-357214"/>
            <a:ext cx="9787006" cy="7572380"/>
          </a:xfrm>
          <a:prstGeom prst="rect">
            <a:avLst/>
          </a:prstGeom>
        </p:spPr>
      </p:pic>
      <p:pic>
        <p:nvPicPr>
          <p:cNvPr id="6" name="图片 5" descr="untitled.bmp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642966"/>
            <a:ext cx="9644098" cy="6929466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14480" y="1928802"/>
            <a:ext cx="650085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i="1" dirty="0" smtClean="0">
                <a:solidFill>
                  <a:srgbClr val="FF0000"/>
                </a:solidFill>
              </a:rPr>
              <a:t>小时候，我常伏在窗口痴想</a:t>
            </a:r>
          </a:p>
          <a:p>
            <a:pPr>
              <a:spcBef>
                <a:spcPct val="50000"/>
              </a:spcBef>
            </a:pPr>
            <a:r>
              <a:rPr lang="en-US" altLang="zh-CN" sz="3600" b="1" i="1" dirty="0" smtClean="0">
                <a:solidFill>
                  <a:srgbClr val="FF0000"/>
                </a:solidFill>
              </a:rPr>
              <a:t>——</a:t>
            </a:r>
            <a:r>
              <a:rPr lang="zh-CN" altLang="en-US" sz="3600" b="1" i="1" dirty="0" smtClean="0">
                <a:solidFill>
                  <a:srgbClr val="FF0000"/>
                </a:solidFill>
              </a:rPr>
              <a:t>山那边是什么呢？</a:t>
            </a:r>
          </a:p>
          <a:p>
            <a:pPr>
              <a:spcBef>
                <a:spcPct val="50000"/>
              </a:spcBef>
            </a:pPr>
            <a:r>
              <a:rPr lang="zh-CN" altLang="en-US" sz="3600" b="1" i="1" dirty="0" smtClean="0">
                <a:solidFill>
                  <a:srgbClr val="FF0000"/>
                </a:solidFill>
              </a:rPr>
              <a:t>妈妈给我说过：海</a:t>
            </a:r>
          </a:p>
          <a:p>
            <a:pPr>
              <a:spcBef>
                <a:spcPct val="50000"/>
              </a:spcBef>
            </a:pPr>
            <a:r>
              <a:rPr lang="zh-CN" altLang="en-US" sz="3600" b="1" i="1" dirty="0" smtClean="0">
                <a:solidFill>
                  <a:srgbClr val="FF0000"/>
                </a:solidFill>
              </a:rPr>
              <a:t>哦，山那边是海吗？</a:t>
            </a:r>
            <a:endParaRPr lang="zh-CN" altLang="en-US" sz="36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im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57356" y="2143116"/>
            <a:ext cx="657229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C000"/>
                </a:solidFill>
              </a:rPr>
              <a:t>——</a:t>
            </a:r>
            <a:r>
              <a:rPr lang="zh-CN" altLang="en-US" sz="3200" b="1" dirty="0" smtClean="0">
                <a:solidFill>
                  <a:srgbClr val="FFC000"/>
                </a:solidFill>
              </a:rPr>
              <a:t>在山的那边，依然是山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FFC000"/>
                </a:solidFill>
              </a:rPr>
              <a:t>山那边的山啊，铁青着脸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FFC000"/>
                </a:solidFill>
              </a:rPr>
              <a:t>给我的幻想打了一个零分！</a:t>
            </a:r>
            <a:endParaRPr lang="zh-CN" altLang="en-US" sz="3200" b="1" dirty="0">
              <a:solidFill>
                <a:srgbClr val="FFC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 rot="21244220">
            <a:off x="2313158" y="5241285"/>
            <a:ext cx="469872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kern="10" dirty="0" smtClean="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</a:rPr>
              <a:t>妈妈，那个海呢？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http_imgloa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85918" y="2786058"/>
            <a:ext cx="571504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</a:rPr>
              <a:t>在山的那边，是海！</a:t>
            </a:r>
          </a:p>
          <a:p>
            <a:pPr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</a:rPr>
              <a:t>是用信念凝成的海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2001921183955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-571528"/>
            <a:ext cx="9715568" cy="7215214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2143108" y="428604"/>
            <a:ext cx="7215238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FF00"/>
                </a:solidFill>
              </a:rPr>
              <a:t>今天啊，我竟没想到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FF00"/>
                </a:solidFill>
              </a:rPr>
              <a:t>一颗从小飘来的种子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FF00"/>
                </a:solidFill>
              </a:rPr>
              <a:t>却在我的心中扎下了深根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FF00"/>
                </a:solidFill>
              </a:rPr>
              <a:t>是的，我曾一次又一次地失望过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FF00"/>
                </a:solidFill>
              </a:rPr>
              <a:t>当我爬上那一座座诱惑着我的山顶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FF00"/>
                </a:solidFill>
              </a:rPr>
              <a:t>但我又一次次鼓起信心向前走去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FF00"/>
                </a:solidFill>
              </a:rPr>
              <a:t>因为我听到海依然在远方为我喧腾</a:t>
            </a:r>
          </a:p>
          <a:p>
            <a:pPr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FFFF00"/>
                </a:solidFill>
              </a:rPr>
              <a:t>——</a:t>
            </a:r>
            <a:r>
              <a:rPr lang="zh-CN" altLang="en-US" sz="2800" b="1" dirty="0" smtClean="0">
                <a:solidFill>
                  <a:srgbClr val="FFFF00"/>
                </a:solidFill>
              </a:rPr>
              <a:t>那雪白的海潮啊，夜夜奔来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FF00"/>
                </a:solidFill>
              </a:rPr>
              <a:t>一次次漫湿了我枯干的心灵</a:t>
            </a:r>
            <a:r>
              <a:rPr lang="en-US" altLang="zh-CN" sz="2800" b="1" dirty="0" smtClean="0">
                <a:solidFill>
                  <a:srgbClr val="FFFF00"/>
                </a:solidFill>
              </a:rPr>
              <a:t>……</a:t>
            </a:r>
            <a:endParaRPr lang="en-US" altLang="zh-CN" sz="2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2001921184018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2357390" y="1285860"/>
            <a:ext cx="6786610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FF00"/>
                </a:solidFill>
              </a:rPr>
              <a:t>在山的那边，是海吗？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FF00"/>
                </a:solidFill>
              </a:rPr>
              <a:t>是的！人们啊，请相信</a:t>
            </a:r>
            <a:r>
              <a:rPr lang="en-US" altLang="zh-CN" sz="2800" b="1" dirty="0" smtClean="0">
                <a:solidFill>
                  <a:srgbClr val="FFFF00"/>
                </a:solidFill>
              </a:rPr>
              <a:t>——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FF00"/>
                </a:solidFill>
              </a:rPr>
              <a:t>在不停地翻过无数座山后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FF00"/>
                </a:solidFill>
              </a:rPr>
              <a:t>在一次次地战胜失望之后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FF00"/>
                </a:solidFill>
              </a:rPr>
              <a:t>你终会攀上这样一座山顶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FF00"/>
                </a:solidFill>
              </a:rPr>
              <a:t>而在这座山的那边，就是海呀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FF00"/>
                </a:solidFill>
              </a:rPr>
              <a:t>是一个全新的世界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FF00"/>
                </a:solidFill>
              </a:rPr>
              <a:t>在一瞬间照亮你的眼睛</a:t>
            </a:r>
            <a:r>
              <a:rPr lang="en-US" altLang="zh-CN" sz="2800" b="1" dirty="0" smtClean="0">
                <a:solidFill>
                  <a:srgbClr val="FFFF00"/>
                </a:solidFill>
              </a:rPr>
              <a:t>……</a:t>
            </a:r>
            <a:endParaRPr lang="en-US" altLang="zh-CN" sz="2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2"/>
          <p:cNvSpPr>
            <a:spLocks noChangeArrowheads="1" noChangeShapeType="1" noTextEdit="1"/>
          </p:cNvSpPr>
          <p:nvPr/>
        </p:nvSpPr>
        <p:spPr bwMode="auto">
          <a:xfrm>
            <a:off x="500034" y="500042"/>
            <a:ext cx="53340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000" b="1" kern="10" dirty="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隶书"/>
                <a:ea typeface="隶书"/>
              </a:rPr>
              <a:t>读一读，写一写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357290" y="1428736"/>
            <a:ext cx="8001056" cy="363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</a:rPr>
              <a:t>   </a:t>
            </a:r>
            <a:r>
              <a:rPr lang="en-US" altLang="zh-CN" sz="3200" b="1" dirty="0" err="1">
                <a:solidFill>
                  <a:srgbClr val="FF0000"/>
                </a:solidFill>
              </a:rPr>
              <a:t>chīxiǎng</a:t>
            </a:r>
            <a:r>
              <a:rPr lang="en-US" altLang="zh-CN" dirty="0"/>
              <a:t>           </a:t>
            </a:r>
            <a:r>
              <a:rPr lang="en-US" altLang="zh-CN" sz="3200" b="1" dirty="0" err="1">
                <a:solidFill>
                  <a:srgbClr val="FF0000"/>
                </a:solidFill>
              </a:rPr>
              <a:t>yǐnmì</a:t>
            </a:r>
            <a:r>
              <a:rPr lang="en-US" altLang="zh-CN" dirty="0"/>
              <a:t>                </a:t>
            </a:r>
            <a:r>
              <a:rPr lang="en-US" altLang="zh-CN" sz="3200" b="1" dirty="0" err="1">
                <a:solidFill>
                  <a:srgbClr val="FF0000"/>
                </a:solidFill>
              </a:rPr>
              <a:t>tiéqīng</a:t>
            </a:r>
            <a:r>
              <a:rPr lang="en-US" altLang="zh-CN" dirty="0"/>
              <a:t> </a:t>
            </a:r>
          </a:p>
          <a:p>
            <a:pPr>
              <a:spcBef>
                <a:spcPct val="50000"/>
              </a:spcBef>
            </a:pPr>
            <a:endParaRPr lang="en-US" altLang="zh-CN" dirty="0"/>
          </a:p>
          <a:p>
            <a:pPr>
              <a:spcBef>
                <a:spcPct val="50000"/>
              </a:spcBef>
            </a:pPr>
            <a:r>
              <a:rPr lang="zh-CN" altLang="en-US" sz="3200" dirty="0" smtClean="0"/>
              <a:t>       </a:t>
            </a:r>
            <a:r>
              <a:rPr lang="zh-CN" altLang="en-US" sz="32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痴 想</a:t>
            </a:r>
            <a:r>
              <a:rPr lang="zh-CN" alt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zh-CN" altLang="en-US" sz="32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隐 秘           铁  青</a:t>
            </a:r>
            <a:endParaRPr lang="en-US" altLang="zh-CN" sz="3200" b="1" dirty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dirty="0"/>
              <a:t>   </a:t>
            </a:r>
            <a:r>
              <a:rPr lang="en-US" altLang="zh-CN" sz="3200" b="1" dirty="0" err="1">
                <a:solidFill>
                  <a:srgbClr val="FF0000"/>
                </a:solidFill>
              </a:rPr>
              <a:t>níngchéng</a:t>
            </a:r>
            <a:r>
              <a:rPr lang="en-US" altLang="zh-CN" dirty="0"/>
              <a:t>        </a:t>
            </a:r>
            <a:r>
              <a:rPr lang="en-US" altLang="zh-CN" sz="3200" b="1" dirty="0" err="1">
                <a:solidFill>
                  <a:srgbClr val="FF0000"/>
                </a:solidFill>
              </a:rPr>
              <a:t>yòuhuò</a:t>
            </a:r>
            <a:r>
              <a:rPr lang="en-US" altLang="zh-CN" dirty="0"/>
              <a:t>             </a:t>
            </a:r>
            <a:r>
              <a:rPr lang="en-US" altLang="zh-CN" sz="3200" b="1" dirty="0" err="1">
                <a:solidFill>
                  <a:srgbClr val="FF0000"/>
                </a:solidFill>
              </a:rPr>
              <a:t>xuānténg</a:t>
            </a:r>
            <a:r>
              <a:rPr lang="en-US" altLang="zh-CN" dirty="0"/>
              <a:t> </a:t>
            </a:r>
          </a:p>
          <a:p>
            <a:pPr>
              <a:spcBef>
                <a:spcPct val="50000"/>
              </a:spcBef>
            </a:pPr>
            <a:endParaRPr lang="en-US" altLang="zh-CN" dirty="0"/>
          </a:p>
          <a:p>
            <a:pPr>
              <a:spcBef>
                <a:spcPct val="50000"/>
              </a:spcBef>
            </a:pPr>
            <a:r>
              <a:rPr lang="en-US" altLang="zh-CN" sz="3200" dirty="0" smtClean="0"/>
              <a:t>       </a:t>
            </a:r>
            <a:r>
              <a:rPr lang="zh-CN" altLang="en-US" sz="3200" b="1" dirty="0" smtClean="0">
                <a:solidFill>
                  <a:schemeClr val="accent4"/>
                </a:solidFill>
              </a:rPr>
              <a:t>凝 成</a:t>
            </a:r>
            <a:r>
              <a:rPr lang="zh-CN" altLang="en-US" sz="3200" dirty="0" smtClean="0">
                <a:solidFill>
                  <a:schemeClr val="accent4"/>
                </a:solidFill>
              </a:rPr>
              <a:t>          </a:t>
            </a:r>
            <a:r>
              <a:rPr lang="zh-CN" altLang="en-US" sz="3200" b="1" dirty="0" smtClean="0">
                <a:solidFill>
                  <a:schemeClr val="accent4"/>
                </a:solidFill>
              </a:rPr>
              <a:t>诱 惑            喧  腾</a:t>
            </a:r>
            <a:endParaRPr lang="en-US" altLang="zh-CN" sz="3200" b="1" dirty="0">
              <a:solidFill>
                <a:schemeClr val="accent4"/>
              </a:solidFill>
            </a:endParaRPr>
          </a:p>
        </p:txBody>
      </p:sp>
      <p:sp>
        <p:nvSpPr>
          <p:cNvPr id="6" name="AutoShape 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857356" y="5643578"/>
            <a:ext cx="1447800" cy="533400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2400" b="1" dirty="0">
                <a:solidFill>
                  <a:srgbClr val="FFFF00"/>
                </a:solidFill>
              </a:rPr>
              <a:t>整体感 知</a:t>
            </a:r>
          </a:p>
        </p:txBody>
      </p:sp>
      <p:sp>
        <p:nvSpPr>
          <p:cNvPr id="7" name="AutoShape 10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714744" y="5643578"/>
            <a:ext cx="1447800" cy="533400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2400" b="1" dirty="0">
                <a:solidFill>
                  <a:srgbClr val="FFFF00"/>
                </a:solidFill>
              </a:rPr>
              <a:t>探究词义</a:t>
            </a:r>
          </a:p>
        </p:txBody>
      </p:sp>
      <p:sp>
        <p:nvSpPr>
          <p:cNvPr id="8" name="AutoShape 1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715008" y="5643578"/>
            <a:ext cx="1447800" cy="533400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2400" b="1" dirty="0">
                <a:solidFill>
                  <a:srgbClr val="FFFF00"/>
                </a:solidFill>
              </a:rPr>
              <a:t>品味词语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071802" y="714356"/>
            <a:ext cx="3429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dirty="0">
                <a:solidFill>
                  <a:srgbClr val="FB7BA0"/>
                </a:solidFill>
                <a:ea typeface="隶书" pitchFamily="49" charset="-122"/>
              </a:rPr>
              <a:t>整体感知</a:t>
            </a:r>
          </a:p>
        </p:txBody>
      </p:sp>
      <p:sp>
        <p:nvSpPr>
          <p:cNvPr id="3" name="矩形 2"/>
          <p:cNvSpPr/>
          <p:nvPr/>
        </p:nvSpPr>
        <p:spPr>
          <a:xfrm>
            <a:off x="1928794" y="1928802"/>
            <a:ext cx="35387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FF0000"/>
                </a:solidFill>
              </a:rPr>
              <a:t>第一节写了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——</a:t>
            </a:r>
            <a:endParaRPr lang="en-US" altLang="zh-CN" sz="3600" b="1" dirty="0">
              <a:solidFill>
                <a:srgbClr val="FF0000"/>
              </a:solidFill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643042" y="2714620"/>
            <a:ext cx="6019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/>
              <a:t>小时候的理想、憧憬、追求</a:t>
            </a:r>
          </a:p>
        </p:txBody>
      </p:sp>
      <p:sp>
        <p:nvSpPr>
          <p:cNvPr id="5" name="矩形 4"/>
          <p:cNvSpPr/>
          <p:nvPr/>
        </p:nvSpPr>
        <p:spPr>
          <a:xfrm>
            <a:off x="1714480" y="3643314"/>
            <a:ext cx="31005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FF0000"/>
                </a:solidFill>
              </a:rPr>
              <a:t>第二节写了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——</a:t>
            </a:r>
            <a:endParaRPr lang="en-US" altLang="zh-CN" sz="36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85918" y="4500570"/>
            <a:ext cx="43540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 smtClean="0"/>
              <a:t>长大后对人生的感悟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凤舞九天">
  <a:themeElements>
    <a:clrScheme name="夏至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凤舞九天">
      <a:majorFont>
        <a:latin typeface="Footlight MT Light"/>
        <a:ea typeface=""/>
        <a:cs typeface=""/>
        <a:font script="Jpan" typeface="ＭＳ Ｐゴシック"/>
        <a:font script="Hang" typeface="맑은 고딕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oudy Old Style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00000"/>
              </a:schemeClr>
            </a:gs>
            <a:gs pos="100000">
              <a:schemeClr val="phClr">
                <a:shade val="15000"/>
                <a:satMod val="300000"/>
              </a:schemeClr>
            </a:gs>
          </a:gsLst>
          <a:path path="circle">
            <a:fillToRect l="10000" t="180000" r="1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tile tx="0" ty="0" sx="50000" sy="5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Phoenix</Template>
  <TotalTime>209</TotalTime>
  <Words>451</Words>
  <Application>Microsoft Office PowerPoint</Application>
  <PresentationFormat>全屏显示(4:3)</PresentationFormat>
  <Paragraphs>82</Paragraphs>
  <Slides>11</Slides>
  <Notes>2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凤舞九天</vt:lpstr>
      <vt:lpstr>在山的那一边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Company>WwW.YlmF.CoM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在山的那一边</dc:title>
  <dc:creator>微软用户</dc:creator>
  <cp:lastModifiedBy>微软用户</cp:lastModifiedBy>
  <cp:revision>24</cp:revision>
  <dcterms:created xsi:type="dcterms:W3CDTF">2012-02-18T06:15:24Z</dcterms:created>
  <dcterms:modified xsi:type="dcterms:W3CDTF">2012-02-19T03:26:49Z</dcterms:modified>
</cp:coreProperties>
</file>