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12187238"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744" y="-78"/>
      </p:cViewPr>
      <p:guideLst>
        <p:guide orient="horz" pos="2160"/>
        <p:guide pos="383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C1ABD6-43C4-4DBE-8AAA-C9BA920BB6A4}" type="datetimeFigureOut">
              <a:rPr lang="zh-CN" altLang="en-US" smtClean="0"/>
              <a:t>2018/9/13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AD90A6-207E-4901-8F8E-54235447AEB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noTextEdit="1"/>
          </p:cNvSpPr>
          <p:nvPr>
            <p:ph type="sldImg"/>
          </p:nvPr>
        </p:nvSpPr>
        <p:spPr>
          <a:xfrm>
            <a:off x="687388" y="1143000"/>
            <a:ext cx="5483225" cy="3086100"/>
          </a:xfrm>
          <a:ln>
            <a:solidFill>
              <a:srgbClr val="000000"/>
            </a:solidFill>
            <a:miter/>
          </a:ln>
        </p:spPr>
      </p:sp>
      <p:sp>
        <p:nvSpPr>
          <p:cNvPr id="28674" name="备注占位符 2"/>
          <p:cNvSpPr>
            <a:spLocks noGrp="1"/>
          </p:cNvSpPr>
          <p:nvPr>
            <p:ph type="body"/>
          </p:nvPr>
        </p:nvSpPr>
        <p:spPr>
          <a:noFill/>
          <a:ln>
            <a:noFill/>
          </a:ln>
        </p:spPr>
        <p:txBody>
          <a:bodyPr wrap="square" lIns="84390" tIns="42195" rIns="84390" bIns="42195" anchor="t"/>
          <a:lstStyle/>
          <a:p>
            <a:pPr lvl="0"/>
            <a:endParaRPr lang="zh-CN" altLang="en-US" dirty="0"/>
          </a:p>
        </p:txBody>
      </p:sp>
      <p:sp>
        <p:nvSpPr>
          <p:cNvPr id="28675" name="页眉占位符 3"/>
          <p:cNvSpPr txBox="1">
            <a:spLocks noGrp="1"/>
          </p:cNvSpPr>
          <p:nvPr>
            <p:ph type="hdr" sz="quarter"/>
          </p:nvPr>
        </p:nvSpPr>
        <p:spPr>
          <a:xfrm>
            <a:off x="0" y="0"/>
            <a:ext cx="2868866" cy="408480"/>
          </a:xfrm>
          <a:prstGeom prst="rect">
            <a:avLst/>
          </a:prstGeom>
          <a:noFill/>
          <a:ln w="9525">
            <a:noFill/>
          </a:ln>
        </p:spPr>
        <p:txBody>
          <a:bodyPr vert="horz" lIns="84390" tIns="42195" rIns="84390" bIns="42195" anchor="t"/>
          <a:lstStyle/>
          <a:p>
            <a:endParaRPr lang="zh-CN" altLang="en-US" sz="1100" dirty="0"/>
          </a:p>
        </p:txBody>
      </p:sp>
      <p:sp>
        <p:nvSpPr>
          <p:cNvPr id="28676" name="页脚占位符 4"/>
          <p:cNvSpPr txBox="1">
            <a:spLocks noGrp="1"/>
          </p:cNvSpPr>
          <p:nvPr>
            <p:ph type="ftr" sz="quarter"/>
          </p:nvPr>
        </p:nvSpPr>
        <p:spPr>
          <a:xfrm>
            <a:off x="0" y="7759706"/>
            <a:ext cx="2868866" cy="408480"/>
          </a:xfrm>
          <a:prstGeom prst="rect">
            <a:avLst/>
          </a:prstGeom>
          <a:noFill/>
          <a:ln w="9525">
            <a:noFill/>
          </a:ln>
        </p:spPr>
        <p:txBody>
          <a:bodyPr vert="horz" lIns="84390" tIns="42195" rIns="84390" bIns="42195" anchor="b"/>
          <a:lstStyle/>
          <a:p>
            <a:endParaRPr lang="zh-CN" altLang="en-US" sz="11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TextEdit="1"/>
          </p:cNvSpPr>
          <p:nvPr>
            <p:ph type="sldImg"/>
          </p:nvPr>
        </p:nvSpPr>
        <p:spPr>
          <a:xfrm>
            <a:off x="687388" y="1143000"/>
            <a:ext cx="5483225" cy="3086100"/>
          </a:xfrm>
          <a:ln>
            <a:solidFill>
              <a:srgbClr val="000000"/>
            </a:solidFill>
            <a:miter/>
          </a:ln>
        </p:spPr>
      </p:sp>
      <p:sp>
        <p:nvSpPr>
          <p:cNvPr id="6146" name="备注占位符 2"/>
          <p:cNvSpPr>
            <a:spLocks noGrp="1"/>
          </p:cNvSpPr>
          <p:nvPr>
            <p:ph type="body"/>
          </p:nvPr>
        </p:nvSpPr>
        <p:spPr>
          <a:noFill/>
          <a:ln>
            <a:noFill/>
          </a:ln>
        </p:spPr>
        <p:txBody>
          <a:bodyPr wrap="square" lIns="84390" tIns="42195" rIns="84390" bIns="42195" anchor="t"/>
          <a:lstStyle/>
          <a:p>
            <a:pPr lvl="0" eaLnBrk="1" hangingPunct="1"/>
            <a:endParaRPr lang="zh-CN" altLang="en-US" dirty="0"/>
          </a:p>
        </p:txBody>
      </p:sp>
      <p:sp>
        <p:nvSpPr>
          <p:cNvPr id="6147" name="页脚占位符 4"/>
          <p:cNvSpPr txBox="1">
            <a:spLocks noGrp="1"/>
          </p:cNvSpPr>
          <p:nvPr>
            <p:ph type="ftr" sz="quarter"/>
          </p:nvPr>
        </p:nvSpPr>
        <p:spPr>
          <a:xfrm>
            <a:off x="0" y="7759706"/>
            <a:ext cx="2868866" cy="408480"/>
          </a:xfrm>
          <a:prstGeom prst="rect">
            <a:avLst/>
          </a:prstGeom>
          <a:noFill/>
          <a:ln w="9525">
            <a:noFill/>
          </a:ln>
        </p:spPr>
        <p:txBody>
          <a:bodyPr vert="horz" lIns="84390" tIns="42195" rIns="84390" bIns="42195" anchor="b"/>
          <a:lstStyle/>
          <a:p>
            <a:r>
              <a:rPr lang="zh-CN" altLang="en-US" sz="1100" dirty="0"/>
              <a:t>状元成才路</a:t>
            </a:r>
          </a:p>
        </p:txBody>
      </p:sp>
      <p:sp>
        <p:nvSpPr>
          <p:cNvPr id="6148" name="页眉占位符 5"/>
          <p:cNvSpPr txBox="1">
            <a:spLocks noGrp="1"/>
          </p:cNvSpPr>
          <p:nvPr>
            <p:ph type="hdr" sz="quarter"/>
          </p:nvPr>
        </p:nvSpPr>
        <p:spPr>
          <a:xfrm>
            <a:off x="0" y="0"/>
            <a:ext cx="2868866" cy="408480"/>
          </a:xfrm>
          <a:prstGeom prst="rect">
            <a:avLst/>
          </a:prstGeom>
          <a:noFill/>
          <a:ln w="9525">
            <a:noFill/>
          </a:ln>
        </p:spPr>
        <p:txBody>
          <a:bodyPr vert="horz" lIns="84390" tIns="42195" rIns="84390" bIns="42195" anchor="t"/>
          <a:lstStyle/>
          <a:p>
            <a:r>
              <a:rPr lang="zh-CN" altLang="en-US" sz="1100" dirty="0"/>
              <a:t>状元成才路</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043" y="2130426"/>
            <a:ext cx="10359152"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086" y="3886200"/>
            <a:ext cx="8531067"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76766" y="274639"/>
            <a:ext cx="3654056"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483" y="274639"/>
            <a:ext cx="10761162"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708" y="4406901"/>
            <a:ext cx="10359152"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708" y="2906713"/>
            <a:ext cx="10359152"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483" y="1600201"/>
            <a:ext cx="720655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2155" y="1600201"/>
            <a:ext cx="720866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362" y="274638"/>
            <a:ext cx="10968514"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2" y="1535113"/>
            <a:ext cx="53848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362" y="2174875"/>
            <a:ext cx="53848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0949" y="1535113"/>
            <a:ext cx="538692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0949" y="2174875"/>
            <a:ext cx="538692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63" y="273050"/>
            <a:ext cx="4009517"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4871" y="273051"/>
            <a:ext cx="681300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363" y="1435101"/>
            <a:ext cx="400951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8784" y="4800600"/>
            <a:ext cx="7312343"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8784" y="612775"/>
            <a:ext cx="7312343"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8784" y="5367338"/>
            <a:ext cx="7312343"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56F336-6128-495A-A61D-08B4C0B46D14}" type="datetimeFigureOut">
              <a:rPr lang="zh-CN" altLang="en-US" smtClean="0"/>
              <a:t>2018/9/13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21CB997-5E25-4001-8500-E3912FF1907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362" y="274638"/>
            <a:ext cx="10968514"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362" y="1600201"/>
            <a:ext cx="10968514"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362" y="6356351"/>
            <a:ext cx="284368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56F336-6128-495A-A61D-08B4C0B46D14}" type="datetimeFigureOut">
              <a:rPr lang="zh-CN" altLang="en-US" smtClean="0"/>
              <a:t>2018/9/13</a:t>
            </a:fld>
            <a:endParaRPr lang="zh-CN" altLang="en-US"/>
          </a:p>
        </p:txBody>
      </p:sp>
      <p:sp>
        <p:nvSpPr>
          <p:cNvPr id="5" name="页脚占位符 4"/>
          <p:cNvSpPr>
            <a:spLocks noGrp="1"/>
          </p:cNvSpPr>
          <p:nvPr>
            <p:ph type="ftr" sz="quarter" idx="3"/>
          </p:nvPr>
        </p:nvSpPr>
        <p:spPr>
          <a:xfrm>
            <a:off x="4163973" y="6356351"/>
            <a:ext cx="385929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4187" y="6356351"/>
            <a:ext cx="284368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1CB997-5E25-4001-8500-E3912FF1907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32736;&#40479;&#25429;&#40060;.wmv" TargetMode="External"/><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8.gif"/><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文本框 1"/>
          <p:cNvSpPr txBox="1"/>
          <p:nvPr/>
        </p:nvSpPr>
        <p:spPr>
          <a:xfrm>
            <a:off x="2285743" y="2729444"/>
            <a:ext cx="7430830" cy="993775"/>
          </a:xfrm>
          <a:prstGeom prst="rect">
            <a:avLst/>
          </a:prstGeom>
          <a:noFill/>
          <a:ln w="9525">
            <a:noFill/>
          </a:ln>
        </p:spPr>
        <p:txBody>
          <a:bodyPr anchor="t">
            <a:spAutoFit/>
          </a:bodyPr>
          <a:lstStyle/>
          <a:p>
            <a:pPr algn="ctr"/>
            <a:r>
              <a:rPr lang="en-US" altLang="zh-CN" sz="5865" b="1" dirty="0">
                <a:solidFill>
                  <a:srgbClr val="BD10C0"/>
                </a:solidFill>
                <a:latin typeface="楷体" panose="02010609060101010101" pitchFamily="49" charset="-122"/>
                <a:ea typeface="楷体" panose="02010609060101010101" pitchFamily="49" charset="-122"/>
              </a:rPr>
              <a:t>15 </a:t>
            </a:r>
            <a:r>
              <a:rPr lang="zh-CN" altLang="en-US" sz="5865" b="1" dirty="0">
                <a:solidFill>
                  <a:srgbClr val="BD10C0"/>
                </a:solidFill>
                <a:latin typeface="楷体" panose="02010609060101010101" pitchFamily="49" charset="-122"/>
                <a:ea typeface="楷体" panose="02010609060101010101" pitchFamily="49" charset="-122"/>
              </a:rPr>
              <a:t>搭船的鸟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p:nvPr/>
        </p:nvSpPr>
        <p:spPr>
          <a:xfrm>
            <a:off x="791324" y="844553"/>
            <a:ext cx="10604590" cy="2455096"/>
          </a:xfrm>
          <a:prstGeom prst="rect">
            <a:avLst/>
          </a:prstGeom>
          <a:noFill/>
          <a:ln w="9525">
            <a:noFill/>
          </a:ln>
        </p:spPr>
        <p:txBody>
          <a:bodyPr anchor="t">
            <a:spAutoFit/>
          </a:bodyPr>
          <a:lstStyle/>
          <a:p>
            <a:pPr>
              <a:lnSpc>
                <a:spcPct val="120000"/>
              </a:lnSpc>
            </a:pPr>
            <a:r>
              <a:rPr lang="zh-CN" altLang="en-US" sz="4265" b="1" dirty="0">
                <a:latin typeface="楷体" panose="02010609060101010101" pitchFamily="49" charset="-122"/>
                <a:ea typeface="楷体" panose="02010609060101010101" pitchFamily="49" charset="-122"/>
              </a:rPr>
              <a:t>    我们坐在船舱里。天下着大雨，雨点打在船篷上，沙啦、沙啦地响。船夫披着蓑衣在船后用力地摇着橹。</a:t>
            </a:r>
          </a:p>
        </p:txBody>
      </p:sp>
      <p:sp>
        <p:nvSpPr>
          <p:cNvPr id="3" name="矩形 2"/>
          <p:cNvSpPr/>
          <p:nvPr/>
        </p:nvSpPr>
        <p:spPr>
          <a:xfrm>
            <a:off x="3501718" y="1623485"/>
            <a:ext cx="2991798" cy="879921"/>
          </a:xfrm>
          <a:prstGeom prst="rect">
            <a:avLst/>
          </a:prstGeom>
          <a:noFill/>
          <a:ln w="9525">
            <a:noFill/>
          </a:ln>
        </p:spPr>
        <p:txBody>
          <a:bodyPr anchor="t">
            <a:spAutoFit/>
          </a:bodyPr>
          <a:lstStyle/>
          <a:p>
            <a:pPr>
              <a:lnSpc>
                <a:spcPct val="120000"/>
              </a:lnSpc>
            </a:pPr>
            <a:r>
              <a:rPr lang="zh-CN" altLang="en-US" sz="4265" b="1" dirty="0">
                <a:solidFill>
                  <a:srgbClr val="FF00FF"/>
                </a:solidFill>
                <a:latin typeface="楷体" panose="02010609060101010101" pitchFamily="49" charset="-122"/>
                <a:ea typeface="楷体" panose="02010609060101010101" pitchFamily="49" charset="-122"/>
              </a:rPr>
              <a:t>沙啦、沙啦</a:t>
            </a:r>
          </a:p>
        </p:txBody>
      </p:sp>
      <p:grpSp>
        <p:nvGrpSpPr>
          <p:cNvPr id="2" name="组合 5"/>
          <p:cNvGrpSpPr/>
          <p:nvPr/>
        </p:nvGrpSpPr>
        <p:grpSpPr>
          <a:xfrm>
            <a:off x="848452" y="3299884"/>
            <a:ext cx="10604590" cy="1667510"/>
            <a:chOff x="636960" y="2619224"/>
            <a:chExt cx="7956884" cy="1250416"/>
          </a:xfrm>
        </p:grpSpPr>
        <p:sp>
          <p:nvSpPr>
            <p:cNvPr id="4" name="对话气泡: 圆角矩形 3"/>
            <p:cNvSpPr/>
            <p:nvPr/>
          </p:nvSpPr>
          <p:spPr>
            <a:xfrm>
              <a:off x="682999" y="2647794"/>
              <a:ext cx="7867980" cy="1166610"/>
            </a:xfrm>
            <a:prstGeom prst="wedgeRoundRectCallout">
              <a:avLst>
                <a:gd name="adj1" fmla="val 4847"/>
                <a:gd name="adj2" fmla="val -112388"/>
                <a:gd name="adj3" fmla="val 16667"/>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414" name="矩形 4"/>
            <p:cNvSpPr/>
            <p:nvPr/>
          </p:nvSpPr>
          <p:spPr>
            <a:xfrm>
              <a:off x="636960" y="2619224"/>
              <a:ext cx="7956884" cy="1250416"/>
            </a:xfrm>
            <a:prstGeom prst="rect">
              <a:avLst/>
            </a:prstGeom>
            <a:noFill/>
            <a:ln w="9525">
              <a:noFill/>
            </a:ln>
          </p:spPr>
          <p:txBody>
            <a:bodyPr anchor="t">
              <a:spAutoFit/>
            </a:bodyPr>
            <a:lstStyle/>
            <a:p>
              <a:pPr>
                <a:lnSpc>
                  <a:spcPct val="120000"/>
                </a:lnSpc>
              </a:pPr>
              <a:r>
                <a:rPr lang="zh-CN" altLang="en-US" sz="4265" b="1" dirty="0">
                  <a:solidFill>
                    <a:srgbClr val="0000FF"/>
                  </a:solidFill>
                  <a:latin typeface="楷体" panose="02010609060101010101" pitchFamily="49" charset="-122"/>
                  <a:ea typeface="楷体" panose="02010609060101010101" pitchFamily="49" charset="-122"/>
                </a:rPr>
                <a:t>拟声词，雨点落在船篷上发出的声音，说明雨下得很大。</a:t>
              </a:r>
            </a:p>
          </p:txBody>
        </p:sp>
      </p:grpSp>
      <p:sp>
        <p:nvSpPr>
          <p:cNvPr id="7" name="矩形 6"/>
          <p:cNvSpPr/>
          <p:nvPr/>
        </p:nvSpPr>
        <p:spPr>
          <a:xfrm>
            <a:off x="3213962" y="5156200"/>
            <a:ext cx="7773596" cy="977900"/>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点明故事发生的环境。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p:nvPr/>
        </p:nvSpPr>
        <p:spPr>
          <a:xfrm>
            <a:off x="1294895" y="836086"/>
            <a:ext cx="5710653" cy="879475"/>
          </a:xfrm>
          <a:prstGeom prst="rect">
            <a:avLst/>
          </a:prstGeom>
          <a:noFill/>
          <a:ln w="9525">
            <a:noFill/>
          </a:ln>
        </p:spPr>
        <p:txBody>
          <a:bodyPr anchor="t">
            <a:spAutoFit/>
          </a:bodyPr>
          <a:lstStyle/>
          <a:p>
            <a:pPr>
              <a:lnSpc>
                <a:spcPct val="120000"/>
              </a:lnSpc>
            </a:pPr>
            <a:r>
              <a:rPr lang="zh-CN" altLang="en-US" sz="4265" b="1" dirty="0">
                <a:latin typeface="楷体" panose="02010609060101010101" pitchFamily="49" charset="-122"/>
                <a:ea typeface="楷体" panose="02010609060101010101" pitchFamily="49" charset="-122"/>
              </a:rPr>
              <a:t>    后来雨停了。</a:t>
            </a:r>
          </a:p>
        </p:txBody>
      </p:sp>
      <p:grpSp>
        <p:nvGrpSpPr>
          <p:cNvPr id="2" name="组合 8"/>
          <p:cNvGrpSpPr/>
          <p:nvPr/>
        </p:nvGrpSpPr>
        <p:grpSpPr>
          <a:xfrm>
            <a:off x="1294896" y="2410886"/>
            <a:ext cx="9502238" cy="1667511"/>
            <a:chOff x="899592" y="281051"/>
            <a:chExt cx="7128792" cy="1250973"/>
          </a:xfrm>
        </p:grpSpPr>
        <p:sp>
          <p:nvSpPr>
            <p:cNvPr id="7" name="对话气泡: 圆角矩形 6"/>
            <p:cNvSpPr/>
            <p:nvPr/>
          </p:nvSpPr>
          <p:spPr>
            <a:xfrm>
              <a:off x="899592" y="338217"/>
              <a:ext cx="7128792" cy="1138546"/>
            </a:xfrm>
            <a:prstGeom prst="wedgeRoundRectCallout">
              <a:avLst>
                <a:gd name="adj1" fmla="val -23861"/>
                <a:gd name="adj2" fmla="val -112392"/>
                <a:gd name="adj3" fmla="val 16667"/>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265" b="0" i="0" u="none" strike="noStrike" kern="1200" cap="none" spc="0" normalizeH="0" baseline="0" noProof="0">
                <a:ln>
                  <a:noFill/>
                </a:ln>
                <a:solidFill>
                  <a:schemeClr val="lt1"/>
                </a:solidFill>
                <a:effectLst/>
                <a:uLnTx/>
                <a:uFillTx/>
                <a:latin typeface="+mn-lt"/>
                <a:ea typeface="+mn-ea"/>
                <a:cs typeface="+mn-cs"/>
              </a:endParaRPr>
            </a:p>
          </p:txBody>
        </p:sp>
        <p:sp>
          <p:nvSpPr>
            <p:cNvPr id="18437" name="矩形 7"/>
            <p:cNvSpPr/>
            <p:nvPr/>
          </p:nvSpPr>
          <p:spPr>
            <a:xfrm>
              <a:off x="899592" y="281051"/>
              <a:ext cx="7128792" cy="1250973"/>
            </a:xfrm>
            <a:prstGeom prst="rect">
              <a:avLst/>
            </a:prstGeom>
            <a:noFill/>
            <a:ln w="9525">
              <a:noFill/>
            </a:ln>
          </p:spPr>
          <p:txBody>
            <a:bodyPr anchor="t">
              <a:spAutoFit/>
            </a:bodyPr>
            <a:lstStyle/>
            <a:p>
              <a:pPr>
                <a:lnSpc>
                  <a:spcPct val="120000"/>
                </a:lnSpc>
              </a:pPr>
              <a:r>
                <a:rPr lang="zh-CN" altLang="en-US" sz="4265" b="1" dirty="0">
                  <a:solidFill>
                    <a:srgbClr val="0000FF"/>
                  </a:solidFill>
                  <a:latin typeface="楷体" panose="02010609060101010101" pitchFamily="49" charset="-122"/>
                  <a:ea typeface="楷体" panose="02010609060101010101" pitchFamily="49" charset="-122"/>
                </a:rPr>
                <a:t>过渡：承上启下。说明下面要写的是即将发生的情况。</a:t>
              </a:r>
            </a:p>
          </p:txBody>
        </p:sp>
      </p:grpSp>
      <p:sp>
        <p:nvSpPr>
          <p:cNvPr id="17412" name="矩形 10"/>
          <p:cNvSpPr/>
          <p:nvPr/>
        </p:nvSpPr>
        <p:spPr>
          <a:xfrm>
            <a:off x="1294896" y="4639735"/>
            <a:ext cx="9502238" cy="879475"/>
          </a:xfrm>
          <a:prstGeom prst="rect">
            <a:avLst/>
          </a:prstGeom>
          <a:noFill/>
          <a:ln w="9525">
            <a:noFill/>
          </a:ln>
        </p:spPr>
        <p:txBody>
          <a:bodyPr anchor="t">
            <a:spAutoFit/>
          </a:bodyPr>
          <a:lstStyle/>
          <a:p>
            <a:pPr>
              <a:lnSpc>
                <a:spcPct val="120000"/>
              </a:lnSpc>
            </a:pPr>
            <a:r>
              <a:rPr lang="zh-CN" altLang="en-US" sz="4265" b="1" dirty="0">
                <a:solidFill>
                  <a:srgbClr val="FF0000"/>
                </a:solidFill>
                <a:latin typeface="楷体" panose="02010609060101010101" pitchFamily="49" charset="-122"/>
                <a:ea typeface="楷体" panose="02010609060101010101" pitchFamily="49" charset="-122"/>
              </a:rPr>
              <a:t>    接下来发生了什么？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412"/>
                                        </p:tgtEl>
                                        <p:attrNameLst>
                                          <p:attrName>style.visibility</p:attrName>
                                        </p:attrNameLst>
                                      </p:cBhvr>
                                      <p:to>
                                        <p:strVal val="visible"/>
                                      </p:to>
                                    </p:set>
                                    <p:animEffect transition="in" filter="barn(inVertical)">
                                      <p:cBhvr>
                                        <p:cTn id="12"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19459"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0"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1"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2"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3"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4"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5"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6"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7"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8" name="文本框 40"/>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69"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0"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1"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2"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3"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4"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5"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6"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7"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8"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79"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0"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1"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2" name="文本框 54"/>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3" name="文本框 55"/>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4" name="文本框 56"/>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5" name="文本框 57"/>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6" name="文本框 58"/>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7" name="文本框 59"/>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8" name="文本框 60"/>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89" name="文本框 61"/>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0" name="文本框 62"/>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1" name="文本框 63"/>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2"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3"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4"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5"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6"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7"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8"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499"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0"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1"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2"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3"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4"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5" name="文本框 77"/>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6" name="文本框 78"/>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7" name="文本框 79"/>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8"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09"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0"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1"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2"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3"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4"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5"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6"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7"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8"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19"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0"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1"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2"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3"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4"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5"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6"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7"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8"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29"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0"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1"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2"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3"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4"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5"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6"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7"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8"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39"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0"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1"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2"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3"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4"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5"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6"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7"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8"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49"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0"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1"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2"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3"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4"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5"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6"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7"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9558" name="矩形 1"/>
          <p:cNvSpPr/>
          <p:nvPr/>
        </p:nvSpPr>
        <p:spPr>
          <a:xfrm>
            <a:off x="911928" y="1316568"/>
            <a:ext cx="10651138" cy="2308324"/>
          </a:xfrm>
          <a:prstGeom prst="rect">
            <a:avLst/>
          </a:prstGeom>
          <a:noFill/>
          <a:ln w="9525">
            <a:noFill/>
          </a:ln>
        </p:spPr>
        <p:txBody>
          <a:bodyPr anchor="t">
            <a:spAutoFit/>
          </a:bodyPr>
          <a:lstStyle/>
          <a:p>
            <a:pPr>
              <a:lnSpc>
                <a:spcPct val="120000"/>
              </a:lnSpc>
            </a:pPr>
            <a:r>
              <a:rPr lang="zh-CN" altLang="en-US" sz="4000" b="1" dirty="0">
                <a:latin typeface="楷体" panose="02010609060101010101" pitchFamily="49" charset="-122"/>
                <a:ea typeface="楷体" panose="02010609060101010101" pitchFamily="49" charset="-122"/>
              </a:rPr>
              <a:t>    我看见一只彩色的小鸟站在船头，多么美丽啊！它的羽毛是翠绿的，翅膀带着一些蓝色，比鹦鹉还漂亮。它还有一张红色的长嘴。</a:t>
            </a:r>
          </a:p>
        </p:txBody>
      </p:sp>
      <p:cxnSp>
        <p:nvCxnSpPr>
          <p:cNvPr id="4" name="直接连接符 3"/>
          <p:cNvCxnSpPr/>
          <p:nvPr/>
        </p:nvCxnSpPr>
        <p:spPr>
          <a:xfrm>
            <a:off x="2062947" y="2084917"/>
            <a:ext cx="9212367"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7" name="直接连接符 6"/>
          <p:cNvCxnSpPr/>
          <p:nvPr/>
        </p:nvCxnSpPr>
        <p:spPr>
          <a:xfrm>
            <a:off x="1007140" y="2755900"/>
            <a:ext cx="1343559" cy="0"/>
          </a:xfrm>
          <a:prstGeom prst="line">
            <a:avLst/>
          </a:prstGeom>
        </p:spPr>
        <p:style>
          <a:lnRef idx="2">
            <a:schemeClr val="accent6"/>
          </a:lnRef>
          <a:fillRef idx="0">
            <a:schemeClr val="accent6"/>
          </a:fillRef>
          <a:effectRef idx="1">
            <a:schemeClr val="accent6"/>
          </a:effectRef>
          <a:fontRef idx="minor">
            <a:schemeClr val="tx1"/>
          </a:fontRef>
        </p:style>
      </p:cxnSp>
      <p:grpSp>
        <p:nvGrpSpPr>
          <p:cNvPr id="2" name="组合 14"/>
          <p:cNvGrpSpPr/>
          <p:nvPr/>
        </p:nvGrpSpPr>
        <p:grpSpPr>
          <a:xfrm>
            <a:off x="624174" y="357719"/>
            <a:ext cx="4030674" cy="978410"/>
            <a:chOff x="1054460" y="483518"/>
            <a:chExt cx="3024336" cy="735962"/>
          </a:xfrm>
        </p:grpSpPr>
        <p:sp>
          <p:nvSpPr>
            <p:cNvPr id="10" name="对话气泡: 圆角矩形 9"/>
            <p:cNvSpPr/>
            <p:nvPr/>
          </p:nvSpPr>
          <p:spPr>
            <a:xfrm>
              <a:off x="1054460" y="551980"/>
              <a:ext cx="2941782" cy="612983"/>
            </a:xfrm>
            <a:prstGeom prst="wedgeRoundRectCallout">
              <a:avLst>
                <a:gd name="adj1" fmla="val -19196"/>
                <a:gd name="adj2" fmla="val 108106"/>
                <a:gd name="adj3" fmla="val 16667"/>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9563" name="矩形 10"/>
            <p:cNvSpPr/>
            <p:nvPr/>
          </p:nvSpPr>
          <p:spPr>
            <a:xfrm>
              <a:off x="1054460" y="483518"/>
              <a:ext cx="3024336" cy="735962"/>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总写鸟的美丽。</a:t>
              </a:r>
            </a:p>
          </p:txBody>
        </p:sp>
      </p:grpSp>
      <p:sp>
        <p:nvSpPr>
          <p:cNvPr id="13" name="椭圆 12"/>
          <p:cNvSpPr/>
          <p:nvPr/>
        </p:nvSpPr>
        <p:spPr>
          <a:xfrm>
            <a:off x="3599046" y="2156886"/>
            <a:ext cx="958476" cy="656167"/>
          </a:xfrm>
          <a:prstGeom prst="ellipse">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7149424" y="2131486"/>
            <a:ext cx="1055805" cy="656167"/>
          </a:xfrm>
          <a:prstGeom prst="ellipse">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椭圆 16"/>
          <p:cNvSpPr/>
          <p:nvPr/>
        </p:nvSpPr>
        <p:spPr>
          <a:xfrm>
            <a:off x="8685524" y="2853269"/>
            <a:ext cx="1055805" cy="656167"/>
          </a:xfrm>
          <a:prstGeom prst="ellipse">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cxnSp>
        <p:nvCxnSpPr>
          <p:cNvPr id="20" name="直接连接符 19"/>
          <p:cNvCxnSpPr>
            <a:endCxn id="13" idx="7"/>
          </p:cNvCxnSpPr>
          <p:nvPr/>
        </p:nvCxnSpPr>
        <p:spPr>
          <a:xfrm flipH="1">
            <a:off x="4417874" y="933451"/>
            <a:ext cx="3692141" cy="1320800"/>
          </a:xfrm>
          <a:prstGeom prst="line">
            <a:avLst/>
          </a:prstGeom>
        </p:spPr>
        <p:style>
          <a:lnRef idx="2">
            <a:schemeClr val="accent4"/>
          </a:lnRef>
          <a:fillRef idx="0">
            <a:schemeClr val="accent4"/>
          </a:fillRef>
          <a:effectRef idx="1">
            <a:schemeClr val="accent4"/>
          </a:effectRef>
          <a:fontRef idx="minor">
            <a:schemeClr val="tx1"/>
          </a:fontRef>
        </p:style>
      </p:cxnSp>
      <p:cxnSp>
        <p:nvCxnSpPr>
          <p:cNvPr id="24" name="直接连接符 23"/>
          <p:cNvCxnSpPr>
            <a:endCxn id="16" idx="0"/>
          </p:cNvCxnSpPr>
          <p:nvPr/>
        </p:nvCxnSpPr>
        <p:spPr>
          <a:xfrm flipH="1">
            <a:off x="7676269" y="933453"/>
            <a:ext cx="433748" cy="1198033"/>
          </a:xfrm>
          <a:prstGeom prst="line">
            <a:avLst/>
          </a:prstGeom>
        </p:spPr>
        <p:style>
          <a:lnRef idx="2">
            <a:schemeClr val="accent4"/>
          </a:lnRef>
          <a:fillRef idx="0">
            <a:schemeClr val="accent4"/>
          </a:fillRef>
          <a:effectRef idx="1">
            <a:schemeClr val="accent4"/>
          </a:effectRef>
          <a:fontRef idx="minor">
            <a:schemeClr val="tx1"/>
          </a:fontRef>
        </p:style>
      </p:cxnSp>
      <p:cxnSp>
        <p:nvCxnSpPr>
          <p:cNvPr id="27" name="直接连接符 26"/>
          <p:cNvCxnSpPr>
            <a:endCxn id="17" idx="0"/>
          </p:cNvCxnSpPr>
          <p:nvPr/>
        </p:nvCxnSpPr>
        <p:spPr>
          <a:xfrm>
            <a:off x="8110015" y="933453"/>
            <a:ext cx="1102353" cy="1919817"/>
          </a:xfrm>
          <a:prstGeom prst="line">
            <a:avLst/>
          </a:prstGeom>
        </p:spPr>
        <p:style>
          <a:lnRef idx="2">
            <a:schemeClr val="accent4"/>
          </a:lnRef>
          <a:fillRef idx="0">
            <a:schemeClr val="accent4"/>
          </a:fillRef>
          <a:effectRef idx="1">
            <a:schemeClr val="accent4"/>
          </a:effectRef>
          <a:fontRef idx="minor">
            <a:schemeClr val="tx1"/>
          </a:fontRef>
        </p:style>
      </p:cxnSp>
      <p:sp>
        <p:nvSpPr>
          <p:cNvPr id="30" name="矩形 29"/>
          <p:cNvSpPr/>
          <p:nvPr/>
        </p:nvSpPr>
        <p:spPr>
          <a:xfrm>
            <a:off x="7437178" y="165101"/>
            <a:ext cx="1428191" cy="978409"/>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分写</a:t>
            </a:r>
          </a:p>
        </p:txBody>
      </p:sp>
      <p:sp>
        <p:nvSpPr>
          <p:cNvPr id="32" name="矩形 31"/>
          <p:cNvSpPr/>
          <p:nvPr/>
        </p:nvSpPr>
        <p:spPr>
          <a:xfrm>
            <a:off x="911928" y="2777068"/>
            <a:ext cx="3952389" cy="830997"/>
          </a:xfrm>
          <a:prstGeom prst="rect">
            <a:avLst/>
          </a:prstGeom>
          <a:noFill/>
          <a:ln w="9525">
            <a:noFill/>
          </a:ln>
        </p:spPr>
        <p:txBody>
          <a:bodyPr anchor="t">
            <a:spAutoFit/>
          </a:bodyPr>
          <a:lstStyle/>
          <a:p>
            <a:pPr>
              <a:lnSpc>
                <a:spcPct val="120000"/>
              </a:lnSpc>
            </a:pPr>
            <a:r>
              <a:rPr lang="zh-CN" altLang="en-US" sz="4000" b="1" dirty="0">
                <a:solidFill>
                  <a:srgbClr val="FF0000"/>
                </a:solidFill>
                <a:latin typeface="楷体" panose="02010609060101010101" pitchFamily="49" charset="-122"/>
                <a:ea typeface="楷体" panose="02010609060101010101" pitchFamily="49" charset="-122"/>
              </a:rPr>
              <a:t>比鹦鹉还漂亮</a:t>
            </a:r>
          </a:p>
        </p:txBody>
      </p:sp>
      <p:grpSp>
        <p:nvGrpSpPr>
          <p:cNvPr id="3" name="组合 34"/>
          <p:cNvGrpSpPr/>
          <p:nvPr/>
        </p:nvGrpSpPr>
        <p:grpSpPr>
          <a:xfrm>
            <a:off x="1677862" y="3716869"/>
            <a:ext cx="9789991" cy="2800351"/>
            <a:chOff x="1259632" y="2841370"/>
            <a:chExt cx="7344816" cy="2100294"/>
          </a:xfrm>
        </p:grpSpPr>
        <p:pic>
          <p:nvPicPr>
            <p:cNvPr id="33794" name="Picture 2" descr="https://timgsa.baidu.com/timg?image&amp;quality=80&amp;size=b9999_10000&amp;sec=1523161409561&amp;di=dd2671bd71832b3449accbd74f3f9ae6&amp;imgtype=0&amp;src=http%3A%2F%2Fwww.taopic.com%2Fuploads%2Fallimg%2F140808%2F235033-140PQ0515255.jpg"/>
            <p:cNvPicPr>
              <a:picLocks noChangeAspect="1" noChangeArrowheads="1"/>
            </p:cNvPicPr>
            <p:nvPr/>
          </p:nvPicPr>
          <p:blipFill>
            <a:blip r:embed="rId2"/>
            <a:srcRect/>
            <a:stretch>
              <a:fillRect/>
            </a:stretch>
          </p:blipFill>
          <p:spPr bwMode="auto">
            <a:xfrm>
              <a:off x="1259632" y="2957388"/>
              <a:ext cx="1760868" cy="198304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33" name="图片 32"/>
            <p:cNvPicPr>
              <a:picLocks noChangeAspect="1"/>
            </p:cNvPicPr>
            <p:nvPr/>
          </p:nvPicPr>
          <p:blipFill>
            <a:blip r:embed="rId3"/>
            <a:stretch>
              <a:fillRect/>
            </a:stretch>
          </p:blipFill>
          <p:spPr>
            <a:xfrm>
              <a:off x="5651921" y="2841370"/>
              <a:ext cx="2952527" cy="2100294"/>
            </a:xfrm>
            <a:prstGeom prst="rect">
              <a:avLst/>
            </a:prstGeom>
            <a:ln>
              <a:noFill/>
            </a:ln>
            <a:effectLst>
              <a:softEdge rad="112500"/>
            </a:effectLst>
          </p:spPr>
        </p:pic>
        <p:sp>
          <p:nvSpPr>
            <p:cNvPr id="34" name="箭头: 左右 33"/>
            <p:cNvSpPr/>
            <p:nvPr/>
          </p:nvSpPr>
          <p:spPr>
            <a:xfrm>
              <a:off x="3032737" y="3579569"/>
              <a:ext cx="2593782" cy="484194"/>
            </a:xfrm>
            <a:prstGeom prst="leftRightArrow">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grpSp>
      <p:sp>
        <p:nvSpPr>
          <p:cNvPr id="36" name="矩形 35"/>
          <p:cNvSpPr/>
          <p:nvPr/>
        </p:nvSpPr>
        <p:spPr>
          <a:xfrm>
            <a:off x="5103408" y="3896785"/>
            <a:ext cx="1428193" cy="978409"/>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对比</a:t>
            </a:r>
          </a:p>
        </p:txBody>
      </p:sp>
      <p:sp>
        <p:nvSpPr>
          <p:cNvPr id="37" name="矩形 36"/>
          <p:cNvSpPr/>
          <p:nvPr/>
        </p:nvSpPr>
        <p:spPr>
          <a:xfrm>
            <a:off x="3912189" y="5228168"/>
            <a:ext cx="3539800" cy="978409"/>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突出小鸟的美。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randombar(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down)">
                                      <p:cBhvr>
                                        <p:cTn id="36" dur="500"/>
                                        <p:tgtEl>
                                          <p:spTgt spid="20"/>
                                        </p:tgtEl>
                                      </p:cBhvr>
                                    </p:animEffect>
                                  </p:childTnLst>
                                </p:cTn>
                              </p:par>
                              <p:par>
                                <p:cTn id="37" presetID="22" presetClass="entr" presetSubtype="4"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par>
                                <p:cTn id="40" presetID="22" presetClass="entr" presetSubtype="4"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childTnLst>
                          </p:cTn>
                        </p:par>
                        <p:par>
                          <p:cTn id="43" fill="hold">
                            <p:stCondLst>
                              <p:cond delay="500"/>
                            </p:stCondLst>
                            <p:childTnLst>
                              <p:par>
                                <p:cTn id="44" presetID="14" presetClass="entr" presetSubtype="10"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randombar(horizontal)">
                                      <p:cBhvr>
                                        <p:cTn id="46" dur="500"/>
                                        <p:tgtEl>
                                          <p:spTgt spid="30"/>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randombar(horizontal)">
                                      <p:cBhvr>
                                        <p:cTn id="51" dur="500"/>
                                        <p:tgtEl>
                                          <p:spTgt spid="32"/>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barn(outVertical)">
                                      <p:cBhvr>
                                        <p:cTn id="56" dur="500"/>
                                        <p:tgtEl>
                                          <p:spTgt spid="3"/>
                                        </p:tgtEl>
                                      </p:cBhvr>
                                    </p:animEffect>
                                  </p:childTnLst>
                                </p:cTn>
                              </p:par>
                            </p:childTnLst>
                          </p:cTn>
                        </p:par>
                        <p:par>
                          <p:cTn id="57" fill="hold">
                            <p:stCondLst>
                              <p:cond delay="500"/>
                            </p:stCondLst>
                            <p:childTnLst>
                              <p:par>
                                <p:cTn id="58" presetID="14" presetClass="entr" presetSubtype="10"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randombar(horizontal)">
                                      <p:cBhvr>
                                        <p:cTn id="60" dur="500"/>
                                        <p:tgtEl>
                                          <p:spTgt spid="36"/>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randombar(horizontal)">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bldLvl="0" animBg="1"/>
      <p:bldP spid="17" grpId="0" bldLvl="0" animBg="1"/>
      <p:bldP spid="30" grpId="0"/>
      <p:bldP spid="32"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20483"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84"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85"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86"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87"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88"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89"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0"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1"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2" name="文本框 15"/>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3"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4"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5"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6"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7"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8"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499"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0"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1"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2"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3"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4"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5"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6" name="文本框 29"/>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7" name="文本框 30"/>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8" name="文本框 31"/>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09" name="文本框 32"/>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0" name="文本框 33"/>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1" name="文本框 34"/>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2" name="文本框 35"/>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3" name="文本框 36"/>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4" name="文本框 37"/>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5" name="文本框 38"/>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6"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7"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8"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19"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0"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1"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2"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3"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4"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5"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6"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7"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8"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29" name="文本框 52"/>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0" name="文本框 53"/>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1" name="文本框 54"/>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2"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3"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4"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5"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6"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7"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8"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39"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0"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1"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2"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3"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4"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5"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6"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7"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8"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49"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0"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1"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2"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3"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4"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5"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6"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7"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8"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59"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0"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1"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2"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3"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4"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5"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6"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7"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8"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69"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0"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1"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2"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3"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4"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5"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6"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7"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8"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79"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80"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81"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0582" name="矩形 1"/>
          <p:cNvSpPr/>
          <p:nvPr/>
        </p:nvSpPr>
        <p:spPr>
          <a:xfrm>
            <a:off x="431632" y="548217"/>
            <a:ext cx="10653255" cy="1667510"/>
          </a:xfrm>
          <a:prstGeom prst="rect">
            <a:avLst/>
          </a:prstGeom>
          <a:noFill/>
          <a:ln w="9525">
            <a:noFill/>
          </a:ln>
        </p:spPr>
        <p:txBody>
          <a:bodyPr anchor="t">
            <a:spAutoFit/>
          </a:bodyPr>
          <a:lstStyle/>
          <a:p>
            <a:pPr>
              <a:lnSpc>
                <a:spcPct val="120000"/>
              </a:lnSpc>
            </a:pPr>
            <a:r>
              <a:rPr lang="zh-CN" altLang="en-US" sz="4265" b="1" dirty="0">
                <a:solidFill>
                  <a:srgbClr val="FF0000"/>
                </a:solidFill>
                <a:latin typeface="楷体" panose="02010609060101010101" pitchFamily="49" charset="-122"/>
                <a:ea typeface="楷体" panose="02010609060101010101" pitchFamily="49" charset="-122"/>
              </a:rPr>
              <a:t>    看到这样一只美丽的小鸟，作者产生了哪些疑问？</a:t>
            </a:r>
          </a:p>
        </p:txBody>
      </p:sp>
      <p:sp>
        <p:nvSpPr>
          <p:cNvPr id="3" name="矩形 2"/>
          <p:cNvSpPr/>
          <p:nvPr/>
        </p:nvSpPr>
        <p:spPr>
          <a:xfrm>
            <a:off x="526847" y="2180168"/>
            <a:ext cx="10522071" cy="2308324"/>
          </a:xfrm>
          <a:prstGeom prst="rect">
            <a:avLst/>
          </a:prstGeom>
          <a:noFill/>
          <a:ln w="9525">
            <a:noFill/>
          </a:ln>
        </p:spPr>
        <p:txBody>
          <a:bodyPr anchor="t">
            <a:spAutoFit/>
          </a:bodyPr>
          <a:lstStyle/>
          <a:p>
            <a:pPr>
              <a:lnSpc>
                <a:spcPct val="120000"/>
              </a:lnSpc>
            </a:pPr>
            <a:r>
              <a:rPr lang="zh-CN" altLang="en-US" sz="4000" b="1" dirty="0">
                <a:latin typeface="楷体" panose="02010609060101010101" pitchFamily="49" charset="-122"/>
                <a:ea typeface="楷体" panose="02010609060101010101" pitchFamily="49" charset="-122"/>
              </a:rPr>
              <a:t>    它什么时候飞来的呢？它静悄悄地停在船头不知有多久了。它站在那里做什么呢？难道它要和我们一起坐船到外祖父家里去吗？</a:t>
            </a:r>
          </a:p>
        </p:txBody>
      </p:sp>
      <p:sp>
        <p:nvSpPr>
          <p:cNvPr id="4" name="矩形 3"/>
          <p:cNvSpPr/>
          <p:nvPr/>
        </p:nvSpPr>
        <p:spPr>
          <a:xfrm>
            <a:off x="6476587" y="1411817"/>
            <a:ext cx="2496691" cy="748666"/>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265"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心理描写</a:t>
            </a:r>
          </a:p>
        </p:txBody>
      </p:sp>
      <p:sp>
        <p:nvSpPr>
          <p:cNvPr id="5" name="矩形 4"/>
          <p:cNvSpPr/>
          <p:nvPr/>
        </p:nvSpPr>
        <p:spPr>
          <a:xfrm>
            <a:off x="814599" y="4485217"/>
            <a:ext cx="10560156" cy="1667508"/>
          </a:xfrm>
          <a:prstGeom prst="rect">
            <a:avLst/>
          </a:prstGeom>
          <a:solidFill>
            <a:srgbClr val="EFFFFF"/>
          </a:solidFill>
          <a:ln w="9525">
            <a:noFill/>
          </a:ln>
        </p:spPr>
        <p:txBody>
          <a:bodyPr anchor="t">
            <a:spAutoFit/>
          </a:bodyPr>
          <a:lstStyle/>
          <a:p>
            <a:pPr>
              <a:lnSpc>
                <a:spcPct val="120000"/>
              </a:lnSpc>
            </a:pPr>
            <a:r>
              <a:rPr lang="zh-CN" altLang="en-US" sz="4265" b="1" dirty="0">
                <a:solidFill>
                  <a:srgbClr val="0000FF"/>
                </a:solidFill>
                <a:latin typeface="楷体" panose="02010609060101010101" pitchFamily="49" charset="-122"/>
                <a:ea typeface="楷体" panose="02010609060101010101" pitchFamily="49" charset="-122"/>
              </a:rPr>
              <a:t>    突出了“我”对小鸟的关注和喜爱，为下文仔细观察小鸟作铺垫。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21507"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08"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09"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0"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1"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2"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3"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4"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5"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6" name="文本框 30"/>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7"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8"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19"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0"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1"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2"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3"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4"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5"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6"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7"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8"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29"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0" name="文本框 44"/>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1" name="文本框 45"/>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2" name="文本框 46"/>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3" name="文本框 47"/>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4" name="文本框 48"/>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5" name="文本框 49"/>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6" name="文本框 50"/>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7" name="文本框 51"/>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8" name="文本框 52"/>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39" name="文本框 53"/>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0"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1"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2"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3"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4"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5"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6"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7"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8"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49"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0"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1"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2"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3" name="文本框 67"/>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4" name="文本框 68"/>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5" name="文本框 69"/>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6"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7"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8"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59"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0"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1"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2"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3"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4"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5"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6"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7"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8"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69"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0"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1"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2"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3"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4"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5"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6"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7"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8"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79"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0"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1"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2"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3"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4"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5"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6"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7"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8"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89"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0"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1"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2"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3"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4"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5"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6"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7"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8"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599"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600"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601"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602"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603"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604"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1605"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cxnSp>
        <p:nvCxnSpPr>
          <p:cNvPr id="18" name="直接连接符 17"/>
          <p:cNvCxnSpPr/>
          <p:nvPr/>
        </p:nvCxnSpPr>
        <p:spPr>
          <a:xfrm flipH="1" flipV="1">
            <a:off x="2255487" y="3045884"/>
            <a:ext cx="1631313" cy="1534584"/>
          </a:xfrm>
          <a:prstGeom prst="line">
            <a:avLst/>
          </a:prstGeom>
          <a:ln w="19050"/>
        </p:spPr>
        <p:style>
          <a:lnRef idx="1">
            <a:schemeClr val="accent5"/>
          </a:lnRef>
          <a:fillRef idx="0">
            <a:schemeClr val="accent5"/>
          </a:fillRef>
          <a:effectRef idx="0">
            <a:schemeClr val="accent5"/>
          </a:effectRef>
          <a:fontRef idx="minor">
            <a:schemeClr val="tx1"/>
          </a:fontRef>
        </p:style>
      </p:cxnSp>
      <p:cxnSp>
        <p:nvCxnSpPr>
          <p:cNvPr id="21" name="直接连接符 20"/>
          <p:cNvCxnSpPr/>
          <p:nvPr/>
        </p:nvCxnSpPr>
        <p:spPr>
          <a:xfrm flipV="1">
            <a:off x="3886799" y="2372784"/>
            <a:ext cx="768051" cy="2207684"/>
          </a:xfrm>
          <a:prstGeom prst="line">
            <a:avLst/>
          </a:prstGeom>
          <a:ln w="19050"/>
        </p:spPr>
        <p:style>
          <a:lnRef idx="1">
            <a:schemeClr val="accent5"/>
          </a:lnRef>
          <a:fillRef idx="0">
            <a:schemeClr val="accent5"/>
          </a:fillRef>
          <a:effectRef idx="0">
            <a:schemeClr val="accent5"/>
          </a:effectRef>
          <a:fontRef idx="minor">
            <a:schemeClr val="tx1"/>
          </a:fontRef>
        </p:style>
      </p:cxnSp>
      <p:sp>
        <p:nvSpPr>
          <p:cNvPr id="14" name="圆角矩形 13"/>
          <p:cNvSpPr/>
          <p:nvPr/>
        </p:nvSpPr>
        <p:spPr>
          <a:xfrm>
            <a:off x="5571007" y="3079751"/>
            <a:ext cx="4841042" cy="67310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21609" name="矩形 1"/>
          <p:cNvSpPr/>
          <p:nvPr/>
        </p:nvSpPr>
        <p:spPr>
          <a:xfrm>
            <a:off x="526846" y="1604434"/>
            <a:ext cx="11036221" cy="2308324"/>
          </a:xfrm>
          <a:prstGeom prst="rect">
            <a:avLst/>
          </a:prstGeom>
          <a:noFill/>
          <a:ln w="9525">
            <a:noFill/>
          </a:ln>
        </p:spPr>
        <p:txBody>
          <a:bodyPr anchor="t">
            <a:spAutoFit/>
          </a:bodyPr>
          <a:lstStyle/>
          <a:p>
            <a:pPr>
              <a:lnSpc>
                <a:spcPct val="120000"/>
              </a:lnSpc>
            </a:pPr>
            <a:r>
              <a:rPr lang="zh-CN" altLang="en-US" sz="4000" b="1" dirty="0">
                <a:latin typeface="楷体" panose="02010609060101010101" pitchFamily="49" charset="-122"/>
                <a:ea typeface="楷体" panose="02010609060101010101" pitchFamily="49" charset="-122"/>
              </a:rPr>
              <a:t>    我正想着，它一下子冲进水里，不见了。可是，没一会儿，它飞起来了，红色的长嘴衔着一条小鱼。它站在船头，一口把小鱼吞了下去。</a:t>
            </a:r>
          </a:p>
        </p:txBody>
      </p:sp>
      <p:sp>
        <p:nvSpPr>
          <p:cNvPr id="3" name="矩形: 圆角 2"/>
          <p:cNvSpPr/>
          <p:nvPr/>
        </p:nvSpPr>
        <p:spPr>
          <a:xfrm>
            <a:off x="6286161" y="1661584"/>
            <a:ext cx="2014280" cy="673100"/>
          </a:xfrm>
          <a:prstGeom prst="roundRect">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圆角 3"/>
          <p:cNvSpPr/>
          <p:nvPr/>
        </p:nvSpPr>
        <p:spPr>
          <a:xfrm>
            <a:off x="4722557" y="2468033"/>
            <a:ext cx="1555143" cy="546100"/>
          </a:xfrm>
          <a:prstGeom prst="roundRect">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圆角 4"/>
          <p:cNvSpPr/>
          <p:nvPr/>
        </p:nvSpPr>
        <p:spPr>
          <a:xfrm>
            <a:off x="9836543" y="2468033"/>
            <a:ext cx="960591" cy="546100"/>
          </a:xfrm>
          <a:prstGeom prst="roundRect">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圆角 5"/>
          <p:cNvSpPr/>
          <p:nvPr/>
        </p:nvSpPr>
        <p:spPr>
          <a:xfrm>
            <a:off x="3233006" y="3189819"/>
            <a:ext cx="960591" cy="575733"/>
          </a:xfrm>
          <a:prstGeom prst="roundRect">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圆角 6"/>
          <p:cNvSpPr/>
          <p:nvPr/>
        </p:nvSpPr>
        <p:spPr>
          <a:xfrm>
            <a:off x="8359685" y="3141133"/>
            <a:ext cx="1921183" cy="641351"/>
          </a:xfrm>
          <a:prstGeom prst="roundRect">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8" name="矩形 7"/>
          <p:cNvSpPr/>
          <p:nvPr/>
        </p:nvSpPr>
        <p:spPr>
          <a:xfrm>
            <a:off x="7820144" y="548217"/>
            <a:ext cx="2591905" cy="748666"/>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265"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sym typeface="+mn-ea"/>
              </a:rPr>
              <a:t>动作描写</a:t>
            </a:r>
          </a:p>
        </p:txBody>
      </p:sp>
      <p:sp>
        <p:nvSpPr>
          <p:cNvPr id="9" name="矩形 8"/>
          <p:cNvSpPr/>
          <p:nvPr/>
        </p:nvSpPr>
        <p:spPr>
          <a:xfrm>
            <a:off x="3982011" y="645585"/>
            <a:ext cx="3552496" cy="978409"/>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捕鱼技术娴熟</a:t>
            </a:r>
          </a:p>
        </p:txBody>
      </p:sp>
      <p:cxnSp>
        <p:nvCxnSpPr>
          <p:cNvPr id="12" name="直接连接符 11"/>
          <p:cNvCxnSpPr/>
          <p:nvPr/>
        </p:nvCxnSpPr>
        <p:spPr>
          <a:xfrm>
            <a:off x="4654849" y="2313517"/>
            <a:ext cx="1394339"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5" name="直接连接符 14"/>
          <p:cNvCxnSpPr/>
          <p:nvPr/>
        </p:nvCxnSpPr>
        <p:spPr>
          <a:xfrm>
            <a:off x="1870403" y="3045884"/>
            <a:ext cx="1891561" cy="0"/>
          </a:xfrm>
          <a:prstGeom prst="line">
            <a:avLst/>
          </a:prstGeom>
        </p:spPr>
        <p:style>
          <a:lnRef idx="2">
            <a:schemeClr val="accent6"/>
          </a:lnRef>
          <a:fillRef idx="0">
            <a:schemeClr val="accent6"/>
          </a:fillRef>
          <a:effectRef idx="1">
            <a:schemeClr val="accent6"/>
          </a:effectRef>
          <a:fontRef idx="minor">
            <a:schemeClr val="tx1"/>
          </a:fontRef>
        </p:style>
      </p:cxnSp>
      <p:sp>
        <p:nvSpPr>
          <p:cNvPr id="24" name="矩形 23"/>
          <p:cNvSpPr/>
          <p:nvPr/>
        </p:nvSpPr>
        <p:spPr>
          <a:xfrm>
            <a:off x="3023537" y="4485218"/>
            <a:ext cx="2111608" cy="978409"/>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速度快</a:t>
            </a:r>
          </a:p>
        </p:txBody>
      </p:sp>
      <p:sp>
        <p:nvSpPr>
          <p:cNvPr id="27" name="矩形 26"/>
          <p:cNvSpPr/>
          <p:nvPr/>
        </p:nvSpPr>
        <p:spPr>
          <a:xfrm>
            <a:off x="5325570" y="3909486"/>
            <a:ext cx="5854528" cy="2455096"/>
          </a:xfrm>
          <a:prstGeom prst="rect">
            <a:avLst/>
          </a:prstGeom>
          <a:noFill/>
          <a:ln w="9525">
            <a:noFill/>
          </a:ln>
        </p:spPr>
        <p:txBody>
          <a:bodyPr anchor="t">
            <a:spAutoFit/>
          </a:bodyPr>
          <a:lstStyle/>
          <a:p>
            <a:pPr>
              <a:lnSpc>
                <a:spcPct val="120000"/>
              </a:lnSpc>
            </a:pPr>
            <a:r>
              <a:rPr lang="zh-CN" altLang="en-US" sz="4265" b="1" dirty="0">
                <a:solidFill>
                  <a:srgbClr val="0000FF"/>
                </a:solidFill>
                <a:latin typeface="楷体" panose="02010609060101010101" pitchFamily="49" charset="-122"/>
                <a:ea typeface="楷体" panose="02010609060101010101" pitchFamily="49" charset="-122"/>
              </a:rPr>
              <a:t>    抓住了瞬间的动作来描写，表达了作者对翠鸟的喜爱之情。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par>
                                <p:cTn id="53" presetID="22" presetClass="entr" presetSubtype="1"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500"/>
                            </p:stCondLst>
                            <p:childTnLst>
                              <p:par>
                                <p:cTn id="57" presetID="14" presetClass="entr" presetSubtype="1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randombar(horizontal)">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randombar(horizontal)">
                                      <p:cBhvr>
                                        <p:cTn id="6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3" grpId="0" bldLvl="0" animBg="1"/>
      <p:bldP spid="4" grpId="0" bldLvl="0" animBg="1"/>
      <p:bldP spid="5" grpId="0" bldLvl="0" animBg="1"/>
      <p:bldP spid="6" grpId="0" bldLvl="0" animBg="1"/>
      <p:bldP spid="7" grpId="0" bldLvl="0" animBg="1"/>
      <p:bldP spid="8" grpId="0" bldLvl="0" animBg="1"/>
      <p:bldP spid="9" grpId="0"/>
      <p:bldP spid="24"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7" descr="44"/>
          <p:cNvPicPr>
            <a:picLocks noChangeAspect="1" noChangeArrowheads="1"/>
          </p:cNvPicPr>
          <p:nvPr/>
        </p:nvPicPr>
        <p:blipFill rotWithShape="1">
          <a:blip r:embed="rId2"/>
          <a:srcRect/>
          <a:stretch>
            <a:fillRect/>
          </a:stretch>
        </p:blipFill>
        <p:spPr bwMode="auto">
          <a:xfrm>
            <a:off x="6101026" y="657730"/>
            <a:ext cx="4562808" cy="2692837"/>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 name="Picture 9" descr="52"/>
          <p:cNvPicPr>
            <a:picLocks noChangeAspect="1" noChangeArrowheads="1"/>
          </p:cNvPicPr>
          <p:nvPr/>
        </p:nvPicPr>
        <p:blipFill>
          <a:blip r:embed="rId3"/>
          <a:srcRect t="-3"/>
          <a:stretch>
            <a:fillRect/>
          </a:stretch>
        </p:blipFill>
        <p:spPr bwMode="auto">
          <a:xfrm>
            <a:off x="1473681" y="3574177"/>
            <a:ext cx="4354399" cy="2688432"/>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 name="Picture 15" descr="27"/>
          <p:cNvPicPr>
            <a:picLocks noChangeAspect="1" noChangeArrowheads="1"/>
          </p:cNvPicPr>
          <p:nvPr/>
        </p:nvPicPr>
        <p:blipFill>
          <a:blip r:embed="rId4"/>
          <a:srcRect/>
          <a:stretch>
            <a:fillRect/>
          </a:stretch>
        </p:blipFill>
        <p:spPr bwMode="auto">
          <a:xfrm flipH="1">
            <a:off x="1473678" y="657728"/>
            <a:ext cx="4354401" cy="2627220"/>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7" descr="22"/>
          <p:cNvPicPr>
            <a:picLocks noChangeAspect="1" noChangeArrowheads="1"/>
          </p:cNvPicPr>
          <p:nvPr/>
        </p:nvPicPr>
        <p:blipFill>
          <a:blip r:embed="rId5"/>
          <a:srcRect/>
          <a:stretch>
            <a:fillRect/>
          </a:stretch>
        </p:blipFill>
        <p:spPr bwMode="auto">
          <a:xfrm flipH="1">
            <a:off x="6101026" y="3574179"/>
            <a:ext cx="4562808" cy="2735143"/>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2"/>
          <p:cNvSpPr/>
          <p:nvPr/>
        </p:nvSpPr>
        <p:spPr>
          <a:xfrm>
            <a:off x="1055805" y="1221317"/>
            <a:ext cx="10075630" cy="1667508"/>
          </a:xfrm>
          <a:prstGeom prst="rect">
            <a:avLst/>
          </a:prstGeom>
          <a:noFill/>
          <a:ln w="9525">
            <a:noFill/>
          </a:ln>
        </p:spPr>
        <p:txBody>
          <a:bodyPr anchor="t">
            <a:spAutoFit/>
          </a:bodyPr>
          <a:lstStyle/>
          <a:p>
            <a:pPr>
              <a:lnSpc>
                <a:spcPct val="120000"/>
              </a:lnSpc>
            </a:pPr>
            <a:r>
              <a:rPr lang="zh-CN" altLang="en-US" sz="4265" b="1" dirty="0">
                <a:latin typeface="楷体" panose="02010609060101010101" pitchFamily="49" charset="-122"/>
                <a:ea typeface="楷体" panose="02010609060101010101" pitchFamily="49" charset="-122"/>
              </a:rPr>
              <a:t>    母亲告诉我，这是一只翠鸟。哦，这只翠鸟搭了我们的船，在捕鱼吃呢。</a:t>
            </a:r>
          </a:p>
        </p:txBody>
      </p:sp>
      <p:sp>
        <p:nvSpPr>
          <p:cNvPr id="4" name="矩形 3"/>
          <p:cNvSpPr/>
          <p:nvPr/>
        </p:nvSpPr>
        <p:spPr>
          <a:xfrm>
            <a:off x="1072734" y="3467100"/>
            <a:ext cx="10058703" cy="1667510"/>
          </a:xfrm>
          <a:prstGeom prst="rect">
            <a:avLst/>
          </a:prstGeom>
          <a:noFill/>
          <a:ln w="9525">
            <a:noFill/>
          </a:ln>
        </p:spPr>
        <p:txBody>
          <a:bodyPr anchor="t">
            <a:spAutoFit/>
          </a:bodyPr>
          <a:lstStyle/>
          <a:p>
            <a:pPr>
              <a:lnSpc>
                <a:spcPct val="120000"/>
              </a:lnSpc>
            </a:pPr>
            <a:r>
              <a:rPr lang="zh-CN" altLang="en-US" sz="4265" b="1" dirty="0">
                <a:solidFill>
                  <a:srgbClr val="0000FF"/>
                </a:solidFill>
                <a:latin typeface="楷体" panose="02010609060101010101" pitchFamily="49" charset="-122"/>
                <a:ea typeface="楷体" panose="02010609060101010101" pitchFamily="49" charset="-122"/>
              </a:rPr>
              <a:t>    充满童心的作者这时才明白过来，翠鸟搭船是在捕鱼吃。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24579"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0"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1"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2"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3"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4"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5"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6"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7"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8" name="文本框 30"/>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89"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0"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1"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2"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3"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4"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5"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6"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7"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8"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599"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0"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1"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2" name="文本框 44"/>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3" name="文本框 45"/>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4" name="文本框 46"/>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5" name="文本框 47"/>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6" name="文本框 48"/>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7" name="文本框 49"/>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8" name="文本框 50"/>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09" name="文本框 51"/>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0" name="文本框 52"/>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1" name="文本框 53"/>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2"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3"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4"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5"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6"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7"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8"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19"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0"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1"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2"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3"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4"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5" name="文本框 67"/>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6" name="文本框 68"/>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7" name="文本框 69"/>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8"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29"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0"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1"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2"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3"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4"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5"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6"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7"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8"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39"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0"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1"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2"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3"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4"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5"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6"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7"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8"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49"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0"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1"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2"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3"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4"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5"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6"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7"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8"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59"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0"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1"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2"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3"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4"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5"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6"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7"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8"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69"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0"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1"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2"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3"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4"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5"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6"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24677"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pic>
        <p:nvPicPr>
          <p:cNvPr id="24678" name="图片 5"/>
          <p:cNvPicPr>
            <a:picLocks noChangeAspect="1"/>
          </p:cNvPicPr>
          <p:nvPr/>
        </p:nvPicPr>
        <p:blipFill>
          <a:blip r:embed="rId2"/>
          <a:stretch>
            <a:fillRect/>
          </a:stretch>
        </p:blipFill>
        <p:spPr>
          <a:xfrm>
            <a:off x="463371" y="38102"/>
            <a:ext cx="3998937" cy="1390651"/>
          </a:xfrm>
          <a:prstGeom prst="rect">
            <a:avLst/>
          </a:prstGeom>
          <a:noFill/>
          <a:ln w="9525">
            <a:noFill/>
          </a:ln>
        </p:spPr>
      </p:pic>
      <p:sp>
        <p:nvSpPr>
          <p:cNvPr id="14" name="右大括号 13"/>
          <p:cNvSpPr/>
          <p:nvPr/>
        </p:nvSpPr>
        <p:spPr>
          <a:xfrm rot="10800000">
            <a:off x="3711183" y="2067984"/>
            <a:ext cx="372388" cy="3325284"/>
          </a:xfrm>
          <a:prstGeom prst="rightBrace">
            <a:avLst>
              <a:gd name="adj1" fmla="val 59342"/>
              <a:gd name="adj2" fmla="val 50000"/>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 name="文本框 8"/>
          <p:cNvSpPr txBox="1"/>
          <p:nvPr/>
        </p:nvSpPr>
        <p:spPr>
          <a:xfrm>
            <a:off x="4096266" y="2614084"/>
            <a:ext cx="1284326" cy="748666"/>
          </a:xfrm>
          <a:prstGeom prst="rect">
            <a:avLst/>
          </a:prstGeom>
          <a:noFill/>
          <a:ln w="9525">
            <a:noFill/>
          </a:ln>
        </p:spPr>
        <p:txBody>
          <a:bodyPr wrap="none" anchor="t">
            <a:spAutoFit/>
          </a:bodyPr>
          <a:lstStyle/>
          <a:p>
            <a:r>
              <a:rPr lang="zh-CN" altLang="en-US" sz="4265" b="1" dirty="0">
                <a:solidFill>
                  <a:srgbClr val="0000FF"/>
                </a:solidFill>
                <a:latin typeface="楷体" panose="02010609060101010101" pitchFamily="49" charset="-122"/>
                <a:ea typeface="楷体" panose="02010609060101010101" pitchFamily="49" charset="-122"/>
              </a:rPr>
              <a:t>外形</a:t>
            </a:r>
          </a:p>
        </p:txBody>
      </p:sp>
      <p:sp>
        <p:nvSpPr>
          <p:cNvPr id="10" name="右大括号 9"/>
          <p:cNvSpPr/>
          <p:nvPr/>
        </p:nvSpPr>
        <p:spPr>
          <a:xfrm rot="10800000">
            <a:off x="5535037" y="1858435"/>
            <a:ext cx="372388" cy="2330451"/>
          </a:xfrm>
          <a:prstGeom prst="rightBrace">
            <a:avLst>
              <a:gd name="adj1" fmla="val 59342"/>
              <a:gd name="adj2" fmla="val 50000"/>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 name="文本框 10"/>
          <p:cNvSpPr txBox="1"/>
          <p:nvPr/>
        </p:nvSpPr>
        <p:spPr>
          <a:xfrm>
            <a:off x="5981480" y="1835151"/>
            <a:ext cx="2383986" cy="748666"/>
          </a:xfrm>
          <a:prstGeom prst="rect">
            <a:avLst/>
          </a:prstGeom>
          <a:noFill/>
          <a:ln w="9525">
            <a:noFill/>
          </a:ln>
        </p:spPr>
        <p:txBody>
          <a:bodyPr wrap="none" anchor="t">
            <a:spAutoFit/>
          </a:bodyPr>
          <a:lstStyle/>
          <a:p>
            <a:r>
              <a:rPr lang="zh-CN" altLang="en-US" sz="4265" b="1" dirty="0">
                <a:latin typeface="楷体" panose="02010609060101010101" pitchFamily="49" charset="-122"/>
                <a:ea typeface="楷体" panose="02010609060101010101" pitchFamily="49" charset="-122"/>
              </a:rPr>
              <a:t>羽毛翠绿</a:t>
            </a:r>
          </a:p>
        </p:txBody>
      </p:sp>
      <p:sp>
        <p:nvSpPr>
          <p:cNvPr id="12" name="文本框 11"/>
          <p:cNvSpPr txBox="1"/>
          <p:nvPr/>
        </p:nvSpPr>
        <p:spPr>
          <a:xfrm>
            <a:off x="5981480" y="2622551"/>
            <a:ext cx="2933816" cy="748666"/>
          </a:xfrm>
          <a:prstGeom prst="rect">
            <a:avLst/>
          </a:prstGeom>
          <a:noFill/>
          <a:ln w="9525">
            <a:noFill/>
          </a:ln>
        </p:spPr>
        <p:txBody>
          <a:bodyPr wrap="none" anchor="t">
            <a:spAutoFit/>
          </a:bodyPr>
          <a:lstStyle/>
          <a:p>
            <a:r>
              <a:rPr lang="zh-CN" altLang="en-US" sz="4265" b="1" dirty="0">
                <a:latin typeface="楷体" panose="02010609060101010101" pitchFamily="49" charset="-122"/>
                <a:ea typeface="楷体" panose="02010609060101010101" pitchFamily="49" charset="-122"/>
              </a:rPr>
              <a:t>翅膀带蓝色</a:t>
            </a:r>
          </a:p>
        </p:txBody>
      </p:sp>
      <p:sp>
        <p:nvSpPr>
          <p:cNvPr id="13" name="文本框 12"/>
          <p:cNvSpPr txBox="1"/>
          <p:nvPr/>
        </p:nvSpPr>
        <p:spPr>
          <a:xfrm>
            <a:off x="5981480" y="3433233"/>
            <a:ext cx="2383986" cy="748666"/>
          </a:xfrm>
          <a:prstGeom prst="rect">
            <a:avLst/>
          </a:prstGeom>
          <a:noFill/>
          <a:ln w="9525">
            <a:noFill/>
          </a:ln>
        </p:spPr>
        <p:txBody>
          <a:bodyPr wrap="none" anchor="t">
            <a:spAutoFit/>
          </a:bodyPr>
          <a:lstStyle/>
          <a:p>
            <a:r>
              <a:rPr lang="zh-CN" altLang="en-US" sz="4265" b="1" dirty="0">
                <a:latin typeface="楷体" panose="02010609060101010101" pitchFamily="49" charset="-122"/>
                <a:ea typeface="楷体" panose="02010609060101010101" pitchFamily="49" charset="-122"/>
              </a:rPr>
              <a:t>红色长嘴</a:t>
            </a:r>
          </a:p>
        </p:txBody>
      </p:sp>
      <p:sp>
        <p:nvSpPr>
          <p:cNvPr id="15" name="文本框 14"/>
          <p:cNvSpPr txBox="1"/>
          <p:nvPr/>
        </p:nvSpPr>
        <p:spPr>
          <a:xfrm>
            <a:off x="4096266" y="4597400"/>
            <a:ext cx="1284326" cy="748666"/>
          </a:xfrm>
          <a:prstGeom prst="rect">
            <a:avLst/>
          </a:prstGeom>
          <a:noFill/>
          <a:ln w="9525">
            <a:noFill/>
          </a:ln>
        </p:spPr>
        <p:txBody>
          <a:bodyPr wrap="none" anchor="t">
            <a:spAutoFit/>
          </a:bodyPr>
          <a:lstStyle/>
          <a:p>
            <a:r>
              <a:rPr lang="zh-CN" altLang="en-US" sz="4265" b="1" dirty="0">
                <a:solidFill>
                  <a:srgbClr val="0000FF"/>
                </a:solidFill>
                <a:latin typeface="楷体" panose="02010609060101010101" pitchFamily="49" charset="-122"/>
                <a:ea typeface="楷体" panose="02010609060101010101" pitchFamily="49" charset="-122"/>
              </a:rPr>
              <a:t>动作</a:t>
            </a:r>
          </a:p>
        </p:txBody>
      </p:sp>
      <p:sp>
        <p:nvSpPr>
          <p:cNvPr id="16" name="右大括号 15"/>
          <p:cNvSpPr/>
          <p:nvPr/>
        </p:nvSpPr>
        <p:spPr>
          <a:xfrm rot="10800000">
            <a:off x="5541387" y="4326467"/>
            <a:ext cx="359693" cy="1333500"/>
          </a:xfrm>
          <a:prstGeom prst="rightBrace">
            <a:avLst>
              <a:gd name="adj1" fmla="val 59342"/>
              <a:gd name="adj2" fmla="val 50000"/>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7" name="文本框 16"/>
          <p:cNvSpPr txBox="1"/>
          <p:nvPr/>
        </p:nvSpPr>
        <p:spPr>
          <a:xfrm>
            <a:off x="5981480" y="4169833"/>
            <a:ext cx="2383986" cy="748666"/>
          </a:xfrm>
          <a:prstGeom prst="rect">
            <a:avLst/>
          </a:prstGeom>
          <a:noFill/>
          <a:ln w="9525">
            <a:noFill/>
          </a:ln>
        </p:spPr>
        <p:txBody>
          <a:bodyPr wrap="none" anchor="t">
            <a:spAutoFit/>
          </a:bodyPr>
          <a:lstStyle/>
          <a:p>
            <a:r>
              <a:rPr lang="zh-CN" altLang="en-US" sz="4265" b="1" dirty="0">
                <a:latin typeface="楷体" panose="02010609060101010101" pitchFamily="49" charset="-122"/>
                <a:ea typeface="楷体" panose="02010609060101010101" pitchFamily="49" charset="-122"/>
              </a:rPr>
              <a:t>冲进水里</a:t>
            </a:r>
          </a:p>
        </p:txBody>
      </p:sp>
      <p:sp>
        <p:nvSpPr>
          <p:cNvPr id="18" name="文本框 17"/>
          <p:cNvSpPr txBox="1"/>
          <p:nvPr/>
        </p:nvSpPr>
        <p:spPr>
          <a:xfrm>
            <a:off x="5981480" y="4917017"/>
            <a:ext cx="2383986" cy="748666"/>
          </a:xfrm>
          <a:prstGeom prst="rect">
            <a:avLst/>
          </a:prstGeom>
          <a:noFill/>
          <a:ln w="9525">
            <a:noFill/>
          </a:ln>
        </p:spPr>
        <p:txBody>
          <a:bodyPr wrap="none" anchor="t">
            <a:spAutoFit/>
          </a:bodyPr>
          <a:lstStyle/>
          <a:p>
            <a:r>
              <a:rPr lang="zh-CN" altLang="en-US" sz="4265" b="1" dirty="0">
                <a:latin typeface="楷体" panose="02010609060101010101" pitchFamily="49" charset="-122"/>
                <a:ea typeface="楷体" panose="02010609060101010101" pitchFamily="49" charset="-122"/>
              </a:rPr>
              <a:t>衔着小鱼</a:t>
            </a:r>
          </a:p>
        </p:txBody>
      </p:sp>
      <p:grpSp>
        <p:nvGrpSpPr>
          <p:cNvPr id="2" name="组合 5"/>
          <p:cNvGrpSpPr/>
          <p:nvPr/>
        </p:nvGrpSpPr>
        <p:grpSpPr>
          <a:xfrm>
            <a:off x="634753" y="2197101"/>
            <a:ext cx="2929007" cy="3151717"/>
            <a:chOff x="476449" y="1647840"/>
            <a:chExt cx="2197402" cy="2364070"/>
          </a:xfrm>
        </p:grpSpPr>
        <p:sp>
          <p:nvSpPr>
            <p:cNvPr id="24690" name="文本框 6"/>
            <p:cNvSpPr txBox="1"/>
            <p:nvPr/>
          </p:nvSpPr>
          <p:spPr>
            <a:xfrm>
              <a:off x="476449" y="1647840"/>
              <a:ext cx="2197402" cy="685077"/>
            </a:xfrm>
            <a:prstGeom prst="rect">
              <a:avLst/>
            </a:prstGeom>
            <a:noFill/>
            <a:ln w="9525">
              <a:noFill/>
            </a:ln>
          </p:spPr>
          <p:txBody>
            <a:bodyPr wrap="none" anchor="t">
              <a:spAutoFit/>
            </a:bodyPr>
            <a:lstStyle/>
            <a:p>
              <a:r>
                <a:rPr lang="zh-CN" altLang="en-US" sz="5335" b="1" dirty="0">
                  <a:solidFill>
                    <a:srgbClr val="FF00FF"/>
                  </a:solidFill>
                  <a:latin typeface="Calibri" panose="020F0502020204030204" charset="0"/>
                  <a:ea typeface="宋体" panose="02010600030101010101" pitchFamily="2" charset="-122"/>
                </a:rPr>
                <a:t>搭船的鸟</a:t>
              </a:r>
            </a:p>
          </p:txBody>
        </p:sp>
        <p:pic>
          <p:nvPicPr>
            <p:cNvPr id="24691" name="图片 18"/>
            <p:cNvPicPr>
              <a:picLocks noChangeAspect="1"/>
            </p:cNvPicPr>
            <p:nvPr/>
          </p:nvPicPr>
          <p:blipFill>
            <a:blip r:embed="rId3">
              <a:clrChange>
                <a:clrFrom>
                  <a:srgbClr val="FFFFFF"/>
                </a:clrFrom>
                <a:clrTo>
                  <a:srgbClr val="FFFFFF">
                    <a:alpha val="0"/>
                  </a:srgbClr>
                </a:clrTo>
              </a:clrChange>
            </a:blip>
            <a:srcRect r="75751"/>
            <a:stretch>
              <a:fillRect/>
            </a:stretch>
          </p:blipFill>
          <p:spPr>
            <a:xfrm>
              <a:off x="574957" y="2296181"/>
              <a:ext cx="2015808" cy="1715729"/>
            </a:xfrm>
            <a:prstGeom prst="rect">
              <a:avLst/>
            </a:prstGeom>
            <a:noFill/>
            <a:ln w="9525">
              <a:noFill/>
            </a:ln>
          </p:spPr>
        </p:pic>
      </p:grpSp>
      <p:sp>
        <p:nvSpPr>
          <p:cNvPr id="20" name="右大括号 19"/>
          <p:cNvSpPr/>
          <p:nvPr/>
        </p:nvSpPr>
        <p:spPr>
          <a:xfrm>
            <a:off x="8909803" y="1797053"/>
            <a:ext cx="372388" cy="3862917"/>
          </a:xfrm>
          <a:prstGeom prst="rightBrace">
            <a:avLst>
              <a:gd name="adj1" fmla="val 59342"/>
              <a:gd name="adj2" fmla="val 50000"/>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grpSp>
        <p:nvGrpSpPr>
          <p:cNvPr id="3" name="组合 4"/>
          <p:cNvGrpSpPr/>
          <p:nvPr/>
        </p:nvGrpSpPr>
        <p:grpSpPr>
          <a:xfrm>
            <a:off x="9430682" y="2051051"/>
            <a:ext cx="1692291" cy="3323987"/>
            <a:chOff x="6284046" y="1538348"/>
            <a:chExt cx="1269318" cy="2492878"/>
          </a:xfrm>
        </p:grpSpPr>
        <p:sp>
          <p:nvSpPr>
            <p:cNvPr id="24694" name="文本框 20"/>
            <p:cNvSpPr txBox="1"/>
            <p:nvPr/>
          </p:nvSpPr>
          <p:spPr>
            <a:xfrm>
              <a:off x="6284046" y="1538348"/>
              <a:ext cx="630799" cy="2492878"/>
            </a:xfrm>
            <a:prstGeom prst="rect">
              <a:avLst/>
            </a:prstGeom>
            <a:noFill/>
            <a:ln w="9525">
              <a:noFill/>
            </a:ln>
          </p:spPr>
          <p:txBody>
            <a:bodyPr vert="eaVert" wrap="none" anchor="t">
              <a:spAutoFit/>
            </a:bodyPr>
            <a:lstStyle/>
            <a:p>
              <a:r>
                <a:rPr lang="zh-CN" altLang="en-US" sz="4265" b="1" dirty="0">
                  <a:solidFill>
                    <a:srgbClr val="FF00FF"/>
                  </a:solidFill>
                  <a:latin typeface="Calibri" panose="020F0502020204030204" charset="0"/>
                  <a:ea typeface="宋体" panose="02010600030101010101" pitchFamily="2" charset="-122"/>
                </a:rPr>
                <a:t>人鸟和谐共处</a:t>
              </a:r>
            </a:p>
          </p:txBody>
        </p:sp>
        <p:sp>
          <p:nvSpPr>
            <p:cNvPr id="24695" name="文本框 21"/>
            <p:cNvSpPr txBox="1"/>
            <p:nvPr/>
          </p:nvSpPr>
          <p:spPr>
            <a:xfrm>
              <a:off x="6922565" y="1538348"/>
              <a:ext cx="630799" cy="2492878"/>
            </a:xfrm>
            <a:prstGeom prst="rect">
              <a:avLst/>
            </a:prstGeom>
            <a:noFill/>
            <a:ln w="9525">
              <a:noFill/>
            </a:ln>
          </p:spPr>
          <p:txBody>
            <a:bodyPr vert="eaVert" wrap="none" anchor="t">
              <a:spAutoFit/>
            </a:bodyPr>
            <a:lstStyle/>
            <a:p>
              <a:r>
                <a:rPr lang="zh-CN" altLang="en-US" sz="4265" b="1" dirty="0">
                  <a:solidFill>
                    <a:srgbClr val="FF00FF"/>
                  </a:solidFill>
                  <a:latin typeface="Calibri" panose="020F0502020204030204" charset="0"/>
                  <a:ea typeface="宋体" panose="02010600030101010101" pitchFamily="2" charset="-122"/>
                </a:rPr>
                <a:t>亲近美好自然</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inVertic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arn(inVertic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arn(inVertical)">
                                      <p:cBhvr>
                                        <p:cTn id="52" dur="500"/>
                                        <p:tgtEl>
                                          <p:spTgt spid="15"/>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inVertical)">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barn(inVertical)">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barn(inVertical)">
                                      <p:cBhvr>
                                        <p:cTn id="65" dur="500"/>
                                        <p:tgtEl>
                                          <p:spTgt spid="18"/>
                                        </p:tgtEl>
                                      </p:cBhvr>
                                    </p:animEffect>
                                  </p:childTnLst>
                                </p:cTn>
                              </p:par>
                            </p:childTnLst>
                          </p:cTn>
                        </p:par>
                        <p:par>
                          <p:cTn id="66" fill="hold">
                            <p:stCondLst>
                              <p:cond delay="500"/>
                            </p:stCondLst>
                            <p:childTnLst>
                              <p:par>
                                <p:cTn id="67" presetID="16" presetClass="entr" presetSubtype="21"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barn(inVertical)">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3"/>
                                        </p:tgtEl>
                                        <p:attrNameLst>
                                          <p:attrName>style.visibility</p:attrName>
                                        </p:attrNameLst>
                                      </p:cBhvr>
                                      <p:to>
                                        <p:strVal val="visible"/>
                                      </p:to>
                                    </p:set>
                                    <p:animEffect transition="in" filter="wipe(up)">
                                      <p:cBhvr>
                                        <p:cTn id="7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9" grpId="0"/>
      <p:bldP spid="10" grpId="0" bldLvl="0" animBg="1"/>
      <p:bldP spid="11" grpId="0"/>
      <p:bldP spid="12" grpId="0"/>
      <p:bldP spid="13" grpId="0"/>
      <p:bldP spid="15" grpId="0"/>
      <p:bldP spid="16" grpId="0" bldLvl="0" animBg="1"/>
      <p:bldP spid="17" grpId="0"/>
      <p:bldP spid="18" grpId="0"/>
      <p:bldP spid="2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2"/>
          <p:cNvPicPr>
            <a:picLocks noChangeAspect="1"/>
          </p:cNvPicPr>
          <p:nvPr/>
        </p:nvPicPr>
        <p:blipFill>
          <a:blip r:embed="rId2"/>
          <a:stretch>
            <a:fillRect/>
          </a:stretch>
        </p:blipFill>
        <p:spPr>
          <a:xfrm>
            <a:off x="647449" y="414869"/>
            <a:ext cx="4007401" cy="1390651"/>
          </a:xfrm>
          <a:prstGeom prst="rect">
            <a:avLst/>
          </a:prstGeom>
          <a:noFill/>
          <a:ln w="9525">
            <a:noFill/>
          </a:ln>
        </p:spPr>
      </p:pic>
      <p:sp>
        <p:nvSpPr>
          <p:cNvPr id="25603" name="矩形 3"/>
          <p:cNvSpPr/>
          <p:nvPr/>
        </p:nvSpPr>
        <p:spPr>
          <a:xfrm>
            <a:off x="670723" y="1989667"/>
            <a:ext cx="10845795" cy="3242683"/>
          </a:xfrm>
          <a:prstGeom prst="rect">
            <a:avLst/>
          </a:prstGeom>
          <a:noFill/>
          <a:ln w="9525">
            <a:noFill/>
          </a:ln>
        </p:spPr>
        <p:txBody>
          <a:bodyPr anchor="t">
            <a:spAutoFit/>
          </a:bodyPr>
          <a:lstStyle/>
          <a:p>
            <a:pPr>
              <a:lnSpc>
                <a:spcPct val="120000"/>
              </a:lnSpc>
            </a:pPr>
            <a:r>
              <a:rPr lang="zh-CN" altLang="en-US" sz="4265" b="1" dirty="0">
                <a:latin typeface="楷体" panose="02010609060101010101" pitchFamily="49" charset="-122"/>
                <a:ea typeface="楷体" panose="02010609060101010101" pitchFamily="49" charset="-122"/>
              </a:rPr>
              <a:t>    一次普通的旅行，翠鸟这位“不速之客”带给了“我”许多遐想。其实，只要我们留心观察生活，就会发现大自然给予了我们许许多多美好的景象。</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4"/>
          <p:cNvPicPr>
            <a:picLocks noChangeAspect="1"/>
          </p:cNvPicPr>
          <p:nvPr/>
        </p:nvPicPr>
        <p:blipFill>
          <a:blip r:embed="rId2"/>
          <a:stretch>
            <a:fillRect/>
          </a:stretch>
        </p:blipFill>
        <p:spPr>
          <a:xfrm>
            <a:off x="325840" y="67735"/>
            <a:ext cx="3998937" cy="1388533"/>
          </a:xfrm>
          <a:prstGeom prst="rect">
            <a:avLst/>
          </a:prstGeom>
          <a:noFill/>
          <a:ln w="9525">
            <a:noFill/>
          </a:ln>
        </p:spPr>
      </p:pic>
      <p:pic>
        <p:nvPicPr>
          <p:cNvPr id="5" name="图片 4">
            <a:hlinkClick r:id="rId3" action="ppaction://hlinkfile"/>
          </p:cNvPr>
          <p:cNvPicPr>
            <a:picLocks noChangeAspect="1"/>
          </p:cNvPicPr>
          <p:nvPr/>
        </p:nvPicPr>
        <p:blipFill>
          <a:blip r:embed="rId4"/>
          <a:stretch>
            <a:fillRect/>
          </a:stretch>
        </p:blipFill>
        <p:spPr>
          <a:xfrm>
            <a:off x="2848979" y="1371270"/>
            <a:ext cx="6489280" cy="4085167"/>
          </a:xfrm>
          <a:prstGeom prst="rect">
            <a:avLst/>
          </a:prstGeom>
          <a:ln>
            <a:noFill/>
          </a:ln>
          <a:effectLst>
            <a:softEdge rad="112500"/>
          </a:effectLst>
        </p:spPr>
      </p:pic>
      <p:pic>
        <p:nvPicPr>
          <p:cNvPr id="26628" name="Picture 4" descr="点击画面">
            <a:hlinkClick r:id="rId3" action="ppaction://hlinkfile"/>
          </p:cNvPr>
          <p:cNvPicPr>
            <a:picLocks noChangeAspect="1"/>
          </p:cNvPicPr>
          <p:nvPr/>
        </p:nvPicPr>
        <p:blipFill>
          <a:blip r:embed="rId5" cstate="print"/>
          <a:stretch>
            <a:fillRect/>
          </a:stretch>
        </p:blipFill>
        <p:spPr>
          <a:xfrm>
            <a:off x="4441149" y="5541435"/>
            <a:ext cx="3304942" cy="844551"/>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9219"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0"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1"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2"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3"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4"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5"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6"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7"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8" name="文本框 14"/>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29"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0"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1"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2"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3"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4"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5"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6"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7"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8"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39"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0"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1"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2" name="文本框 28"/>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3" name="文本框 29"/>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4" name="文本框 30"/>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5" name="文本框 31"/>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6" name="文本框 32"/>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7" name="文本框 33"/>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8" name="文本框 34"/>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49" name="文本框 35"/>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0" name="文本框 36"/>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1" name="文本框 37"/>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2"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3"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4"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5"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6"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7"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8"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59"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0"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1"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2"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3"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4"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5" name="文本框 51"/>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6" name="文本框 52"/>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7" name="文本框 53"/>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8"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69"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0"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1"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2"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3"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4"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5"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6"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7"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8"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79"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0"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1"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2"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3"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4"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5"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6"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7"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8"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89"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0"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1"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2"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3"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4"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5"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6"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7"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8"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299"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0"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1"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2"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3"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4"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5"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6"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7"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8"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09"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0"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1"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2"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3"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4"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5"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6"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9317"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5" name="文本框 4"/>
          <p:cNvSpPr txBox="1"/>
          <p:nvPr/>
        </p:nvSpPr>
        <p:spPr>
          <a:xfrm>
            <a:off x="814599" y="1509185"/>
            <a:ext cx="10748467" cy="4307718"/>
          </a:xfrm>
          <a:prstGeom prst="rect">
            <a:avLst/>
          </a:prstGeom>
          <a:solidFill>
            <a:srgbClr val="EFFFFF"/>
          </a:solidFill>
          <a:ln w="9525">
            <a:noFill/>
          </a:ln>
        </p:spPr>
        <p:txBody>
          <a:bodyPr lIns="91440" tIns="45720" rIns="91440" bIns="45720" anchor="t">
            <a:spAutoFit/>
          </a:bodyPr>
          <a:lstStyle/>
          <a:p>
            <a:pPr>
              <a:lnSpc>
                <a:spcPct val="120000"/>
              </a:lnSpc>
              <a:spcBef>
                <a:spcPts val="600"/>
              </a:spcBef>
            </a:pPr>
            <a:r>
              <a:rPr lang="zh-CN" altLang="en-US" sz="3735" b="1" dirty="0">
                <a:solidFill>
                  <a:srgbClr val="FF0000"/>
                </a:solidFill>
                <a:latin typeface="楷体" panose="02010609060101010101" pitchFamily="49" charset="-122"/>
                <a:ea typeface="楷体" panose="02010609060101010101" pitchFamily="49" charset="-122"/>
              </a:rPr>
              <a:t>    郭风</a:t>
            </a:r>
            <a:r>
              <a:rPr lang="zh-CN" altLang="en-US" sz="3735" b="1" dirty="0">
                <a:latin typeface="楷体" panose="02010609060101010101" pitchFamily="49" charset="-122"/>
                <a:ea typeface="楷体" panose="02010609060101010101" pitchFamily="49" charset="-122"/>
              </a:rPr>
              <a:t>（</a:t>
            </a:r>
            <a:r>
              <a:rPr lang="en-US" altLang="zh-CN" sz="3735" b="1" dirty="0">
                <a:latin typeface="楷体" panose="02010609060101010101" pitchFamily="49" charset="-122"/>
                <a:ea typeface="楷体" panose="02010609060101010101" pitchFamily="49" charset="-122"/>
              </a:rPr>
              <a:t>1917—2010</a:t>
            </a:r>
            <a:r>
              <a:rPr lang="zh-CN" altLang="en-US" sz="3735" b="1" dirty="0">
                <a:latin typeface="楷体" panose="02010609060101010101" pitchFamily="49" charset="-122"/>
                <a:ea typeface="楷体" panose="02010609060101010101" pitchFamily="49" charset="-122"/>
              </a:rPr>
              <a:t>），原名郭嘉桂，祖籍福建莆田。他把自己毕生的精力献给了散文、散文诗和儿童文学的创作事业，迄今已结集出版作品</a:t>
            </a:r>
            <a:r>
              <a:rPr lang="en-US" altLang="zh-CN" sz="3735" b="1" dirty="0">
                <a:latin typeface="楷体" panose="02010609060101010101" pitchFamily="49" charset="-122"/>
                <a:ea typeface="楷体" panose="02010609060101010101" pitchFamily="49" charset="-122"/>
              </a:rPr>
              <a:t>50</a:t>
            </a:r>
            <a:r>
              <a:rPr lang="zh-CN" altLang="en-US" sz="3735" b="1" dirty="0">
                <a:latin typeface="楷体" panose="02010609060101010101" pitchFamily="49" charset="-122"/>
                <a:ea typeface="楷体" panose="02010609060101010101" pitchFamily="49" charset="-122"/>
              </a:rPr>
              <a:t>多部。  </a:t>
            </a:r>
            <a:endParaRPr lang="en-US" altLang="zh-CN" sz="3735" b="1" dirty="0">
              <a:latin typeface="楷体" panose="02010609060101010101" pitchFamily="49" charset="-122"/>
              <a:ea typeface="楷体" panose="02010609060101010101" pitchFamily="49" charset="-122"/>
            </a:endParaRPr>
          </a:p>
          <a:p>
            <a:pPr>
              <a:lnSpc>
                <a:spcPct val="120000"/>
              </a:lnSpc>
              <a:spcBef>
                <a:spcPts val="600"/>
              </a:spcBef>
            </a:pPr>
            <a:r>
              <a:rPr lang="zh-CN" altLang="en-US" sz="3735" b="1" dirty="0">
                <a:solidFill>
                  <a:srgbClr val="0000FF"/>
                </a:solidFill>
                <a:latin typeface="楷体" panose="02010609060101010101" pitchFamily="49" charset="-122"/>
                <a:ea typeface="楷体" panose="02010609060101010101" pitchFamily="49" charset="-122"/>
              </a:rPr>
              <a:t>    主要作品：</a:t>
            </a:r>
            <a:r>
              <a:rPr lang="zh-CN" altLang="en-US" sz="3735" b="1" dirty="0">
                <a:latin typeface="楷体" panose="02010609060101010101" pitchFamily="49" charset="-122"/>
                <a:ea typeface="楷体" panose="02010609060101010101" pitchFamily="49" charset="-122"/>
              </a:rPr>
              <a:t>童话诗集</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木偶戏</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火柴盒的火车</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；童话散文集</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鲜花的早晨</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蒲公英和虹</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；散文集</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在植物园里</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英雄和花朵</a:t>
            </a:r>
            <a:r>
              <a:rPr lang="en-US" altLang="zh-CN" sz="3735" b="1" dirty="0">
                <a:latin typeface="楷体" panose="02010609060101010101" pitchFamily="49" charset="-122"/>
                <a:ea typeface="楷体" panose="02010609060101010101" pitchFamily="49" charset="-122"/>
              </a:rPr>
              <a:t>》</a:t>
            </a:r>
            <a:r>
              <a:rPr lang="zh-CN" altLang="en-US" sz="3735" b="1" dirty="0">
                <a:latin typeface="楷体" panose="02010609060101010101" pitchFamily="49" charset="-122"/>
                <a:ea typeface="楷体" panose="02010609060101010101" pitchFamily="49" charset="-122"/>
              </a:rPr>
              <a:t>等。</a:t>
            </a:r>
          </a:p>
        </p:txBody>
      </p:sp>
      <p:pic>
        <p:nvPicPr>
          <p:cNvPr id="9319" name="图片 3"/>
          <p:cNvPicPr>
            <a:picLocks noChangeAspect="1"/>
          </p:cNvPicPr>
          <p:nvPr/>
        </p:nvPicPr>
        <p:blipFill>
          <a:blip r:embed="rId2"/>
          <a:stretch>
            <a:fillRect/>
          </a:stretch>
        </p:blipFill>
        <p:spPr>
          <a:xfrm>
            <a:off x="431632" y="2"/>
            <a:ext cx="3998937" cy="138853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
          <p:cNvPicPr>
            <a:picLocks noChangeAspect="1"/>
          </p:cNvPicPr>
          <p:nvPr/>
        </p:nvPicPr>
        <p:blipFill>
          <a:blip r:embed="rId3"/>
          <a:stretch>
            <a:fillRect/>
          </a:stretch>
        </p:blipFill>
        <p:spPr>
          <a:xfrm>
            <a:off x="467603" y="16935"/>
            <a:ext cx="3996821" cy="1390651"/>
          </a:xfrm>
          <a:prstGeom prst="rect">
            <a:avLst/>
          </a:prstGeom>
          <a:noFill/>
          <a:ln w="9525">
            <a:noFill/>
          </a:ln>
        </p:spPr>
      </p:pic>
      <p:sp>
        <p:nvSpPr>
          <p:cNvPr id="27651" name="矩形 2"/>
          <p:cNvSpPr/>
          <p:nvPr/>
        </p:nvSpPr>
        <p:spPr>
          <a:xfrm>
            <a:off x="962710" y="1551517"/>
            <a:ext cx="4606183" cy="879921"/>
          </a:xfrm>
          <a:prstGeom prst="rect">
            <a:avLst/>
          </a:prstGeom>
          <a:noFill/>
          <a:ln w="9525">
            <a:noFill/>
          </a:ln>
        </p:spPr>
        <p:txBody>
          <a:bodyPr anchor="t">
            <a:spAutoFit/>
          </a:bodyPr>
          <a:lstStyle/>
          <a:p>
            <a:pPr eaLnBrk="0" hangingPunct="0">
              <a:lnSpc>
                <a:spcPct val="120000"/>
              </a:lnSpc>
            </a:pPr>
            <a:r>
              <a:rPr lang="zh-CN" altLang="en-US" sz="4265" b="1" dirty="0">
                <a:latin typeface="楷体" panose="02010609060101010101" pitchFamily="49" charset="-122"/>
                <a:ea typeface="楷体" panose="02010609060101010101" pitchFamily="49" charset="-122"/>
              </a:rPr>
              <a:t>一、多音字组词。</a:t>
            </a:r>
          </a:p>
        </p:txBody>
      </p:sp>
      <p:grpSp>
        <p:nvGrpSpPr>
          <p:cNvPr id="3" name="组合 4"/>
          <p:cNvGrpSpPr/>
          <p:nvPr/>
        </p:nvGrpSpPr>
        <p:grpSpPr>
          <a:xfrm>
            <a:off x="962710" y="2878668"/>
            <a:ext cx="5418665" cy="2101851"/>
            <a:chOff x="1246284" y="2158923"/>
            <a:chExt cx="4065568" cy="1576896"/>
          </a:xfrm>
        </p:grpSpPr>
        <p:sp>
          <p:nvSpPr>
            <p:cNvPr id="27653" name="矩形 3"/>
            <p:cNvSpPr/>
            <p:nvPr/>
          </p:nvSpPr>
          <p:spPr>
            <a:xfrm>
              <a:off x="1246284" y="2614426"/>
              <a:ext cx="648072" cy="659819"/>
            </a:xfrm>
            <a:prstGeom prst="rect">
              <a:avLst/>
            </a:prstGeom>
            <a:noFill/>
            <a:ln w="9525">
              <a:noFill/>
            </a:ln>
          </p:spPr>
          <p:txBody>
            <a:bodyPr anchor="t">
              <a:spAutoFit/>
            </a:bodyPr>
            <a:lstStyle/>
            <a:p>
              <a:pPr eaLnBrk="0" hangingPunct="0">
                <a:lnSpc>
                  <a:spcPct val="120000"/>
                </a:lnSpc>
              </a:pPr>
              <a:r>
                <a:rPr lang="zh-CN" altLang="en-US" sz="4265" b="1" dirty="0">
                  <a:latin typeface="楷体" panose="02010609060101010101" pitchFamily="49" charset="-122"/>
                  <a:ea typeface="楷体" panose="02010609060101010101" pitchFamily="49" charset="-122"/>
                </a:rPr>
                <a:t>悄</a:t>
              </a:r>
            </a:p>
          </p:txBody>
        </p:sp>
        <p:sp>
          <p:nvSpPr>
            <p:cNvPr id="2" name="左大括号 1"/>
            <p:cNvSpPr/>
            <p:nvPr/>
          </p:nvSpPr>
          <p:spPr>
            <a:xfrm>
              <a:off x="1795556" y="2166864"/>
              <a:ext cx="222249" cy="1568955"/>
            </a:xfrm>
            <a:prstGeom prst="leftBrace">
              <a:avLst>
                <a:gd name="adj1" fmla="val 60593"/>
                <a:gd name="adj2" fmla="val 50000"/>
              </a:avLst>
            </a:prstGeom>
            <a:ln>
              <a:solidFill>
                <a:srgbClr val="7030A0"/>
              </a:solidFill>
            </a:ln>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矩形 5"/>
            <p:cNvSpPr/>
            <p:nvPr/>
          </p:nvSpPr>
          <p:spPr>
            <a:xfrm>
              <a:off x="1927318" y="2158923"/>
              <a:ext cx="3384534" cy="660153"/>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4265" b="1" i="0" u="none" strike="noStrike" kern="1200" cap="none" spc="0" normalizeH="0" baseline="0" noProof="0" dirty="0" err="1">
                  <a:ln>
                    <a:noFill/>
                  </a:ln>
                  <a:solidFill>
                    <a:schemeClr val="tx1"/>
                  </a:solidFill>
                  <a:effectLst/>
                  <a:uLnTx/>
                  <a:uFillTx/>
                  <a:latin typeface="+mj-ea"/>
                  <a:ea typeface="+mj-ea"/>
                  <a:cs typeface="+mn-cs"/>
                  <a:sym typeface="+mn-ea"/>
                </a:rPr>
                <a:t>qiāo</a:t>
              </a:r>
              <a:r>
                <a:rPr kumimoji="0" lang="zh-CN" altLang="en-US" sz="4265" b="1" i="0" u="none" strike="noStrike" kern="1200" cap="none" spc="0" normalizeH="0" baseline="0" noProof="0" dirty="0">
                  <a:ln>
                    <a:noFill/>
                  </a:ln>
                  <a:solidFill>
                    <a:schemeClr val="tx1"/>
                  </a:solidFill>
                  <a:effectLst/>
                  <a:uLnTx/>
                  <a:uFillTx/>
                  <a:latin typeface="+mj-ea"/>
                  <a:ea typeface="+mj-ea"/>
                  <a:cs typeface="+mn-cs"/>
                  <a:sym typeface="+mn-ea"/>
                </a:rPr>
                <a:t>（       ）</a:t>
              </a:r>
            </a:p>
          </p:txBody>
        </p:sp>
        <p:sp>
          <p:nvSpPr>
            <p:cNvPr id="7" name="矩形 6"/>
            <p:cNvSpPr/>
            <p:nvPr/>
          </p:nvSpPr>
          <p:spPr>
            <a:xfrm>
              <a:off x="1927318" y="3046622"/>
              <a:ext cx="3384534" cy="660153"/>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4265" b="1" i="0" u="none" strike="noStrike" kern="1200" cap="none" spc="0" normalizeH="0" baseline="0" noProof="0" dirty="0" err="1">
                  <a:ln>
                    <a:noFill/>
                  </a:ln>
                  <a:solidFill>
                    <a:schemeClr val="tx1"/>
                  </a:solidFill>
                  <a:effectLst/>
                  <a:uLnTx/>
                  <a:uFillTx/>
                  <a:latin typeface="+mj-ea"/>
                  <a:ea typeface="+mj-ea"/>
                  <a:cs typeface="+mn-cs"/>
                  <a:sym typeface="+mn-ea"/>
                </a:rPr>
                <a:t>qiǎo</a:t>
              </a:r>
              <a:r>
                <a:rPr kumimoji="0" lang="zh-CN" altLang="en-US" sz="4265" b="1" i="0" u="none" strike="noStrike" kern="1200" cap="none" spc="0" normalizeH="0" baseline="0" noProof="0" dirty="0">
                  <a:ln>
                    <a:noFill/>
                  </a:ln>
                  <a:solidFill>
                    <a:schemeClr val="tx1"/>
                  </a:solidFill>
                  <a:effectLst/>
                  <a:uLnTx/>
                  <a:uFillTx/>
                  <a:latin typeface="+mj-ea"/>
                  <a:ea typeface="+mj-ea"/>
                  <a:cs typeface="+mn-cs"/>
                  <a:sym typeface="+mn-ea"/>
                </a:rPr>
                <a:t>（       ）</a:t>
              </a:r>
            </a:p>
          </p:txBody>
        </p:sp>
      </p:grpSp>
      <p:grpSp>
        <p:nvGrpSpPr>
          <p:cNvPr id="4" name="组合 8"/>
          <p:cNvGrpSpPr/>
          <p:nvPr/>
        </p:nvGrpSpPr>
        <p:grpSpPr>
          <a:xfrm>
            <a:off x="6315784" y="2459567"/>
            <a:ext cx="4906632" cy="2712955"/>
            <a:chOff x="1246284" y="1844818"/>
            <a:chExt cx="3680261" cy="2034553"/>
          </a:xfrm>
        </p:grpSpPr>
        <p:sp>
          <p:nvSpPr>
            <p:cNvPr id="27658" name="矩形 9"/>
            <p:cNvSpPr/>
            <p:nvPr/>
          </p:nvSpPr>
          <p:spPr>
            <a:xfrm>
              <a:off x="1246284" y="2614426"/>
              <a:ext cx="648072" cy="659553"/>
            </a:xfrm>
            <a:prstGeom prst="rect">
              <a:avLst/>
            </a:prstGeom>
            <a:noFill/>
            <a:ln w="9525">
              <a:noFill/>
            </a:ln>
          </p:spPr>
          <p:txBody>
            <a:bodyPr anchor="t">
              <a:spAutoFit/>
            </a:bodyPr>
            <a:lstStyle/>
            <a:p>
              <a:pPr eaLnBrk="0" hangingPunct="0">
                <a:lnSpc>
                  <a:spcPct val="120000"/>
                </a:lnSpc>
              </a:pPr>
              <a:r>
                <a:rPr lang="zh-CN" altLang="en-US" sz="4265" b="1" dirty="0">
                  <a:latin typeface="楷体" panose="02010609060101010101" pitchFamily="49" charset="-122"/>
                  <a:ea typeface="楷体" panose="02010609060101010101" pitchFamily="49" charset="-122"/>
                </a:rPr>
                <a:t>漂</a:t>
              </a:r>
            </a:p>
          </p:txBody>
        </p:sp>
        <p:sp>
          <p:nvSpPr>
            <p:cNvPr id="11" name="左大括号 10"/>
            <p:cNvSpPr/>
            <p:nvPr/>
          </p:nvSpPr>
          <p:spPr>
            <a:xfrm>
              <a:off x="1809670" y="2167055"/>
              <a:ext cx="222181" cy="1568324"/>
            </a:xfrm>
            <a:prstGeom prst="leftBrace">
              <a:avLst>
                <a:gd name="adj1" fmla="val 60593"/>
                <a:gd name="adj2" fmla="val 50000"/>
              </a:avLst>
            </a:prstGeom>
            <a:ln>
              <a:solidFill>
                <a:srgbClr val="7030A0"/>
              </a:solidFill>
            </a:ln>
          </p:spPr>
          <p:style>
            <a:lnRef idx="2">
              <a:schemeClr val="accent6"/>
            </a:lnRef>
            <a:fillRef idx="0">
              <a:schemeClr val="accent6"/>
            </a:fillRef>
            <a:effectRef idx="1">
              <a:schemeClr val="accent6"/>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2" name="矩形 11"/>
            <p:cNvSpPr/>
            <p:nvPr/>
          </p:nvSpPr>
          <p:spPr>
            <a:xfrm>
              <a:off x="1974718" y="1844818"/>
              <a:ext cx="2951827" cy="659888"/>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4265" b="1" i="0" u="none" strike="noStrike" kern="1200" cap="none" spc="0" normalizeH="0" baseline="0" noProof="0" dirty="0" err="1">
                  <a:ln>
                    <a:noFill/>
                  </a:ln>
                  <a:solidFill>
                    <a:schemeClr val="tx1"/>
                  </a:solidFill>
                  <a:effectLst/>
                  <a:uLnTx/>
                  <a:uFillTx/>
                  <a:latin typeface="+mj-ea"/>
                  <a:ea typeface="+mj-ea"/>
                  <a:cs typeface="+mn-cs"/>
                  <a:sym typeface="+mn-ea"/>
                </a:rPr>
                <a:t>piào</a:t>
              </a:r>
              <a:r>
                <a:rPr kumimoji="0" lang="zh-CN" altLang="en-US" sz="4265" b="1" i="0" u="none" strike="noStrike" kern="1200" cap="none" spc="0" normalizeH="0" baseline="0" noProof="0" dirty="0">
                  <a:ln>
                    <a:noFill/>
                  </a:ln>
                  <a:solidFill>
                    <a:schemeClr val="tx1"/>
                  </a:solidFill>
                  <a:effectLst/>
                  <a:uLnTx/>
                  <a:uFillTx/>
                  <a:latin typeface="+mj-ea"/>
                  <a:ea typeface="+mj-ea"/>
                  <a:cs typeface="+mn-cs"/>
                  <a:sym typeface="+mn-ea"/>
                </a:rPr>
                <a:t>（     ）</a:t>
              </a:r>
            </a:p>
          </p:txBody>
        </p:sp>
        <p:sp>
          <p:nvSpPr>
            <p:cNvPr id="13" name="矩形 12"/>
            <p:cNvSpPr/>
            <p:nvPr/>
          </p:nvSpPr>
          <p:spPr>
            <a:xfrm>
              <a:off x="1974718" y="2551199"/>
              <a:ext cx="2951827" cy="659888"/>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4265" b="1" i="0" u="none" strike="noStrike" kern="1200" cap="none" spc="0" normalizeH="0" baseline="0" noProof="0" dirty="0" err="1">
                  <a:ln>
                    <a:noFill/>
                  </a:ln>
                  <a:solidFill>
                    <a:schemeClr val="tx1"/>
                  </a:solidFill>
                  <a:effectLst/>
                  <a:uLnTx/>
                  <a:uFillTx/>
                  <a:latin typeface="+mj-ea"/>
                  <a:ea typeface="宋体" panose="02010600030101010101" pitchFamily="2" charset="-122"/>
                  <a:cs typeface="+mn-cs"/>
                  <a:sym typeface="+mn-ea"/>
                </a:rPr>
                <a:t>piāo</a:t>
              </a:r>
              <a:r>
                <a:rPr kumimoji="0" lang="zh-CN" altLang="en-US" sz="4265" b="1" i="0" u="none" strike="noStrike" kern="1200" cap="none" spc="0" normalizeH="0" baseline="0" noProof="0" dirty="0">
                  <a:ln>
                    <a:noFill/>
                  </a:ln>
                  <a:solidFill>
                    <a:schemeClr val="tx1"/>
                  </a:solidFill>
                  <a:effectLst/>
                  <a:uLnTx/>
                  <a:uFillTx/>
                  <a:latin typeface="+mj-ea"/>
                  <a:ea typeface="+mj-ea"/>
                  <a:cs typeface="+mn-cs"/>
                  <a:sym typeface="+mn-ea"/>
                </a:rPr>
                <a:t>（     ）</a:t>
              </a:r>
            </a:p>
          </p:txBody>
        </p:sp>
        <p:sp>
          <p:nvSpPr>
            <p:cNvPr id="18" name="矩形 17"/>
            <p:cNvSpPr/>
            <p:nvPr/>
          </p:nvSpPr>
          <p:spPr>
            <a:xfrm>
              <a:off x="1974718" y="3219483"/>
              <a:ext cx="2951827" cy="659888"/>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en-US" altLang="zh-CN" sz="4265" b="1" i="0" u="none" strike="noStrike" kern="1200" cap="none" spc="0" normalizeH="0" baseline="0" noProof="0" dirty="0" err="1">
                  <a:ln>
                    <a:noFill/>
                  </a:ln>
                  <a:solidFill>
                    <a:schemeClr val="tx1"/>
                  </a:solidFill>
                  <a:effectLst/>
                  <a:uLnTx/>
                  <a:uFillTx/>
                  <a:latin typeface="+mj-ea"/>
                  <a:ea typeface="+mj-ea"/>
                  <a:cs typeface="+mn-cs"/>
                  <a:sym typeface="+mn-ea"/>
                </a:rPr>
                <a:t>piǎo</a:t>
              </a:r>
              <a:r>
                <a:rPr kumimoji="0" lang="zh-CN" altLang="en-US" sz="4265" b="1" i="0" u="none" strike="noStrike" kern="1200" cap="none" spc="0" normalizeH="0" baseline="0" noProof="0" dirty="0">
                  <a:ln>
                    <a:noFill/>
                  </a:ln>
                  <a:solidFill>
                    <a:schemeClr val="tx1"/>
                  </a:solidFill>
                  <a:effectLst/>
                  <a:uLnTx/>
                  <a:uFillTx/>
                  <a:latin typeface="+mj-ea"/>
                  <a:ea typeface="+mj-ea"/>
                  <a:cs typeface="+mn-cs"/>
                  <a:sym typeface="+mn-ea"/>
                </a:rPr>
                <a:t>（     ）</a:t>
              </a:r>
            </a:p>
          </p:txBody>
        </p:sp>
      </p:grpSp>
      <p:sp>
        <p:nvSpPr>
          <p:cNvPr id="14" name="矩形 13"/>
          <p:cNvSpPr/>
          <p:nvPr/>
        </p:nvSpPr>
        <p:spPr>
          <a:xfrm>
            <a:off x="3922768" y="2878668"/>
            <a:ext cx="1400686" cy="879921"/>
          </a:xfrm>
          <a:prstGeom prst="rect">
            <a:avLst/>
          </a:prstGeom>
          <a:noFill/>
          <a:ln w="9525">
            <a:noFill/>
          </a:ln>
        </p:spPr>
        <p:txBody>
          <a:bodyPr anchor="t">
            <a:spAutoFit/>
          </a:bodyPr>
          <a:lstStyle/>
          <a:p>
            <a:pPr eaLnBrk="0" hangingPunct="0">
              <a:lnSpc>
                <a:spcPct val="120000"/>
              </a:lnSpc>
            </a:pPr>
            <a:r>
              <a:rPr lang="zh-CN" altLang="en-US" sz="4265" b="1" dirty="0">
                <a:solidFill>
                  <a:srgbClr val="FF00FF"/>
                </a:solidFill>
                <a:latin typeface="楷体" panose="02010609060101010101" pitchFamily="49" charset="-122"/>
                <a:ea typeface="楷体" panose="02010609060101010101" pitchFamily="49" charset="-122"/>
              </a:rPr>
              <a:t>悄悄</a:t>
            </a:r>
          </a:p>
        </p:txBody>
      </p:sp>
      <p:sp>
        <p:nvSpPr>
          <p:cNvPr id="15" name="矩形 14"/>
          <p:cNvSpPr/>
          <p:nvPr/>
        </p:nvSpPr>
        <p:spPr>
          <a:xfrm>
            <a:off x="3359954" y="4070352"/>
            <a:ext cx="2488228" cy="879921"/>
          </a:xfrm>
          <a:prstGeom prst="rect">
            <a:avLst/>
          </a:prstGeom>
          <a:noFill/>
          <a:ln w="9525">
            <a:noFill/>
          </a:ln>
        </p:spPr>
        <p:txBody>
          <a:bodyPr anchor="t">
            <a:spAutoFit/>
          </a:bodyPr>
          <a:lstStyle/>
          <a:p>
            <a:pPr eaLnBrk="0" hangingPunct="0">
              <a:lnSpc>
                <a:spcPct val="120000"/>
              </a:lnSpc>
            </a:pPr>
            <a:r>
              <a:rPr lang="zh-CN" altLang="en-US" sz="4265" b="1" dirty="0">
                <a:solidFill>
                  <a:srgbClr val="FF00FF"/>
                </a:solidFill>
                <a:latin typeface="楷体" panose="02010609060101010101" pitchFamily="49" charset="-122"/>
                <a:ea typeface="楷体" panose="02010609060101010101" pitchFamily="49" charset="-122"/>
              </a:rPr>
              <a:t>悄无声息</a:t>
            </a:r>
          </a:p>
        </p:txBody>
      </p:sp>
      <p:sp>
        <p:nvSpPr>
          <p:cNvPr id="16" name="矩形 15"/>
          <p:cNvSpPr/>
          <p:nvPr/>
        </p:nvSpPr>
        <p:spPr>
          <a:xfrm>
            <a:off x="9055796" y="2442634"/>
            <a:ext cx="1400686" cy="879921"/>
          </a:xfrm>
          <a:prstGeom prst="rect">
            <a:avLst/>
          </a:prstGeom>
          <a:noFill/>
          <a:ln w="9525">
            <a:noFill/>
          </a:ln>
        </p:spPr>
        <p:txBody>
          <a:bodyPr anchor="t">
            <a:spAutoFit/>
          </a:bodyPr>
          <a:lstStyle/>
          <a:p>
            <a:pPr eaLnBrk="0" hangingPunct="0">
              <a:lnSpc>
                <a:spcPct val="120000"/>
              </a:lnSpc>
            </a:pPr>
            <a:r>
              <a:rPr lang="zh-CN" altLang="en-US" sz="4265" b="1" dirty="0">
                <a:solidFill>
                  <a:srgbClr val="FF00FF"/>
                </a:solidFill>
                <a:latin typeface="楷体" panose="02010609060101010101" pitchFamily="49" charset="-122"/>
                <a:ea typeface="楷体" panose="02010609060101010101" pitchFamily="49" charset="-122"/>
              </a:rPr>
              <a:t>漂亮</a:t>
            </a:r>
          </a:p>
        </p:txBody>
      </p:sp>
      <p:sp>
        <p:nvSpPr>
          <p:cNvPr id="17" name="矩形 16"/>
          <p:cNvSpPr/>
          <p:nvPr/>
        </p:nvSpPr>
        <p:spPr>
          <a:xfrm>
            <a:off x="9055796" y="3412068"/>
            <a:ext cx="1400686" cy="879921"/>
          </a:xfrm>
          <a:prstGeom prst="rect">
            <a:avLst/>
          </a:prstGeom>
          <a:noFill/>
          <a:ln w="9525">
            <a:noFill/>
          </a:ln>
        </p:spPr>
        <p:txBody>
          <a:bodyPr anchor="t">
            <a:spAutoFit/>
          </a:bodyPr>
          <a:lstStyle/>
          <a:p>
            <a:pPr eaLnBrk="0" hangingPunct="0">
              <a:lnSpc>
                <a:spcPct val="120000"/>
              </a:lnSpc>
            </a:pPr>
            <a:r>
              <a:rPr lang="zh-CN" altLang="en-US" sz="4265" b="1" dirty="0">
                <a:solidFill>
                  <a:srgbClr val="FF00FF"/>
                </a:solidFill>
                <a:latin typeface="楷体" panose="02010609060101010101" pitchFamily="49" charset="-122"/>
                <a:ea typeface="楷体" panose="02010609060101010101" pitchFamily="49" charset="-122"/>
              </a:rPr>
              <a:t>漂流</a:t>
            </a:r>
          </a:p>
        </p:txBody>
      </p:sp>
      <p:sp>
        <p:nvSpPr>
          <p:cNvPr id="19" name="矩形 18"/>
          <p:cNvSpPr/>
          <p:nvPr/>
        </p:nvSpPr>
        <p:spPr>
          <a:xfrm>
            <a:off x="9055796" y="4273552"/>
            <a:ext cx="1400686" cy="879921"/>
          </a:xfrm>
          <a:prstGeom prst="rect">
            <a:avLst/>
          </a:prstGeom>
          <a:noFill/>
          <a:ln w="9525">
            <a:noFill/>
          </a:ln>
        </p:spPr>
        <p:txBody>
          <a:bodyPr anchor="t">
            <a:spAutoFit/>
          </a:bodyPr>
          <a:lstStyle/>
          <a:p>
            <a:pPr eaLnBrk="0" hangingPunct="0">
              <a:lnSpc>
                <a:spcPct val="120000"/>
              </a:lnSpc>
            </a:pPr>
            <a:r>
              <a:rPr lang="zh-CN" altLang="en-US" sz="4265" b="1" dirty="0">
                <a:solidFill>
                  <a:srgbClr val="FF00FF"/>
                </a:solidFill>
                <a:latin typeface="楷体" panose="02010609060101010101" pitchFamily="49" charset="-122"/>
                <a:ea typeface="楷体" panose="02010609060101010101" pitchFamily="49" charset="-122"/>
              </a:rPr>
              <a:t>漂洗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
          <p:cNvSpPr/>
          <p:nvPr/>
        </p:nvSpPr>
        <p:spPr>
          <a:xfrm>
            <a:off x="611479" y="222252"/>
            <a:ext cx="4608299" cy="879921"/>
          </a:xfrm>
          <a:prstGeom prst="rect">
            <a:avLst/>
          </a:prstGeom>
          <a:noFill/>
          <a:ln w="9525">
            <a:noFill/>
          </a:ln>
        </p:spPr>
        <p:txBody>
          <a:bodyPr anchor="t">
            <a:spAutoFit/>
          </a:bodyPr>
          <a:lstStyle/>
          <a:p>
            <a:pPr eaLnBrk="0" hangingPunct="0">
              <a:lnSpc>
                <a:spcPct val="120000"/>
              </a:lnSpc>
            </a:pPr>
            <a:r>
              <a:rPr lang="zh-CN" altLang="en-US" sz="4265" b="1" dirty="0">
                <a:latin typeface="楷体" panose="02010609060101010101" pitchFamily="49" charset="-122"/>
                <a:ea typeface="楷体" panose="02010609060101010101" pitchFamily="49" charset="-122"/>
              </a:rPr>
              <a:t>二、课内阅读。</a:t>
            </a:r>
          </a:p>
        </p:txBody>
      </p:sp>
      <p:sp>
        <p:nvSpPr>
          <p:cNvPr id="29699" name="矩形 2"/>
          <p:cNvSpPr/>
          <p:nvPr/>
        </p:nvSpPr>
        <p:spPr>
          <a:xfrm>
            <a:off x="611479" y="914401"/>
            <a:ext cx="10964283" cy="2161554"/>
          </a:xfrm>
          <a:prstGeom prst="rect">
            <a:avLst/>
          </a:prstGeom>
          <a:noFill/>
          <a:ln w="9525">
            <a:noFill/>
          </a:ln>
        </p:spPr>
        <p:txBody>
          <a:bodyPr anchor="t">
            <a:spAutoFit/>
          </a:bodyPr>
          <a:lstStyle/>
          <a:p>
            <a:pPr>
              <a:lnSpc>
                <a:spcPct val="120000"/>
              </a:lnSpc>
            </a:pPr>
            <a:r>
              <a:rPr lang="zh-CN" altLang="en-US" sz="3735" b="1" dirty="0">
                <a:latin typeface="楷体" panose="02010609060101010101" pitchFamily="49" charset="-122"/>
                <a:ea typeface="楷体" panose="02010609060101010101" pitchFamily="49" charset="-122"/>
              </a:rPr>
              <a:t>    后来雨停了。我看见一只彩色的小鸟站在船头，多么美丽啊！它的羽毛是翠绿的，翅膀带有一些蓝色，比鹦鹉还漂亮。它还有一张红色的长嘴。</a:t>
            </a:r>
          </a:p>
        </p:txBody>
      </p:sp>
      <p:sp>
        <p:nvSpPr>
          <p:cNvPr id="29700" name="矩形 3"/>
          <p:cNvSpPr/>
          <p:nvPr/>
        </p:nvSpPr>
        <p:spPr>
          <a:xfrm>
            <a:off x="878074" y="2984500"/>
            <a:ext cx="9885204" cy="2161554"/>
          </a:xfrm>
          <a:prstGeom prst="rect">
            <a:avLst/>
          </a:prstGeom>
          <a:noFill/>
          <a:ln w="9525">
            <a:noFill/>
          </a:ln>
        </p:spPr>
        <p:txBody>
          <a:bodyPr anchor="t">
            <a:spAutoFit/>
          </a:bodyPr>
          <a:lstStyle/>
          <a:p>
            <a:pPr>
              <a:lnSpc>
                <a:spcPct val="120000"/>
              </a:lnSpc>
            </a:pPr>
            <a:r>
              <a:rPr lang="en-US" altLang="zh-CN" sz="3735" b="1" dirty="0">
                <a:latin typeface="楷体" panose="02010609060101010101" pitchFamily="49" charset="-122"/>
                <a:ea typeface="楷体" panose="02010609060101010101" pitchFamily="49" charset="-122"/>
              </a:rPr>
              <a:t>1.</a:t>
            </a:r>
            <a:r>
              <a:rPr lang="zh-CN" altLang="en-US" sz="3735" b="1" dirty="0">
                <a:latin typeface="楷体" panose="02010609060101010101" pitchFamily="49" charset="-122"/>
                <a:ea typeface="楷体" panose="02010609060101010101" pitchFamily="49" charset="-122"/>
              </a:rPr>
              <a:t>在括号里填上合适的词语。</a:t>
            </a:r>
            <a:endParaRPr lang="en-US" altLang="zh-CN" sz="3735" b="1" dirty="0">
              <a:latin typeface="楷体" panose="02010609060101010101" pitchFamily="49" charset="-122"/>
              <a:ea typeface="楷体" panose="02010609060101010101" pitchFamily="49" charset="-122"/>
            </a:endParaRPr>
          </a:p>
          <a:p>
            <a:pPr>
              <a:lnSpc>
                <a:spcPct val="120000"/>
              </a:lnSpc>
            </a:pPr>
            <a:r>
              <a:rPr lang="zh-CN" altLang="en-US" sz="3735" b="1" dirty="0">
                <a:latin typeface="楷体" panose="02010609060101010101" pitchFamily="49" charset="-122"/>
                <a:ea typeface="楷体" panose="02010609060101010101" pitchFamily="49" charset="-122"/>
              </a:rPr>
              <a:t>    （     ）的小鸟    （     ）的羽毛</a:t>
            </a:r>
            <a:endParaRPr lang="en-US" altLang="zh-CN" sz="3735" b="1" dirty="0">
              <a:latin typeface="楷体" panose="02010609060101010101" pitchFamily="49" charset="-122"/>
              <a:ea typeface="楷体" panose="02010609060101010101" pitchFamily="49" charset="-122"/>
            </a:endParaRPr>
          </a:p>
          <a:p>
            <a:pPr>
              <a:lnSpc>
                <a:spcPct val="120000"/>
              </a:lnSpc>
            </a:pPr>
            <a:r>
              <a:rPr lang="zh-CN" altLang="en-US" sz="3735" b="1" dirty="0">
                <a:latin typeface="楷体" panose="02010609060101010101" pitchFamily="49" charset="-122"/>
                <a:ea typeface="楷体" panose="02010609060101010101" pitchFamily="49" charset="-122"/>
              </a:rPr>
              <a:t>    （     ）的翅膀    （     ）的长嘴</a:t>
            </a:r>
            <a:endParaRPr lang="en-US" altLang="zh-CN" sz="3735" b="1" dirty="0">
              <a:latin typeface="楷体" panose="02010609060101010101" pitchFamily="49" charset="-122"/>
              <a:ea typeface="楷体" panose="02010609060101010101" pitchFamily="49" charset="-122"/>
            </a:endParaRPr>
          </a:p>
        </p:txBody>
      </p:sp>
      <p:sp>
        <p:nvSpPr>
          <p:cNvPr id="6" name="矩形 5"/>
          <p:cNvSpPr/>
          <p:nvPr/>
        </p:nvSpPr>
        <p:spPr>
          <a:xfrm>
            <a:off x="2412058" y="3630086"/>
            <a:ext cx="1400686"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彩色</a:t>
            </a:r>
          </a:p>
        </p:txBody>
      </p:sp>
      <p:sp>
        <p:nvSpPr>
          <p:cNvPr id="9" name="矩形 8"/>
          <p:cNvSpPr/>
          <p:nvPr/>
        </p:nvSpPr>
        <p:spPr>
          <a:xfrm>
            <a:off x="6950537" y="3630086"/>
            <a:ext cx="1400686"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翠绿</a:t>
            </a:r>
          </a:p>
        </p:txBody>
      </p:sp>
      <p:sp>
        <p:nvSpPr>
          <p:cNvPr id="10" name="矩形 9"/>
          <p:cNvSpPr/>
          <p:nvPr/>
        </p:nvSpPr>
        <p:spPr>
          <a:xfrm>
            <a:off x="2412058" y="4332819"/>
            <a:ext cx="1400686"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蓝色</a:t>
            </a:r>
          </a:p>
        </p:txBody>
      </p:sp>
      <p:sp>
        <p:nvSpPr>
          <p:cNvPr id="11" name="矩形 10"/>
          <p:cNvSpPr/>
          <p:nvPr/>
        </p:nvSpPr>
        <p:spPr>
          <a:xfrm>
            <a:off x="6950537" y="4332819"/>
            <a:ext cx="1400686"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红色</a:t>
            </a:r>
          </a:p>
        </p:txBody>
      </p:sp>
      <p:sp>
        <p:nvSpPr>
          <p:cNvPr id="29705" name="矩形 1"/>
          <p:cNvSpPr/>
          <p:nvPr/>
        </p:nvSpPr>
        <p:spPr>
          <a:xfrm>
            <a:off x="878074" y="5075768"/>
            <a:ext cx="10782320" cy="1471813"/>
          </a:xfrm>
          <a:prstGeom prst="rect">
            <a:avLst/>
          </a:prstGeom>
          <a:solidFill>
            <a:srgbClr val="EFFFFF"/>
          </a:solidFill>
          <a:ln w="9525">
            <a:noFill/>
          </a:ln>
        </p:spPr>
        <p:txBody>
          <a:bodyPr anchor="t">
            <a:spAutoFit/>
          </a:bodyPr>
          <a:lstStyle/>
          <a:p>
            <a:pPr>
              <a:lnSpc>
                <a:spcPct val="120000"/>
              </a:lnSpc>
            </a:pPr>
            <a:r>
              <a:rPr lang="en-US" altLang="zh-CN" sz="3735" b="1" dirty="0">
                <a:latin typeface="楷体" panose="02010609060101010101" pitchFamily="49" charset="-122"/>
                <a:ea typeface="楷体" panose="02010609060101010101" pitchFamily="49" charset="-122"/>
              </a:rPr>
              <a:t>2.</a:t>
            </a:r>
            <a:r>
              <a:rPr lang="zh-CN" altLang="en-US" sz="3735" b="1" dirty="0">
                <a:latin typeface="楷体" panose="02010609060101010101" pitchFamily="49" charset="-122"/>
                <a:ea typeface="楷体" panose="02010609060101010101" pitchFamily="49" charset="-122"/>
              </a:rPr>
              <a:t>作者主要抓住翠鸟的</a:t>
            </a:r>
            <a:r>
              <a:rPr lang="en-US" altLang="zh-CN" sz="3735" b="1" dirty="0">
                <a:latin typeface="楷体" panose="02010609060101010101" pitchFamily="49" charset="-122"/>
                <a:ea typeface="楷体" panose="02010609060101010101" pitchFamily="49" charset="-122"/>
              </a:rPr>
              <a:t>______</a:t>
            </a:r>
            <a:r>
              <a:rPr lang="zh-CN" altLang="en-US" sz="3735" b="1" dirty="0">
                <a:latin typeface="楷体" panose="02010609060101010101" pitchFamily="49" charset="-122"/>
                <a:ea typeface="楷体" panose="02010609060101010101" pitchFamily="49" charset="-122"/>
              </a:rPr>
              <a:t>特点来写，描写了翠鸟的</a:t>
            </a:r>
            <a:r>
              <a:rPr lang="en-US" altLang="zh-CN" sz="3735" b="1" dirty="0">
                <a:latin typeface="楷体" panose="02010609060101010101" pitchFamily="49" charset="-122"/>
                <a:ea typeface="楷体" panose="02010609060101010101" pitchFamily="49" charset="-122"/>
              </a:rPr>
              <a:t>_______</a:t>
            </a:r>
            <a:r>
              <a:rPr lang="zh-CN" altLang="en-US" sz="3735" b="1" dirty="0">
                <a:latin typeface="楷体" panose="02010609060101010101" pitchFamily="49" charset="-122"/>
                <a:ea typeface="楷体" panose="02010609060101010101" pitchFamily="49" charset="-122"/>
              </a:rPr>
              <a:t>、</a:t>
            </a:r>
            <a:r>
              <a:rPr lang="en-US" altLang="zh-CN" sz="3735" b="1" dirty="0">
                <a:latin typeface="楷体" panose="02010609060101010101" pitchFamily="49" charset="-122"/>
                <a:ea typeface="楷体" panose="02010609060101010101" pitchFamily="49" charset="-122"/>
              </a:rPr>
              <a:t>_______</a:t>
            </a:r>
            <a:r>
              <a:rPr lang="zh-CN" altLang="en-US" sz="3735" b="1" dirty="0">
                <a:latin typeface="楷体" panose="02010609060101010101" pitchFamily="49" charset="-122"/>
                <a:ea typeface="楷体" panose="02010609060101010101" pitchFamily="49" charset="-122"/>
              </a:rPr>
              <a:t>、</a:t>
            </a:r>
            <a:r>
              <a:rPr lang="en-US" altLang="zh-CN" sz="3735" b="1" dirty="0">
                <a:latin typeface="楷体" panose="02010609060101010101" pitchFamily="49" charset="-122"/>
                <a:ea typeface="楷体" panose="02010609060101010101" pitchFamily="49" charset="-122"/>
              </a:rPr>
              <a:t>_______</a:t>
            </a:r>
            <a:r>
              <a:rPr lang="zh-CN" altLang="en-US" sz="3735" b="1" dirty="0">
                <a:latin typeface="楷体" panose="02010609060101010101" pitchFamily="49" charset="-122"/>
                <a:ea typeface="楷体" panose="02010609060101010101" pitchFamily="49" charset="-122"/>
              </a:rPr>
              <a:t>。</a:t>
            </a:r>
          </a:p>
        </p:txBody>
      </p:sp>
      <p:sp>
        <p:nvSpPr>
          <p:cNvPr id="13" name="矩形 12"/>
          <p:cNvSpPr/>
          <p:nvPr/>
        </p:nvSpPr>
        <p:spPr>
          <a:xfrm>
            <a:off x="5877804" y="5048253"/>
            <a:ext cx="1282199"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外形</a:t>
            </a:r>
          </a:p>
        </p:txBody>
      </p:sp>
      <p:sp>
        <p:nvSpPr>
          <p:cNvPr id="14" name="矩形 13"/>
          <p:cNvSpPr/>
          <p:nvPr/>
        </p:nvSpPr>
        <p:spPr>
          <a:xfrm>
            <a:off x="2179315" y="5719235"/>
            <a:ext cx="1280084"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羽毛</a:t>
            </a:r>
          </a:p>
        </p:txBody>
      </p:sp>
      <p:sp>
        <p:nvSpPr>
          <p:cNvPr id="15" name="矩形 14"/>
          <p:cNvSpPr/>
          <p:nvPr/>
        </p:nvSpPr>
        <p:spPr>
          <a:xfrm>
            <a:off x="4367094" y="5719235"/>
            <a:ext cx="1280084"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翅膀</a:t>
            </a:r>
          </a:p>
        </p:txBody>
      </p:sp>
      <p:sp>
        <p:nvSpPr>
          <p:cNvPr id="16" name="矩形 15"/>
          <p:cNvSpPr/>
          <p:nvPr/>
        </p:nvSpPr>
        <p:spPr>
          <a:xfrm>
            <a:off x="6466007" y="5719235"/>
            <a:ext cx="1282199" cy="782074"/>
          </a:xfrm>
          <a:prstGeom prst="rect">
            <a:avLst/>
          </a:prstGeom>
          <a:noFill/>
          <a:ln w="9525">
            <a:noFill/>
          </a:ln>
        </p:spPr>
        <p:txBody>
          <a:bodyPr anchor="t">
            <a:spAutoFit/>
          </a:bodyPr>
          <a:lstStyle/>
          <a:p>
            <a:pPr eaLnBrk="0" hangingPunct="0">
              <a:lnSpc>
                <a:spcPct val="120000"/>
              </a:lnSpc>
            </a:pPr>
            <a:r>
              <a:rPr lang="zh-CN" altLang="en-US" sz="3735" b="1" dirty="0">
                <a:solidFill>
                  <a:srgbClr val="FF00FF"/>
                </a:solidFill>
                <a:latin typeface="楷体" panose="02010609060101010101" pitchFamily="49" charset="-122"/>
                <a:ea typeface="楷体" panose="02010609060101010101" pitchFamily="49" charset="-122"/>
              </a:rPr>
              <a:t>长嘴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randombar(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8"/>
          <p:cNvSpPr/>
          <p:nvPr/>
        </p:nvSpPr>
        <p:spPr>
          <a:xfrm>
            <a:off x="1007140" y="452967"/>
            <a:ext cx="3647708" cy="879921"/>
          </a:xfrm>
          <a:prstGeom prst="rect">
            <a:avLst/>
          </a:prstGeom>
          <a:noFill/>
          <a:ln w="9525">
            <a:noFill/>
          </a:ln>
        </p:spPr>
        <p:txBody>
          <a:bodyPr anchor="t">
            <a:spAutoFit/>
          </a:bodyPr>
          <a:lstStyle/>
          <a:p>
            <a:pPr eaLnBrk="0" hangingPunct="0">
              <a:lnSpc>
                <a:spcPct val="120000"/>
              </a:lnSpc>
            </a:pPr>
            <a:r>
              <a:rPr lang="en-US" altLang="zh-CN" sz="4265" b="1" dirty="0">
                <a:latin typeface="楷体" panose="02010609060101010101" pitchFamily="49" charset="-122"/>
                <a:ea typeface="楷体" panose="02010609060101010101" pitchFamily="49" charset="-122"/>
              </a:rPr>
              <a:t>3.</a:t>
            </a:r>
            <a:r>
              <a:rPr lang="zh-CN" altLang="en-US" sz="4265" b="1" dirty="0">
                <a:latin typeface="楷体" panose="02010609060101010101" pitchFamily="49" charset="-122"/>
                <a:ea typeface="楷体" panose="02010609060101010101" pitchFamily="49" charset="-122"/>
              </a:rPr>
              <a:t>拓展阅读。</a:t>
            </a:r>
          </a:p>
        </p:txBody>
      </p:sp>
      <p:sp>
        <p:nvSpPr>
          <p:cNvPr id="30723" name="矩形 1"/>
          <p:cNvSpPr/>
          <p:nvPr/>
        </p:nvSpPr>
        <p:spPr>
          <a:xfrm>
            <a:off x="4030676" y="1159934"/>
            <a:ext cx="4125888" cy="879921"/>
          </a:xfrm>
          <a:prstGeom prst="rect">
            <a:avLst/>
          </a:prstGeom>
          <a:noFill/>
          <a:ln w="9525">
            <a:noFill/>
          </a:ln>
        </p:spPr>
        <p:txBody>
          <a:bodyPr anchor="t">
            <a:spAutoFit/>
          </a:bodyPr>
          <a:lstStyle/>
          <a:p>
            <a:pPr>
              <a:lnSpc>
                <a:spcPct val="120000"/>
              </a:lnSpc>
            </a:pPr>
            <a:r>
              <a:rPr lang="zh-CN" altLang="en-US" sz="4265" b="1" dirty="0">
                <a:solidFill>
                  <a:srgbClr val="0000FF"/>
                </a:solidFill>
                <a:latin typeface="楷体" panose="02010609060101010101" pitchFamily="49" charset="-122"/>
                <a:ea typeface="楷体" panose="02010609060101010101" pitchFamily="49" charset="-122"/>
              </a:rPr>
              <a:t>关于鸟的歇后语</a:t>
            </a:r>
          </a:p>
        </p:txBody>
      </p:sp>
      <p:sp>
        <p:nvSpPr>
          <p:cNvPr id="30724" name="矩形 2"/>
          <p:cNvSpPr/>
          <p:nvPr/>
        </p:nvSpPr>
        <p:spPr>
          <a:xfrm>
            <a:off x="2733666" y="2084918"/>
            <a:ext cx="7485842" cy="4030334"/>
          </a:xfrm>
          <a:prstGeom prst="rect">
            <a:avLst/>
          </a:prstGeom>
          <a:noFill/>
          <a:ln w="9525">
            <a:noFill/>
          </a:ln>
        </p:spPr>
        <p:txBody>
          <a:bodyPr anchor="t">
            <a:spAutoFit/>
          </a:bodyPr>
          <a:lstStyle/>
          <a:p>
            <a:pPr>
              <a:lnSpc>
                <a:spcPct val="150000"/>
              </a:lnSpc>
            </a:pPr>
            <a:r>
              <a:rPr lang="zh-CN" altLang="en-US" sz="4265" b="1" dirty="0">
                <a:latin typeface="楷体" panose="02010609060101010101" pitchFamily="49" charset="-122"/>
                <a:ea typeface="楷体" panose="02010609060101010101" pitchFamily="49" charset="-122"/>
              </a:rPr>
              <a:t>翅膀长硬的鸟</a:t>
            </a:r>
            <a:r>
              <a:rPr lang="en-US" altLang="zh-CN" sz="4265" b="1" dirty="0">
                <a:latin typeface="楷体" panose="02010609060101010101" pitchFamily="49" charset="-122"/>
                <a:ea typeface="楷体" panose="02010609060101010101" pitchFamily="49" charset="-122"/>
              </a:rPr>
              <a:t>——</a:t>
            </a:r>
            <a:r>
              <a:rPr lang="zh-CN" altLang="en-US" sz="4265" b="1" dirty="0">
                <a:latin typeface="楷体" panose="02010609060101010101" pitchFamily="49" charset="-122"/>
                <a:ea typeface="楷体" panose="02010609060101010101" pitchFamily="49" charset="-122"/>
              </a:rPr>
              <a:t>要飞了</a:t>
            </a:r>
            <a:endParaRPr lang="en-US" altLang="zh-CN" sz="4265" b="1" dirty="0">
              <a:latin typeface="楷体" panose="02010609060101010101" pitchFamily="49" charset="-122"/>
              <a:ea typeface="楷体" panose="02010609060101010101" pitchFamily="49" charset="-122"/>
            </a:endParaRPr>
          </a:p>
          <a:p>
            <a:pPr>
              <a:lnSpc>
                <a:spcPct val="150000"/>
              </a:lnSpc>
            </a:pPr>
            <a:r>
              <a:rPr lang="zh-CN" altLang="en-US" sz="4265" b="1" dirty="0">
                <a:latin typeface="楷体" panose="02010609060101010101" pitchFamily="49" charset="-122"/>
                <a:ea typeface="楷体" panose="02010609060101010101" pitchFamily="49" charset="-122"/>
              </a:rPr>
              <a:t>黄头鸟搭窝</a:t>
            </a:r>
            <a:r>
              <a:rPr lang="en-US" altLang="zh-CN" sz="4265" b="1" dirty="0">
                <a:latin typeface="楷体" panose="02010609060101010101" pitchFamily="49" charset="-122"/>
                <a:ea typeface="楷体" panose="02010609060101010101" pitchFamily="49" charset="-122"/>
              </a:rPr>
              <a:t>——</a:t>
            </a:r>
            <a:r>
              <a:rPr lang="zh-CN" altLang="en-US" sz="4265" b="1" dirty="0">
                <a:latin typeface="楷体" panose="02010609060101010101" pitchFamily="49" charset="-122"/>
                <a:ea typeface="楷体" panose="02010609060101010101" pitchFamily="49" charset="-122"/>
              </a:rPr>
              <a:t>得过且过</a:t>
            </a:r>
          </a:p>
          <a:p>
            <a:pPr>
              <a:lnSpc>
                <a:spcPct val="150000"/>
              </a:lnSpc>
            </a:pPr>
            <a:r>
              <a:rPr lang="zh-CN" altLang="en-US" sz="4265" b="1" dirty="0">
                <a:latin typeface="楷体" panose="02010609060101010101" pitchFamily="49" charset="-122"/>
                <a:ea typeface="楷体" panose="02010609060101010101" pitchFamily="49" charset="-122"/>
              </a:rPr>
              <a:t>啄木鸟上供桌</a:t>
            </a:r>
            <a:r>
              <a:rPr lang="en-US" altLang="zh-CN" sz="4265" b="1" dirty="0">
                <a:latin typeface="楷体" panose="02010609060101010101" pitchFamily="49" charset="-122"/>
                <a:ea typeface="楷体" panose="02010609060101010101" pitchFamily="49" charset="-122"/>
              </a:rPr>
              <a:t>——</a:t>
            </a:r>
            <a:r>
              <a:rPr lang="zh-CN" altLang="en-US" sz="4265" b="1" dirty="0">
                <a:latin typeface="楷体" panose="02010609060101010101" pitchFamily="49" charset="-122"/>
                <a:ea typeface="楷体" panose="02010609060101010101" pitchFamily="49" charset="-122"/>
              </a:rPr>
              <a:t>卖弄自己</a:t>
            </a:r>
          </a:p>
          <a:p>
            <a:pPr>
              <a:lnSpc>
                <a:spcPct val="150000"/>
              </a:lnSpc>
            </a:pPr>
            <a:r>
              <a:rPr lang="zh-CN" altLang="en-US" sz="4265" b="1" dirty="0">
                <a:latin typeface="楷体" panose="02010609060101010101" pitchFamily="49" charset="-122"/>
                <a:ea typeface="楷体" panose="02010609060101010101" pitchFamily="49" charset="-122"/>
              </a:rPr>
              <a:t>飞鸟看出雌雄来</a:t>
            </a:r>
            <a:r>
              <a:rPr lang="en-US" altLang="zh-CN" sz="4265" b="1" dirty="0">
                <a:latin typeface="楷体" panose="02010609060101010101" pitchFamily="49" charset="-122"/>
                <a:ea typeface="楷体" panose="02010609060101010101" pitchFamily="49" charset="-122"/>
              </a:rPr>
              <a:t>——</a:t>
            </a:r>
            <a:r>
              <a:rPr lang="zh-CN" altLang="en-US" sz="4265" b="1" dirty="0">
                <a:latin typeface="楷体" panose="02010609060101010101" pitchFamily="49" charset="-122"/>
                <a:ea typeface="楷体" panose="02010609060101010101" pitchFamily="49" charset="-122"/>
              </a:rPr>
              <a:t>眼力好</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14599" y="1411818"/>
            <a:ext cx="10706150" cy="1323439"/>
            <a:chOff x="1043608" y="1010832"/>
            <a:chExt cx="8031274" cy="992820"/>
          </a:xfrm>
        </p:grpSpPr>
        <p:pic>
          <p:nvPicPr>
            <p:cNvPr id="31747" name="图片 2"/>
            <p:cNvPicPr>
              <a:picLocks noChangeAspect="1"/>
            </p:cNvPicPr>
            <p:nvPr/>
          </p:nvPicPr>
          <p:blipFill>
            <a:blip r:embed="rId2">
              <a:clrChange>
                <a:clrFrom>
                  <a:srgbClr val="FFFFFF"/>
                </a:clrFrom>
                <a:clrTo>
                  <a:srgbClr val="FFFFFF">
                    <a:alpha val="0"/>
                  </a:srgbClr>
                </a:clrTo>
              </a:clrChange>
            </a:blip>
            <a:stretch>
              <a:fillRect/>
            </a:stretch>
          </p:blipFill>
          <p:spPr>
            <a:xfrm>
              <a:off x="1043608" y="1131590"/>
              <a:ext cx="364654" cy="361793"/>
            </a:xfrm>
            <a:prstGeom prst="rect">
              <a:avLst/>
            </a:prstGeom>
            <a:noFill/>
            <a:ln w="9525">
              <a:noFill/>
            </a:ln>
          </p:spPr>
        </p:pic>
        <p:sp>
          <p:nvSpPr>
            <p:cNvPr id="31748" name="矩形 3"/>
            <p:cNvSpPr/>
            <p:nvPr/>
          </p:nvSpPr>
          <p:spPr>
            <a:xfrm>
              <a:off x="1414287" y="1010832"/>
              <a:ext cx="7660595" cy="992820"/>
            </a:xfrm>
            <a:prstGeom prst="rect">
              <a:avLst/>
            </a:prstGeom>
            <a:noFill/>
            <a:ln w="9525">
              <a:noFill/>
            </a:ln>
          </p:spPr>
          <p:txBody>
            <a:bodyPr anchor="t">
              <a:spAutoFit/>
            </a:bodyPr>
            <a:lstStyle/>
            <a:p>
              <a:r>
                <a:rPr lang="zh-CN" altLang="en-US" sz="4000" b="1" dirty="0">
                  <a:solidFill>
                    <a:srgbClr val="FF0000"/>
                  </a:solidFill>
                  <a:latin typeface="楷体" panose="02010609060101010101" pitchFamily="49" charset="-122"/>
                  <a:ea typeface="楷体" panose="02010609060101010101" pitchFamily="49" charset="-122"/>
                </a:rPr>
                <a:t>读课文，想想作者对哪些事物作了细致观察，说说你是从哪里看出来的。</a:t>
              </a:r>
              <a:endParaRPr lang="zh-CN" altLang="en-US" sz="4000" b="1" dirty="0">
                <a:latin typeface="楷体" panose="02010609060101010101" pitchFamily="49" charset="-122"/>
                <a:ea typeface="楷体" panose="02010609060101010101" pitchFamily="49" charset="-122"/>
              </a:endParaRPr>
            </a:p>
          </p:txBody>
        </p:sp>
      </p:grpSp>
      <p:sp>
        <p:nvSpPr>
          <p:cNvPr id="5" name="矩形 4"/>
          <p:cNvSpPr/>
          <p:nvPr/>
        </p:nvSpPr>
        <p:spPr>
          <a:xfrm>
            <a:off x="1390110" y="2948519"/>
            <a:ext cx="10217390" cy="3046988"/>
          </a:xfrm>
          <a:prstGeom prst="rect">
            <a:avLst/>
          </a:prstGeom>
          <a:noFill/>
          <a:ln w="9525">
            <a:noFill/>
          </a:ln>
        </p:spPr>
        <p:txBody>
          <a:bodyPr anchor="t">
            <a:spAutoFit/>
          </a:bodyPr>
          <a:lstStyle/>
          <a:p>
            <a:pPr>
              <a:lnSpc>
                <a:spcPct val="120000"/>
              </a:lnSpc>
            </a:pPr>
            <a:r>
              <a:rPr lang="zh-CN" altLang="en-US" sz="4000" b="1" dirty="0">
                <a:latin typeface="楷体" panose="02010609060101010101" pitchFamily="49" charset="-122"/>
                <a:ea typeface="楷体" panose="02010609060101010101" pitchFamily="49" charset="-122"/>
              </a:rPr>
              <a:t>    参考答案：作者主要对翠鸟作了细致观察。从作者抓住翠鸟鲜明的颜色细致描写了翠鸟的外形特点和作者对这只鸟的猜测及对翠鸟捕鱼动作的详细描写可以看出来。</a:t>
            </a:r>
          </a:p>
        </p:txBody>
      </p:sp>
      <p:sp>
        <p:nvSpPr>
          <p:cNvPr id="6" name="圆角矩形 1"/>
          <p:cNvSpPr/>
          <p:nvPr/>
        </p:nvSpPr>
        <p:spPr>
          <a:xfrm>
            <a:off x="3865641" y="488951"/>
            <a:ext cx="4455959" cy="774700"/>
          </a:xfrm>
          <a:prstGeom prst="roundRect">
            <a:avLst/>
          </a:prstGeom>
          <a:solidFill>
            <a:srgbClr val="FFFF00"/>
          </a:solidFill>
          <a:ln w="15875">
            <a:solidFill>
              <a:schemeClr val="bg2"/>
            </a:solidFill>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735" b="1" i="0" u="none" strike="noStrike" kern="1200" cap="none" spc="0" normalizeH="0" baseline="0" noProof="0" dirty="0">
                <a:ln>
                  <a:noFill/>
                </a:ln>
                <a:solidFill>
                  <a:srgbClr val="0000FF"/>
                </a:solidFill>
                <a:effectLst/>
                <a:uLnTx/>
                <a:uFillTx/>
                <a:latin typeface="+mj-ea"/>
                <a:ea typeface="+mj-ea"/>
                <a:cs typeface="+mn-cs"/>
                <a:sym typeface="+mn-ea"/>
              </a:rPr>
              <a:t>课后习题参考答案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p:nvPr/>
        </p:nvGrpSpPr>
        <p:grpSpPr>
          <a:xfrm>
            <a:off x="909812" y="903819"/>
            <a:ext cx="10505146" cy="1322071"/>
            <a:chOff x="1043608" y="1011450"/>
            <a:chExt cx="7881258" cy="991224"/>
          </a:xfrm>
        </p:grpSpPr>
        <p:pic>
          <p:nvPicPr>
            <p:cNvPr id="32771" name="图片 2"/>
            <p:cNvPicPr>
              <a:picLocks noChangeAspect="1"/>
            </p:cNvPicPr>
            <p:nvPr/>
          </p:nvPicPr>
          <p:blipFill>
            <a:blip r:embed="rId2"/>
            <a:stretch>
              <a:fillRect/>
            </a:stretch>
          </p:blipFill>
          <p:spPr>
            <a:xfrm>
              <a:off x="1043608" y="1131590"/>
              <a:ext cx="364654" cy="361793"/>
            </a:xfrm>
            <a:prstGeom prst="rect">
              <a:avLst/>
            </a:prstGeom>
            <a:noFill/>
            <a:ln w="9525">
              <a:noFill/>
            </a:ln>
          </p:spPr>
        </p:pic>
        <p:sp>
          <p:nvSpPr>
            <p:cNvPr id="32772" name="矩形 3"/>
            <p:cNvSpPr/>
            <p:nvPr/>
          </p:nvSpPr>
          <p:spPr>
            <a:xfrm>
              <a:off x="1414288" y="1011450"/>
              <a:ext cx="7510578" cy="991224"/>
            </a:xfrm>
            <a:prstGeom prst="rect">
              <a:avLst/>
            </a:prstGeom>
            <a:noFill/>
            <a:ln w="9525">
              <a:noFill/>
            </a:ln>
          </p:spPr>
          <p:txBody>
            <a:bodyPr anchor="t">
              <a:spAutoFit/>
            </a:bodyPr>
            <a:lstStyle/>
            <a:p>
              <a:r>
                <a:rPr lang="zh-CN" altLang="en-US" sz="4000" b="1" dirty="0">
                  <a:solidFill>
                    <a:srgbClr val="FF0000"/>
                  </a:solidFill>
                  <a:latin typeface="楷体" panose="02010609060101010101" pitchFamily="49" charset="-122"/>
                  <a:ea typeface="楷体" panose="02010609060101010101" pitchFamily="49" charset="-122"/>
                </a:rPr>
                <a:t>读下面这段话，注意加点的词语，想象翠鸟捕鱼的情景。</a:t>
              </a:r>
              <a:endParaRPr lang="zh-CN" altLang="en-US" sz="4000" b="1" dirty="0">
                <a:latin typeface="楷体" panose="02010609060101010101" pitchFamily="49" charset="-122"/>
                <a:ea typeface="楷体" panose="02010609060101010101" pitchFamily="49" charset="-122"/>
              </a:endParaRPr>
            </a:p>
          </p:txBody>
        </p:sp>
      </p:grpSp>
      <p:sp>
        <p:nvSpPr>
          <p:cNvPr id="32773" name="矩形 4"/>
          <p:cNvSpPr/>
          <p:nvPr/>
        </p:nvSpPr>
        <p:spPr>
          <a:xfrm>
            <a:off x="1153135" y="2448986"/>
            <a:ext cx="10266055" cy="2678810"/>
          </a:xfrm>
          <a:prstGeom prst="rect">
            <a:avLst/>
          </a:prstGeom>
          <a:noFill/>
          <a:ln w="9525">
            <a:noFill/>
          </a:ln>
        </p:spPr>
        <p:txBody>
          <a:bodyPr anchor="t">
            <a:spAutoFit/>
          </a:bodyPr>
          <a:lstStyle/>
          <a:p>
            <a:pPr>
              <a:lnSpc>
                <a:spcPct val="150000"/>
              </a:lnSpc>
            </a:pPr>
            <a:r>
              <a:rPr lang="zh-CN" altLang="en-US" sz="3735" b="1" dirty="0">
                <a:latin typeface="楷体" panose="02010609060101010101" pitchFamily="49" charset="-122"/>
                <a:ea typeface="楷体" panose="02010609060101010101" pitchFamily="49" charset="-122"/>
              </a:rPr>
              <a:t>    我正想着，它一下子冲进水里，不见了。可是，没一会儿，它飞起来了，红色的长嘴衔着一条小鱼。它站在船头，一口把小鱼吞了下去。</a:t>
            </a:r>
            <a:endParaRPr lang="en-US" altLang="zh-CN" sz="3735" b="1" dirty="0">
              <a:latin typeface="楷体" panose="02010609060101010101" pitchFamily="49" charset="-122"/>
              <a:ea typeface="楷体" panose="02010609060101010101" pitchFamily="49" charset="-122"/>
            </a:endParaRPr>
          </a:p>
        </p:txBody>
      </p:sp>
      <p:sp>
        <p:nvSpPr>
          <p:cNvPr id="2" name="椭圆 1"/>
          <p:cNvSpPr/>
          <p:nvPr/>
        </p:nvSpPr>
        <p:spPr>
          <a:xfrm>
            <a:off x="6688172" y="3251202"/>
            <a:ext cx="95213" cy="97367"/>
          </a:xfrm>
          <a:prstGeom prst="ellipse">
            <a:avLst/>
          </a:prstGeom>
          <a:solidFill>
            <a:srgbClr val="CC00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5" name="椭圆 14"/>
          <p:cNvSpPr/>
          <p:nvPr/>
        </p:nvSpPr>
        <p:spPr>
          <a:xfrm>
            <a:off x="5325572" y="4091519"/>
            <a:ext cx="97329" cy="97367"/>
          </a:xfrm>
          <a:prstGeom prst="ellipse">
            <a:avLst/>
          </a:prstGeom>
          <a:solidFill>
            <a:srgbClr val="CC00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10029083" y="4091519"/>
            <a:ext cx="95213" cy="97367"/>
          </a:xfrm>
          <a:prstGeom prst="ellipse">
            <a:avLst/>
          </a:prstGeom>
          <a:solidFill>
            <a:srgbClr val="CC00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7" name="椭圆 16"/>
          <p:cNvSpPr/>
          <p:nvPr/>
        </p:nvSpPr>
        <p:spPr>
          <a:xfrm>
            <a:off x="3886799" y="4957235"/>
            <a:ext cx="95213" cy="95251"/>
          </a:xfrm>
          <a:prstGeom prst="ellipse">
            <a:avLst/>
          </a:prstGeom>
          <a:solidFill>
            <a:srgbClr val="CC00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8" name="椭圆 17"/>
          <p:cNvSpPr/>
          <p:nvPr/>
        </p:nvSpPr>
        <p:spPr>
          <a:xfrm>
            <a:off x="8588197" y="4957235"/>
            <a:ext cx="97329" cy="95251"/>
          </a:xfrm>
          <a:prstGeom prst="ellipse">
            <a:avLst/>
          </a:prstGeom>
          <a:solidFill>
            <a:srgbClr val="CC00FF"/>
          </a:solid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1"/>
          <p:cNvSpPr/>
          <p:nvPr/>
        </p:nvSpPr>
        <p:spPr>
          <a:xfrm>
            <a:off x="503572" y="1519768"/>
            <a:ext cx="11059496" cy="3785652"/>
          </a:xfrm>
          <a:prstGeom prst="rect">
            <a:avLst/>
          </a:prstGeom>
          <a:noFill/>
          <a:ln w="9525">
            <a:noFill/>
          </a:ln>
        </p:spPr>
        <p:txBody>
          <a:bodyPr anchor="t">
            <a:spAutoFit/>
          </a:bodyPr>
          <a:lstStyle/>
          <a:p>
            <a:pPr>
              <a:lnSpc>
                <a:spcPct val="120000"/>
              </a:lnSpc>
            </a:pPr>
            <a:r>
              <a:rPr lang="zh-CN" altLang="en-US" sz="4000" b="1" dirty="0">
                <a:latin typeface="楷体" panose="02010609060101010101" pitchFamily="49" charset="-122"/>
                <a:ea typeface="楷体" panose="02010609060101010101" pitchFamily="49" charset="-122"/>
              </a:rPr>
              <a:t>    参考答案：“冲”“飞”“衔”“站”“吞”是描写翠鸟捕鱼的几个动作的词。</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冲”表现翠鸟行动迅猛，</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飞”“衔”说明翠鸟动作熟练，</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站”是翠鸟捕鱼回来后的姿态，</a:t>
            </a:r>
            <a:r>
              <a:rPr lang="en-US" altLang="zh-CN" sz="4000" b="1" dirty="0">
                <a:latin typeface="楷体" panose="02010609060101010101" pitchFamily="49" charset="-122"/>
                <a:ea typeface="楷体" panose="02010609060101010101" pitchFamily="49" charset="-122"/>
              </a:rPr>
              <a:t>“</a:t>
            </a:r>
            <a:r>
              <a:rPr lang="zh-CN" altLang="en-US" sz="4000" b="1" dirty="0">
                <a:latin typeface="楷体" panose="02010609060101010101" pitchFamily="49" charset="-122"/>
                <a:ea typeface="楷体" panose="02010609060101010101" pitchFamily="49" charset="-122"/>
              </a:rPr>
              <a:t>吞”写出了翠鸟享受劳动成果的那种怡然的情态。</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2"/>
          <p:cNvSpPr txBox="1"/>
          <p:nvPr/>
        </p:nvSpPr>
        <p:spPr>
          <a:xfrm>
            <a:off x="1089659" y="2180168"/>
            <a:ext cx="10007923" cy="2785533"/>
          </a:xfrm>
          <a:prstGeom prst="rect">
            <a:avLst/>
          </a:prstGeom>
          <a:noFill/>
          <a:ln w="9525">
            <a:noFill/>
          </a:ln>
        </p:spPr>
        <p:txBody>
          <a:bodyPr lIns="91440" tIns="45720" rIns="91440" bIns="45720" anchor="t"/>
          <a:lstStyle/>
          <a:p>
            <a:pPr>
              <a:lnSpc>
                <a:spcPct val="130000"/>
              </a:lnSpc>
              <a:spcBef>
                <a:spcPts val="600"/>
              </a:spcBef>
            </a:pPr>
            <a:r>
              <a:rPr lang="en-US" altLang="zh-CN" sz="4265" b="1" dirty="0">
                <a:latin typeface="黑体" panose="02010609060101010101" pitchFamily="49" charset="-122"/>
                <a:ea typeface="宋体" panose="02010600030101010101" pitchFamily="2" charset="-122"/>
              </a:rPr>
              <a:t>1.</a:t>
            </a:r>
            <a:r>
              <a:rPr lang="zh-CN" altLang="en-US" sz="4265" b="1" dirty="0">
                <a:latin typeface="黑体" panose="02010609060101010101" pitchFamily="49" charset="-122"/>
                <a:ea typeface="宋体" panose="02010600030101010101" pitchFamily="2" charset="-122"/>
              </a:rPr>
              <a:t>抄写自己喜欢的语句，并且背诵下来。</a:t>
            </a:r>
            <a:endParaRPr lang="en-US" altLang="zh-CN" sz="4265" b="1" dirty="0">
              <a:latin typeface="黑体" panose="02010609060101010101" pitchFamily="49" charset="-122"/>
              <a:ea typeface="宋体" panose="02010600030101010101" pitchFamily="2" charset="-122"/>
            </a:endParaRPr>
          </a:p>
          <a:p>
            <a:pPr>
              <a:lnSpc>
                <a:spcPct val="130000"/>
              </a:lnSpc>
              <a:spcBef>
                <a:spcPts val="600"/>
              </a:spcBef>
            </a:pPr>
            <a:r>
              <a:rPr lang="en-US" altLang="zh-CN" sz="4265" b="1" dirty="0">
                <a:latin typeface="黑体" panose="02010609060101010101" pitchFamily="49" charset="-122"/>
                <a:ea typeface="宋体" panose="02010600030101010101" pitchFamily="2" charset="-122"/>
              </a:rPr>
              <a:t>2.</a:t>
            </a:r>
            <a:r>
              <a:rPr lang="zh-CN" altLang="en-US" sz="4265" b="1" dirty="0">
                <a:latin typeface="黑体" panose="02010609060101010101" pitchFamily="49" charset="-122"/>
                <a:ea typeface="宋体" panose="02010600030101010101" pitchFamily="2" charset="-122"/>
              </a:rPr>
              <a:t>选择自己喜欢的一种小鸟，认真地观察它的外观，把观察后的发现写出来。</a:t>
            </a:r>
            <a:endParaRPr lang="en-US" altLang="zh-CN" sz="4265" b="1" dirty="0">
              <a:latin typeface="黑体" panose="02010609060101010101" pitchFamily="49" charset="-122"/>
              <a:ea typeface="宋体" panose="02010600030101010101" pitchFamily="2" charset="-122"/>
            </a:endParaRPr>
          </a:p>
        </p:txBody>
      </p:sp>
      <p:pic>
        <p:nvPicPr>
          <p:cNvPr id="34819" name="图片 2"/>
          <p:cNvPicPr>
            <a:picLocks noChangeAspect="1"/>
          </p:cNvPicPr>
          <p:nvPr/>
        </p:nvPicPr>
        <p:blipFill>
          <a:blip r:embed="rId2"/>
          <a:stretch>
            <a:fillRect/>
          </a:stretch>
        </p:blipFill>
        <p:spPr>
          <a:xfrm>
            <a:off x="454907" y="311153"/>
            <a:ext cx="3998937" cy="1390649"/>
          </a:xfrm>
          <a:prstGeom prst="rect">
            <a:avLst/>
          </a:prstGeom>
          <a:noFill/>
          <a:ln w="9525">
            <a:noFill/>
          </a:ln>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7" descr="https://timgsa.baidu.com/timg?image&amp;quality=80&amp;size=b9999_10000&amp;sec=1520410354531&amp;di=bb8618365a47d2282d02007007de2d13&amp;imgtype=0&amp;src=http%3A%2F%2Fy.zdmimg.com%2F201610%2F13%2F57ff47335266f8759.jpg"/>
          <p:cNvPicPr>
            <a:picLocks noChangeAspect="1"/>
          </p:cNvPicPr>
          <p:nvPr/>
        </p:nvPicPr>
        <p:blipFill>
          <a:blip r:embed="rId3"/>
          <a:stretch>
            <a:fillRect/>
          </a:stretch>
        </p:blipFill>
        <p:spPr>
          <a:xfrm>
            <a:off x="-48664" y="-19049"/>
            <a:ext cx="12235902" cy="6866467"/>
          </a:xfrm>
          <a:prstGeom prst="rect">
            <a:avLst/>
          </a:prstGeom>
          <a:noFill/>
          <a:ln w="9525">
            <a:noFill/>
          </a:ln>
        </p:spPr>
      </p:pic>
      <p:sp>
        <p:nvSpPr>
          <p:cNvPr id="8" name="TextBox 1"/>
          <p:cNvSpPr txBox="1"/>
          <p:nvPr/>
        </p:nvSpPr>
        <p:spPr>
          <a:xfrm>
            <a:off x="6381375" y="4677833"/>
            <a:ext cx="5374233" cy="1569660"/>
          </a:xfrm>
          <a:prstGeom prst="rect">
            <a:avLst/>
          </a:prstGeom>
          <a:noFill/>
          <a:ln w="9525">
            <a:noFill/>
          </a:ln>
        </p:spPr>
        <p:txBody>
          <a:bodyPr anchor="t">
            <a:spAutoFit/>
          </a:bodyPr>
          <a:lstStyle/>
          <a:p>
            <a:r>
              <a:rPr lang="zh-CN" altLang="en-US" sz="4800" b="1" dirty="0">
                <a:solidFill>
                  <a:srgbClr val="FF0000"/>
                </a:solidFill>
                <a:latin typeface="黑体" panose="02010609060101010101" pitchFamily="49" charset="-122"/>
                <a:ea typeface="宋体" panose="02010600030101010101" pitchFamily="2" charset="-122"/>
              </a:rPr>
              <a:t>晴天里，去山间听溪水流淌的声音。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6" descr="https://timgsa.baidu.com/timg?image&amp;quality=80&amp;size=b9999_10000&amp;sec=1520410922004&amp;di=f61f578c89f405ef1fbb2fa78b9f4d0b&amp;imgtype=0&amp;src=http%3A%2F%2F1833.img.pp.sohu.com.cn%2Fimages%2F2008%2F7%2F5%2F20%2F1%2F11b988d6e9ag214.jpg"/>
          <p:cNvPicPr>
            <a:picLocks noChangeAspect="1"/>
          </p:cNvPicPr>
          <p:nvPr/>
        </p:nvPicPr>
        <p:blipFill>
          <a:blip r:embed="rId2"/>
          <a:srcRect/>
          <a:stretch>
            <a:fillRect/>
          </a:stretch>
        </p:blipFill>
        <p:spPr>
          <a:xfrm>
            <a:off x="0" y="0"/>
            <a:ext cx="12187238" cy="6858000"/>
          </a:xfrm>
          <a:prstGeom prst="rect">
            <a:avLst/>
          </a:prstGeom>
          <a:noFill/>
          <a:ln w="9525">
            <a:noFill/>
          </a:ln>
        </p:spPr>
      </p:pic>
      <p:sp>
        <p:nvSpPr>
          <p:cNvPr id="4" name="TextBox 3"/>
          <p:cNvSpPr txBox="1"/>
          <p:nvPr/>
        </p:nvSpPr>
        <p:spPr>
          <a:xfrm>
            <a:off x="911928" y="1170518"/>
            <a:ext cx="4515980" cy="1865126"/>
          </a:xfrm>
          <a:prstGeom prst="rect">
            <a:avLst/>
          </a:prstGeom>
          <a:noFill/>
          <a:ln w="9525">
            <a:noFill/>
          </a:ln>
        </p:spPr>
        <p:txBody>
          <a:bodyPr wrap="none" anchor="t">
            <a:spAutoFit/>
          </a:bodyPr>
          <a:lstStyle/>
          <a:p>
            <a:pPr>
              <a:lnSpc>
                <a:spcPct val="120000"/>
              </a:lnSpc>
            </a:pPr>
            <a:r>
              <a:rPr lang="zh-CN" altLang="en-US" sz="4800" b="1" dirty="0">
                <a:solidFill>
                  <a:srgbClr val="FF0000"/>
                </a:solidFill>
                <a:latin typeface="黑体" panose="02010609060101010101" pitchFamily="49" charset="-122"/>
                <a:ea typeface="宋体" panose="02010600030101010101" pitchFamily="2" charset="-122"/>
              </a:rPr>
              <a:t>下雨时候听雨打</a:t>
            </a:r>
            <a:endParaRPr lang="en-US" altLang="zh-CN" sz="4800" b="1" dirty="0">
              <a:solidFill>
                <a:srgbClr val="FF0000"/>
              </a:solidFill>
              <a:latin typeface="黑体" panose="02010609060101010101" pitchFamily="49" charset="-122"/>
              <a:ea typeface="宋体" panose="02010600030101010101" pitchFamily="2" charset="-122"/>
            </a:endParaRPr>
          </a:p>
          <a:p>
            <a:pPr>
              <a:lnSpc>
                <a:spcPct val="120000"/>
              </a:lnSpc>
            </a:pPr>
            <a:r>
              <a:rPr lang="zh-CN" altLang="en-US" sz="4800" b="1" dirty="0">
                <a:solidFill>
                  <a:srgbClr val="FF0000"/>
                </a:solidFill>
                <a:latin typeface="黑体" panose="02010609060101010101" pitchFamily="49" charset="-122"/>
                <a:ea typeface="宋体" panose="02010600030101010101" pitchFamily="2" charset="-122"/>
              </a:rPr>
              <a:t>残荷的声音。</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5"/>
          <p:cNvPicPr>
            <a:picLocks noChangeAspect="1"/>
          </p:cNvPicPr>
          <p:nvPr/>
        </p:nvPicPr>
        <p:blipFill>
          <a:blip r:embed="rId2"/>
          <a:srcRect/>
          <a:stretch>
            <a:fillRect/>
          </a:stretch>
        </p:blipFill>
        <p:spPr>
          <a:xfrm>
            <a:off x="-12694" y="0"/>
            <a:ext cx="12199933" cy="6858000"/>
          </a:xfrm>
          <a:prstGeom prst="rect">
            <a:avLst/>
          </a:prstGeom>
          <a:noFill/>
          <a:ln w="9525">
            <a:noFill/>
          </a:ln>
        </p:spPr>
      </p:pic>
      <p:sp>
        <p:nvSpPr>
          <p:cNvPr id="2" name="TextBox 1"/>
          <p:cNvSpPr txBox="1"/>
          <p:nvPr/>
        </p:nvSpPr>
        <p:spPr>
          <a:xfrm>
            <a:off x="2272412" y="768352"/>
            <a:ext cx="7576823" cy="830997"/>
          </a:xfrm>
          <a:prstGeom prst="rect">
            <a:avLst/>
          </a:prstGeom>
          <a:noFill/>
          <a:ln w="9525">
            <a:noFill/>
          </a:ln>
        </p:spPr>
        <p:txBody>
          <a:bodyPr anchor="t">
            <a:spAutoFit/>
          </a:bodyPr>
          <a:lstStyle/>
          <a:p>
            <a:r>
              <a:rPr lang="zh-CN" altLang="en-US" sz="4800" b="1" dirty="0">
                <a:solidFill>
                  <a:srgbClr val="FF0000"/>
                </a:solidFill>
                <a:latin typeface="黑体" panose="02010609060101010101" pitchFamily="49" charset="-122"/>
                <a:ea typeface="宋体" panose="02010600030101010101" pitchFamily="2" charset="-122"/>
              </a:rPr>
              <a:t>下雪时候赏雪景，堆雪人。</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10243"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44"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45"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46"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47"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48"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49"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0"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1"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2" name="文本框 21"/>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3"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4"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5"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6"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7"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8"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59"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0"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1"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2"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3"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4"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5"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6" name="文本框 38"/>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7" name="文本框 40"/>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8" name="文本框 41"/>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69" name="文本框 42"/>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0" name="文本框 43"/>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1" name="文本框 44"/>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2" name="文本框 45"/>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3" name="文本框 46"/>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4" name="文本框 47"/>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5" name="文本框 48"/>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6"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7"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8"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79"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0"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1"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2"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3"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4"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5"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6"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7"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8"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89" name="文本框 62"/>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0" name="文本框 63"/>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1" name="文本框 64"/>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2"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3"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4"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5"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6"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7"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8"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299"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0"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1"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2"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3"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4"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5"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6"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7"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8"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09"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0"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1"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2"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3"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4"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5"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6"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7"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8"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19"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0"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1"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2"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3"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4"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5"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6"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7"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8"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29"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0"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1"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2"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3"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4"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5"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6"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7"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8"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39"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40"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0341"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pic>
        <p:nvPicPr>
          <p:cNvPr id="10342" name="图片 2"/>
          <p:cNvPicPr>
            <a:picLocks noChangeAspect="1"/>
          </p:cNvPicPr>
          <p:nvPr/>
        </p:nvPicPr>
        <p:blipFill>
          <a:blip r:embed="rId2"/>
          <a:stretch>
            <a:fillRect/>
          </a:stretch>
        </p:blipFill>
        <p:spPr>
          <a:xfrm>
            <a:off x="463371" y="23286"/>
            <a:ext cx="3998937" cy="1388533"/>
          </a:xfrm>
          <a:prstGeom prst="rect">
            <a:avLst/>
          </a:prstGeom>
          <a:noFill/>
          <a:ln w="9525">
            <a:noFill/>
          </a:ln>
        </p:spPr>
      </p:pic>
      <p:sp>
        <p:nvSpPr>
          <p:cNvPr id="23" name="矩形: 圆角 22"/>
          <p:cNvSpPr/>
          <p:nvPr/>
        </p:nvSpPr>
        <p:spPr>
          <a:xfrm>
            <a:off x="1053689" y="1420284"/>
            <a:ext cx="10414164" cy="4309533"/>
          </a:xfrm>
          <a:prstGeom prst="roundRect">
            <a:avLst/>
          </a:prstGeom>
          <a:noFill/>
          <a:ln>
            <a:solidFill>
              <a:srgbClr val="FF00FF"/>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0344" name="矩形 4"/>
          <p:cNvSpPr/>
          <p:nvPr/>
        </p:nvSpPr>
        <p:spPr>
          <a:xfrm>
            <a:off x="1138323" y="1553634"/>
            <a:ext cx="10164495" cy="4279441"/>
          </a:xfrm>
          <a:prstGeom prst="rect">
            <a:avLst/>
          </a:prstGeom>
          <a:noFill/>
          <a:ln w="9525">
            <a:noFill/>
          </a:ln>
        </p:spPr>
        <p:txBody>
          <a:bodyPr anchor="t">
            <a:spAutoFit/>
          </a:bodyPr>
          <a:lstStyle/>
          <a:p>
            <a:pPr>
              <a:lnSpc>
                <a:spcPct val="170000"/>
              </a:lnSpc>
            </a:pPr>
            <a:r>
              <a:rPr lang="zh-CN" altLang="en-US" sz="5335" b="1" dirty="0">
                <a:latin typeface="楷体" panose="02010609060101010101" pitchFamily="49" charset="-122"/>
                <a:ea typeface="楷体" panose="02010609060101010101" pitchFamily="49" charset="-122"/>
              </a:rPr>
              <a:t>搭船   母亲   祖父   沙啦</a:t>
            </a:r>
            <a:endParaRPr lang="en-US" altLang="zh-CN" sz="5335" b="1" dirty="0">
              <a:latin typeface="楷体" panose="02010609060101010101" pitchFamily="49" charset="-122"/>
              <a:ea typeface="楷体" panose="02010609060101010101" pitchFamily="49" charset="-122"/>
            </a:endParaRPr>
          </a:p>
          <a:p>
            <a:pPr>
              <a:lnSpc>
                <a:spcPct val="170000"/>
              </a:lnSpc>
            </a:pPr>
            <a:r>
              <a:rPr lang="zh-CN" altLang="en-US" sz="5335" b="1" dirty="0">
                <a:latin typeface="楷体" panose="02010609060101010101" pitchFamily="49" charset="-122"/>
                <a:ea typeface="楷体" panose="02010609060101010101" pitchFamily="49" charset="-122"/>
              </a:rPr>
              <a:t>响声   羽毛   翠绿   鹦鹉</a:t>
            </a:r>
            <a:endParaRPr lang="en-US" altLang="zh-CN" sz="5335" b="1" dirty="0">
              <a:latin typeface="楷体" panose="02010609060101010101" pitchFamily="49" charset="-122"/>
              <a:ea typeface="楷体" panose="02010609060101010101" pitchFamily="49" charset="-122"/>
            </a:endParaRPr>
          </a:p>
          <a:p>
            <a:pPr>
              <a:lnSpc>
                <a:spcPct val="170000"/>
              </a:lnSpc>
            </a:pPr>
            <a:r>
              <a:rPr lang="zh-CN" altLang="en-US" sz="5335" b="1" dirty="0">
                <a:latin typeface="楷体" panose="02010609060101010101" pitchFamily="49" charset="-122"/>
                <a:ea typeface="楷体" panose="02010609060101010101" pitchFamily="49" charset="-122"/>
              </a:rPr>
              <a:t>嘴巴   悄悄   吞咽   捕鱼  哦</a:t>
            </a:r>
          </a:p>
        </p:txBody>
      </p:sp>
      <p:sp>
        <p:nvSpPr>
          <p:cNvPr id="18" name="矩形 10"/>
          <p:cNvSpPr/>
          <p:nvPr/>
        </p:nvSpPr>
        <p:spPr>
          <a:xfrm>
            <a:off x="6669128" y="1509184"/>
            <a:ext cx="768051" cy="667106"/>
          </a:xfrm>
          <a:prstGeom prst="rect">
            <a:avLst/>
          </a:prstGeom>
          <a:noFill/>
          <a:ln w="9525">
            <a:noFill/>
          </a:ln>
        </p:spPr>
        <p:txBody>
          <a:bodyPr anchor="t">
            <a:spAutoFit/>
          </a:bodyPr>
          <a:lstStyle/>
          <a:p>
            <a:r>
              <a:rPr lang="en-US" altLang="zh-CN" sz="3735" b="1" dirty="0">
                <a:solidFill>
                  <a:srgbClr val="0000FF"/>
                </a:solidFill>
                <a:latin typeface="宋体" panose="02010600030101010101" pitchFamily="2" charset="-122"/>
                <a:ea typeface="宋体" panose="02010600030101010101" pitchFamily="2" charset="-122"/>
              </a:rPr>
              <a:t>fù</a:t>
            </a:r>
            <a:endParaRPr lang="zh-CN" altLang="en-US" sz="3735" b="1" dirty="0">
              <a:solidFill>
                <a:srgbClr val="0000FF"/>
              </a:solidFill>
              <a:latin typeface="宋体" panose="02010600030101010101" pitchFamily="2" charset="-122"/>
              <a:ea typeface="宋体" panose="02010600030101010101" pitchFamily="2" charset="-122"/>
            </a:endParaRPr>
          </a:p>
        </p:txBody>
      </p:sp>
      <p:sp>
        <p:nvSpPr>
          <p:cNvPr id="21" name="矩形 10"/>
          <p:cNvSpPr/>
          <p:nvPr/>
        </p:nvSpPr>
        <p:spPr>
          <a:xfrm>
            <a:off x="9068490" y="1509184"/>
            <a:ext cx="863263" cy="667106"/>
          </a:xfrm>
          <a:prstGeom prst="rect">
            <a:avLst/>
          </a:prstGeom>
          <a:noFill/>
          <a:ln w="9525">
            <a:noFill/>
          </a:ln>
        </p:spPr>
        <p:txBody>
          <a:bodyPr anchor="t">
            <a:spAutoFit/>
          </a:bodyPr>
          <a:lstStyle/>
          <a:p>
            <a:r>
              <a:rPr lang="en-US" altLang="zh-CN" sz="3735" b="1" dirty="0">
                <a:solidFill>
                  <a:srgbClr val="0000FF"/>
                </a:solidFill>
                <a:latin typeface="宋体" panose="02010600030101010101" pitchFamily="2" charset="-122"/>
                <a:ea typeface="宋体" panose="02010600030101010101" pitchFamily="2" charset="-122"/>
              </a:rPr>
              <a:t>lā</a:t>
            </a:r>
            <a:endParaRPr lang="zh-CN" altLang="en-US" sz="3735" b="1" dirty="0">
              <a:solidFill>
                <a:srgbClr val="0000FF"/>
              </a:solidFill>
              <a:latin typeface="宋体" panose="02010600030101010101" pitchFamily="2" charset="-122"/>
              <a:ea typeface="宋体" panose="02010600030101010101" pitchFamily="2" charset="-122"/>
            </a:endParaRPr>
          </a:p>
        </p:txBody>
      </p:sp>
      <p:sp>
        <p:nvSpPr>
          <p:cNvPr id="37" name="矩形 10"/>
          <p:cNvSpPr/>
          <p:nvPr/>
        </p:nvSpPr>
        <p:spPr>
          <a:xfrm>
            <a:off x="7917473" y="2853268"/>
            <a:ext cx="1965616" cy="667106"/>
          </a:xfrm>
          <a:prstGeom prst="rect">
            <a:avLst/>
          </a:prstGeom>
          <a:noFill/>
          <a:ln w="9525">
            <a:noFill/>
          </a:ln>
        </p:spPr>
        <p:txBody>
          <a:bodyPr anchor="t">
            <a:spAutoFit/>
          </a:bodyPr>
          <a:lstStyle/>
          <a:p>
            <a:r>
              <a:rPr lang="en-US" altLang="zh-CN" sz="3735" b="1" dirty="0">
                <a:solidFill>
                  <a:srgbClr val="0000FF"/>
                </a:solidFill>
                <a:latin typeface="宋体" panose="02010600030101010101" pitchFamily="2" charset="-122"/>
                <a:ea typeface="宋体" panose="02010600030101010101" pitchFamily="2" charset="-122"/>
              </a:rPr>
              <a:t>yīnɡ wǔ</a:t>
            </a:r>
            <a:endParaRPr lang="zh-CN" altLang="en-US" sz="3735" b="1" dirty="0">
              <a:solidFill>
                <a:srgbClr val="0000FF"/>
              </a:solidFill>
              <a:latin typeface="宋体" panose="02010600030101010101" pitchFamily="2" charset="-122"/>
              <a:ea typeface="宋体" panose="02010600030101010101" pitchFamily="2" charset="-122"/>
            </a:endParaRPr>
          </a:p>
        </p:txBody>
      </p:sp>
      <p:sp>
        <p:nvSpPr>
          <p:cNvPr id="40" name="矩形 10"/>
          <p:cNvSpPr/>
          <p:nvPr/>
        </p:nvSpPr>
        <p:spPr>
          <a:xfrm>
            <a:off x="3406503" y="4197352"/>
            <a:ext cx="1265272" cy="667106"/>
          </a:xfrm>
          <a:prstGeom prst="rect">
            <a:avLst/>
          </a:prstGeom>
          <a:noFill/>
          <a:ln w="9525">
            <a:noFill/>
          </a:ln>
        </p:spPr>
        <p:txBody>
          <a:bodyPr anchor="t">
            <a:spAutoFit/>
          </a:bodyPr>
          <a:lstStyle/>
          <a:p>
            <a:r>
              <a:rPr lang="en-US" altLang="zh-CN" sz="3735" b="1" dirty="0">
                <a:solidFill>
                  <a:srgbClr val="0000FF"/>
                </a:solidFill>
                <a:latin typeface="宋体" panose="02010600030101010101" pitchFamily="2" charset="-122"/>
                <a:ea typeface="宋体" panose="02010600030101010101" pitchFamily="2" charset="-122"/>
              </a:rPr>
              <a:t>qiāo</a:t>
            </a:r>
            <a:endParaRPr lang="zh-CN" altLang="en-US" sz="3735" b="1" dirty="0">
              <a:solidFill>
                <a:srgbClr val="0000FF"/>
              </a:solidFill>
              <a:latin typeface="宋体" panose="02010600030101010101" pitchFamily="2" charset="-122"/>
              <a:ea typeface="宋体" panose="02010600030101010101" pitchFamily="2" charset="-122"/>
            </a:endParaRPr>
          </a:p>
        </p:txBody>
      </p:sp>
      <p:sp>
        <p:nvSpPr>
          <p:cNvPr id="26" name="矩形 4"/>
          <p:cNvSpPr/>
          <p:nvPr/>
        </p:nvSpPr>
        <p:spPr>
          <a:xfrm>
            <a:off x="1138323" y="1543052"/>
            <a:ext cx="10164495" cy="4279441"/>
          </a:xfrm>
          <a:prstGeom prst="rect">
            <a:avLst/>
          </a:prstGeom>
          <a:noFill/>
          <a:ln w="9525">
            <a:noFill/>
          </a:ln>
        </p:spPr>
        <p:txBody>
          <a:bodyPr anchor="t">
            <a:spAutoFit/>
          </a:bodyPr>
          <a:lstStyle/>
          <a:p>
            <a:pPr>
              <a:lnSpc>
                <a:spcPct val="170000"/>
              </a:lnSpc>
            </a:pPr>
            <a:r>
              <a:rPr lang="zh-CN" altLang="en-US" sz="5335" b="1" dirty="0">
                <a:latin typeface="楷体" panose="02010609060101010101" pitchFamily="49" charset="-122"/>
                <a:ea typeface="楷体" panose="02010609060101010101" pitchFamily="49" charset="-122"/>
              </a:rPr>
              <a:t>搭船   母亲   祖</a:t>
            </a:r>
            <a:r>
              <a:rPr lang="zh-CN" altLang="en-US" sz="5335" b="1" dirty="0">
                <a:solidFill>
                  <a:srgbClr val="FF0000"/>
                </a:solidFill>
                <a:latin typeface="楷体" panose="02010609060101010101" pitchFamily="49" charset="-122"/>
                <a:ea typeface="楷体" panose="02010609060101010101" pitchFamily="49" charset="-122"/>
              </a:rPr>
              <a:t>父</a:t>
            </a:r>
            <a:r>
              <a:rPr lang="zh-CN" altLang="en-US" sz="5335" b="1" dirty="0">
                <a:latin typeface="楷体" panose="02010609060101010101" pitchFamily="49" charset="-122"/>
                <a:ea typeface="楷体" panose="02010609060101010101" pitchFamily="49" charset="-122"/>
              </a:rPr>
              <a:t>   沙</a:t>
            </a:r>
            <a:r>
              <a:rPr lang="zh-CN" altLang="en-US" sz="5335" b="1" dirty="0">
                <a:solidFill>
                  <a:srgbClr val="FF0000"/>
                </a:solidFill>
                <a:latin typeface="楷体" panose="02010609060101010101" pitchFamily="49" charset="-122"/>
                <a:ea typeface="楷体" panose="02010609060101010101" pitchFamily="49" charset="-122"/>
              </a:rPr>
              <a:t>啦</a:t>
            </a:r>
            <a:endParaRPr lang="en-US" altLang="zh-CN" sz="5335" b="1" dirty="0">
              <a:solidFill>
                <a:srgbClr val="FF0000"/>
              </a:solidFill>
              <a:latin typeface="楷体" panose="02010609060101010101" pitchFamily="49" charset="-122"/>
              <a:ea typeface="楷体" panose="02010609060101010101" pitchFamily="49" charset="-122"/>
            </a:endParaRPr>
          </a:p>
          <a:p>
            <a:pPr>
              <a:lnSpc>
                <a:spcPct val="170000"/>
              </a:lnSpc>
            </a:pPr>
            <a:r>
              <a:rPr lang="zh-CN" altLang="en-US" sz="5335" b="1" dirty="0">
                <a:latin typeface="楷体" panose="02010609060101010101" pitchFamily="49" charset="-122"/>
                <a:ea typeface="楷体" panose="02010609060101010101" pitchFamily="49" charset="-122"/>
              </a:rPr>
              <a:t>响声   羽毛   翠绿   </a:t>
            </a:r>
            <a:r>
              <a:rPr lang="zh-CN" altLang="en-US" sz="5335" b="1" dirty="0">
                <a:solidFill>
                  <a:srgbClr val="FF0000"/>
                </a:solidFill>
                <a:latin typeface="楷体" panose="02010609060101010101" pitchFamily="49" charset="-122"/>
                <a:ea typeface="楷体" panose="02010609060101010101" pitchFamily="49" charset="-122"/>
              </a:rPr>
              <a:t>鹦鹉</a:t>
            </a:r>
            <a:endParaRPr lang="en-US" altLang="zh-CN" sz="5335" b="1" dirty="0">
              <a:solidFill>
                <a:srgbClr val="FF0000"/>
              </a:solidFill>
              <a:latin typeface="楷体" panose="02010609060101010101" pitchFamily="49" charset="-122"/>
              <a:ea typeface="楷体" panose="02010609060101010101" pitchFamily="49" charset="-122"/>
            </a:endParaRPr>
          </a:p>
          <a:p>
            <a:pPr>
              <a:lnSpc>
                <a:spcPct val="170000"/>
              </a:lnSpc>
            </a:pPr>
            <a:r>
              <a:rPr lang="zh-CN" altLang="en-US" sz="5335" b="1" dirty="0">
                <a:latin typeface="楷体" panose="02010609060101010101" pitchFamily="49" charset="-122"/>
                <a:ea typeface="楷体" panose="02010609060101010101" pitchFamily="49" charset="-122"/>
              </a:rPr>
              <a:t>嘴巴   </a:t>
            </a:r>
            <a:r>
              <a:rPr lang="zh-CN" altLang="en-US" sz="5335" b="1" dirty="0">
                <a:solidFill>
                  <a:srgbClr val="FF0000"/>
                </a:solidFill>
                <a:latin typeface="楷体" panose="02010609060101010101" pitchFamily="49" charset="-122"/>
                <a:ea typeface="楷体" panose="02010609060101010101" pitchFamily="49" charset="-122"/>
              </a:rPr>
              <a:t>悄</a:t>
            </a:r>
            <a:r>
              <a:rPr lang="zh-CN" altLang="en-US" sz="5335" b="1" dirty="0">
                <a:latin typeface="楷体" panose="02010609060101010101" pitchFamily="49" charset="-122"/>
                <a:ea typeface="楷体" panose="02010609060101010101" pitchFamily="49" charset="-122"/>
              </a:rPr>
              <a:t>悄   吞咽   捕鱼  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1000" fill="hold"/>
                                        <p:tgtEl>
                                          <p:spTgt spid="18"/>
                                        </p:tgtEl>
                                        <p:attrNameLst>
                                          <p:attrName>ppt_w</p:attrName>
                                        </p:attrNameLst>
                                      </p:cBhvr>
                                      <p:tavLst>
                                        <p:tav tm="0">
                                          <p:val>
                                            <p:fltVal val="0"/>
                                          </p:val>
                                        </p:tav>
                                        <p:tav tm="100000">
                                          <p:val>
                                            <p:strVal val="#ppt_w"/>
                                          </p:val>
                                        </p:tav>
                                      </p:tavLst>
                                    </p:anim>
                                    <p:anim calcmode="lin" valueType="num">
                                      <p:cBhvr>
                                        <p:cTn id="13" dur="1000" fill="hold"/>
                                        <p:tgtEl>
                                          <p:spTgt spid="18"/>
                                        </p:tgtEl>
                                        <p:attrNameLst>
                                          <p:attrName>ppt_h</p:attrName>
                                        </p:attrNameLst>
                                      </p:cBhvr>
                                      <p:tavLst>
                                        <p:tav tm="0">
                                          <p:val>
                                            <p:fltVal val="0"/>
                                          </p:val>
                                        </p:tav>
                                        <p:tav tm="100000">
                                          <p:val>
                                            <p:strVal val="#ppt_h"/>
                                          </p:val>
                                        </p:tav>
                                      </p:tavLst>
                                    </p:anim>
                                    <p:anim calcmode="lin" valueType="num">
                                      <p:cBhvr>
                                        <p:cTn id="14" dur="1000" fill="hold"/>
                                        <p:tgtEl>
                                          <p:spTgt spid="18"/>
                                        </p:tgtEl>
                                        <p:attrNameLst>
                                          <p:attrName>style.rotation</p:attrName>
                                        </p:attrNameLst>
                                      </p:cBhvr>
                                      <p:tavLst>
                                        <p:tav tm="0">
                                          <p:val>
                                            <p:fltVal val="90"/>
                                          </p:val>
                                        </p:tav>
                                        <p:tav tm="100000">
                                          <p:val>
                                            <p:fltVal val="0"/>
                                          </p:val>
                                        </p:tav>
                                      </p:tavLst>
                                    </p:anim>
                                    <p:animEffect transition="in" filter="fade">
                                      <p:cBhvr>
                                        <p:cTn id="15" dur="10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1000" fill="hold"/>
                                        <p:tgtEl>
                                          <p:spTgt spid="21"/>
                                        </p:tgtEl>
                                        <p:attrNameLst>
                                          <p:attrName>ppt_w</p:attrName>
                                        </p:attrNameLst>
                                      </p:cBhvr>
                                      <p:tavLst>
                                        <p:tav tm="0">
                                          <p:val>
                                            <p:fltVal val="0"/>
                                          </p:val>
                                        </p:tav>
                                        <p:tav tm="100000">
                                          <p:val>
                                            <p:strVal val="#ppt_w"/>
                                          </p:val>
                                        </p:tav>
                                      </p:tavLst>
                                    </p:anim>
                                    <p:anim calcmode="lin" valueType="num">
                                      <p:cBhvr>
                                        <p:cTn id="21" dur="1000" fill="hold"/>
                                        <p:tgtEl>
                                          <p:spTgt spid="21"/>
                                        </p:tgtEl>
                                        <p:attrNameLst>
                                          <p:attrName>ppt_h</p:attrName>
                                        </p:attrNameLst>
                                      </p:cBhvr>
                                      <p:tavLst>
                                        <p:tav tm="0">
                                          <p:val>
                                            <p:fltVal val="0"/>
                                          </p:val>
                                        </p:tav>
                                        <p:tav tm="100000">
                                          <p:val>
                                            <p:strVal val="#ppt_h"/>
                                          </p:val>
                                        </p:tav>
                                      </p:tavLst>
                                    </p:anim>
                                    <p:anim calcmode="lin" valueType="num">
                                      <p:cBhvr>
                                        <p:cTn id="22" dur="1000" fill="hold"/>
                                        <p:tgtEl>
                                          <p:spTgt spid="21"/>
                                        </p:tgtEl>
                                        <p:attrNameLst>
                                          <p:attrName>style.rotation</p:attrName>
                                        </p:attrNameLst>
                                      </p:cBhvr>
                                      <p:tavLst>
                                        <p:tav tm="0">
                                          <p:val>
                                            <p:fltVal val="90"/>
                                          </p:val>
                                        </p:tav>
                                        <p:tav tm="100000">
                                          <p:val>
                                            <p:fltVal val="0"/>
                                          </p:val>
                                        </p:tav>
                                      </p:tavLst>
                                    </p:anim>
                                    <p:animEffect transition="in" filter="fade">
                                      <p:cBhvr>
                                        <p:cTn id="23" dur="10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1000" fill="hold"/>
                                        <p:tgtEl>
                                          <p:spTgt spid="37"/>
                                        </p:tgtEl>
                                        <p:attrNameLst>
                                          <p:attrName>ppt_w</p:attrName>
                                        </p:attrNameLst>
                                      </p:cBhvr>
                                      <p:tavLst>
                                        <p:tav tm="0">
                                          <p:val>
                                            <p:fltVal val="0"/>
                                          </p:val>
                                        </p:tav>
                                        <p:tav tm="100000">
                                          <p:val>
                                            <p:strVal val="#ppt_w"/>
                                          </p:val>
                                        </p:tav>
                                      </p:tavLst>
                                    </p:anim>
                                    <p:anim calcmode="lin" valueType="num">
                                      <p:cBhvr>
                                        <p:cTn id="29" dur="1000" fill="hold"/>
                                        <p:tgtEl>
                                          <p:spTgt spid="37"/>
                                        </p:tgtEl>
                                        <p:attrNameLst>
                                          <p:attrName>ppt_h</p:attrName>
                                        </p:attrNameLst>
                                      </p:cBhvr>
                                      <p:tavLst>
                                        <p:tav tm="0">
                                          <p:val>
                                            <p:fltVal val="0"/>
                                          </p:val>
                                        </p:tav>
                                        <p:tav tm="100000">
                                          <p:val>
                                            <p:strVal val="#ppt_h"/>
                                          </p:val>
                                        </p:tav>
                                      </p:tavLst>
                                    </p:anim>
                                    <p:anim calcmode="lin" valueType="num">
                                      <p:cBhvr>
                                        <p:cTn id="30" dur="1000" fill="hold"/>
                                        <p:tgtEl>
                                          <p:spTgt spid="37"/>
                                        </p:tgtEl>
                                        <p:attrNameLst>
                                          <p:attrName>style.rotation</p:attrName>
                                        </p:attrNameLst>
                                      </p:cBhvr>
                                      <p:tavLst>
                                        <p:tav tm="0">
                                          <p:val>
                                            <p:fltVal val="90"/>
                                          </p:val>
                                        </p:tav>
                                        <p:tav tm="100000">
                                          <p:val>
                                            <p:fltVal val="0"/>
                                          </p:val>
                                        </p:tav>
                                      </p:tavLst>
                                    </p:anim>
                                    <p:animEffect transition="in" filter="fade">
                                      <p:cBhvr>
                                        <p:cTn id="31" dur="1000"/>
                                        <p:tgtEl>
                                          <p:spTgt spid="37"/>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1000" fill="hold"/>
                                        <p:tgtEl>
                                          <p:spTgt spid="40"/>
                                        </p:tgtEl>
                                        <p:attrNameLst>
                                          <p:attrName>ppt_w</p:attrName>
                                        </p:attrNameLst>
                                      </p:cBhvr>
                                      <p:tavLst>
                                        <p:tav tm="0">
                                          <p:val>
                                            <p:fltVal val="0"/>
                                          </p:val>
                                        </p:tav>
                                        <p:tav tm="100000">
                                          <p:val>
                                            <p:strVal val="#ppt_w"/>
                                          </p:val>
                                        </p:tav>
                                      </p:tavLst>
                                    </p:anim>
                                    <p:anim calcmode="lin" valueType="num">
                                      <p:cBhvr>
                                        <p:cTn id="37" dur="1000" fill="hold"/>
                                        <p:tgtEl>
                                          <p:spTgt spid="40"/>
                                        </p:tgtEl>
                                        <p:attrNameLst>
                                          <p:attrName>ppt_h</p:attrName>
                                        </p:attrNameLst>
                                      </p:cBhvr>
                                      <p:tavLst>
                                        <p:tav tm="0">
                                          <p:val>
                                            <p:fltVal val="0"/>
                                          </p:val>
                                        </p:tav>
                                        <p:tav tm="100000">
                                          <p:val>
                                            <p:strVal val="#ppt_h"/>
                                          </p:val>
                                        </p:tav>
                                      </p:tavLst>
                                    </p:anim>
                                    <p:anim calcmode="lin" valueType="num">
                                      <p:cBhvr>
                                        <p:cTn id="38" dur="1000" fill="hold"/>
                                        <p:tgtEl>
                                          <p:spTgt spid="40"/>
                                        </p:tgtEl>
                                        <p:attrNameLst>
                                          <p:attrName>style.rotation</p:attrName>
                                        </p:attrNameLst>
                                      </p:cBhvr>
                                      <p:tavLst>
                                        <p:tav tm="0">
                                          <p:val>
                                            <p:fltVal val="90"/>
                                          </p:val>
                                        </p:tav>
                                        <p:tav tm="100000">
                                          <p:val>
                                            <p:fltVal val="0"/>
                                          </p:val>
                                        </p:tav>
                                      </p:tavLst>
                                    </p:anim>
                                    <p:animEffect transition="in" filter="fade">
                                      <p:cBhvr>
                                        <p:cTn id="39" dur="1000"/>
                                        <p:tgtEl>
                                          <p:spTgt spid="40"/>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grpId="1" nodeType="clickEffect">
                                  <p:stCondLst>
                                    <p:cond delay="0"/>
                                  </p:stCondLst>
                                  <p:childTnLst>
                                    <p:set>
                                      <p:cBhvr>
                                        <p:cTn id="43" dur="1" fill="hold">
                                          <p:stCondLst>
                                            <p:cond delay="0"/>
                                          </p:stCondLst>
                                        </p:cTn>
                                        <p:tgtEl>
                                          <p:spTgt spid="18"/>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21"/>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37"/>
                                        </p:tgtEl>
                                        <p:attrNameLst>
                                          <p:attrName>style.visibility</p:attrName>
                                        </p:attrNameLst>
                                      </p:cBhvr>
                                      <p:to>
                                        <p:strVal val="hidden"/>
                                      </p:to>
                                    </p:set>
                                  </p:childTnLst>
                                </p:cTn>
                              </p:par>
                              <p:par>
                                <p:cTn id="48" presetID="1" presetClass="exit" presetSubtype="0" fill="hold" grpId="1" nodeType="withEffect">
                                  <p:stCondLst>
                                    <p:cond delay="0"/>
                                  </p:stCondLst>
                                  <p:childTnLst>
                                    <p:set>
                                      <p:cBhvr>
                                        <p:cTn id="49" dur="1" fill="hold">
                                          <p:stCondLst>
                                            <p:cond delay="0"/>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1" grpId="0"/>
      <p:bldP spid="21" grpId="1"/>
      <p:bldP spid="37" grpId="0"/>
      <p:bldP spid="37" grpId="1"/>
      <p:bldP spid="40" grpId="0"/>
      <p:bldP spid="40" grpId="1"/>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5"/>
          <p:cNvPicPr>
            <a:picLocks noChangeAspect="1"/>
          </p:cNvPicPr>
          <p:nvPr/>
        </p:nvPicPr>
        <p:blipFill>
          <a:blip r:embed="rId2"/>
          <a:srcRect/>
          <a:stretch>
            <a:fillRect/>
          </a:stretch>
        </p:blipFill>
        <p:spPr>
          <a:xfrm>
            <a:off x="0" y="2"/>
            <a:ext cx="12187238" cy="6841067"/>
          </a:xfrm>
          <a:prstGeom prst="rect">
            <a:avLst/>
          </a:prstGeom>
          <a:noFill/>
          <a:ln w="9525">
            <a:noFill/>
          </a:ln>
        </p:spPr>
      </p:pic>
      <p:grpSp>
        <p:nvGrpSpPr>
          <p:cNvPr id="2" name="组合 112"/>
          <p:cNvGrpSpPr/>
          <p:nvPr/>
        </p:nvGrpSpPr>
        <p:grpSpPr>
          <a:xfrm rot="-1192623">
            <a:off x="8133289" y="3333753"/>
            <a:ext cx="1940226" cy="1367367"/>
            <a:chOff x="3131830" y="1627528"/>
            <a:chExt cx="1107720" cy="713380"/>
          </a:xfrm>
        </p:grpSpPr>
        <p:pic>
          <p:nvPicPr>
            <p:cNvPr id="11268" name="图片 73"/>
            <p:cNvPicPr>
              <a:picLocks noChangeAspect="1"/>
            </p:cNvPicPr>
            <p:nvPr/>
          </p:nvPicPr>
          <p:blipFill>
            <a:blip r:embed="rId3"/>
            <a:srcRect/>
            <a:stretch>
              <a:fillRect/>
            </a:stretch>
          </p:blipFill>
          <p:spPr>
            <a:xfrm>
              <a:off x="3131830" y="1627528"/>
              <a:ext cx="1107720" cy="713380"/>
            </a:xfrm>
            <a:prstGeom prst="rect">
              <a:avLst/>
            </a:prstGeom>
            <a:noFill/>
            <a:ln w="9525">
              <a:noFill/>
            </a:ln>
          </p:spPr>
        </p:pic>
        <p:sp>
          <p:nvSpPr>
            <p:cNvPr id="11269" name="文本框 143"/>
            <p:cNvSpPr txBox="1"/>
            <p:nvPr/>
          </p:nvSpPr>
          <p:spPr>
            <a:xfrm rot="320718">
              <a:off x="3283811" y="1738524"/>
              <a:ext cx="904417" cy="476065"/>
            </a:xfrm>
            <a:prstGeom prst="rect">
              <a:avLst/>
            </a:prstGeom>
            <a:noFill/>
            <a:ln w="9525">
              <a:noFill/>
            </a:ln>
          </p:spPr>
          <p:txBody>
            <a:bodyPr anchor="t">
              <a:spAutoFit/>
            </a:bodyPr>
            <a:lstStyle/>
            <a:p>
              <a:pPr eaLnBrk="0" hangingPunct="0"/>
              <a:r>
                <a:rPr lang="zh-CN" altLang="en-US" sz="5335" b="1" dirty="0">
                  <a:latin typeface="楷体" panose="02010609060101010101" pitchFamily="49" charset="-122"/>
                  <a:ea typeface="楷体" panose="02010609060101010101" pitchFamily="49" charset="-122"/>
                </a:rPr>
                <a:t>鹉</a:t>
              </a:r>
              <a:endParaRPr lang="en-US" altLang="zh-CN" sz="5335" b="1" dirty="0">
                <a:latin typeface="楷体" panose="02010609060101010101" pitchFamily="49" charset="-122"/>
                <a:ea typeface="楷体" panose="02010609060101010101" pitchFamily="49" charset="-122"/>
              </a:endParaRPr>
            </a:p>
          </p:txBody>
        </p:sp>
      </p:grpSp>
      <p:grpSp>
        <p:nvGrpSpPr>
          <p:cNvPr id="3" name="组合 115"/>
          <p:cNvGrpSpPr/>
          <p:nvPr/>
        </p:nvGrpSpPr>
        <p:grpSpPr>
          <a:xfrm rot="673257">
            <a:off x="6326362" y="4563533"/>
            <a:ext cx="1912719" cy="1231900"/>
            <a:chOff x="2890070" y="1486785"/>
            <a:chExt cx="1434482" cy="923818"/>
          </a:xfrm>
        </p:grpSpPr>
        <p:pic>
          <p:nvPicPr>
            <p:cNvPr id="11271" name="图片 76"/>
            <p:cNvPicPr>
              <a:picLocks noChangeAspect="1"/>
            </p:cNvPicPr>
            <p:nvPr/>
          </p:nvPicPr>
          <p:blipFill>
            <a:blip r:embed="rId4"/>
            <a:srcRect/>
            <a:stretch>
              <a:fillRect/>
            </a:stretch>
          </p:blipFill>
          <p:spPr>
            <a:xfrm>
              <a:off x="2890070" y="1486785"/>
              <a:ext cx="1434482" cy="923818"/>
            </a:xfrm>
            <a:prstGeom prst="rect">
              <a:avLst/>
            </a:prstGeom>
            <a:noFill/>
            <a:ln w="9525">
              <a:noFill/>
            </a:ln>
          </p:spPr>
        </p:pic>
        <p:sp>
          <p:nvSpPr>
            <p:cNvPr id="11272" name="文本框 143"/>
            <p:cNvSpPr txBox="1"/>
            <p:nvPr/>
          </p:nvSpPr>
          <p:spPr>
            <a:xfrm rot="320718">
              <a:off x="3147551" y="1542774"/>
              <a:ext cx="904417" cy="684292"/>
            </a:xfrm>
            <a:prstGeom prst="rect">
              <a:avLst/>
            </a:prstGeom>
            <a:noFill/>
            <a:ln w="9525">
              <a:noFill/>
            </a:ln>
          </p:spPr>
          <p:txBody>
            <a:bodyPr anchor="t">
              <a:spAutoFit/>
            </a:bodyPr>
            <a:lstStyle/>
            <a:p>
              <a:pPr eaLnBrk="0" hangingPunct="0"/>
              <a:r>
                <a:rPr lang="zh-CN" altLang="en-US" sz="5335" b="1" dirty="0">
                  <a:latin typeface="楷体" panose="02010609060101010101" pitchFamily="49" charset="-122"/>
                  <a:ea typeface="楷体" panose="02010609060101010101" pitchFamily="49" charset="-122"/>
                </a:rPr>
                <a:t>鹦</a:t>
              </a:r>
              <a:endParaRPr lang="en-US" altLang="zh-CN" sz="5335" b="1" dirty="0">
                <a:latin typeface="楷体" panose="02010609060101010101" pitchFamily="49" charset="-122"/>
                <a:ea typeface="楷体" panose="02010609060101010101" pitchFamily="49" charset="-122"/>
              </a:endParaRPr>
            </a:p>
          </p:txBody>
        </p:sp>
      </p:grpSp>
      <p:grpSp>
        <p:nvGrpSpPr>
          <p:cNvPr id="4" name="组合 118"/>
          <p:cNvGrpSpPr/>
          <p:nvPr/>
        </p:nvGrpSpPr>
        <p:grpSpPr>
          <a:xfrm>
            <a:off x="4077224" y="3759202"/>
            <a:ext cx="2014280" cy="1297517"/>
            <a:chOff x="2771967" y="1641660"/>
            <a:chExt cx="1510261" cy="972620"/>
          </a:xfrm>
        </p:grpSpPr>
        <p:pic>
          <p:nvPicPr>
            <p:cNvPr id="11274" name="图片 82"/>
            <p:cNvPicPr>
              <a:picLocks noChangeAspect="1"/>
            </p:cNvPicPr>
            <p:nvPr/>
          </p:nvPicPr>
          <p:blipFill>
            <a:blip r:embed="rId5"/>
            <a:srcRect/>
            <a:stretch>
              <a:fillRect/>
            </a:stretch>
          </p:blipFill>
          <p:spPr>
            <a:xfrm>
              <a:off x="2771967" y="1641660"/>
              <a:ext cx="1510261" cy="972620"/>
            </a:xfrm>
            <a:prstGeom prst="rect">
              <a:avLst/>
            </a:prstGeom>
            <a:noFill/>
            <a:ln w="9525">
              <a:noFill/>
            </a:ln>
          </p:spPr>
        </p:pic>
        <p:sp>
          <p:nvSpPr>
            <p:cNvPr id="11275" name="文本框 143"/>
            <p:cNvSpPr txBox="1"/>
            <p:nvPr/>
          </p:nvSpPr>
          <p:spPr>
            <a:xfrm rot="320718">
              <a:off x="3018946" y="1722648"/>
              <a:ext cx="904417" cy="684007"/>
            </a:xfrm>
            <a:prstGeom prst="rect">
              <a:avLst/>
            </a:prstGeom>
            <a:noFill/>
            <a:ln w="9525">
              <a:noFill/>
            </a:ln>
          </p:spPr>
          <p:txBody>
            <a:bodyPr anchor="t">
              <a:spAutoFit/>
            </a:bodyPr>
            <a:lstStyle/>
            <a:p>
              <a:pPr eaLnBrk="0" hangingPunct="0"/>
              <a:r>
                <a:rPr lang="zh-CN" altLang="en-US" sz="5335" b="1" dirty="0">
                  <a:latin typeface="楷体" panose="02010609060101010101" pitchFamily="49" charset="-122"/>
                  <a:ea typeface="楷体" panose="02010609060101010101" pitchFamily="49" charset="-122"/>
                </a:rPr>
                <a:t>啦</a:t>
              </a:r>
              <a:endParaRPr lang="en-US" altLang="zh-CN" sz="5335" b="1" dirty="0">
                <a:latin typeface="楷体" panose="02010609060101010101" pitchFamily="49" charset="-122"/>
                <a:ea typeface="楷体" panose="02010609060101010101" pitchFamily="49" charset="-122"/>
              </a:endParaRPr>
            </a:p>
          </p:txBody>
        </p:sp>
      </p:grpSp>
      <p:grpSp>
        <p:nvGrpSpPr>
          <p:cNvPr id="5" name="组合 145"/>
          <p:cNvGrpSpPr/>
          <p:nvPr/>
        </p:nvGrpSpPr>
        <p:grpSpPr>
          <a:xfrm rot="-599874">
            <a:off x="2058713" y="4832353"/>
            <a:ext cx="1904256" cy="1227667"/>
            <a:chOff x="2964911" y="1588196"/>
            <a:chExt cx="1429000" cy="920287"/>
          </a:xfrm>
        </p:grpSpPr>
        <p:pic>
          <p:nvPicPr>
            <p:cNvPr id="11277" name="图片 111"/>
            <p:cNvPicPr>
              <a:picLocks noChangeAspect="1"/>
            </p:cNvPicPr>
            <p:nvPr/>
          </p:nvPicPr>
          <p:blipFill>
            <a:blip r:embed="rId6"/>
            <a:srcRect/>
            <a:stretch>
              <a:fillRect/>
            </a:stretch>
          </p:blipFill>
          <p:spPr>
            <a:xfrm>
              <a:off x="2964911" y="1588196"/>
              <a:ext cx="1429000" cy="920287"/>
            </a:xfrm>
            <a:prstGeom prst="rect">
              <a:avLst/>
            </a:prstGeom>
            <a:noFill/>
            <a:ln w="9525">
              <a:noFill/>
            </a:ln>
          </p:spPr>
        </p:pic>
        <p:sp>
          <p:nvSpPr>
            <p:cNvPr id="11278" name="文本框 143"/>
            <p:cNvSpPr txBox="1"/>
            <p:nvPr/>
          </p:nvSpPr>
          <p:spPr>
            <a:xfrm rot="320718">
              <a:off x="3148016" y="1636016"/>
              <a:ext cx="904417" cy="684027"/>
            </a:xfrm>
            <a:prstGeom prst="rect">
              <a:avLst/>
            </a:prstGeom>
            <a:noFill/>
            <a:ln w="9525">
              <a:noFill/>
            </a:ln>
          </p:spPr>
          <p:txBody>
            <a:bodyPr anchor="t">
              <a:spAutoFit/>
            </a:bodyPr>
            <a:lstStyle/>
            <a:p>
              <a:pPr eaLnBrk="0" hangingPunct="0"/>
              <a:r>
                <a:rPr lang="zh-CN" altLang="en-US" sz="5335" b="1" dirty="0">
                  <a:latin typeface="楷体" panose="02010609060101010101" pitchFamily="49" charset="-122"/>
                  <a:ea typeface="楷体" panose="02010609060101010101" pitchFamily="49" charset="-122"/>
                </a:rPr>
                <a:t>父</a:t>
              </a:r>
              <a:endParaRPr lang="en-US" altLang="zh-CN" sz="5335" b="1" dirty="0">
                <a:latin typeface="楷体" panose="02010609060101010101" pitchFamily="49" charset="-122"/>
                <a:ea typeface="楷体" panose="02010609060101010101" pitchFamily="49" charset="-122"/>
              </a:endParaRPr>
            </a:p>
          </p:txBody>
        </p:sp>
      </p:grpSp>
      <p:grpSp>
        <p:nvGrpSpPr>
          <p:cNvPr id="6" name="组合 4"/>
          <p:cNvGrpSpPr/>
          <p:nvPr/>
        </p:nvGrpSpPr>
        <p:grpSpPr>
          <a:xfrm>
            <a:off x="236975" y="425453"/>
            <a:ext cx="7919590" cy="3577167"/>
            <a:chOff x="202490" y="368763"/>
            <a:chExt cx="5941110" cy="2684552"/>
          </a:xfrm>
        </p:grpSpPr>
        <p:pic>
          <p:nvPicPr>
            <p:cNvPr id="11280" name="图片 1"/>
            <p:cNvPicPr>
              <a:picLocks noChangeAspect="1"/>
            </p:cNvPicPr>
            <p:nvPr/>
          </p:nvPicPr>
          <p:blipFill>
            <a:blip r:embed="rId7"/>
            <a:stretch>
              <a:fillRect/>
            </a:stretch>
          </p:blipFill>
          <p:spPr>
            <a:xfrm rot="641744">
              <a:off x="202490" y="1348086"/>
              <a:ext cx="1614283" cy="1705229"/>
            </a:xfrm>
            <a:prstGeom prst="rect">
              <a:avLst/>
            </a:prstGeom>
            <a:noFill/>
            <a:ln w="9525">
              <a:noFill/>
            </a:ln>
          </p:spPr>
        </p:pic>
        <p:sp>
          <p:nvSpPr>
            <p:cNvPr id="154" name="文本框 38"/>
            <p:cNvSpPr txBox="1">
              <a:spLocks noChangeArrowheads="1"/>
            </p:cNvSpPr>
            <p:nvPr/>
          </p:nvSpPr>
          <p:spPr bwMode="auto">
            <a:xfrm>
              <a:off x="3661145" y="368763"/>
              <a:ext cx="2482455" cy="746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865" b="1" i="0" u="none" strike="noStrike" kern="1200" cap="none" spc="0" normalizeH="0" baseline="0" noProof="0" dirty="0">
                  <a:ln w="12700">
                    <a:solidFill>
                      <a:schemeClr val="tx2">
                        <a:lumMod val="75000"/>
                      </a:schemeClr>
                    </a:solidFill>
                    <a:prstDash val="solid"/>
                  </a:ln>
                  <a:solidFill>
                    <a:srgbClr val="FFFF00"/>
                  </a:solidFill>
                  <a:effectLst>
                    <a:outerShdw dist="38100" dir="2640000" algn="bl" rotWithShape="0">
                      <a:schemeClr val="tx2">
                        <a:lumMod val="75000"/>
                      </a:schemeClr>
                    </a:outerShdw>
                  </a:effectLst>
                  <a:uLnTx/>
                  <a:uFillTx/>
                  <a:latin typeface="黑体" panose="02010609060101010101" pitchFamily="49" charset="-122"/>
                  <a:ea typeface="黑体" panose="02010609060101010101" pitchFamily="49" charset="-122"/>
                  <a:cs typeface="+mn-cs"/>
                  <a:sym typeface="+mn-ea"/>
                </a:rPr>
                <a:t>翠鸟抓鱼</a:t>
              </a:r>
            </a:p>
          </p:txBody>
        </p:sp>
      </p:grpSp>
      <p:grpSp>
        <p:nvGrpSpPr>
          <p:cNvPr id="7" name="组合 17"/>
          <p:cNvGrpSpPr/>
          <p:nvPr/>
        </p:nvGrpSpPr>
        <p:grpSpPr>
          <a:xfrm rot="-1192623">
            <a:off x="9595337" y="4578353"/>
            <a:ext cx="1889444" cy="1217083"/>
            <a:chOff x="2864993" y="1641662"/>
            <a:chExt cx="1417234" cy="912709"/>
          </a:xfrm>
        </p:grpSpPr>
        <p:pic>
          <p:nvPicPr>
            <p:cNvPr id="11283" name="图片 73"/>
            <p:cNvPicPr>
              <a:picLocks noChangeAspect="1"/>
            </p:cNvPicPr>
            <p:nvPr/>
          </p:nvPicPr>
          <p:blipFill>
            <a:blip r:embed="rId8"/>
            <a:srcRect/>
            <a:stretch>
              <a:fillRect/>
            </a:stretch>
          </p:blipFill>
          <p:spPr>
            <a:xfrm>
              <a:off x="2864993" y="1641662"/>
              <a:ext cx="1417234" cy="912709"/>
            </a:xfrm>
            <a:prstGeom prst="rect">
              <a:avLst/>
            </a:prstGeom>
            <a:noFill/>
            <a:ln w="9525">
              <a:noFill/>
            </a:ln>
          </p:spPr>
        </p:pic>
        <p:sp>
          <p:nvSpPr>
            <p:cNvPr id="11284" name="文本框 143"/>
            <p:cNvSpPr txBox="1"/>
            <p:nvPr/>
          </p:nvSpPr>
          <p:spPr>
            <a:xfrm rot="320718">
              <a:off x="3082893" y="1717644"/>
              <a:ext cx="904417" cy="684294"/>
            </a:xfrm>
            <a:prstGeom prst="rect">
              <a:avLst/>
            </a:prstGeom>
            <a:noFill/>
            <a:ln w="9525">
              <a:noFill/>
            </a:ln>
          </p:spPr>
          <p:txBody>
            <a:bodyPr anchor="t">
              <a:spAutoFit/>
            </a:bodyPr>
            <a:lstStyle/>
            <a:p>
              <a:pPr eaLnBrk="0" hangingPunct="0"/>
              <a:r>
                <a:rPr lang="zh-CN" altLang="en-US" sz="5335" b="1" dirty="0">
                  <a:latin typeface="楷体" panose="02010609060101010101" pitchFamily="49" charset="-122"/>
                  <a:ea typeface="楷体" panose="02010609060101010101" pitchFamily="49" charset="-122"/>
                </a:rPr>
                <a:t>悄</a:t>
              </a:r>
              <a:endParaRPr lang="en-US" altLang="zh-CN" sz="5335" b="1" dirty="0">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2"/>
                    </p:tgtEl>
                  </p:cond>
                </p:stCondLst>
                <p:endSync evt="end" delay="0">
                  <p:rtn val="all"/>
                </p:endSync>
                <p:childTnLst>
                  <p:par>
                    <p:cTn id="21" fill="hold">
                      <p:stCondLst>
                        <p:cond delay="0"/>
                      </p:stCondLst>
                      <p:childTnLst>
                        <p:par>
                          <p:cTn id="22" fill="hold">
                            <p:stCondLst>
                              <p:cond delay="0"/>
                            </p:stCondLst>
                            <p:childTnLst>
                              <p:par>
                                <p:cTn id="23" presetID="53" presetClass="exit" presetSubtype="32" fill="hold" nodeType="clickEffect">
                                  <p:stCondLst>
                                    <p:cond delay="0"/>
                                  </p:stCondLst>
                                  <p:childTnLst>
                                    <p:anim calcmode="lin" valueType="num">
                                      <p:cBhvr>
                                        <p:cTn id="24" dur="500"/>
                                        <p:tgtEl>
                                          <p:spTgt spid="2"/>
                                        </p:tgtEl>
                                        <p:attrNameLst>
                                          <p:attrName>ppt_w</p:attrName>
                                        </p:attrNameLst>
                                      </p:cBhvr>
                                      <p:tavLst>
                                        <p:tav tm="0">
                                          <p:val>
                                            <p:strVal val="ppt_w"/>
                                          </p:val>
                                        </p:tav>
                                        <p:tav tm="100000">
                                          <p:val>
                                            <p:fltVal val="0"/>
                                          </p:val>
                                        </p:tav>
                                      </p:tavLst>
                                    </p:anim>
                                    <p:anim calcmode="lin" valueType="num">
                                      <p:cBhvr>
                                        <p:cTn id="25" dur="500"/>
                                        <p:tgtEl>
                                          <p:spTgt spid="2"/>
                                        </p:tgtEl>
                                        <p:attrNameLst>
                                          <p:attrName>ppt_h</p:attrName>
                                        </p:attrNameLst>
                                      </p:cBhvr>
                                      <p:tavLst>
                                        <p:tav tm="0">
                                          <p:val>
                                            <p:strVal val="ppt_h"/>
                                          </p:val>
                                        </p:tav>
                                        <p:tav tm="100000">
                                          <p:val>
                                            <p:fltVal val="0"/>
                                          </p:val>
                                        </p:tav>
                                      </p:tavLst>
                                    </p:anim>
                                    <p:animEffect transition="out" filter="fade">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28" restart="whenNotActive" fill="hold" evtFilter="cancelBubble" nodeType="interactiveSeq">
                <p:stCondLst>
                  <p:cond evt="onClick" delay="0">
                    <p:tgtEl>
                      <p:spTgt spid="3"/>
                    </p:tgtEl>
                  </p:cond>
                </p:stCondLst>
                <p:endSync evt="end" delay="0">
                  <p:rtn val="all"/>
                </p:endSync>
                <p:childTnLst>
                  <p:par>
                    <p:cTn id="29" fill="hold">
                      <p:stCondLst>
                        <p:cond delay="0"/>
                      </p:stCondLst>
                      <p:childTnLst>
                        <p:par>
                          <p:cTn id="30" fill="hold">
                            <p:stCondLst>
                              <p:cond delay="0"/>
                            </p:stCondLst>
                            <p:childTnLst>
                              <p:par>
                                <p:cTn id="31" presetID="53" presetClass="exit" presetSubtype="32" fill="hold" nodeType="clickEffect">
                                  <p:stCondLst>
                                    <p:cond delay="0"/>
                                  </p:stCondLst>
                                  <p:childTnLst>
                                    <p:anim calcmode="lin" valueType="num">
                                      <p:cBhvr>
                                        <p:cTn id="32" dur="500"/>
                                        <p:tgtEl>
                                          <p:spTgt spid="3"/>
                                        </p:tgtEl>
                                        <p:attrNameLst>
                                          <p:attrName>ppt_w</p:attrName>
                                        </p:attrNameLst>
                                      </p:cBhvr>
                                      <p:tavLst>
                                        <p:tav tm="0">
                                          <p:val>
                                            <p:strVal val="ppt_w"/>
                                          </p:val>
                                        </p:tav>
                                        <p:tav tm="100000">
                                          <p:val>
                                            <p:fltVal val="0"/>
                                          </p:val>
                                        </p:tav>
                                      </p:tavLst>
                                    </p:anim>
                                    <p:anim calcmode="lin" valueType="num">
                                      <p:cBhvr>
                                        <p:cTn id="33" dur="500"/>
                                        <p:tgtEl>
                                          <p:spTgt spid="3"/>
                                        </p:tgtEl>
                                        <p:attrNameLst>
                                          <p:attrName>ppt_h</p:attrName>
                                        </p:attrNameLst>
                                      </p:cBhvr>
                                      <p:tavLst>
                                        <p:tav tm="0">
                                          <p:val>
                                            <p:strVal val="ppt_h"/>
                                          </p:val>
                                        </p:tav>
                                        <p:tav tm="100000">
                                          <p:val>
                                            <p:fltVal val="0"/>
                                          </p:val>
                                        </p:tav>
                                      </p:tavLst>
                                    </p:anim>
                                    <p:animEffect transition="out" filter="fade">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53" presetClass="exit" presetSubtype="32" fill="hold" nodeType="clickEffect">
                                  <p:stCondLst>
                                    <p:cond delay="0"/>
                                  </p:stCondLst>
                                  <p:childTnLst>
                                    <p:anim calcmode="lin" valueType="num">
                                      <p:cBhvr>
                                        <p:cTn id="40" dur="500"/>
                                        <p:tgtEl>
                                          <p:spTgt spid="4"/>
                                        </p:tgtEl>
                                        <p:attrNameLst>
                                          <p:attrName>ppt_w</p:attrName>
                                        </p:attrNameLst>
                                      </p:cBhvr>
                                      <p:tavLst>
                                        <p:tav tm="0">
                                          <p:val>
                                            <p:strVal val="ppt_w"/>
                                          </p:val>
                                        </p:tav>
                                        <p:tav tm="100000">
                                          <p:val>
                                            <p:fltVal val="0"/>
                                          </p:val>
                                        </p:tav>
                                      </p:tavLst>
                                    </p:anim>
                                    <p:anim calcmode="lin" valueType="num">
                                      <p:cBhvr>
                                        <p:cTn id="41" dur="500"/>
                                        <p:tgtEl>
                                          <p:spTgt spid="4"/>
                                        </p:tgtEl>
                                        <p:attrNameLst>
                                          <p:attrName>ppt_h</p:attrName>
                                        </p:attrNameLst>
                                      </p:cBhvr>
                                      <p:tavLst>
                                        <p:tav tm="0">
                                          <p:val>
                                            <p:strVal val="ppt_h"/>
                                          </p:val>
                                        </p:tav>
                                        <p:tav tm="100000">
                                          <p:val>
                                            <p:fltVal val="0"/>
                                          </p:val>
                                        </p:tav>
                                      </p:tavLst>
                                    </p:anim>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44" restart="whenNotActive" fill="hold" evtFilter="cancelBubble" nodeType="interactiveSeq">
                <p:stCondLst>
                  <p:cond evt="onClick" delay="0">
                    <p:tgtEl>
                      <p:spTgt spid="5"/>
                    </p:tgtEl>
                  </p:cond>
                </p:stCondLst>
                <p:endSync evt="end" delay="0">
                  <p:rtn val="all"/>
                </p:endSync>
                <p:childTnLst>
                  <p:par>
                    <p:cTn id="45" fill="hold">
                      <p:stCondLst>
                        <p:cond delay="0"/>
                      </p:stCondLst>
                      <p:childTnLst>
                        <p:par>
                          <p:cTn id="46" fill="hold">
                            <p:stCondLst>
                              <p:cond delay="0"/>
                            </p:stCondLst>
                            <p:childTnLst>
                              <p:par>
                                <p:cTn id="47" presetID="53" presetClass="exit" presetSubtype="32" fill="hold" nodeType="clickEffect">
                                  <p:stCondLst>
                                    <p:cond delay="0"/>
                                  </p:stCondLst>
                                  <p:childTnLst>
                                    <p:anim calcmode="lin" valueType="num">
                                      <p:cBhvr>
                                        <p:cTn id="48" dur="500"/>
                                        <p:tgtEl>
                                          <p:spTgt spid="5"/>
                                        </p:tgtEl>
                                        <p:attrNameLst>
                                          <p:attrName>ppt_w</p:attrName>
                                        </p:attrNameLst>
                                      </p:cBhvr>
                                      <p:tavLst>
                                        <p:tav tm="0">
                                          <p:val>
                                            <p:strVal val="ppt_w"/>
                                          </p:val>
                                        </p:tav>
                                        <p:tav tm="100000">
                                          <p:val>
                                            <p:fltVal val="0"/>
                                          </p:val>
                                        </p:tav>
                                      </p:tavLst>
                                    </p:anim>
                                    <p:anim calcmode="lin" valueType="num">
                                      <p:cBhvr>
                                        <p:cTn id="49" dur="500"/>
                                        <p:tgtEl>
                                          <p:spTgt spid="5"/>
                                        </p:tgtEl>
                                        <p:attrNameLst>
                                          <p:attrName>ppt_h</p:attrName>
                                        </p:attrNameLst>
                                      </p:cBhvr>
                                      <p:tavLst>
                                        <p:tav tm="0">
                                          <p:val>
                                            <p:strVal val="ppt_h"/>
                                          </p:val>
                                        </p:tav>
                                        <p:tav tm="100000">
                                          <p:val>
                                            <p:fltVal val="0"/>
                                          </p:val>
                                        </p:tav>
                                      </p:tavLst>
                                    </p:anim>
                                    <p:animEffect transition="out" filter="fad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53" presetClass="exit" presetSubtype="32" fill="hold" nodeType="clickEffect">
                                  <p:stCondLst>
                                    <p:cond delay="0"/>
                                  </p:stCondLst>
                                  <p:childTnLst>
                                    <p:anim calcmode="lin" valueType="num">
                                      <p:cBhvr>
                                        <p:cTn id="56" dur="500"/>
                                        <p:tgtEl>
                                          <p:spTgt spid="7"/>
                                        </p:tgtEl>
                                        <p:attrNameLst>
                                          <p:attrName>ppt_w</p:attrName>
                                        </p:attrNameLst>
                                      </p:cBhvr>
                                      <p:tavLst>
                                        <p:tav tm="0">
                                          <p:val>
                                            <p:strVal val="ppt_w"/>
                                          </p:val>
                                        </p:tav>
                                        <p:tav tm="100000">
                                          <p:val>
                                            <p:fltVal val="0"/>
                                          </p:val>
                                        </p:tav>
                                      </p:tavLst>
                                    </p:anim>
                                    <p:anim calcmode="lin" valueType="num">
                                      <p:cBhvr>
                                        <p:cTn id="57" dur="500"/>
                                        <p:tgtEl>
                                          <p:spTgt spid="7"/>
                                        </p:tgtEl>
                                        <p:attrNameLst>
                                          <p:attrName>ppt_h</p:attrName>
                                        </p:attrNameLst>
                                      </p:cBhvr>
                                      <p:tavLst>
                                        <p:tav tm="0">
                                          <p:val>
                                            <p:strVal val="ppt_h"/>
                                          </p:val>
                                        </p:tav>
                                        <p:tav tm="100000">
                                          <p:val>
                                            <p:fltVal val="0"/>
                                          </p:val>
                                        </p:tav>
                                      </p:tavLst>
                                    </p:anim>
                                    <p:animEffect transition="out" filter="fade">
                                      <p:cBhvr>
                                        <p:cTn id="58" dur="500"/>
                                        <p:tgtEl>
                                          <p:spTgt spid="7"/>
                                        </p:tgtEl>
                                      </p:cBhvr>
                                    </p:animEffect>
                                    <p:set>
                                      <p:cBhvr>
                                        <p:cTn id="59"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12291"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2"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3"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4"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5"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6"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7"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8"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299"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0" name="文本框 93"/>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1"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2"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3"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4"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5"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6"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7"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8"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09"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0"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1"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2"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3"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4" name="文本框 107"/>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5" name="文本框 108"/>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6" name="文本框 109"/>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7" name="文本框 110"/>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8" name="文本框 111"/>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19" name="文本框 112"/>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0" name="文本框 113"/>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1" name="文本框 114"/>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2" name="文本框 115"/>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3" name="文本框 116"/>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4"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5"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6"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7"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8"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29"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0"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1"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2"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3"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4"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5"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6"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7" name="文本框 130"/>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8" name="文本框 131"/>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39" name="文本框 132"/>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0"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1"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2"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3"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4"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5"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6"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7"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8"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49"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0"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1"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2"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3"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4"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5"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6"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7"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8"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59"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0"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1"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2"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3"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4"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5"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6"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7"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8"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69"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0"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1"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2"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3"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4"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5"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6"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7"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8"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79"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0"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1"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2"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3"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4"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5"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6"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7"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8"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2389"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grpSp>
        <p:nvGrpSpPr>
          <p:cNvPr id="2" name="组合 3"/>
          <p:cNvGrpSpPr/>
          <p:nvPr/>
        </p:nvGrpSpPr>
        <p:grpSpPr>
          <a:xfrm>
            <a:off x="1320284" y="260351"/>
            <a:ext cx="3952389" cy="1373716"/>
            <a:chOff x="162269" y="139897"/>
            <a:chExt cx="2965520" cy="1030348"/>
          </a:xfrm>
        </p:grpSpPr>
        <p:sp>
          <p:nvSpPr>
            <p:cNvPr id="3" name="Text Box 15"/>
            <p:cNvSpPr txBox="1">
              <a:spLocks noChangeArrowheads="1"/>
            </p:cNvSpPr>
            <p:nvPr/>
          </p:nvSpPr>
          <p:spPr bwMode="auto">
            <a:xfrm>
              <a:off x="1079888" y="245472"/>
              <a:ext cx="2047901" cy="7462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eaLnBrk="1" hangingPunct="1">
                <a:defRPr sz="4400" b="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glow rad="63500">
                      <a:schemeClr val="accent4">
                        <a:satMod val="175000"/>
                        <a:alpha val="40000"/>
                      </a:schemeClr>
                    </a:glow>
                  </a:effectLst>
                  <a:latin typeface="楷体" panose="02010609060101010101" pitchFamily="49" charset="-122"/>
                  <a:ea typeface="楷体" panose="02010609060101010101" pitchFamily="49" charset="-122"/>
                </a:defRPr>
              </a:lvl1pPr>
              <a:lvl2pPr marL="742950" indent="-285750">
                <a:defRPr sz="1600">
                  <a:latin typeface="Arial" panose="020B0604020202020204" pitchFamily="34" charset="0"/>
                </a:defRPr>
              </a:lvl2pPr>
              <a:lvl3pPr marL="1143000" indent="-228600">
                <a:defRPr sz="1600">
                  <a:latin typeface="Arial" panose="020B0604020202020204" pitchFamily="34" charset="0"/>
                </a:defRPr>
              </a:lvl3pPr>
              <a:lvl4pPr marL="1600200" indent="-228600">
                <a:defRPr sz="1600">
                  <a:latin typeface="Arial" panose="020B0604020202020204" pitchFamily="34" charset="0"/>
                </a:defRPr>
              </a:lvl4pPr>
              <a:lvl5pPr marL="2057400" indent="-228600">
                <a:defRPr sz="1600">
                  <a:latin typeface="Arial" panose="020B0604020202020204" pitchFamily="34" charset="0"/>
                </a:defRPr>
              </a:lvl5pPr>
              <a:lvl6pPr marL="2514600" indent="-228600" eaLnBrk="0" fontAlgn="base" hangingPunct="0">
                <a:spcBef>
                  <a:spcPct val="0"/>
                </a:spcBef>
                <a:spcAft>
                  <a:spcPct val="0"/>
                </a:spcAft>
                <a:defRPr sz="1600">
                  <a:latin typeface="Arial" panose="020B0604020202020204" pitchFamily="34" charset="0"/>
                </a:defRPr>
              </a:lvl6pPr>
              <a:lvl7pPr marL="2971800" indent="-228600" eaLnBrk="0" fontAlgn="base" hangingPunct="0">
                <a:spcBef>
                  <a:spcPct val="0"/>
                </a:spcBef>
                <a:spcAft>
                  <a:spcPct val="0"/>
                </a:spcAft>
                <a:defRPr sz="1600">
                  <a:latin typeface="Arial" panose="020B0604020202020204" pitchFamily="34" charset="0"/>
                </a:defRPr>
              </a:lvl7pPr>
              <a:lvl8pPr marL="3429000" indent="-228600" eaLnBrk="0" fontAlgn="base" hangingPunct="0">
                <a:spcBef>
                  <a:spcPct val="0"/>
                </a:spcBef>
                <a:spcAft>
                  <a:spcPct val="0"/>
                </a:spcAft>
                <a:defRPr sz="1600">
                  <a:latin typeface="Arial" panose="020B0604020202020204" pitchFamily="34" charset="0"/>
                </a:defRPr>
              </a:lvl8pPr>
              <a:lvl9pPr marL="3886200" indent="-228600" eaLnBrk="0" fontAlgn="base" hangingPunct="0">
                <a:spcBef>
                  <a:spcPct val="0"/>
                </a:spcBef>
                <a:spcAft>
                  <a:spcPct val="0"/>
                </a:spcAft>
                <a:defRPr sz="1600">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5865" b="1" i="0" u="none" strike="noStrike" kern="1200" cap="none" spc="0" normalizeH="0" baseline="0" noProof="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glow rad="63500">
                      <a:schemeClr val="accent4">
                        <a:satMod val="175000"/>
                        <a:alpha val="40000"/>
                      </a:schemeClr>
                    </a:glow>
                  </a:effectLst>
                  <a:uLnTx/>
                  <a:uFillTx/>
                  <a:latin typeface="楷体" panose="02010609060101010101" pitchFamily="49" charset="-122"/>
                  <a:ea typeface="楷体" panose="02010609060101010101" pitchFamily="49" charset="-122"/>
                  <a:cs typeface="+mn-cs"/>
                  <a:sym typeface="+mn-ea"/>
                </a:rPr>
                <a:t>我会写</a:t>
              </a:r>
            </a:p>
          </p:txBody>
        </p:sp>
        <p:pic>
          <p:nvPicPr>
            <p:cNvPr id="12392" name="图片 2"/>
            <p:cNvPicPr>
              <a:picLocks noChangeAspect="1"/>
            </p:cNvPicPr>
            <p:nvPr/>
          </p:nvPicPr>
          <p:blipFill>
            <a:blip r:embed="rId2">
              <a:clrChange>
                <a:clrFrom>
                  <a:srgbClr val="FFFFFF"/>
                </a:clrFrom>
                <a:clrTo>
                  <a:srgbClr val="FFFFFF">
                    <a:alpha val="0"/>
                  </a:srgbClr>
                </a:clrTo>
              </a:clrChange>
            </a:blip>
            <a:stretch>
              <a:fillRect/>
            </a:stretch>
          </p:blipFill>
          <p:spPr>
            <a:xfrm>
              <a:off x="162269" y="139897"/>
              <a:ext cx="1174490" cy="1030348"/>
            </a:xfrm>
            <a:prstGeom prst="rect">
              <a:avLst/>
            </a:prstGeom>
            <a:noFill/>
            <a:ln w="9525">
              <a:noFill/>
            </a:ln>
          </p:spPr>
        </p:pic>
      </p:grpSp>
      <p:grpSp>
        <p:nvGrpSpPr>
          <p:cNvPr id="4" name="组合 4"/>
          <p:cNvGrpSpPr/>
          <p:nvPr/>
        </p:nvGrpSpPr>
        <p:grpSpPr>
          <a:xfrm>
            <a:off x="495107" y="2180169"/>
            <a:ext cx="1115048" cy="1138767"/>
            <a:chOff x="737360" y="1573213"/>
            <a:chExt cx="836613" cy="854075"/>
          </a:xfrm>
        </p:grpSpPr>
        <p:grpSp>
          <p:nvGrpSpPr>
            <p:cNvPr id="5" name="组合 7"/>
            <p:cNvGrpSpPr/>
            <p:nvPr/>
          </p:nvGrpSpPr>
          <p:grpSpPr>
            <a:xfrm>
              <a:off x="737360" y="1576388"/>
              <a:ext cx="836613" cy="850900"/>
              <a:chOff x="2437" y="2032"/>
              <a:chExt cx="1244" cy="1264"/>
            </a:xfrm>
          </p:grpSpPr>
          <p:sp>
            <p:nvSpPr>
              <p:cNvPr id="1239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396"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397"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398" name="文本框 64"/>
            <p:cNvSpPr txBox="1"/>
            <p:nvPr/>
          </p:nvSpPr>
          <p:spPr>
            <a:xfrm>
              <a:off x="751648" y="1573213"/>
              <a:ext cx="811212"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搭</a:t>
              </a:r>
            </a:p>
          </p:txBody>
        </p:sp>
      </p:grpSp>
      <p:grpSp>
        <p:nvGrpSpPr>
          <p:cNvPr id="6" name="组合 10"/>
          <p:cNvGrpSpPr/>
          <p:nvPr/>
        </p:nvGrpSpPr>
        <p:grpSpPr>
          <a:xfrm>
            <a:off x="2153926" y="2178053"/>
            <a:ext cx="1115048" cy="1140883"/>
            <a:chOff x="1851785" y="1571625"/>
            <a:chExt cx="836613" cy="855663"/>
          </a:xfrm>
        </p:grpSpPr>
        <p:grpSp>
          <p:nvGrpSpPr>
            <p:cNvPr id="7" name="组合 7"/>
            <p:cNvGrpSpPr/>
            <p:nvPr/>
          </p:nvGrpSpPr>
          <p:grpSpPr>
            <a:xfrm>
              <a:off x="1851785" y="1576388"/>
              <a:ext cx="836613" cy="850900"/>
              <a:chOff x="2437" y="2032"/>
              <a:chExt cx="1244" cy="1264"/>
            </a:xfrm>
          </p:grpSpPr>
          <p:sp>
            <p:nvSpPr>
              <p:cNvPr id="1240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02"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03"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04" name="文本框 64"/>
            <p:cNvSpPr txBox="1"/>
            <p:nvPr/>
          </p:nvSpPr>
          <p:spPr>
            <a:xfrm>
              <a:off x="1877185" y="1571625"/>
              <a:ext cx="811213" cy="807245"/>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亲</a:t>
              </a:r>
            </a:p>
          </p:txBody>
        </p:sp>
      </p:grpSp>
      <p:grpSp>
        <p:nvGrpSpPr>
          <p:cNvPr id="8" name="组合 16"/>
          <p:cNvGrpSpPr/>
          <p:nvPr/>
        </p:nvGrpSpPr>
        <p:grpSpPr>
          <a:xfrm>
            <a:off x="3842366" y="2180169"/>
            <a:ext cx="1115048" cy="1138767"/>
            <a:chOff x="2994785" y="1573213"/>
            <a:chExt cx="836613" cy="854075"/>
          </a:xfrm>
        </p:grpSpPr>
        <p:grpSp>
          <p:nvGrpSpPr>
            <p:cNvPr id="9" name="组合 7"/>
            <p:cNvGrpSpPr/>
            <p:nvPr/>
          </p:nvGrpSpPr>
          <p:grpSpPr>
            <a:xfrm>
              <a:off x="2994785" y="1576388"/>
              <a:ext cx="836613" cy="850900"/>
              <a:chOff x="2437" y="2032"/>
              <a:chExt cx="1244" cy="1264"/>
            </a:xfrm>
          </p:grpSpPr>
          <p:sp>
            <p:nvSpPr>
              <p:cNvPr id="12407"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08"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09"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10" name="文本框 64"/>
            <p:cNvSpPr txBox="1"/>
            <p:nvPr/>
          </p:nvSpPr>
          <p:spPr>
            <a:xfrm>
              <a:off x="3012248" y="1573213"/>
              <a:ext cx="811212"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父</a:t>
              </a:r>
            </a:p>
          </p:txBody>
        </p:sp>
      </p:grpSp>
      <p:grpSp>
        <p:nvGrpSpPr>
          <p:cNvPr id="10" name="组合 22"/>
          <p:cNvGrpSpPr/>
          <p:nvPr/>
        </p:nvGrpSpPr>
        <p:grpSpPr>
          <a:xfrm>
            <a:off x="5543501" y="2169586"/>
            <a:ext cx="1115048" cy="1149349"/>
            <a:chOff x="4155248" y="1565275"/>
            <a:chExt cx="836612" cy="862013"/>
          </a:xfrm>
        </p:grpSpPr>
        <p:grpSp>
          <p:nvGrpSpPr>
            <p:cNvPr id="11" name="组合 7"/>
            <p:cNvGrpSpPr/>
            <p:nvPr/>
          </p:nvGrpSpPr>
          <p:grpSpPr>
            <a:xfrm>
              <a:off x="4155248" y="1576388"/>
              <a:ext cx="836612" cy="850900"/>
              <a:chOff x="2437" y="2032"/>
              <a:chExt cx="1244" cy="1264"/>
            </a:xfrm>
          </p:grpSpPr>
          <p:sp>
            <p:nvSpPr>
              <p:cNvPr id="1241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14"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15"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16" name="文本框 64"/>
            <p:cNvSpPr txBox="1"/>
            <p:nvPr/>
          </p:nvSpPr>
          <p:spPr>
            <a:xfrm>
              <a:off x="4164773" y="1565275"/>
              <a:ext cx="811212" cy="807245"/>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沙</a:t>
              </a:r>
            </a:p>
          </p:txBody>
        </p:sp>
      </p:grpSp>
      <p:grpSp>
        <p:nvGrpSpPr>
          <p:cNvPr id="12" name="组合 28"/>
          <p:cNvGrpSpPr/>
          <p:nvPr/>
        </p:nvGrpSpPr>
        <p:grpSpPr>
          <a:xfrm>
            <a:off x="7244637" y="2180169"/>
            <a:ext cx="1115048" cy="1138767"/>
            <a:chOff x="5295073" y="1573213"/>
            <a:chExt cx="836612" cy="854075"/>
          </a:xfrm>
        </p:grpSpPr>
        <p:grpSp>
          <p:nvGrpSpPr>
            <p:cNvPr id="13" name="组合 7"/>
            <p:cNvGrpSpPr/>
            <p:nvPr/>
          </p:nvGrpSpPr>
          <p:grpSpPr>
            <a:xfrm>
              <a:off x="5295073" y="1576388"/>
              <a:ext cx="836612" cy="850900"/>
              <a:chOff x="2437" y="2032"/>
              <a:chExt cx="1244" cy="1264"/>
            </a:xfrm>
          </p:grpSpPr>
          <p:sp>
            <p:nvSpPr>
              <p:cNvPr id="12419"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20"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21"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22" name="文本框 64"/>
            <p:cNvSpPr txBox="1"/>
            <p:nvPr/>
          </p:nvSpPr>
          <p:spPr>
            <a:xfrm>
              <a:off x="5304598" y="1573213"/>
              <a:ext cx="811212"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啦</a:t>
              </a:r>
            </a:p>
          </p:txBody>
        </p:sp>
      </p:grpSp>
      <p:grpSp>
        <p:nvGrpSpPr>
          <p:cNvPr id="14" name="组合 34"/>
          <p:cNvGrpSpPr/>
          <p:nvPr/>
        </p:nvGrpSpPr>
        <p:grpSpPr>
          <a:xfrm>
            <a:off x="8950004" y="2171702"/>
            <a:ext cx="1115048" cy="1147233"/>
            <a:chOff x="6453948" y="1566863"/>
            <a:chExt cx="836612" cy="860425"/>
          </a:xfrm>
        </p:grpSpPr>
        <p:grpSp>
          <p:nvGrpSpPr>
            <p:cNvPr id="15" name="组合 7"/>
            <p:cNvGrpSpPr/>
            <p:nvPr/>
          </p:nvGrpSpPr>
          <p:grpSpPr>
            <a:xfrm>
              <a:off x="6453948" y="1576388"/>
              <a:ext cx="836612" cy="850900"/>
              <a:chOff x="2437" y="2032"/>
              <a:chExt cx="1244" cy="1264"/>
            </a:xfrm>
          </p:grpSpPr>
          <p:sp>
            <p:nvSpPr>
              <p:cNvPr id="12425"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26"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27"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28" name="文本框 64"/>
            <p:cNvSpPr txBox="1"/>
            <p:nvPr/>
          </p:nvSpPr>
          <p:spPr>
            <a:xfrm>
              <a:off x="6471410" y="1566863"/>
              <a:ext cx="811213"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响</a:t>
              </a:r>
            </a:p>
          </p:txBody>
        </p:sp>
      </p:grpSp>
      <p:sp>
        <p:nvSpPr>
          <p:cNvPr id="77" name="文本框 76"/>
          <p:cNvSpPr txBox="1"/>
          <p:nvPr/>
        </p:nvSpPr>
        <p:spPr>
          <a:xfrm>
            <a:off x="3209732" y="5147734"/>
            <a:ext cx="5759316" cy="945580"/>
          </a:xfrm>
          <a:prstGeom prst="rect">
            <a:avLst/>
          </a:prstGeom>
          <a:noFill/>
          <a:ln w="9525">
            <a:noFill/>
          </a:ln>
        </p:spPr>
        <p:txBody>
          <a:bodyPr anchor="t">
            <a:spAutoFit/>
          </a:bodyPr>
          <a:lstStyle/>
          <a:p>
            <a:pPr eaLnBrk="0" hangingPunct="0">
              <a:lnSpc>
                <a:spcPct val="130000"/>
              </a:lnSpc>
            </a:pPr>
            <a:r>
              <a:rPr lang="zh-CN" altLang="en-US" sz="4265" b="1" dirty="0">
                <a:latin typeface="楷体" panose="02010609060101010101" pitchFamily="49" charset="-122"/>
                <a:ea typeface="楷体" panose="02010609060101010101" pitchFamily="49" charset="-122"/>
              </a:rPr>
              <a:t>请将生字按结构分类。</a:t>
            </a:r>
          </a:p>
        </p:txBody>
      </p:sp>
      <p:grpSp>
        <p:nvGrpSpPr>
          <p:cNvPr id="16" name="组合 71"/>
          <p:cNvGrpSpPr/>
          <p:nvPr/>
        </p:nvGrpSpPr>
        <p:grpSpPr>
          <a:xfrm>
            <a:off x="10604591" y="2163235"/>
            <a:ext cx="1115048" cy="1147233"/>
            <a:chOff x="6453948" y="1566863"/>
            <a:chExt cx="836612" cy="860425"/>
          </a:xfrm>
        </p:grpSpPr>
        <p:grpSp>
          <p:nvGrpSpPr>
            <p:cNvPr id="17" name="组合 7"/>
            <p:cNvGrpSpPr/>
            <p:nvPr/>
          </p:nvGrpSpPr>
          <p:grpSpPr>
            <a:xfrm>
              <a:off x="6453948" y="1576388"/>
              <a:ext cx="836612" cy="850900"/>
              <a:chOff x="2437" y="2032"/>
              <a:chExt cx="1244" cy="1264"/>
            </a:xfrm>
          </p:grpSpPr>
          <p:sp>
            <p:nvSpPr>
              <p:cNvPr id="1243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33"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34"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35" name="文本框 64"/>
            <p:cNvSpPr txBox="1"/>
            <p:nvPr/>
          </p:nvSpPr>
          <p:spPr>
            <a:xfrm>
              <a:off x="6471410" y="1566863"/>
              <a:ext cx="811213"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羽</a:t>
              </a:r>
            </a:p>
          </p:txBody>
        </p:sp>
      </p:grpSp>
      <p:grpSp>
        <p:nvGrpSpPr>
          <p:cNvPr id="18" name="组合 78"/>
          <p:cNvGrpSpPr/>
          <p:nvPr/>
        </p:nvGrpSpPr>
        <p:grpSpPr>
          <a:xfrm>
            <a:off x="1360486" y="3812119"/>
            <a:ext cx="1115047" cy="1138767"/>
            <a:chOff x="737360" y="1573213"/>
            <a:chExt cx="836613" cy="854075"/>
          </a:xfrm>
        </p:grpSpPr>
        <p:grpSp>
          <p:nvGrpSpPr>
            <p:cNvPr id="19" name="组合 7"/>
            <p:cNvGrpSpPr/>
            <p:nvPr/>
          </p:nvGrpSpPr>
          <p:grpSpPr>
            <a:xfrm>
              <a:off x="737360" y="1576388"/>
              <a:ext cx="836613" cy="850900"/>
              <a:chOff x="2437" y="2032"/>
              <a:chExt cx="1244" cy="1264"/>
            </a:xfrm>
          </p:grpSpPr>
          <p:sp>
            <p:nvSpPr>
              <p:cNvPr id="1243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39"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40"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41" name="文本框 64"/>
            <p:cNvSpPr txBox="1"/>
            <p:nvPr/>
          </p:nvSpPr>
          <p:spPr>
            <a:xfrm>
              <a:off x="751648" y="1573213"/>
              <a:ext cx="811212"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翠</a:t>
              </a:r>
            </a:p>
          </p:txBody>
        </p:sp>
      </p:grpSp>
      <p:grpSp>
        <p:nvGrpSpPr>
          <p:cNvPr id="20" name="组合 84"/>
          <p:cNvGrpSpPr/>
          <p:nvPr/>
        </p:nvGrpSpPr>
        <p:grpSpPr>
          <a:xfrm>
            <a:off x="3019306" y="3810000"/>
            <a:ext cx="1115047" cy="1140884"/>
            <a:chOff x="1851785" y="1571625"/>
            <a:chExt cx="836613" cy="855663"/>
          </a:xfrm>
        </p:grpSpPr>
        <p:grpSp>
          <p:nvGrpSpPr>
            <p:cNvPr id="21" name="组合 7"/>
            <p:cNvGrpSpPr/>
            <p:nvPr/>
          </p:nvGrpSpPr>
          <p:grpSpPr>
            <a:xfrm>
              <a:off x="1851785" y="1576388"/>
              <a:ext cx="836613" cy="850900"/>
              <a:chOff x="2437" y="2032"/>
              <a:chExt cx="1244" cy="1264"/>
            </a:xfrm>
          </p:grpSpPr>
          <p:sp>
            <p:nvSpPr>
              <p:cNvPr id="1244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45"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46"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47" name="文本框 64"/>
            <p:cNvSpPr txBox="1"/>
            <p:nvPr/>
          </p:nvSpPr>
          <p:spPr>
            <a:xfrm>
              <a:off x="1877185" y="1571625"/>
              <a:ext cx="811213"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嘴</a:t>
              </a:r>
            </a:p>
          </p:txBody>
        </p:sp>
      </p:grpSp>
      <p:grpSp>
        <p:nvGrpSpPr>
          <p:cNvPr id="22" name="组合 90"/>
          <p:cNvGrpSpPr/>
          <p:nvPr/>
        </p:nvGrpSpPr>
        <p:grpSpPr>
          <a:xfrm>
            <a:off x="4707746" y="3812119"/>
            <a:ext cx="1115047" cy="1138767"/>
            <a:chOff x="2994785" y="1573213"/>
            <a:chExt cx="836613" cy="854075"/>
          </a:xfrm>
        </p:grpSpPr>
        <p:grpSp>
          <p:nvGrpSpPr>
            <p:cNvPr id="23" name="组合 7"/>
            <p:cNvGrpSpPr/>
            <p:nvPr/>
          </p:nvGrpSpPr>
          <p:grpSpPr>
            <a:xfrm>
              <a:off x="2994785" y="1576388"/>
              <a:ext cx="836613" cy="850900"/>
              <a:chOff x="2437" y="2032"/>
              <a:chExt cx="1244" cy="1264"/>
            </a:xfrm>
          </p:grpSpPr>
          <p:sp>
            <p:nvSpPr>
              <p:cNvPr id="1245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51"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52"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53" name="文本框 64"/>
            <p:cNvSpPr txBox="1"/>
            <p:nvPr/>
          </p:nvSpPr>
          <p:spPr>
            <a:xfrm>
              <a:off x="3012248" y="1573213"/>
              <a:ext cx="811212"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悄</a:t>
              </a:r>
            </a:p>
          </p:txBody>
        </p:sp>
      </p:grpSp>
      <p:grpSp>
        <p:nvGrpSpPr>
          <p:cNvPr id="24" name="组合 96"/>
          <p:cNvGrpSpPr/>
          <p:nvPr/>
        </p:nvGrpSpPr>
        <p:grpSpPr>
          <a:xfrm>
            <a:off x="6408881" y="3801535"/>
            <a:ext cx="1115047" cy="1149351"/>
            <a:chOff x="4155248" y="1565275"/>
            <a:chExt cx="836612" cy="862013"/>
          </a:xfrm>
        </p:grpSpPr>
        <p:grpSp>
          <p:nvGrpSpPr>
            <p:cNvPr id="25" name="组合 7"/>
            <p:cNvGrpSpPr/>
            <p:nvPr/>
          </p:nvGrpSpPr>
          <p:grpSpPr>
            <a:xfrm>
              <a:off x="4155248" y="1576388"/>
              <a:ext cx="836612" cy="850900"/>
              <a:chOff x="2437" y="2032"/>
              <a:chExt cx="1244" cy="1264"/>
            </a:xfrm>
          </p:grpSpPr>
          <p:sp>
            <p:nvSpPr>
              <p:cNvPr id="1245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57"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58"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59" name="文本框 64"/>
            <p:cNvSpPr txBox="1"/>
            <p:nvPr/>
          </p:nvSpPr>
          <p:spPr>
            <a:xfrm>
              <a:off x="4164773" y="1565275"/>
              <a:ext cx="811212"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吞</a:t>
              </a:r>
            </a:p>
          </p:txBody>
        </p:sp>
      </p:grpSp>
      <p:grpSp>
        <p:nvGrpSpPr>
          <p:cNvPr id="26" name="组合 102"/>
          <p:cNvGrpSpPr/>
          <p:nvPr/>
        </p:nvGrpSpPr>
        <p:grpSpPr>
          <a:xfrm>
            <a:off x="8110016" y="3812119"/>
            <a:ext cx="1115047" cy="1138767"/>
            <a:chOff x="5295073" y="1573213"/>
            <a:chExt cx="836612" cy="854075"/>
          </a:xfrm>
        </p:grpSpPr>
        <p:grpSp>
          <p:nvGrpSpPr>
            <p:cNvPr id="27" name="组合 7"/>
            <p:cNvGrpSpPr/>
            <p:nvPr/>
          </p:nvGrpSpPr>
          <p:grpSpPr>
            <a:xfrm>
              <a:off x="5295073" y="1576388"/>
              <a:ext cx="836612" cy="850900"/>
              <a:chOff x="2437" y="2032"/>
              <a:chExt cx="1244" cy="1264"/>
            </a:xfrm>
          </p:grpSpPr>
          <p:sp>
            <p:nvSpPr>
              <p:cNvPr id="1246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63"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64"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65" name="文本框 64"/>
            <p:cNvSpPr txBox="1"/>
            <p:nvPr/>
          </p:nvSpPr>
          <p:spPr>
            <a:xfrm>
              <a:off x="5304598" y="1573213"/>
              <a:ext cx="811212"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哦</a:t>
              </a:r>
            </a:p>
          </p:txBody>
        </p:sp>
      </p:grpSp>
      <p:grpSp>
        <p:nvGrpSpPr>
          <p:cNvPr id="28" name="组合 108"/>
          <p:cNvGrpSpPr/>
          <p:nvPr/>
        </p:nvGrpSpPr>
        <p:grpSpPr>
          <a:xfrm>
            <a:off x="9815382" y="3803653"/>
            <a:ext cx="1115047" cy="1147233"/>
            <a:chOff x="6453948" y="1566863"/>
            <a:chExt cx="836612" cy="860425"/>
          </a:xfrm>
        </p:grpSpPr>
        <p:grpSp>
          <p:nvGrpSpPr>
            <p:cNvPr id="29" name="组合 7"/>
            <p:cNvGrpSpPr/>
            <p:nvPr/>
          </p:nvGrpSpPr>
          <p:grpSpPr>
            <a:xfrm>
              <a:off x="6453948" y="1576388"/>
              <a:ext cx="836612" cy="850900"/>
              <a:chOff x="2437" y="2032"/>
              <a:chExt cx="1244" cy="1264"/>
            </a:xfrm>
          </p:grpSpPr>
          <p:sp>
            <p:nvSpPr>
              <p:cNvPr id="1246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nchor="t"/>
              <a:lstStyle/>
              <a:p>
                <a:endParaRPr lang="zh-CN" altLang="en-US" sz="2400" dirty="0">
                  <a:solidFill>
                    <a:srgbClr val="0000FF"/>
                  </a:solidFill>
                  <a:latin typeface="楷体" panose="02010609060101010101" pitchFamily="49" charset="-122"/>
                  <a:ea typeface="楷体" panose="02010609060101010101" pitchFamily="49" charset="-122"/>
                </a:endParaRPr>
              </a:p>
            </p:txBody>
          </p:sp>
          <p:cxnSp>
            <p:nvCxnSpPr>
              <p:cNvPr id="12469" name="直接连接符 4"/>
              <p:cNvCxnSpPr/>
              <p:nvPr/>
            </p:nvCxnSpPr>
            <p:spPr>
              <a:xfrm>
                <a:off x="2437" y="2645"/>
                <a:ext cx="1245" cy="0"/>
              </a:xfrm>
              <a:prstGeom prst="line">
                <a:avLst/>
              </a:prstGeom>
              <a:ln w="12700" cap="flat" cmpd="sng">
                <a:solidFill>
                  <a:schemeClr val="tx1"/>
                </a:solidFill>
                <a:prstDash val="dash"/>
                <a:round/>
                <a:headEnd type="none" w="med" len="med"/>
                <a:tailEnd type="none" w="med" len="med"/>
              </a:ln>
            </p:spPr>
          </p:cxnSp>
          <p:cxnSp>
            <p:nvCxnSpPr>
              <p:cNvPr id="12470" name="直接连接符 6"/>
              <p:cNvCxnSpPr/>
              <p:nvPr/>
            </p:nvCxnSpPr>
            <p:spPr>
              <a:xfrm>
                <a:off x="3060" y="2052"/>
                <a:ext cx="0" cy="1245"/>
              </a:xfrm>
              <a:prstGeom prst="line">
                <a:avLst/>
              </a:prstGeom>
              <a:ln w="12700" cap="flat" cmpd="sng">
                <a:solidFill>
                  <a:schemeClr val="tx1"/>
                </a:solidFill>
                <a:prstDash val="dash"/>
                <a:round/>
                <a:headEnd type="none" w="med" len="med"/>
                <a:tailEnd type="none" w="med" len="med"/>
              </a:ln>
            </p:spPr>
          </p:cxnSp>
        </p:grpSp>
        <p:sp>
          <p:nvSpPr>
            <p:cNvPr id="12471" name="文本框 64"/>
            <p:cNvSpPr txBox="1"/>
            <p:nvPr/>
          </p:nvSpPr>
          <p:spPr>
            <a:xfrm>
              <a:off x="6471410" y="1566863"/>
              <a:ext cx="811213" cy="807244"/>
            </a:xfrm>
            <a:prstGeom prst="rect">
              <a:avLst/>
            </a:prstGeom>
            <a:noFill/>
            <a:ln w="9525">
              <a:noFill/>
            </a:ln>
          </p:spPr>
          <p:txBody>
            <a:bodyPr anchor="t">
              <a:spAutoFit/>
            </a:bodyPr>
            <a:lstStyle/>
            <a:p>
              <a:r>
                <a:rPr lang="zh-CN" altLang="en-US" sz="6400" b="1" dirty="0">
                  <a:solidFill>
                    <a:srgbClr val="0000FF"/>
                  </a:solidFill>
                  <a:latin typeface="楷体" panose="02010609060101010101" pitchFamily="49" charset="-122"/>
                  <a:ea typeface="楷体" panose="02010609060101010101" pitchFamily="49" charset="-122"/>
                </a:rPr>
                <a:t>捕</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anim calcmode="lin" valueType="num">
                                      <p:cBhvr>
                                        <p:cTn id="8" dur="1000" fill="hold"/>
                                        <p:tgtEl>
                                          <p:spTgt spid="77"/>
                                        </p:tgtEl>
                                        <p:attrNameLst>
                                          <p:attrName>ppt_x</p:attrName>
                                        </p:attrNameLst>
                                      </p:cBhvr>
                                      <p:tavLst>
                                        <p:tav tm="0">
                                          <p:val>
                                            <p:strVal val="#ppt_x"/>
                                          </p:val>
                                        </p:tav>
                                        <p:tav tm="100000">
                                          <p:val>
                                            <p:strVal val="#ppt_x"/>
                                          </p:val>
                                        </p:tav>
                                      </p:tavLst>
                                    </p:anim>
                                    <p:anim calcmode="lin" valueType="num">
                                      <p:cBhvr>
                                        <p:cTn id="9"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11160" y="1661584"/>
            <a:ext cx="2845805" cy="789516"/>
            <a:chOff x="941099" y="756788"/>
            <a:chExt cx="2135824" cy="591449"/>
          </a:xfrm>
        </p:grpSpPr>
        <p:sp>
          <p:nvSpPr>
            <p:cNvPr id="3" name="箭头: 五边形 2"/>
            <p:cNvSpPr/>
            <p:nvPr/>
          </p:nvSpPr>
          <p:spPr>
            <a:xfrm>
              <a:off x="941099" y="780572"/>
              <a:ext cx="2135824" cy="567665"/>
            </a:xfrm>
            <a:prstGeom prst="homePlate">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4" name="文本框 3"/>
            <p:cNvSpPr txBox="1"/>
            <p:nvPr/>
          </p:nvSpPr>
          <p:spPr>
            <a:xfrm>
              <a:off x="941099" y="756788"/>
              <a:ext cx="1902218" cy="560847"/>
            </a:xfrm>
            <a:prstGeom prst="rect">
              <a:avLst/>
            </a:prstGeom>
            <a:noFill/>
          </p:spPr>
          <p:txBody>
            <a:bodyPr>
              <a:spAutoFit/>
            </a:bodyPr>
            <a:lstStyle/>
            <a:p>
              <a:pPr marR="0" defTabSz="914400" eaLnBrk="0" hangingPunct="0">
                <a:buClrTx/>
                <a:buSzTx/>
                <a:buFontTx/>
                <a:buNone/>
                <a:defRPr/>
              </a:pPr>
              <a:r>
                <a:rPr kumimoji="0" lang="zh-CN" altLang="en-US" sz="4265" b="1" kern="1200" cap="none" spc="0" normalizeH="0" baseline="0" noProof="0" dirty="0">
                  <a:ln w="6600">
                    <a:solidFill>
                      <a:schemeClr val="accent2"/>
                    </a:solidFill>
                    <a:prstDash val="solid"/>
                  </a:ln>
                  <a:solidFill>
                    <a:srgbClr val="00FFFF"/>
                  </a:solidFill>
                  <a:effectLst>
                    <a:outerShdw dist="38100" dir="2700000" algn="tl" rotWithShape="0">
                      <a:schemeClr val="accent2"/>
                    </a:outerShdw>
                  </a:effectLst>
                  <a:latin typeface="楷体" panose="02010609060101010101" pitchFamily="49" charset="-122"/>
                  <a:ea typeface="楷体" panose="02010609060101010101" pitchFamily="49" charset="-122"/>
                  <a:cs typeface="+mn-cs"/>
                  <a:sym typeface="+mn-ea"/>
                </a:rPr>
                <a:t>左右结构</a:t>
              </a:r>
            </a:p>
          </p:txBody>
        </p:sp>
      </p:grpSp>
      <p:grpSp>
        <p:nvGrpSpPr>
          <p:cNvPr id="5" name="组合 7"/>
          <p:cNvGrpSpPr/>
          <p:nvPr/>
        </p:nvGrpSpPr>
        <p:grpSpPr>
          <a:xfrm>
            <a:off x="1811160" y="3388784"/>
            <a:ext cx="2845805" cy="789516"/>
            <a:chOff x="941099" y="756788"/>
            <a:chExt cx="2135824" cy="591449"/>
          </a:xfrm>
        </p:grpSpPr>
        <p:sp>
          <p:nvSpPr>
            <p:cNvPr id="9" name="箭头: 五边形 8"/>
            <p:cNvSpPr/>
            <p:nvPr/>
          </p:nvSpPr>
          <p:spPr>
            <a:xfrm>
              <a:off x="941099" y="780572"/>
              <a:ext cx="2135824" cy="567665"/>
            </a:xfrm>
            <a:prstGeom prst="homePlate">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0" name="文本框 9"/>
            <p:cNvSpPr txBox="1"/>
            <p:nvPr/>
          </p:nvSpPr>
          <p:spPr>
            <a:xfrm>
              <a:off x="941099" y="756788"/>
              <a:ext cx="1902218" cy="560847"/>
            </a:xfrm>
            <a:prstGeom prst="rect">
              <a:avLst/>
            </a:prstGeom>
            <a:noFill/>
          </p:spPr>
          <p:txBody>
            <a:bodyPr>
              <a:spAutoFit/>
            </a:bodyPr>
            <a:lstStyle/>
            <a:p>
              <a:pPr marR="0" defTabSz="914400" eaLnBrk="0" hangingPunct="0">
                <a:buClrTx/>
                <a:buSzTx/>
                <a:buFontTx/>
                <a:buNone/>
                <a:defRPr/>
              </a:pPr>
              <a:r>
                <a:rPr kumimoji="0" lang="zh-CN" altLang="en-US" sz="4265" b="1" kern="1200" cap="none" spc="0" normalizeH="0" baseline="0" noProof="0" dirty="0">
                  <a:ln w="6600">
                    <a:solidFill>
                      <a:schemeClr val="accent2"/>
                    </a:solidFill>
                    <a:prstDash val="solid"/>
                  </a:ln>
                  <a:solidFill>
                    <a:srgbClr val="00FFFF"/>
                  </a:solidFill>
                  <a:effectLst>
                    <a:outerShdw dist="38100" dir="2700000" algn="tl" rotWithShape="0">
                      <a:schemeClr val="accent2"/>
                    </a:outerShdw>
                  </a:effectLst>
                  <a:latin typeface="楷体" panose="02010609060101010101" pitchFamily="49" charset="-122"/>
                  <a:ea typeface="楷体" panose="02010609060101010101" pitchFamily="49" charset="-122"/>
                  <a:cs typeface="+mn-cs"/>
                  <a:sym typeface="+mn-ea"/>
                </a:rPr>
                <a:t>上下结构</a:t>
              </a:r>
            </a:p>
          </p:txBody>
        </p:sp>
      </p:grpSp>
      <p:grpSp>
        <p:nvGrpSpPr>
          <p:cNvPr id="6" name="组合 10"/>
          <p:cNvGrpSpPr/>
          <p:nvPr/>
        </p:nvGrpSpPr>
        <p:grpSpPr>
          <a:xfrm>
            <a:off x="1811160" y="4914902"/>
            <a:ext cx="2998146" cy="789517"/>
            <a:chOff x="941099" y="756788"/>
            <a:chExt cx="2249289" cy="591449"/>
          </a:xfrm>
        </p:grpSpPr>
        <p:sp>
          <p:nvSpPr>
            <p:cNvPr id="12" name="箭头: 五边形 11"/>
            <p:cNvSpPr/>
            <p:nvPr/>
          </p:nvSpPr>
          <p:spPr>
            <a:xfrm>
              <a:off x="941099" y="780573"/>
              <a:ext cx="1628631" cy="567664"/>
            </a:xfrm>
            <a:prstGeom prst="homePlate">
              <a:avLst/>
            </a:prstGeom>
          </p:spPr>
          <p:style>
            <a:lnRef idx="1">
              <a:schemeClr val="accent6"/>
            </a:lnRef>
            <a:fillRef idx="2">
              <a:schemeClr val="accent6"/>
            </a:fillRef>
            <a:effectRef idx="1">
              <a:schemeClr val="accent6"/>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 name="文本框 12"/>
            <p:cNvSpPr txBox="1"/>
            <p:nvPr/>
          </p:nvSpPr>
          <p:spPr>
            <a:xfrm>
              <a:off x="941099" y="756788"/>
              <a:ext cx="2249289" cy="560370"/>
            </a:xfrm>
            <a:prstGeom prst="rect">
              <a:avLst/>
            </a:prstGeom>
            <a:noFill/>
          </p:spPr>
          <p:txBody>
            <a:bodyPr>
              <a:spAutoFit/>
            </a:bodyPr>
            <a:lstStyle/>
            <a:p>
              <a:pPr marR="0" defTabSz="914400" eaLnBrk="0" hangingPunct="0">
                <a:buClrTx/>
                <a:buSzTx/>
                <a:buFontTx/>
                <a:buNone/>
                <a:defRPr/>
              </a:pPr>
              <a:r>
                <a:rPr kumimoji="0" lang="zh-CN" altLang="en-US" sz="4265" b="1" kern="1200" cap="none" spc="0" normalizeH="0" baseline="0" noProof="0" dirty="0">
                  <a:ln w="6600">
                    <a:solidFill>
                      <a:schemeClr val="accent2"/>
                    </a:solidFill>
                    <a:prstDash val="solid"/>
                  </a:ln>
                  <a:solidFill>
                    <a:srgbClr val="00FFFF"/>
                  </a:solidFill>
                  <a:effectLst>
                    <a:outerShdw dist="38100" dir="2700000" algn="tl" rotWithShape="0">
                      <a:schemeClr val="accent2"/>
                    </a:outerShdw>
                  </a:effectLst>
                  <a:latin typeface="楷体" panose="02010609060101010101" pitchFamily="49" charset="-122"/>
                  <a:ea typeface="楷体" panose="02010609060101010101" pitchFamily="49" charset="-122"/>
                  <a:cs typeface="+mn-cs"/>
                  <a:sym typeface="+mn-ea"/>
                </a:rPr>
                <a:t>独体字</a:t>
              </a:r>
            </a:p>
          </p:txBody>
        </p:sp>
      </p:grpSp>
      <p:grpSp>
        <p:nvGrpSpPr>
          <p:cNvPr id="7" name="组合 13"/>
          <p:cNvGrpSpPr/>
          <p:nvPr/>
        </p:nvGrpSpPr>
        <p:grpSpPr>
          <a:xfrm>
            <a:off x="5475794" y="3202519"/>
            <a:ext cx="990213" cy="1013883"/>
            <a:chOff x="3282988" y="293477"/>
            <a:chExt cx="743166" cy="761001"/>
          </a:xfrm>
        </p:grpSpPr>
        <p:sp>
          <p:nvSpPr>
            <p:cNvPr id="15" name="泪滴形 14"/>
            <p:cNvSpPr/>
            <p:nvPr/>
          </p:nvSpPr>
          <p:spPr>
            <a:xfrm rot="8100000">
              <a:off x="3284576" y="312542"/>
              <a:ext cx="741578" cy="741936"/>
            </a:xfrm>
            <a:prstGeom prst="teardrop">
              <a:avLst/>
            </a:prstGeom>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25" name="文本框 64"/>
            <p:cNvSpPr txBox="1"/>
            <p:nvPr/>
          </p:nvSpPr>
          <p:spPr>
            <a:xfrm>
              <a:off x="3282988" y="293477"/>
              <a:ext cx="664108" cy="745908"/>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亲</a:t>
              </a:r>
            </a:p>
          </p:txBody>
        </p:sp>
      </p:grpSp>
      <p:grpSp>
        <p:nvGrpSpPr>
          <p:cNvPr id="8" name="组合 16"/>
          <p:cNvGrpSpPr/>
          <p:nvPr/>
        </p:nvGrpSpPr>
        <p:grpSpPr>
          <a:xfrm>
            <a:off x="4750061" y="933451"/>
            <a:ext cx="990213" cy="1016000"/>
            <a:chOff x="3282988" y="293477"/>
            <a:chExt cx="743166" cy="761018"/>
          </a:xfrm>
        </p:grpSpPr>
        <p:sp>
          <p:nvSpPr>
            <p:cNvPr id="18" name="泪滴形 17"/>
            <p:cNvSpPr/>
            <p:nvPr/>
          </p:nvSpPr>
          <p:spPr>
            <a:xfrm rot="8100000">
              <a:off x="3284575" y="312502"/>
              <a:ext cx="741579" cy="741993"/>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28" name="文本框 64"/>
            <p:cNvSpPr txBox="1"/>
            <p:nvPr/>
          </p:nvSpPr>
          <p:spPr>
            <a:xfrm>
              <a:off x="3282988" y="293477"/>
              <a:ext cx="664108" cy="744371"/>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搭</a:t>
              </a:r>
            </a:p>
          </p:txBody>
        </p:sp>
      </p:grpSp>
      <p:grpSp>
        <p:nvGrpSpPr>
          <p:cNvPr id="11" name="组合 19"/>
          <p:cNvGrpSpPr/>
          <p:nvPr/>
        </p:nvGrpSpPr>
        <p:grpSpPr>
          <a:xfrm>
            <a:off x="6004754" y="933451"/>
            <a:ext cx="990213" cy="1016000"/>
            <a:chOff x="3282988" y="293477"/>
            <a:chExt cx="743166" cy="761018"/>
          </a:xfrm>
        </p:grpSpPr>
        <p:sp>
          <p:nvSpPr>
            <p:cNvPr id="21" name="泪滴形 20"/>
            <p:cNvSpPr/>
            <p:nvPr/>
          </p:nvSpPr>
          <p:spPr>
            <a:xfrm rot="8100000">
              <a:off x="3284576" y="312502"/>
              <a:ext cx="741578" cy="741993"/>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31" name="文本框 64"/>
            <p:cNvSpPr txBox="1"/>
            <p:nvPr/>
          </p:nvSpPr>
          <p:spPr>
            <a:xfrm>
              <a:off x="3282988" y="293477"/>
              <a:ext cx="664108" cy="744371"/>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沙</a:t>
              </a:r>
            </a:p>
          </p:txBody>
        </p:sp>
      </p:grpSp>
      <p:grpSp>
        <p:nvGrpSpPr>
          <p:cNvPr id="14" name="组合 22"/>
          <p:cNvGrpSpPr/>
          <p:nvPr/>
        </p:nvGrpSpPr>
        <p:grpSpPr>
          <a:xfrm>
            <a:off x="6730488" y="3202519"/>
            <a:ext cx="990213" cy="1013883"/>
            <a:chOff x="3282988" y="293477"/>
            <a:chExt cx="743166" cy="761001"/>
          </a:xfrm>
        </p:grpSpPr>
        <p:sp>
          <p:nvSpPr>
            <p:cNvPr id="24" name="泪滴形 23"/>
            <p:cNvSpPr/>
            <p:nvPr/>
          </p:nvSpPr>
          <p:spPr>
            <a:xfrm rot="8100000">
              <a:off x="3284575" y="312542"/>
              <a:ext cx="741579" cy="741936"/>
            </a:xfrm>
            <a:prstGeom prst="teardrop">
              <a:avLst/>
            </a:prstGeom>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34" name="文本框 64"/>
            <p:cNvSpPr txBox="1"/>
            <p:nvPr/>
          </p:nvSpPr>
          <p:spPr>
            <a:xfrm>
              <a:off x="3282988" y="293477"/>
              <a:ext cx="664108" cy="745908"/>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翠</a:t>
              </a:r>
            </a:p>
          </p:txBody>
        </p:sp>
      </p:grpSp>
      <p:grpSp>
        <p:nvGrpSpPr>
          <p:cNvPr id="16" name="组合 25"/>
          <p:cNvGrpSpPr/>
          <p:nvPr/>
        </p:nvGrpSpPr>
        <p:grpSpPr>
          <a:xfrm>
            <a:off x="7255216" y="933451"/>
            <a:ext cx="990213" cy="1016000"/>
            <a:chOff x="3282988" y="293477"/>
            <a:chExt cx="743166" cy="761018"/>
          </a:xfrm>
        </p:grpSpPr>
        <p:sp>
          <p:nvSpPr>
            <p:cNvPr id="27" name="泪滴形 26"/>
            <p:cNvSpPr/>
            <p:nvPr/>
          </p:nvSpPr>
          <p:spPr>
            <a:xfrm rot="8100000">
              <a:off x="3284575" y="312502"/>
              <a:ext cx="741579" cy="741993"/>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37" name="文本框 64"/>
            <p:cNvSpPr txBox="1"/>
            <p:nvPr/>
          </p:nvSpPr>
          <p:spPr>
            <a:xfrm>
              <a:off x="3282988" y="293477"/>
              <a:ext cx="664108" cy="744371"/>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啦</a:t>
              </a:r>
            </a:p>
          </p:txBody>
        </p:sp>
      </p:grpSp>
      <p:grpSp>
        <p:nvGrpSpPr>
          <p:cNvPr id="17" name="组合 28"/>
          <p:cNvGrpSpPr/>
          <p:nvPr/>
        </p:nvGrpSpPr>
        <p:grpSpPr>
          <a:xfrm>
            <a:off x="8503561" y="933451"/>
            <a:ext cx="990213" cy="1016000"/>
            <a:chOff x="3282988" y="293477"/>
            <a:chExt cx="743166" cy="760526"/>
          </a:xfrm>
        </p:grpSpPr>
        <p:sp>
          <p:nvSpPr>
            <p:cNvPr id="30" name="泪滴形 29"/>
            <p:cNvSpPr/>
            <p:nvPr/>
          </p:nvSpPr>
          <p:spPr>
            <a:xfrm rot="8100000">
              <a:off x="3284575" y="312490"/>
              <a:ext cx="741579" cy="741513"/>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40" name="文本框 64"/>
            <p:cNvSpPr txBox="1"/>
            <p:nvPr/>
          </p:nvSpPr>
          <p:spPr>
            <a:xfrm>
              <a:off x="3282988" y="293477"/>
              <a:ext cx="664108" cy="743890"/>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响</a:t>
              </a:r>
            </a:p>
          </p:txBody>
        </p:sp>
      </p:grpSp>
      <p:grpSp>
        <p:nvGrpSpPr>
          <p:cNvPr id="19" name="组合 31"/>
          <p:cNvGrpSpPr/>
          <p:nvPr/>
        </p:nvGrpSpPr>
        <p:grpSpPr>
          <a:xfrm>
            <a:off x="5475794" y="4838700"/>
            <a:ext cx="990213" cy="1016000"/>
            <a:chOff x="3282988" y="293477"/>
            <a:chExt cx="743166" cy="761017"/>
          </a:xfrm>
        </p:grpSpPr>
        <p:sp>
          <p:nvSpPr>
            <p:cNvPr id="33" name="泪滴形 32"/>
            <p:cNvSpPr/>
            <p:nvPr/>
          </p:nvSpPr>
          <p:spPr>
            <a:xfrm rot="8100000">
              <a:off x="3284576" y="312502"/>
              <a:ext cx="741578" cy="741992"/>
            </a:xfrm>
            <a:prstGeom prst="teardrop">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43" name="文本框 64"/>
            <p:cNvSpPr txBox="1"/>
            <p:nvPr/>
          </p:nvSpPr>
          <p:spPr>
            <a:xfrm>
              <a:off x="3282988" y="293477"/>
              <a:ext cx="664108" cy="744370"/>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父</a:t>
              </a:r>
            </a:p>
          </p:txBody>
        </p:sp>
      </p:grpSp>
      <p:grpSp>
        <p:nvGrpSpPr>
          <p:cNvPr id="20" name="组合 52"/>
          <p:cNvGrpSpPr/>
          <p:nvPr/>
        </p:nvGrpSpPr>
        <p:grpSpPr>
          <a:xfrm>
            <a:off x="5380582" y="1934635"/>
            <a:ext cx="990213" cy="1013883"/>
            <a:chOff x="3282988" y="293477"/>
            <a:chExt cx="743166" cy="760511"/>
          </a:xfrm>
        </p:grpSpPr>
        <p:sp>
          <p:nvSpPr>
            <p:cNvPr id="54" name="泪滴形 53"/>
            <p:cNvSpPr/>
            <p:nvPr/>
          </p:nvSpPr>
          <p:spPr>
            <a:xfrm rot="18900000">
              <a:off x="3284575" y="312529"/>
              <a:ext cx="741579" cy="741459"/>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46" name="文本框 64"/>
            <p:cNvSpPr txBox="1"/>
            <p:nvPr/>
          </p:nvSpPr>
          <p:spPr>
            <a:xfrm>
              <a:off x="3282988" y="293477"/>
              <a:ext cx="664108" cy="745428"/>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嘴</a:t>
              </a:r>
            </a:p>
          </p:txBody>
        </p:sp>
      </p:grpSp>
      <p:grpSp>
        <p:nvGrpSpPr>
          <p:cNvPr id="22" name="组合 55"/>
          <p:cNvGrpSpPr/>
          <p:nvPr/>
        </p:nvGrpSpPr>
        <p:grpSpPr>
          <a:xfrm>
            <a:off x="6631042" y="1934633"/>
            <a:ext cx="990213" cy="1016000"/>
            <a:chOff x="3282988" y="293477"/>
            <a:chExt cx="743166" cy="761017"/>
          </a:xfrm>
        </p:grpSpPr>
        <p:sp>
          <p:nvSpPr>
            <p:cNvPr id="57" name="泪滴形 56"/>
            <p:cNvSpPr/>
            <p:nvPr/>
          </p:nvSpPr>
          <p:spPr>
            <a:xfrm rot="18900000">
              <a:off x="3284576" y="312502"/>
              <a:ext cx="741578" cy="741992"/>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49" name="文本框 64"/>
            <p:cNvSpPr txBox="1"/>
            <p:nvPr/>
          </p:nvSpPr>
          <p:spPr>
            <a:xfrm>
              <a:off x="3282988" y="293477"/>
              <a:ext cx="664108" cy="744370"/>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悄</a:t>
              </a:r>
            </a:p>
          </p:txBody>
        </p:sp>
      </p:grpSp>
      <p:grpSp>
        <p:nvGrpSpPr>
          <p:cNvPr id="23" name="组合 58"/>
          <p:cNvGrpSpPr/>
          <p:nvPr/>
        </p:nvGrpSpPr>
        <p:grpSpPr>
          <a:xfrm>
            <a:off x="7894199" y="1934633"/>
            <a:ext cx="990213" cy="1016000"/>
            <a:chOff x="3282988" y="293477"/>
            <a:chExt cx="743166" cy="761017"/>
          </a:xfrm>
        </p:grpSpPr>
        <p:sp>
          <p:nvSpPr>
            <p:cNvPr id="60" name="泪滴形 59"/>
            <p:cNvSpPr/>
            <p:nvPr/>
          </p:nvSpPr>
          <p:spPr>
            <a:xfrm rot="18900000">
              <a:off x="3284575" y="312502"/>
              <a:ext cx="741579" cy="741992"/>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52" name="文本框 64"/>
            <p:cNvSpPr txBox="1"/>
            <p:nvPr/>
          </p:nvSpPr>
          <p:spPr>
            <a:xfrm>
              <a:off x="3282988" y="293477"/>
              <a:ext cx="664108" cy="744370"/>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哦</a:t>
              </a:r>
            </a:p>
          </p:txBody>
        </p:sp>
      </p:grpSp>
      <p:grpSp>
        <p:nvGrpSpPr>
          <p:cNvPr id="25" name="组合 45"/>
          <p:cNvGrpSpPr/>
          <p:nvPr/>
        </p:nvGrpSpPr>
        <p:grpSpPr>
          <a:xfrm>
            <a:off x="9686315" y="933451"/>
            <a:ext cx="990213" cy="1016000"/>
            <a:chOff x="3282988" y="293477"/>
            <a:chExt cx="743166" cy="760526"/>
          </a:xfrm>
        </p:grpSpPr>
        <p:sp>
          <p:nvSpPr>
            <p:cNvPr id="47" name="泪滴形 46"/>
            <p:cNvSpPr/>
            <p:nvPr/>
          </p:nvSpPr>
          <p:spPr>
            <a:xfrm rot="8100000">
              <a:off x="3284576" y="312490"/>
              <a:ext cx="741578" cy="741513"/>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55" name="文本框 64"/>
            <p:cNvSpPr txBox="1"/>
            <p:nvPr/>
          </p:nvSpPr>
          <p:spPr>
            <a:xfrm>
              <a:off x="3282988" y="293477"/>
              <a:ext cx="664108" cy="743890"/>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羽</a:t>
              </a:r>
            </a:p>
          </p:txBody>
        </p:sp>
      </p:grpSp>
      <p:grpSp>
        <p:nvGrpSpPr>
          <p:cNvPr id="26" name="组合 48"/>
          <p:cNvGrpSpPr/>
          <p:nvPr/>
        </p:nvGrpSpPr>
        <p:grpSpPr>
          <a:xfrm>
            <a:off x="9206020" y="1989669"/>
            <a:ext cx="990213" cy="1013883"/>
            <a:chOff x="3282988" y="293477"/>
            <a:chExt cx="743166" cy="760511"/>
          </a:xfrm>
        </p:grpSpPr>
        <p:sp>
          <p:nvSpPr>
            <p:cNvPr id="50" name="泪滴形 49"/>
            <p:cNvSpPr/>
            <p:nvPr/>
          </p:nvSpPr>
          <p:spPr>
            <a:xfrm rot="18900000">
              <a:off x="3284575" y="312529"/>
              <a:ext cx="741579" cy="741459"/>
            </a:xfrm>
            <a:prstGeom prst="teardrop">
              <a:avLst/>
            </a:prstGeom>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58" name="文本框 64"/>
            <p:cNvSpPr txBox="1"/>
            <p:nvPr/>
          </p:nvSpPr>
          <p:spPr>
            <a:xfrm>
              <a:off x="3282988" y="293477"/>
              <a:ext cx="664108" cy="745428"/>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捕</a:t>
              </a:r>
            </a:p>
          </p:txBody>
        </p:sp>
      </p:grpSp>
      <p:grpSp>
        <p:nvGrpSpPr>
          <p:cNvPr id="28" name="组合 51"/>
          <p:cNvGrpSpPr/>
          <p:nvPr/>
        </p:nvGrpSpPr>
        <p:grpSpPr>
          <a:xfrm>
            <a:off x="8012687" y="3141133"/>
            <a:ext cx="990213" cy="1013884"/>
            <a:chOff x="3282988" y="293477"/>
            <a:chExt cx="743166" cy="761002"/>
          </a:xfrm>
        </p:grpSpPr>
        <p:sp>
          <p:nvSpPr>
            <p:cNvPr id="55" name="泪滴形 54"/>
            <p:cNvSpPr/>
            <p:nvPr/>
          </p:nvSpPr>
          <p:spPr>
            <a:xfrm rot="8100000">
              <a:off x="3284575" y="312542"/>
              <a:ext cx="741579" cy="741937"/>
            </a:xfrm>
            <a:prstGeom prst="teardrop">
              <a:avLst/>
            </a:prstGeom>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dk1"/>
                </a:solidFill>
                <a:effectLst/>
                <a:uLnTx/>
                <a:uFillTx/>
                <a:latin typeface="+mn-lt"/>
                <a:ea typeface="+mn-ea"/>
                <a:cs typeface="+mn-cs"/>
              </a:endParaRPr>
            </a:p>
          </p:txBody>
        </p:sp>
        <p:sp>
          <p:nvSpPr>
            <p:cNvPr id="13361" name="文本框 64"/>
            <p:cNvSpPr txBox="1"/>
            <p:nvPr/>
          </p:nvSpPr>
          <p:spPr>
            <a:xfrm>
              <a:off x="3282988" y="293477"/>
              <a:ext cx="664108" cy="745908"/>
            </a:xfrm>
            <a:prstGeom prst="rect">
              <a:avLst/>
            </a:prstGeom>
            <a:noFill/>
            <a:ln w="9525">
              <a:noFill/>
            </a:ln>
          </p:spPr>
          <p:txBody>
            <a:bodyPr anchor="t">
              <a:spAutoFit/>
            </a:bodyPr>
            <a:lstStyle/>
            <a:p>
              <a:r>
                <a:rPr lang="zh-CN" altLang="en-US" sz="5865" b="1" dirty="0">
                  <a:solidFill>
                    <a:srgbClr val="0000FF"/>
                  </a:solidFill>
                  <a:latin typeface="楷体" panose="02010609060101010101" pitchFamily="49" charset="-122"/>
                  <a:ea typeface="楷体" panose="02010609060101010101" pitchFamily="49" charset="-122"/>
                </a:rPr>
                <a:t>吞</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1000"/>
                                        <p:tgtEl>
                                          <p:spTgt spid="7"/>
                                        </p:tgtEl>
                                      </p:cBhvr>
                                    </p:animEffect>
                                    <p:anim calcmode="lin" valueType="num">
                                      <p:cBhvr>
                                        <p:cTn id="71" dur="1000" fill="hold"/>
                                        <p:tgtEl>
                                          <p:spTgt spid="7"/>
                                        </p:tgtEl>
                                        <p:attrNameLst>
                                          <p:attrName>ppt_x</p:attrName>
                                        </p:attrNameLst>
                                      </p:cBhvr>
                                      <p:tavLst>
                                        <p:tav tm="0">
                                          <p:val>
                                            <p:strVal val="#ppt_x"/>
                                          </p:val>
                                        </p:tav>
                                        <p:tav tm="100000">
                                          <p:val>
                                            <p:strVal val="#ppt_x"/>
                                          </p:val>
                                        </p:tav>
                                      </p:tavLst>
                                    </p:anim>
                                    <p:anim calcmode="lin" valueType="num">
                                      <p:cBhvr>
                                        <p:cTn id="7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1000"/>
                                        <p:tgtEl>
                                          <p:spTgt spid="28"/>
                                        </p:tgtEl>
                                      </p:cBhvr>
                                    </p:animEffect>
                                    <p:anim calcmode="lin" valueType="num">
                                      <p:cBhvr>
                                        <p:cTn id="85" dur="1000" fill="hold"/>
                                        <p:tgtEl>
                                          <p:spTgt spid="28"/>
                                        </p:tgtEl>
                                        <p:attrNameLst>
                                          <p:attrName>ppt_x</p:attrName>
                                        </p:attrNameLst>
                                      </p:cBhvr>
                                      <p:tavLst>
                                        <p:tav tm="0">
                                          <p:val>
                                            <p:strVal val="#ppt_x"/>
                                          </p:val>
                                        </p:tav>
                                        <p:tav tm="100000">
                                          <p:val>
                                            <p:strVal val="#ppt_x"/>
                                          </p:val>
                                        </p:tav>
                                      </p:tavLst>
                                    </p:anim>
                                    <p:anim calcmode="lin" valueType="num">
                                      <p:cBhvr>
                                        <p:cTn id="8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fade">
                                      <p:cBhvr>
                                        <p:cTn id="91" dur="1000"/>
                                        <p:tgtEl>
                                          <p:spTgt spid="19"/>
                                        </p:tgtEl>
                                      </p:cBhvr>
                                    </p:animEffect>
                                    <p:anim calcmode="lin" valueType="num">
                                      <p:cBhvr>
                                        <p:cTn id="92" dur="1000" fill="hold"/>
                                        <p:tgtEl>
                                          <p:spTgt spid="19"/>
                                        </p:tgtEl>
                                        <p:attrNameLst>
                                          <p:attrName>ppt_x</p:attrName>
                                        </p:attrNameLst>
                                      </p:cBhvr>
                                      <p:tavLst>
                                        <p:tav tm="0">
                                          <p:val>
                                            <p:strVal val="#ppt_x"/>
                                          </p:val>
                                        </p:tav>
                                        <p:tav tm="100000">
                                          <p:val>
                                            <p:strVal val="#ppt_x"/>
                                          </p:val>
                                        </p:tav>
                                      </p:tavLst>
                                    </p:anim>
                                    <p:anim calcmode="lin" valueType="num">
                                      <p:cBhvr>
                                        <p:cTn id="9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32"/>
          <p:cNvSpPr txBox="1"/>
          <p:nvPr/>
        </p:nvSpPr>
        <p:spPr>
          <a:xfrm>
            <a:off x="5964553" y="390101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665" dirty="0">
                <a:solidFill>
                  <a:srgbClr val="EFFFFF"/>
                </a:solidFill>
                <a:latin typeface="Arial" panose="020B0604020202020204" pitchFamily="34" charset="0"/>
                <a:ea typeface="宋体" panose="02010600030101010101" pitchFamily="2" charset="-122"/>
              </a:rPr>
              <a:t>状元成才路</a:t>
            </a:r>
            <a:endParaRPr lang="zh-CN" altLang="zh-CN" sz="665" dirty="0">
              <a:solidFill>
                <a:srgbClr val="EFFFFF"/>
              </a:solidFill>
              <a:latin typeface="Arial" panose="020B0604020202020204" pitchFamily="34" charset="0"/>
              <a:ea typeface="宋体" panose="02010600030101010101" pitchFamily="2" charset="-122"/>
            </a:endParaRPr>
          </a:p>
        </p:txBody>
      </p:sp>
      <p:sp>
        <p:nvSpPr>
          <p:cNvPr id="14339" name="文本框 34"/>
          <p:cNvSpPr txBox="1"/>
          <p:nvPr/>
        </p:nvSpPr>
        <p:spPr>
          <a:xfrm rot="-280097">
            <a:off x="4575877" y="1637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0" name="文本框 36"/>
          <p:cNvSpPr txBox="1"/>
          <p:nvPr/>
        </p:nvSpPr>
        <p:spPr>
          <a:xfrm rot="-5350866">
            <a:off x="7808881" y="175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1" name="文本框 37"/>
          <p:cNvSpPr txBox="1"/>
          <p:nvPr/>
        </p:nvSpPr>
        <p:spPr>
          <a:xfrm rot="-4150866">
            <a:off x="7102191" y="2296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2" name="文本框 45"/>
          <p:cNvSpPr txBox="1"/>
          <p:nvPr/>
        </p:nvSpPr>
        <p:spPr>
          <a:xfrm rot="-5350866">
            <a:off x="8557889" y="1783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3" name="文本框 46"/>
          <p:cNvSpPr txBox="1"/>
          <p:nvPr/>
        </p:nvSpPr>
        <p:spPr>
          <a:xfrm rot="-424911">
            <a:off x="9419034" y="20928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4" name="文本框 47"/>
          <p:cNvSpPr txBox="1"/>
          <p:nvPr/>
        </p:nvSpPr>
        <p:spPr>
          <a:xfrm rot="-4150866">
            <a:off x="10199781" y="33290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5" name="文本框 49"/>
          <p:cNvSpPr txBox="1"/>
          <p:nvPr/>
        </p:nvSpPr>
        <p:spPr>
          <a:xfrm rot="657351">
            <a:off x="7260878" y="17796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6" name="文本框 50"/>
          <p:cNvSpPr txBox="1"/>
          <p:nvPr/>
        </p:nvSpPr>
        <p:spPr>
          <a:xfrm rot="1480325">
            <a:off x="9850666" y="16589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7" name="文本框 51"/>
          <p:cNvSpPr txBox="1"/>
          <p:nvPr/>
        </p:nvSpPr>
        <p:spPr>
          <a:xfrm rot="-5350866">
            <a:off x="7969685" y="2901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8" name="文本框 21"/>
          <p:cNvSpPr txBox="1"/>
          <p:nvPr/>
        </p:nvSpPr>
        <p:spPr>
          <a:xfrm>
            <a:off x="4348052" y="474768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49" name="文本框 34"/>
          <p:cNvSpPr txBox="1"/>
          <p:nvPr/>
        </p:nvSpPr>
        <p:spPr>
          <a:xfrm rot="4149897">
            <a:off x="5949057" y="4664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0" name="文本框 36"/>
          <p:cNvSpPr txBox="1"/>
          <p:nvPr/>
        </p:nvSpPr>
        <p:spPr>
          <a:xfrm rot="-1380000">
            <a:off x="5197934" y="173517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1" name="文本框 37"/>
          <p:cNvSpPr txBox="1"/>
          <p:nvPr/>
        </p:nvSpPr>
        <p:spPr>
          <a:xfrm rot="-180000">
            <a:off x="5504731" y="2738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2" name="文本框 45"/>
          <p:cNvSpPr txBox="1"/>
          <p:nvPr/>
        </p:nvSpPr>
        <p:spPr>
          <a:xfrm rot="-1380000">
            <a:off x="5944825" y="17648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3" name="文本框 46"/>
          <p:cNvSpPr txBox="1"/>
          <p:nvPr/>
        </p:nvSpPr>
        <p:spPr>
          <a:xfrm rot="-1380000">
            <a:off x="6437817"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4" name="文本框 47"/>
          <p:cNvSpPr txBox="1"/>
          <p:nvPr/>
        </p:nvSpPr>
        <p:spPr>
          <a:xfrm rot="-180000">
            <a:off x="6748844" y="29797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5" name="文本框 49"/>
          <p:cNvSpPr txBox="1"/>
          <p:nvPr/>
        </p:nvSpPr>
        <p:spPr>
          <a:xfrm rot="-5350866">
            <a:off x="8409780" y="2812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6" name="文本框 50"/>
          <p:cNvSpPr txBox="1"/>
          <p:nvPr/>
        </p:nvSpPr>
        <p:spPr>
          <a:xfrm rot="-170103">
            <a:off x="7449188" y="3453904"/>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7" name="文本框 51"/>
          <p:cNvSpPr txBox="1"/>
          <p:nvPr/>
        </p:nvSpPr>
        <p:spPr>
          <a:xfrm rot="-5350866">
            <a:off x="7787723" y="4575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8" name="文本框 32"/>
          <p:cNvSpPr txBox="1"/>
          <p:nvPr/>
        </p:nvSpPr>
        <p:spPr>
          <a:xfrm rot="1209897">
            <a:off x="1998784" y="385607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59" name="文本框 34"/>
          <p:cNvSpPr txBox="1"/>
          <p:nvPr/>
        </p:nvSpPr>
        <p:spPr>
          <a:xfrm rot="4149897">
            <a:off x="2855699" y="4607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0" name="文本框 36"/>
          <p:cNvSpPr txBox="1"/>
          <p:nvPr/>
        </p:nvSpPr>
        <p:spPr>
          <a:xfrm rot="-1380000">
            <a:off x="2138430" y="430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1" name="文本框 37"/>
          <p:cNvSpPr txBox="1"/>
          <p:nvPr/>
        </p:nvSpPr>
        <p:spPr>
          <a:xfrm rot="1029897">
            <a:off x="3312720" y="36719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2" name="文本框 35"/>
          <p:cNvSpPr txBox="1"/>
          <p:nvPr/>
        </p:nvSpPr>
        <p:spPr>
          <a:xfrm rot="-1380000">
            <a:off x="4214068" y="4194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3" name="文本框 36"/>
          <p:cNvSpPr txBox="1"/>
          <p:nvPr/>
        </p:nvSpPr>
        <p:spPr>
          <a:xfrm rot="-170103">
            <a:off x="1048772" y="2039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4" name="文本框 37"/>
          <p:cNvSpPr txBox="1"/>
          <p:nvPr/>
        </p:nvSpPr>
        <p:spPr>
          <a:xfrm rot="1029897">
            <a:off x="1103783" y="45334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5" name="文本框 38"/>
          <p:cNvSpPr txBox="1"/>
          <p:nvPr/>
        </p:nvSpPr>
        <p:spPr>
          <a:xfrm rot="-170103">
            <a:off x="4010948" y="5115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6" name="文本框 39"/>
          <p:cNvSpPr txBox="1"/>
          <p:nvPr/>
        </p:nvSpPr>
        <p:spPr>
          <a:xfrm rot="-170103">
            <a:off x="5540700" y="4226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7" name="文本框 40"/>
          <p:cNvSpPr txBox="1"/>
          <p:nvPr/>
        </p:nvSpPr>
        <p:spPr>
          <a:xfrm rot="-170103">
            <a:off x="5762863" y="5238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8" name="文本框 41"/>
          <p:cNvSpPr txBox="1"/>
          <p:nvPr/>
        </p:nvSpPr>
        <p:spPr>
          <a:xfrm rot="-5070842">
            <a:off x="426715" y="2719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69" name="文本框 42"/>
          <p:cNvSpPr txBox="1"/>
          <p:nvPr/>
        </p:nvSpPr>
        <p:spPr>
          <a:xfrm rot="4149897">
            <a:off x="1785084"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0" name="文本框 43"/>
          <p:cNvSpPr txBox="1"/>
          <p:nvPr/>
        </p:nvSpPr>
        <p:spPr>
          <a:xfrm rot="-170103">
            <a:off x="1656018" y="1703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1" name="文本框 44"/>
          <p:cNvSpPr txBox="1"/>
          <p:nvPr/>
        </p:nvSpPr>
        <p:spPr>
          <a:xfrm rot="1029897">
            <a:off x="1782969" y="224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2" name="文本框 45"/>
          <p:cNvSpPr txBox="1"/>
          <p:nvPr/>
        </p:nvSpPr>
        <p:spPr>
          <a:xfrm rot="-1380000">
            <a:off x="2821845"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3" name="文本框 46"/>
          <p:cNvSpPr txBox="1"/>
          <p:nvPr/>
        </p:nvSpPr>
        <p:spPr>
          <a:xfrm rot="-1380000">
            <a:off x="3581433" y="17542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4" name="文本框 47"/>
          <p:cNvSpPr txBox="1"/>
          <p:nvPr/>
        </p:nvSpPr>
        <p:spPr>
          <a:xfrm rot="-180000">
            <a:off x="3219623" y="25056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5" name="文本框 49"/>
          <p:cNvSpPr txBox="1"/>
          <p:nvPr/>
        </p:nvSpPr>
        <p:spPr>
          <a:xfrm rot="-1380000">
            <a:off x="4366409" y="2050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6" name="文本框 50"/>
          <p:cNvSpPr txBox="1"/>
          <p:nvPr/>
        </p:nvSpPr>
        <p:spPr>
          <a:xfrm rot="-1380000">
            <a:off x="3797247" y="2825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7" name="文本框 51"/>
          <p:cNvSpPr txBox="1"/>
          <p:nvPr/>
        </p:nvSpPr>
        <p:spPr>
          <a:xfrm rot="-1380000">
            <a:off x="4643584" y="3007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8" name="文本框 32"/>
          <p:cNvSpPr txBox="1"/>
          <p:nvPr/>
        </p:nvSpPr>
        <p:spPr>
          <a:xfrm rot="1209897">
            <a:off x="6816551" y="47175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79" name="文本框 34"/>
          <p:cNvSpPr txBox="1"/>
          <p:nvPr/>
        </p:nvSpPr>
        <p:spPr>
          <a:xfrm rot="-1030866">
            <a:off x="8414011" y="5191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0" name="文本框 36"/>
          <p:cNvSpPr txBox="1"/>
          <p:nvPr/>
        </p:nvSpPr>
        <p:spPr>
          <a:xfrm rot="368503">
            <a:off x="7694624" y="38116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1" name="文本框 37"/>
          <p:cNvSpPr txBox="1"/>
          <p:nvPr/>
        </p:nvSpPr>
        <p:spPr>
          <a:xfrm rot="829244">
            <a:off x="7042947" y="5297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2" name="文本框 45"/>
          <p:cNvSpPr txBox="1"/>
          <p:nvPr/>
        </p:nvSpPr>
        <p:spPr>
          <a:xfrm rot="-4502722">
            <a:off x="9031837" y="33311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3" name="文本框 46"/>
          <p:cNvSpPr txBox="1"/>
          <p:nvPr/>
        </p:nvSpPr>
        <p:spPr>
          <a:xfrm rot="2702238">
            <a:off x="10085525" y="408255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4" name="文本框 47"/>
          <p:cNvSpPr txBox="1"/>
          <p:nvPr/>
        </p:nvSpPr>
        <p:spPr>
          <a:xfrm rot="-3456638">
            <a:off x="8985288" y="4535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5" name="文本框 58"/>
          <p:cNvSpPr txBox="1"/>
          <p:nvPr/>
        </p:nvSpPr>
        <p:spPr>
          <a:xfrm rot="-3180423">
            <a:off x="2614494" y="3096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6" name="文本框 59"/>
          <p:cNvSpPr txBox="1"/>
          <p:nvPr/>
        </p:nvSpPr>
        <p:spPr>
          <a:xfrm rot="-3640556">
            <a:off x="9645430" y="4785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7" name="文本框 60"/>
          <p:cNvSpPr txBox="1"/>
          <p:nvPr/>
        </p:nvSpPr>
        <p:spPr>
          <a:xfrm rot="1549510">
            <a:off x="10335194" y="28993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8" name="文本框 32"/>
          <p:cNvSpPr txBox="1"/>
          <p:nvPr/>
        </p:nvSpPr>
        <p:spPr>
          <a:xfrm rot="4190103">
            <a:off x="5714200" y="33417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89" name="文本框 34"/>
          <p:cNvSpPr txBox="1"/>
          <p:nvPr/>
        </p:nvSpPr>
        <p:spPr>
          <a:xfrm rot="8340000">
            <a:off x="6560535" y="4184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0" name="文本框 36"/>
          <p:cNvSpPr txBox="1"/>
          <p:nvPr/>
        </p:nvSpPr>
        <p:spPr>
          <a:xfrm rot="-1160763">
            <a:off x="7694624" y="2334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1" name="文本框 37"/>
          <p:cNvSpPr txBox="1"/>
          <p:nvPr/>
        </p:nvSpPr>
        <p:spPr>
          <a:xfrm rot="39237">
            <a:off x="7529590" y="3030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2" name="文本框 45"/>
          <p:cNvSpPr txBox="1"/>
          <p:nvPr/>
        </p:nvSpPr>
        <p:spPr>
          <a:xfrm rot="-1160763">
            <a:off x="8441516" y="2363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3" name="文本框 46"/>
          <p:cNvSpPr txBox="1"/>
          <p:nvPr/>
        </p:nvSpPr>
        <p:spPr>
          <a:xfrm rot="-1160763">
            <a:off x="8934508" y="26495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4" name="文本框 47"/>
          <p:cNvSpPr txBox="1"/>
          <p:nvPr/>
        </p:nvSpPr>
        <p:spPr>
          <a:xfrm rot="39237">
            <a:off x="9575607" y="3276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5" name="文本框 49"/>
          <p:cNvSpPr txBox="1"/>
          <p:nvPr/>
        </p:nvSpPr>
        <p:spPr>
          <a:xfrm rot="-1160763">
            <a:off x="9380949" y="28781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6" name="文本框 50"/>
          <p:cNvSpPr txBox="1"/>
          <p:nvPr/>
        </p:nvSpPr>
        <p:spPr>
          <a:xfrm rot="-1160763">
            <a:off x="9979731" y="2577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7" name="文本框 51"/>
          <p:cNvSpPr txBox="1"/>
          <p:nvPr/>
        </p:nvSpPr>
        <p:spPr>
          <a:xfrm rot="-1160763">
            <a:off x="9715252" y="3724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8" name="文本框 32"/>
          <p:cNvSpPr txBox="1"/>
          <p:nvPr/>
        </p:nvSpPr>
        <p:spPr>
          <a:xfrm rot="4190103">
            <a:off x="3682994" y="44508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399" name="文本框 34"/>
          <p:cNvSpPr txBox="1"/>
          <p:nvPr/>
        </p:nvSpPr>
        <p:spPr>
          <a:xfrm rot="8340000">
            <a:off x="5229671" y="37544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0" name="文本框 36"/>
          <p:cNvSpPr txBox="1"/>
          <p:nvPr/>
        </p:nvSpPr>
        <p:spPr>
          <a:xfrm rot="2810103">
            <a:off x="5079448" y="2310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1" name="文本框 37"/>
          <p:cNvSpPr txBox="1"/>
          <p:nvPr/>
        </p:nvSpPr>
        <p:spPr>
          <a:xfrm rot="4010103">
            <a:off x="5079448" y="30348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2" name="文本框 45"/>
          <p:cNvSpPr txBox="1"/>
          <p:nvPr/>
        </p:nvSpPr>
        <p:spPr>
          <a:xfrm rot="2810103">
            <a:off x="5828455" y="23426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3" name="文本框 46"/>
          <p:cNvSpPr txBox="1"/>
          <p:nvPr/>
        </p:nvSpPr>
        <p:spPr>
          <a:xfrm rot="2810103">
            <a:off x="6319330"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4" name="文本框 47"/>
          <p:cNvSpPr txBox="1"/>
          <p:nvPr/>
        </p:nvSpPr>
        <p:spPr>
          <a:xfrm rot="4010103">
            <a:off x="6319330" y="33501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5" name="文本框 49"/>
          <p:cNvSpPr txBox="1"/>
          <p:nvPr/>
        </p:nvSpPr>
        <p:spPr>
          <a:xfrm rot="-1160763">
            <a:off x="8295524" y="3392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6" name="文本框 50"/>
          <p:cNvSpPr txBox="1"/>
          <p:nvPr/>
        </p:nvSpPr>
        <p:spPr>
          <a:xfrm rot="4020000">
            <a:off x="6954082" y="3506821"/>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7" name="文本框 51"/>
          <p:cNvSpPr txBox="1"/>
          <p:nvPr/>
        </p:nvSpPr>
        <p:spPr>
          <a:xfrm rot="-1160763">
            <a:off x="7461883" y="42921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8" name="文本框 32"/>
          <p:cNvSpPr txBox="1"/>
          <p:nvPr/>
        </p:nvSpPr>
        <p:spPr>
          <a:xfrm rot="5400000">
            <a:off x="1518489" y="43026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09" name="文本框 34"/>
          <p:cNvSpPr txBox="1"/>
          <p:nvPr/>
        </p:nvSpPr>
        <p:spPr>
          <a:xfrm rot="8340000">
            <a:off x="2506586" y="47366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0" name="文本框 36"/>
          <p:cNvSpPr txBox="1"/>
          <p:nvPr/>
        </p:nvSpPr>
        <p:spPr>
          <a:xfrm rot="2810103">
            <a:off x="2481196" y="3642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1" name="文本框 37"/>
          <p:cNvSpPr txBox="1"/>
          <p:nvPr/>
        </p:nvSpPr>
        <p:spPr>
          <a:xfrm rot="5220000">
            <a:off x="3060937" y="4019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2" name="文本框 45"/>
          <p:cNvSpPr txBox="1"/>
          <p:nvPr/>
        </p:nvSpPr>
        <p:spPr>
          <a:xfrm rot="2810103">
            <a:off x="3742237" y="36592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3" name="文本框 46"/>
          <p:cNvSpPr txBox="1"/>
          <p:nvPr/>
        </p:nvSpPr>
        <p:spPr>
          <a:xfrm rot="4020000">
            <a:off x="932402" y="26178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4" name="文本框 47"/>
          <p:cNvSpPr txBox="1"/>
          <p:nvPr/>
        </p:nvSpPr>
        <p:spPr>
          <a:xfrm rot="5220000">
            <a:off x="932402" y="38603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5" name="文本框 49"/>
          <p:cNvSpPr txBox="1"/>
          <p:nvPr/>
        </p:nvSpPr>
        <p:spPr>
          <a:xfrm rot="4020000">
            <a:off x="3280984" y="4984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6" name="文本框 50"/>
          <p:cNvSpPr txBox="1"/>
          <p:nvPr/>
        </p:nvSpPr>
        <p:spPr>
          <a:xfrm rot="4020000">
            <a:off x="4931339" y="4486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7" name="文本框 51"/>
          <p:cNvSpPr txBox="1"/>
          <p:nvPr/>
        </p:nvSpPr>
        <p:spPr>
          <a:xfrm rot="4020000">
            <a:off x="5424329" y="47725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8" name="文本框 32"/>
          <p:cNvSpPr txBox="1"/>
          <p:nvPr/>
        </p:nvSpPr>
        <p:spPr>
          <a:xfrm rot="-880739">
            <a:off x="684847" y="3352303"/>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19" name="文本框 34"/>
          <p:cNvSpPr txBox="1"/>
          <p:nvPr/>
        </p:nvSpPr>
        <p:spPr>
          <a:xfrm rot="8340000">
            <a:off x="1670829" y="3456020"/>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0" name="文本框 36"/>
          <p:cNvSpPr txBox="1"/>
          <p:nvPr/>
        </p:nvSpPr>
        <p:spPr>
          <a:xfrm rot="4020000">
            <a:off x="2223064" y="20124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1" name="文本框 37"/>
          <p:cNvSpPr txBox="1"/>
          <p:nvPr/>
        </p:nvSpPr>
        <p:spPr>
          <a:xfrm rot="5220000">
            <a:off x="2223064" y="27363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2" name="文本框 45"/>
          <p:cNvSpPr txBox="1"/>
          <p:nvPr/>
        </p:nvSpPr>
        <p:spPr>
          <a:xfrm rot="2810103">
            <a:off x="2969955" y="20420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3" name="文本框 46"/>
          <p:cNvSpPr txBox="1"/>
          <p:nvPr/>
        </p:nvSpPr>
        <p:spPr>
          <a:xfrm rot="2810103">
            <a:off x="3462946" y="23278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4" name="文本框 47"/>
          <p:cNvSpPr txBox="1"/>
          <p:nvPr/>
        </p:nvSpPr>
        <p:spPr>
          <a:xfrm rot="4010103">
            <a:off x="3103253" y="30834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5" name="文本框 49"/>
          <p:cNvSpPr txBox="1"/>
          <p:nvPr/>
        </p:nvSpPr>
        <p:spPr>
          <a:xfrm rot="2810103">
            <a:off x="4245807" y="2626289"/>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6" name="文本框 50"/>
          <p:cNvSpPr txBox="1"/>
          <p:nvPr/>
        </p:nvSpPr>
        <p:spPr>
          <a:xfrm rot="2810103">
            <a:off x="4095582" y="3206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7" name="文本框 51"/>
          <p:cNvSpPr txBox="1"/>
          <p:nvPr/>
        </p:nvSpPr>
        <p:spPr>
          <a:xfrm rot="2810103">
            <a:off x="4588573" y="34920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8" name="文本框 32"/>
          <p:cNvSpPr txBox="1"/>
          <p:nvPr/>
        </p:nvSpPr>
        <p:spPr>
          <a:xfrm rot="5400000">
            <a:off x="6329909" y="49080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29" name="文本框 34"/>
          <p:cNvSpPr txBox="1"/>
          <p:nvPr/>
        </p:nvSpPr>
        <p:spPr>
          <a:xfrm rot="3159237">
            <a:off x="7755985" y="53419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0" name="文本框 36"/>
          <p:cNvSpPr txBox="1"/>
          <p:nvPr/>
        </p:nvSpPr>
        <p:spPr>
          <a:xfrm rot="-1160763">
            <a:off x="8312451" y="39005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1" name="文本框 37"/>
          <p:cNvSpPr txBox="1"/>
          <p:nvPr/>
        </p:nvSpPr>
        <p:spPr>
          <a:xfrm rot="39237">
            <a:off x="8312451" y="46244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2" name="文本框 45"/>
          <p:cNvSpPr txBox="1"/>
          <p:nvPr/>
        </p:nvSpPr>
        <p:spPr>
          <a:xfrm rot="-1160763">
            <a:off x="9059342" y="39301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3" name="文本框 46"/>
          <p:cNvSpPr txBox="1"/>
          <p:nvPr/>
        </p:nvSpPr>
        <p:spPr>
          <a:xfrm rot="-1160763">
            <a:off x="9552333" y="4215905"/>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4" name="文本框 47"/>
          <p:cNvSpPr txBox="1"/>
          <p:nvPr/>
        </p:nvSpPr>
        <p:spPr>
          <a:xfrm rot="39237">
            <a:off x="9135512" y="497367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5" name="文本框 49"/>
          <p:cNvSpPr txBox="1"/>
          <p:nvPr/>
        </p:nvSpPr>
        <p:spPr>
          <a:xfrm rot="-1160763">
            <a:off x="10246328" y="4603256"/>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6" name="文本框 50"/>
          <p:cNvSpPr txBox="1"/>
          <p:nvPr/>
        </p:nvSpPr>
        <p:spPr>
          <a:xfrm rot="-1160763">
            <a:off x="10184967" y="5094322"/>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7" name="文本框 51"/>
          <p:cNvSpPr txBox="1"/>
          <p:nvPr/>
        </p:nvSpPr>
        <p:spPr>
          <a:xfrm rot="-1160763">
            <a:off x="9036068" y="1527738"/>
            <a:ext cx="609462" cy="194669"/>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665" dirty="0">
                <a:solidFill>
                  <a:srgbClr val="EFFFFF"/>
                </a:solidFill>
                <a:latin typeface="Arial" panose="020B0604020202020204" pitchFamily="34" charset="0"/>
                <a:ea typeface="宋体" panose="02010600030101010101" pitchFamily="2" charset="-122"/>
              </a:rPr>
              <a:t>状元成才路</a:t>
            </a:r>
          </a:p>
        </p:txBody>
      </p:sp>
      <p:sp>
        <p:nvSpPr>
          <p:cNvPr id="14438" name="TextBox 1"/>
          <p:cNvSpPr txBox="1"/>
          <p:nvPr/>
        </p:nvSpPr>
        <p:spPr>
          <a:xfrm>
            <a:off x="4521551" y="1344403"/>
            <a:ext cx="7102874" cy="4403128"/>
          </a:xfrm>
          <a:prstGeom prst="rect">
            <a:avLst/>
          </a:prstGeom>
          <a:noFill/>
          <a:ln w="9525">
            <a:noFill/>
          </a:ln>
        </p:spPr>
        <p:txBody>
          <a:bodyPr lIns="91440" tIns="45720" rIns="91440" bIns="45720" anchor="ctr">
            <a:spAutoFit/>
          </a:bodyPr>
          <a:lstStyle/>
          <a:p>
            <a:pPr marL="457200" indent="-457200">
              <a:lnSpc>
                <a:spcPct val="150000"/>
              </a:lnSpc>
              <a:buFont typeface="Wingdings" panose="05000000000000000000" pitchFamily="2" charset="2"/>
              <a:buChar char="u"/>
            </a:pPr>
            <a:r>
              <a:rPr lang="zh-CN" altLang="en-US" sz="3735" b="1" dirty="0">
                <a:latin typeface="黑体" panose="02010609060101010101" pitchFamily="49" charset="-122"/>
                <a:ea typeface="宋体" panose="02010600030101010101" pitchFamily="2" charset="-122"/>
              </a:rPr>
              <a:t>形容非常安静，没有声响。</a:t>
            </a:r>
            <a:endParaRPr lang="en-US" altLang="zh-CN" sz="3735" b="1" dirty="0">
              <a:latin typeface="黑体" panose="02010609060101010101" pitchFamily="49" charset="-122"/>
              <a:ea typeface="宋体" panose="02010600030101010101" pitchFamily="2" charset="-122"/>
            </a:endParaRPr>
          </a:p>
          <a:p>
            <a:pPr marL="457200" indent="-457200">
              <a:lnSpc>
                <a:spcPct val="150000"/>
              </a:lnSpc>
              <a:buFont typeface="Wingdings" panose="05000000000000000000" pitchFamily="2" charset="2"/>
              <a:buChar char="u"/>
            </a:pPr>
            <a:r>
              <a:rPr lang="zh-CN" altLang="en-US" sz="3735" b="1" dirty="0">
                <a:latin typeface="黑体" panose="02010609060101010101" pitchFamily="49" charset="-122"/>
                <a:ea typeface="宋体" panose="02010600030101010101" pitchFamily="2" charset="-122"/>
              </a:rPr>
              <a:t>母亲的父亲。</a:t>
            </a:r>
            <a:endParaRPr lang="en-US" altLang="zh-CN" sz="3735" b="1" dirty="0">
              <a:latin typeface="黑体" panose="02010609060101010101" pitchFamily="49" charset="-122"/>
              <a:ea typeface="宋体" panose="02010600030101010101" pitchFamily="2" charset="-122"/>
            </a:endParaRPr>
          </a:p>
          <a:p>
            <a:pPr marL="457200" indent="-457200">
              <a:lnSpc>
                <a:spcPct val="150000"/>
              </a:lnSpc>
              <a:buFont typeface="Wingdings" panose="05000000000000000000" pitchFamily="2" charset="2"/>
              <a:buChar char="u"/>
            </a:pPr>
            <a:r>
              <a:rPr lang="zh-CN" altLang="en-US" sz="3735" b="1" dirty="0">
                <a:latin typeface="黑体" panose="02010609060101010101" pitchFamily="49" charset="-122"/>
                <a:ea typeface="宋体" panose="02010600030101010101" pitchFamily="2" charset="-122"/>
              </a:rPr>
              <a:t>用棕榈皮编成的雨衣。</a:t>
            </a:r>
            <a:endParaRPr lang="en-US" altLang="zh-CN" sz="3735" b="1" dirty="0">
              <a:latin typeface="黑体" panose="02010609060101010101" pitchFamily="49" charset="-122"/>
              <a:ea typeface="宋体" panose="02010600030101010101" pitchFamily="2" charset="-122"/>
            </a:endParaRPr>
          </a:p>
          <a:p>
            <a:pPr marL="457200" indent="-457200">
              <a:lnSpc>
                <a:spcPct val="150000"/>
              </a:lnSpc>
              <a:buFont typeface="Wingdings" panose="05000000000000000000" pitchFamily="2" charset="2"/>
              <a:buChar char="u"/>
            </a:pPr>
            <a:r>
              <a:rPr lang="zh-CN" altLang="en-US" sz="3735" b="1" dirty="0">
                <a:latin typeface="黑体" panose="02010609060101010101" pitchFamily="49" charset="-122"/>
                <a:ea typeface="宋体" panose="02010600030101010101" pitchFamily="2" charset="-122"/>
              </a:rPr>
              <a:t>覆盖在小木船上的拱形物，用来遮蔽日光和风雨。</a:t>
            </a:r>
            <a:endParaRPr lang="en-US" altLang="zh-CN" sz="3735" b="1" dirty="0">
              <a:latin typeface="黑体" panose="02010609060101010101" pitchFamily="49" charset="-122"/>
              <a:ea typeface="宋体" panose="02010600030101010101" pitchFamily="2" charset="-122"/>
            </a:endParaRPr>
          </a:p>
        </p:txBody>
      </p:sp>
      <p:sp>
        <p:nvSpPr>
          <p:cNvPr id="2" name="文本框 1"/>
          <p:cNvSpPr txBox="1"/>
          <p:nvPr/>
        </p:nvSpPr>
        <p:spPr>
          <a:xfrm>
            <a:off x="815095" y="269867"/>
            <a:ext cx="3263088" cy="994888"/>
          </a:xfrm>
          <a:prstGeom prst="rect">
            <a:avLst/>
          </a:prstGeom>
          <a:noFill/>
        </p:spPr>
        <p:txBody>
          <a:bodyPr>
            <a:spAutoFit/>
          </a:bodyPr>
          <a:lstStyle/>
          <a:p>
            <a:pPr marR="0" defTabSz="914400" eaLnBrk="0" hangingPunct="0">
              <a:buClrTx/>
              <a:buSzTx/>
              <a:buFontTx/>
              <a:buNone/>
              <a:defRPr/>
            </a:pPr>
            <a:r>
              <a:rPr kumimoji="0" lang="zh-CN" altLang="en-US" sz="5865" b="1" kern="1200" cap="none" spc="0" normalizeH="0" baseline="0" noProof="0" dirty="0">
                <a:ln w="12700">
                  <a:solidFill>
                    <a:schemeClr val="tx2">
                      <a:lumMod val="75000"/>
                    </a:schemeClr>
                  </a:solidFill>
                  <a:prstDash val="solid"/>
                </a:ln>
                <a:solidFill>
                  <a:srgbClr val="00FFFF"/>
                </a:solidFill>
                <a:effectLst>
                  <a:outerShdw dist="38100" dir="2640000" algn="bl" rotWithShape="0">
                    <a:schemeClr val="tx2">
                      <a:lumMod val="75000"/>
                    </a:schemeClr>
                  </a:outerShdw>
                </a:effectLst>
                <a:latin typeface="楷体" panose="02010609060101010101" pitchFamily="49" charset="-122"/>
                <a:ea typeface="楷体" panose="02010609060101010101" pitchFamily="49" charset="-122"/>
                <a:cs typeface="+mn-cs"/>
                <a:sym typeface="+mn-ea"/>
              </a:rPr>
              <a:t>词语解释</a:t>
            </a:r>
          </a:p>
        </p:txBody>
      </p:sp>
      <p:sp>
        <p:nvSpPr>
          <p:cNvPr id="14440" name="TextBox 1"/>
          <p:cNvSpPr txBox="1"/>
          <p:nvPr/>
        </p:nvSpPr>
        <p:spPr>
          <a:xfrm>
            <a:off x="526847" y="1533950"/>
            <a:ext cx="2879657" cy="4030334"/>
          </a:xfrm>
          <a:prstGeom prst="rect">
            <a:avLst/>
          </a:prstGeom>
          <a:noFill/>
          <a:ln w="9525">
            <a:noFill/>
          </a:ln>
        </p:spPr>
        <p:txBody>
          <a:bodyPr lIns="91440" tIns="45720" rIns="91440" bIns="45720" anchor="ctr">
            <a:spAutoFit/>
          </a:bodyPr>
          <a:lstStyle/>
          <a:p>
            <a:pPr algn="ctr">
              <a:lnSpc>
                <a:spcPct val="150000"/>
              </a:lnSpc>
            </a:pPr>
            <a:r>
              <a:rPr lang="en-US" altLang="zh-CN" sz="4265" b="1" dirty="0">
                <a:solidFill>
                  <a:srgbClr val="0000FF"/>
                </a:solidFill>
                <a:latin typeface="楷体" panose="02010609060101010101" pitchFamily="49" charset="-122"/>
                <a:ea typeface="楷体" panose="02010609060101010101" pitchFamily="49" charset="-122"/>
              </a:rPr>
              <a:t>【</a:t>
            </a:r>
            <a:r>
              <a:rPr lang="zh-CN" altLang="en-US" sz="4265" b="1" dirty="0">
                <a:solidFill>
                  <a:srgbClr val="0000FF"/>
                </a:solidFill>
                <a:latin typeface="楷体" panose="02010609060101010101" pitchFamily="49" charset="-122"/>
                <a:ea typeface="楷体" panose="02010609060101010101" pitchFamily="49" charset="-122"/>
              </a:rPr>
              <a:t>外祖父</a:t>
            </a:r>
            <a:r>
              <a:rPr lang="en-US" altLang="zh-CN" sz="4265" b="1" dirty="0">
                <a:solidFill>
                  <a:srgbClr val="0000FF"/>
                </a:solidFill>
                <a:latin typeface="楷体" panose="02010609060101010101" pitchFamily="49" charset="-122"/>
                <a:ea typeface="楷体" panose="02010609060101010101" pitchFamily="49" charset="-122"/>
              </a:rPr>
              <a:t>】</a:t>
            </a:r>
          </a:p>
          <a:p>
            <a:pPr algn="ctr">
              <a:lnSpc>
                <a:spcPct val="150000"/>
              </a:lnSpc>
            </a:pPr>
            <a:r>
              <a:rPr lang="en-US" altLang="zh-CN" sz="4265" b="1" dirty="0">
                <a:solidFill>
                  <a:srgbClr val="0000FF"/>
                </a:solidFill>
                <a:latin typeface="楷体" panose="02010609060101010101" pitchFamily="49" charset="-122"/>
                <a:ea typeface="楷体" panose="02010609060101010101" pitchFamily="49" charset="-122"/>
              </a:rPr>
              <a:t>【</a:t>
            </a:r>
            <a:r>
              <a:rPr lang="zh-CN" altLang="en-US" sz="4265" b="1" dirty="0">
                <a:solidFill>
                  <a:srgbClr val="0000FF"/>
                </a:solidFill>
                <a:latin typeface="楷体" panose="02010609060101010101" pitchFamily="49" charset="-122"/>
                <a:ea typeface="楷体" panose="02010609060101010101" pitchFamily="49" charset="-122"/>
              </a:rPr>
              <a:t>船篷</a:t>
            </a:r>
            <a:r>
              <a:rPr lang="en-US" altLang="zh-CN" sz="4265" b="1" dirty="0">
                <a:solidFill>
                  <a:srgbClr val="0000FF"/>
                </a:solidFill>
                <a:latin typeface="楷体" panose="02010609060101010101" pitchFamily="49" charset="-122"/>
                <a:ea typeface="楷体" panose="02010609060101010101" pitchFamily="49" charset="-122"/>
              </a:rPr>
              <a:t>】</a:t>
            </a:r>
          </a:p>
          <a:p>
            <a:pPr algn="ctr">
              <a:lnSpc>
                <a:spcPct val="150000"/>
              </a:lnSpc>
            </a:pPr>
            <a:r>
              <a:rPr lang="en-US" altLang="zh-CN" sz="4265" b="1" dirty="0">
                <a:solidFill>
                  <a:srgbClr val="0000FF"/>
                </a:solidFill>
                <a:latin typeface="楷体" panose="02010609060101010101" pitchFamily="49" charset="-122"/>
                <a:ea typeface="楷体" panose="02010609060101010101" pitchFamily="49" charset="-122"/>
              </a:rPr>
              <a:t>【</a:t>
            </a:r>
            <a:r>
              <a:rPr lang="zh-CN" altLang="en-US" sz="4265" b="1" dirty="0">
                <a:solidFill>
                  <a:srgbClr val="0000FF"/>
                </a:solidFill>
                <a:latin typeface="楷体" panose="02010609060101010101" pitchFamily="49" charset="-122"/>
                <a:ea typeface="楷体" panose="02010609060101010101" pitchFamily="49" charset="-122"/>
              </a:rPr>
              <a:t>静悄悄</a:t>
            </a:r>
            <a:r>
              <a:rPr lang="en-US" altLang="zh-CN" sz="4265" b="1" dirty="0">
                <a:solidFill>
                  <a:srgbClr val="0000FF"/>
                </a:solidFill>
                <a:latin typeface="楷体" panose="02010609060101010101" pitchFamily="49" charset="-122"/>
                <a:ea typeface="楷体" panose="02010609060101010101" pitchFamily="49" charset="-122"/>
              </a:rPr>
              <a:t>】</a:t>
            </a:r>
          </a:p>
          <a:p>
            <a:pPr algn="ctr">
              <a:lnSpc>
                <a:spcPct val="150000"/>
              </a:lnSpc>
            </a:pPr>
            <a:r>
              <a:rPr lang="en-US" altLang="zh-CN" sz="4265" b="1" dirty="0">
                <a:solidFill>
                  <a:srgbClr val="0000FF"/>
                </a:solidFill>
                <a:latin typeface="楷体" panose="02010609060101010101" pitchFamily="49" charset="-122"/>
                <a:ea typeface="楷体" panose="02010609060101010101" pitchFamily="49" charset="-122"/>
              </a:rPr>
              <a:t>【</a:t>
            </a:r>
            <a:r>
              <a:rPr lang="zh-CN" altLang="en-US" sz="4265" b="1" dirty="0">
                <a:solidFill>
                  <a:srgbClr val="0000FF"/>
                </a:solidFill>
                <a:latin typeface="楷体" panose="02010609060101010101" pitchFamily="49" charset="-122"/>
                <a:ea typeface="楷体" panose="02010609060101010101" pitchFamily="49" charset="-122"/>
              </a:rPr>
              <a:t>蓑衣</a:t>
            </a:r>
            <a:r>
              <a:rPr lang="en-US" altLang="zh-CN" sz="4265" b="1" dirty="0">
                <a:solidFill>
                  <a:srgbClr val="0000FF"/>
                </a:solidFill>
                <a:latin typeface="楷体" panose="02010609060101010101" pitchFamily="49" charset="-122"/>
                <a:ea typeface="楷体" panose="02010609060101010101" pitchFamily="49" charset="-122"/>
              </a:rPr>
              <a:t>】</a:t>
            </a:r>
          </a:p>
        </p:txBody>
      </p:sp>
      <p:cxnSp>
        <p:nvCxnSpPr>
          <p:cNvPr id="6" name="直接连接符 5"/>
          <p:cNvCxnSpPr/>
          <p:nvPr/>
        </p:nvCxnSpPr>
        <p:spPr>
          <a:xfrm>
            <a:off x="3082782" y="2180169"/>
            <a:ext cx="1605923" cy="575733"/>
          </a:xfrm>
          <a:prstGeom prst="line">
            <a:avLst/>
          </a:prstGeom>
        </p:spPr>
        <p:style>
          <a:lnRef idx="3">
            <a:schemeClr val="accent6"/>
          </a:lnRef>
          <a:fillRef idx="0">
            <a:schemeClr val="accent6"/>
          </a:fillRef>
          <a:effectRef idx="2">
            <a:schemeClr val="accent6"/>
          </a:effectRef>
          <a:fontRef idx="minor">
            <a:schemeClr val="tx1"/>
          </a:fontRef>
        </p:style>
      </p:cxnSp>
      <p:cxnSp>
        <p:nvCxnSpPr>
          <p:cNvPr id="11" name="直接连接符 10"/>
          <p:cNvCxnSpPr/>
          <p:nvPr/>
        </p:nvCxnSpPr>
        <p:spPr>
          <a:xfrm>
            <a:off x="2786562" y="3141133"/>
            <a:ext cx="1902141" cy="1344084"/>
          </a:xfrm>
          <a:prstGeom prst="line">
            <a:avLst/>
          </a:prstGeom>
        </p:spPr>
        <p:style>
          <a:lnRef idx="3">
            <a:schemeClr val="accent6"/>
          </a:lnRef>
          <a:fillRef idx="0">
            <a:schemeClr val="accent6"/>
          </a:fillRef>
          <a:effectRef idx="2">
            <a:schemeClr val="accent6"/>
          </a:effectRef>
          <a:fontRef idx="minor">
            <a:schemeClr val="tx1"/>
          </a:fontRef>
        </p:style>
      </p:cxnSp>
      <p:cxnSp>
        <p:nvCxnSpPr>
          <p:cNvPr id="13" name="直接连接符 12"/>
          <p:cNvCxnSpPr/>
          <p:nvPr/>
        </p:nvCxnSpPr>
        <p:spPr>
          <a:xfrm flipV="1">
            <a:off x="3082782" y="1892300"/>
            <a:ext cx="1605923" cy="2194984"/>
          </a:xfrm>
          <a:prstGeom prst="line">
            <a:avLst/>
          </a:prstGeom>
        </p:spPr>
        <p:style>
          <a:lnRef idx="3">
            <a:schemeClr val="accent6"/>
          </a:lnRef>
          <a:fillRef idx="0">
            <a:schemeClr val="accent6"/>
          </a:fillRef>
          <a:effectRef idx="2">
            <a:schemeClr val="accent6"/>
          </a:effectRef>
          <a:fontRef idx="minor">
            <a:schemeClr val="tx1"/>
          </a:fontRef>
        </p:style>
      </p:cxnSp>
      <p:cxnSp>
        <p:nvCxnSpPr>
          <p:cNvPr id="15" name="直接连接符 14"/>
          <p:cNvCxnSpPr/>
          <p:nvPr/>
        </p:nvCxnSpPr>
        <p:spPr>
          <a:xfrm flipV="1">
            <a:off x="2786562" y="3621619"/>
            <a:ext cx="1902141" cy="1452033"/>
          </a:xfrm>
          <a:prstGeom prst="line">
            <a:avLst/>
          </a:prstGeom>
        </p:spPr>
        <p:style>
          <a:lnRef idx="3">
            <a:schemeClr val="accent6"/>
          </a:lnRef>
          <a:fillRef idx="0">
            <a:schemeClr val="accent6"/>
          </a:fillRef>
          <a:effectRef idx="2">
            <a:schemeClr val="accent6"/>
          </a:effectRef>
          <a:fontRef idx="minor">
            <a:schemeClr val="tx1"/>
          </a:fontRef>
        </p:style>
      </p:cxn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6"/>
          <p:cNvPicPr>
            <a:picLocks noChangeAspect="1"/>
          </p:cNvPicPr>
          <p:nvPr/>
        </p:nvPicPr>
        <p:blipFill>
          <a:blip r:embed="rId2"/>
          <a:stretch>
            <a:fillRect/>
          </a:stretch>
        </p:blipFill>
        <p:spPr>
          <a:xfrm>
            <a:off x="239093" y="118535"/>
            <a:ext cx="3996821" cy="1390651"/>
          </a:xfrm>
          <a:prstGeom prst="rect">
            <a:avLst/>
          </a:prstGeom>
          <a:noFill/>
          <a:ln w="9525">
            <a:noFill/>
          </a:ln>
        </p:spPr>
      </p:pic>
      <p:sp>
        <p:nvSpPr>
          <p:cNvPr id="15363" name="矩形 1"/>
          <p:cNvSpPr/>
          <p:nvPr/>
        </p:nvSpPr>
        <p:spPr>
          <a:xfrm>
            <a:off x="1055805" y="1502835"/>
            <a:ext cx="10075630" cy="1864995"/>
          </a:xfrm>
          <a:prstGeom prst="rect">
            <a:avLst/>
          </a:prstGeom>
          <a:noFill/>
          <a:ln w="9525">
            <a:noFill/>
          </a:ln>
        </p:spPr>
        <p:txBody>
          <a:bodyPr anchor="t">
            <a:spAutoFit/>
          </a:bodyPr>
          <a:lstStyle/>
          <a:p>
            <a:pPr eaLnBrk="0" hangingPunct="0">
              <a:lnSpc>
                <a:spcPct val="135000"/>
              </a:lnSpc>
            </a:pPr>
            <a:r>
              <a:rPr lang="zh-CN" altLang="en-US" sz="4265" b="1" dirty="0">
                <a:latin typeface="楷体" panose="02010609060101010101" pitchFamily="49" charset="-122"/>
                <a:ea typeface="楷体" panose="02010609060101010101" pitchFamily="49" charset="-122"/>
              </a:rPr>
              <a:t>    有感情地朗读课文，说说翠鸟为什么要搭船？</a:t>
            </a:r>
            <a:endParaRPr lang="en-US" altLang="zh-CN" sz="4265" b="1" dirty="0">
              <a:latin typeface="楷体" panose="02010609060101010101" pitchFamily="49" charset="-122"/>
              <a:ea typeface="楷体" panose="02010609060101010101" pitchFamily="49" charset="-122"/>
            </a:endParaRPr>
          </a:p>
        </p:txBody>
      </p:sp>
      <p:grpSp>
        <p:nvGrpSpPr>
          <p:cNvPr id="2" name="组合 3"/>
          <p:cNvGrpSpPr/>
          <p:nvPr/>
        </p:nvGrpSpPr>
        <p:grpSpPr>
          <a:xfrm>
            <a:off x="1504365" y="3429000"/>
            <a:ext cx="9423951" cy="2908300"/>
            <a:chOff x="1128317" y="2571750"/>
            <a:chExt cx="7070525" cy="2181345"/>
          </a:xfrm>
        </p:grpSpPr>
        <p:sp>
          <p:nvSpPr>
            <p:cNvPr id="15365" name="矩形 2"/>
            <p:cNvSpPr/>
            <p:nvPr/>
          </p:nvSpPr>
          <p:spPr>
            <a:xfrm>
              <a:off x="4067465" y="3219857"/>
              <a:ext cx="1217271" cy="900537"/>
            </a:xfrm>
            <a:prstGeom prst="rect">
              <a:avLst/>
            </a:prstGeom>
            <a:solidFill>
              <a:srgbClr val="EFFFFF"/>
            </a:solidFill>
            <a:ln w="9525">
              <a:noFill/>
            </a:ln>
          </p:spPr>
          <p:txBody>
            <a:bodyPr anchor="t">
              <a:spAutoFit/>
            </a:bodyPr>
            <a:lstStyle/>
            <a:p>
              <a:pPr>
                <a:lnSpc>
                  <a:spcPct val="135000"/>
                </a:lnSpc>
              </a:pPr>
              <a:r>
                <a:rPr lang="zh-CN" altLang="en-US" sz="5335" b="1" dirty="0">
                  <a:solidFill>
                    <a:srgbClr val="0000FF"/>
                  </a:solidFill>
                  <a:latin typeface="楷体" panose="02010609060101010101" pitchFamily="49" charset="-122"/>
                  <a:ea typeface="楷体" panose="02010609060101010101" pitchFamily="49" charset="-122"/>
                </a:rPr>
                <a:t>捕鱼</a:t>
              </a:r>
            </a:p>
          </p:txBody>
        </p:sp>
        <p:pic>
          <p:nvPicPr>
            <p:cNvPr id="13316" name="Picture 4" descr="http://img.pconline.com.cn/images/upload/upc/tx/photoblog/1502/13/c16/3073479_3073479_1423838914721.jpg"/>
            <p:cNvPicPr>
              <a:picLocks noChangeAspect="1" noChangeArrowheads="1"/>
            </p:cNvPicPr>
            <p:nvPr/>
          </p:nvPicPr>
          <p:blipFill rotWithShape="1">
            <a:blip r:embed="rId3"/>
            <a:srcRect/>
            <a:stretch>
              <a:fillRect/>
            </a:stretch>
          </p:blipFill>
          <p:spPr bwMode="auto">
            <a:xfrm>
              <a:off x="1128317" y="2571750"/>
              <a:ext cx="2867620" cy="218134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13320" name="Picture 8" descr="http://www.photo0086.com/member/5751/pic/2013052310564156410.JPG"/>
            <p:cNvPicPr>
              <a:picLocks noChangeAspect="1" noChangeArrowheads="1"/>
            </p:cNvPicPr>
            <p:nvPr/>
          </p:nvPicPr>
          <p:blipFill rotWithShape="1">
            <a:blip r:embed="rId4"/>
            <a:srcRect/>
            <a:stretch>
              <a:fillRect/>
            </a:stretch>
          </p:blipFill>
          <p:spPr bwMode="auto">
            <a:xfrm>
              <a:off x="5331222" y="2571750"/>
              <a:ext cx="2867620" cy="218134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4"/>
          <p:cNvPicPr>
            <a:picLocks noChangeAspect="1"/>
          </p:cNvPicPr>
          <p:nvPr/>
        </p:nvPicPr>
        <p:blipFill>
          <a:blip r:embed="rId2"/>
          <a:stretch>
            <a:fillRect/>
          </a:stretch>
        </p:blipFill>
        <p:spPr>
          <a:xfrm>
            <a:off x="463372" y="29635"/>
            <a:ext cx="3996821" cy="1390651"/>
          </a:xfrm>
          <a:prstGeom prst="rect">
            <a:avLst/>
          </a:prstGeom>
          <a:noFill/>
          <a:ln w="9525">
            <a:noFill/>
          </a:ln>
        </p:spPr>
      </p:pic>
      <p:sp>
        <p:nvSpPr>
          <p:cNvPr id="16387" name="矩形 1"/>
          <p:cNvSpPr/>
          <p:nvPr/>
        </p:nvSpPr>
        <p:spPr>
          <a:xfrm>
            <a:off x="1034648" y="1797053"/>
            <a:ext cx="10077745" cy="1864995"/>
          </a:xfrm>
          <a:prstGeom prst="rect">
            <a:avLst/>
          </a:prstGeom>
          <a:noFill/>
          <a:ln w="9525">
            <a:noFill/>
          </a:ln>
        </p:spPr>
        <p:txBody>
          <a:bodyPr anchor="t">
            <a:spAutoFit/>
          </a:bodyPr>
          <a:lstStyle/>
          <a:p>
            <a:pPr>
              <a:lnSpc>
                <a:spcPct val="135000"/>
              </a:lnSpc>
            </a:pPr>
            <a:r>
              <a:rPr lang="zh-CN" altLang="en-US" sz="4265" b="1" dirty="0">
                <a:latin typeface="楷体" panose="02010609060101010101" pitchFamily="49" charset="-122"/>
                <a:ea typeface="楷体" panose="02010609060101010101" pitchFamily="49" charset="-122"/>
              </a:rPr>
              <a:t>    我和母亲坐着小船，到乡下外祖父家里去。</a:t>
            </a:r>
          </a:p>
        </p:txBody>
      </p:sp>
      <p:sp>
        <p:nvSpPr>
          <p:cNvPr id="3" name="矩形: 圆角 2"/>
          <p:cNvSpPr/>
          <p:nvPr/>
        </p:nvSpPr>
        <p:spPr>
          <a:xfrm>
            <a:off x="5513880" y="2027767"/>
            <a:ext cx="1121395" cy="584200"/>
          </a:xfrm>
          <a:prstGeom prst="roundRect">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圆角 4"/>
          <p:cNvSpPr/>
          <p:nvPr/>
        </p:nvSpPr>
        <p:spPr>
          <a:xfrm>
            <a:off x="8780738" y="2010833"/>
            <a:ext cx="2189895" cy="584200"/>
          </a:xfrm>
          <a:prstGeom prst="roundRect">
            <a:avLst/>
          </a:prstGeom>
          <a:noFill/>
          <a:ln>
            <a:solidFill>
              <a:srgbClr val="CC00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grpSp>
        <p:nvGrpSpPr>
          <p:cNvPr id="2" name="组合 6"/>
          <p:cNvGrpSpPr/>
          <p:nvPr/>
        </p:nvGrpSpPr>
        <p:grpSpPr>
          <a:xfrm>
            <a:off x="3459401" y="3062815"/>
            <a:ext cx="2443794" cy="978408"/>
            <a:chOff x="2596282" y="2633195"/>
            <a:chExt cx="1832553" cy="734803"/>
          </a:xfrm>
        </p:grpSpPr>
        <p:sp>
          <p:nvSpPr>
            <p:cNvPr id="4" name="对话气泡: 圆角矩形 3"/>
            <p:cNvSpPr/>
            <p:nvPr/>
          </p:nvSpPr>
          <p:spPr>
            <a:xfrm>
              <a:off x="2628015" y="2668167"/>
              <a:ext cx="1799234" cy="659707"/>
            </a:xfrm>
            <a:prstGeom prst="wedgeRoundRectCallout">
              <a:avLst>
                <a:gd name="adj1" fmla="val 36438"/>
                <a:gd name="adj2" fmla="val -105017"/>
                <a:gd name="adj3" fmla="val 16667"/>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392" name="矩形 5"/>
            <p:cNvSpPr/>
            <p:nvPr/>
          </p:nvSpPr>
          <p:spPr>
            <a:xfrm>
              <a:off x="2596282" y="2633195"/>
              <a:ext cx="1832553" cy="734803"/>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交通工具</a:t>
              </a:r>
            </a:p>
          </p:txBody>
        </p:sp>
      </p:grpSp>
      <p:grpSp>
        <p:nvGrpSpPr>
          <p:cNvPr id="6" name="组合 9"/>
          <p:cNvGrpSpPr/>
          <p:nvPr/>
        </p:nvGrpSpPr>
        <p:grpSpPr>
          <a:xfrm>
            <a:off x="8095205" y="3062815"/>
            <a:ext cx="1933878" cy="978408"/>
            <a:chOff x="2596282" y="2633195"/>
            <a:chExt cx="1449925" cy="734803"/>
          </a:xfrm>
        </p:grpSpPr>
        <p:sp>
          <p:nvSpPr>
            <p:cNvPr id="11" name="对话气泡: 圆角矩形 10"/>
            <p:cNvSpPr/>
            <p:nvPr/>
          </p:nvSpPr>
          <p:spPr>
            <a:xfrm>
              <a:off x="2628009" y="2668167"/>
              <a:ext cx="1418198" cy="659707"/>
            </a:xfrm>
            <a:prstGeom prst="wedgeRoundRectCallout">
              <a:avLst>
                <a:gd name="adj1" fmla="val 36438"/>
                <a:gd name="adj2" fmla="val -105017"/>
                <a:gd name="adj3" fmla="val 16667"/>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16395" name="矩形 11"/>
            <p:cNvSpPr/>
            <p:nvPr/>
          </p:nvSpPr>
          <p:spPr>
            <a:xfrm>
              <a:off x="2596282" y="2633195"/>
              <a:ext cx="1449925" cy="734803"/>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目的地</a:t>
              </a:r>
            </a:p>
          </p:txBody>
        </p:sp>
      </p:grpSp>
      <p:sp>
        <p:nvSpPr>
          <p:cNvPr id="8" name="矩形 7"/>
          <p:cNvSpPr/>
          <p:nvPr/>
        </p:nvSpPr>
        <p:spPr>
          <a:xfrm>
            <a:off x="1967733" y="4677834"/>
            <a:ext cx="5084364" cy="978409"/>
          </a:xfrm>
          <a:prstGeom prst="rect">
            <a:avLst/>
          </a:prstGeom>
          <a:noFill/>
          <a:ln w="9525">
            <a:noFill/>
          </a:ln>
        </p:spPr>
        <p:txBody>
          <a:bodyPr anchor="t">
            <a:spAutoFit/>
          </a:bodyPr>
          <a:lstStyle/>
          <a:p>
            <a:pPr>
              <a:lnSpc>
                <a:spcPct val="135000"/>
              </a:lnSpc>
            </a:pPr>
            <a:r>
              <a:rPr lang="zh-CN" altLang="en-US" sz="4265" b="1" dirty="0">
                <a:solidFill>
                  <a:srgbClr val="0000FF"/>
                </a:solidFill>
                <a:latin typeface="楷体" panose="02010609060101010101" pitchFamily="49" charset="-122"/>
                <a:ea typeface="楷体" panose="02010609060101010101" pitchFamily="49" charset="-122"/>
              </a:rPr>
              <a:t>交代故事的起因。</a:t>
            </a:r>
          </a:p>
        </p:txBody>
      </p:sp>
      <p:pic>
        <p:nvPicPr>
          <p:cNvPr id="13" name="图片 12"/>
          <p:cNvPicPr>
            <a:picLocks noChangeAspect="1"/>
          </p:cNvPicPr>
          <p:nvPr/>
        </p:nvPicPr>
        <p:blipFill>
          <a:blip r:embed="rId3"/>
          <a:stretch>
            <a:fillRect/>
          </a:stretch>
        </p:blipFill>
        <p:spPr>
          <a:xfrm>
            <a:off x="8013082" y="4029425"/>
            <a:ext cx="3740195" cy="266646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5605</Words>
  <Application>Microsoft Office PowerPoint</Application>
  <PresentationFormat>自定义</PresentationFormat>
  <Paragraphs>947</Paragraphs>
  <Slides>29</Slides>
  <Notes>2</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dreamsummit</dc:creator>
  <cp:lastModifiedBy>dreamsummit</cp:lastModifiedBy>
  <cp:revision>1</cp:revision>
  <dcterms:created xsi:type="dcterms:W3CDTF">2018-09-13T11:04:15Z</dcterms:created>
  <dcterms:modified xsi:type="dcterms:W3CDTF">2018-09-13T11:06:23Z</dcterms:modified>
</cp:coreProperties>
</file>