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85" r:id="rId3"/>
    <p:sldId id="517" r:id="rId4"/>
    <p:sldId id="421" r:id="rId5"/>
    <p:sldId id="258" r:id="rId6"/>
    <p:sldId id="397" r:id="rId7"/>
    <p:sldId id="547" r:id="rId8"/>
    <p:sldId id="548" r:id="rId9"/>
    <p:sldId id="518" r:id="rId10"/>
    <p:sldId id="400" r:id="rId11"/>
    <p:sldId id="520" r:id="rId12"/>
    <p:sldId id="521" r:id="rId13"/>
    <p:sldId id="398" r:id="rId14"/>
    <p:sldId id="486" r:id="rId15"/>
    <p:sldId id="556" r:id="rId16"/>
    <p:sldId id="549" r:id="rId17"/>
    <p:sldId id="550" r:id="rId18"/>
    <p:sldId id="551" r:id="rId19"/>
    <p:sldId id="552" r:id="rId20"/>
    <p:sldId id="553" r:id="rId21"/>
    <p:sldId id="554" r:id="rId22"/>
    <p:sldId id="555" r:id="rId23"/>
    <p:sldId id="522" r:id="rId24"/>
    <p:sldId id="405" r:id="rId25"/>
    <p:sldId id="523" r:id="rId26"/>
    <p:sldId id="539" r:id="rId27"/>
    <p:sldId id="538" r:id="rId28"/>
    <p:sldId id="408" r:id="rId29"/>
    <p:sldId id="540" r:id="rId30"/>
    <p:sldId id="541" r:id="rId31"/>
    <p:sldId id="277" r:id="rId32"/>
    <p:sldId id="278" r:id="rId33"/>
    <p:sldId id="546" r:id="rId34"/>
    <p:sldId id="577" r:id="rId35"/>
    <p:sldId id="578" r:id="rId36"/>
    <p:sldId id="583" r:id="rId37"/>
    <p:sldId id="557" r:id="rId38"/>
    <p:sldId id="584" r:id="rId39"/>
    <p:sldId id="580" r:id="rId40"/>
    <p:sldId id="585" r:id="rId41"/>
    <p:sldId id="586" r:id="rId42"/>
    <p:sldId id="587" r:id="rId43"/>
    <p:sldId id="588" r:id="rId44"/>
    <p:sldId id="582" r:id="rId45"/>
    <p:sldId id="581" r:id="rId46"/>
    <p:sldId id="589" r:id="rId47"/>
    <p:sldId id="558" r:id="rId48"/>
    <p:sldId id="591" r:id="rId49"/>
    <p:sldId id="590" r:id="rId50"/>
    <p:sldId id="592" r:id="rId51"/>
    <p:sldId id="593" r:id="rId5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7AB6"/>
    <a:srgbClr val="F5A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60" y="-96"/>
      </p:cViewPr>
      <p:guideLst>
        <p:guide orient="horz" pos="2270"/>
        <p:guide pos="38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4.wdp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5.wdp"/><Relationship Id="rId3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hyperlink" Target="&#27946;&#27700;&#35270;&#39057;_2.mp4" TargetMode="External"/><Relationship Id="rId4" Type="http://schemas.openxmlformats.org/officeDocument/2006/relationships/image" Target="../media/image6.png"/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7.wdp"/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8.wdp"/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8.wdp"/><Relationship Id="rId3" Type="http://schemas.openxmlformats.org/officeDocument/2006/relationships/image" Target="../media/image25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7.wdp"/><Relationship Id="rId3" Type="http://schemas.openxmlformats.org/officeDocument/2006/relationships/image" Target="../media/image28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1.wdp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image" Target="../media/image1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hdphoto2.wdp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16" name="图片 15" descr="IMG_63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505" y="174625"/>
            <a:ext cx="8754110" cy="650811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721610" y="2684145"/>
            <a:ext cx="6414770" cy="186118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11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后羿射日</a:t>
            </a:r>
            <a:endParaRPr lang="zh-CN" altLang="zh-CN" sz="11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3" name="图片 12" descr="IMG_638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420" y="175260"/>
            <a:ext cx="9631045" cy="650748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312035" y="2498090"/>
            <a:ext cx="6623050" cy="186118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11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嫦娥奔月</a:t>
            </a:r>
            <a:endParaRPr lang="zh-CN" altLang="zh-CN" sz="11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图片 5" descr="IMG_6382"/>
          <p:cNvPicPr>
            <a:picLocks noChangeAspect="1"/>
          </p:cNvPicPr>
          <p:nvPr/>
        </p:nvPicPr>
        <p:blipFill>
          <a:blip r:embed="rId4"/>
          <a:srcRect l="15813"/>
          <a:stretch>
            <a:fillRect/>
          </a:stretch>
        </p:blipFill>
        <p:spPr>
          <a:xfrm>
            <a:off x="1528445" y="317500"/>
            <a:ext cx="7894955" cy="625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2555" y="2498090"/>
            <a:ext cx="8167370" cy="22148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13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女娲补天</a:t>
            </a:r>
            <a:endParaRPr lang="zh-CN" altLang="zh-CN" sz="13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 descr="IMG_6384"/>
          <p:cNvPicPr>
            <a:picLocks noChangeAspect="1"/>
          </p:cNvPicPr>
          <p:nvPr/>
        </p:nvPicPr>
        <p:blipFill>
          <a:blip r:embed="rId5"/>
          <a:srcRect l="3157" t="3464" r="36158" b="10654"/>
          <a:stretch>
            <a:fillRect/>
          </a:stretch>
        </p:blipFill>
        <p:spPr>
          <a:xfrm>
            <a:off x="1391920" y="317500"/>
            <a:ext cx="8384540" cy="639699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58925" y="2851785"/>
            <a:ext cx="8001000" cy="186118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115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盘古开天地</a:t>
            </a:r>
            <a:endParaRPr lang="zh-CN" altLang="zh-CN" sz="115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37639" y="2145665"/>
            <a:ext cx="8648700" cy="26460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6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神话传说</a:t>
            </a:r>
            <a:endParaRPr lang="zh-CN" altLang="en-US" sz="16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06232" y="1802130"/>
            <a:ext cx="8980805" cy="22148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13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看图猜故事</a:t>
            </a:r>
            <a:endParaRPr lang="zh-CN" altLang="zh-CN" sz="13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12" grpId="0" bldLvl="0" animBg="1"/>
      <p:bldP spid="12" grpId="1" animBg="1"/>
      <p:bldP spid="4" grpId="0" bldLvl="0" animBg="1"/>
      <p:bldP spid="4" grpId="1" bldLvl="0" animBg="1"/>
      <p:bldP spid="10" grpId="0" bldLvl="0" animBg="1"/>
      <p:bldP spid="10" grpId="1" animBg="1"/>
      <p:bldP spid="2" grpId="0" animBg="1"/>
      <p:bldP spid="19" grpId="0" bldLvl="0" animBg="1"/>
      <p:bldP spid="19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2510" y="3796030"/>
            <a:ext cx="2268855" cy="292163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41" y="497542"/>
            <a:ext cx="10892118" cy="560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230630" y="81470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2510" y="3796030"/>
            <a:ext cx="2268855" cy="292163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7918"/>
            <a:ext cx="10488706" cy="6363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230630" y="47180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5" y="0"/>
            <a:ext cx="12190730" cy="6856730"/>
            <a:chOff x="1" y="0"/>
            <a:chExt cx="19198" cy="10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" y="0"/>
              <a:ext cx="19198" cy="107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1" y="1035"/>
              <a:ext cx="7004" cy="9014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537932" y="908685"/>
            <a:ext cx="6812691" cy="424731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合作读课文：</a:t>
            </a:r>
            <a:endParaRPr lang="zh-CN" altLang="en-US" sz="60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en-US" altLang="zh-CN" sz="54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en-US" altLang="zh-CN" sz="54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1.</a:t>
            </a:r>
            <a:r>
              <a:rPr lang="zh-CN" altLang="en-US" sz="54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同桌轮读</a:t>
            </a:r>
            <a:endParaRPr lang="en-US" altLang="zh-CN" sz="54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endParaRPr lang="zh-CN" altLang="en-US" sz="48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  <a:p>
            <a:pPr algn="l"/>
            <a:r>
              <a:rPr lang="en-US" altLang="zh-CN" sz="54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2.</a:t>
            </a:r>
            <a:r>
              <a:rPr lang="zh-CN" altLang="en-US" sz="54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互相评价</a:t>
            </a:r>
            <a:endParaRPr lang="zh-CN" altLang="en-US" sz="54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sp>
        <p:nvSpPr>
          <p:cNvPr id="3" name="云形 2"/>
          <p:cNvSpPr/>
          <p:nvPr/>
        </p:nvSpPr>
        <p:spPr>
          <a:xfrm>
            <a:off x="6515098" y="98425"/>
            <a:ext cx="5531485" cy="1629410"/>
          </a:xfrm>
          <a:prstGeom prst="cloud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5"/>
          <p:cNvSpPr txBox="1"/>
          <p:nvPr/>
        </p:nvSpPr>
        <p:spPr>
          <a:xfrm>
            <a:off x="6515100" y="312965"/>
            <a:ext cx="5394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                 </a:t>
            </a:r>
            <a:r>
              <a:rPr lang="zh-CN" altLang="en-US" sz="3600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联系下文，我知道了“泛滥”的意思。</a:t>
            </a:r>
            <a:endParaRPr lang="zh-CN" altLang="en-US" b="1" dirty="0">
              <a:latin typeface="仿宋_GB2312" panose="02010609030101010101" pitchFamily="49" charset="-122"/>
              <a:ea typeface="仿宋_GB2312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6024" y="338530"/>
            <a:ext cx="3243580" cy="10147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联系下文</a:t>
            </a:r>
            <a:endParaRPr lang="zh-CN" altLang="zh-CN" sz="60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551" y="1485458"/>
            <a:ext cx="11948032" cy="413202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149526" y="1860033"/>
            <a:ext cx="1105028" cy="116411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7630" y="4124325"/>
            <a:ext cx="2320290" cy="10858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35539" y="4124325"/>
            <a:ext cx="1811044" cy="2332106"/>
          </a:xfrm>
          <a:prstGeom prst="rect">
            <a:avLst/>
          </a:prstGeom>
        </p:spPr>
      </p:pic>
      <p:sp>
        <p:nvSpPr>
          <p:cNvPr id="14" name="心形 13">
            <a:hlinkClick r:id="rId5" action="ppaction://hlinkfile"/>
          </p:cNvPr>
          <p:cNvSpPr/>
          <p:nvPr/>
        </p:nvSpPr>
        <p:spPr>
          <a:xfrm>
            <a:off x="11056937" y="5848709"/>
            <a:ext cx="243667" cy="293299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53465" y="228282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12" grpId="0" animBg="1"/>
      <p:bldP spid="9" grpId="0" animBg="1"/>
      <p:bldP spid="5" grpId="0" bldLvl="0" animBg="1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657225"/>
            <a:ext cx="4447540" cy="5723890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796924" y="2175510"/>
            <a:ext cx="10476865" cy="19389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洪水给百姓带来了</a:t>
            </a:r>
            <a:r>
              <a:rPr lang="zh-CN" altLang="en-US" sz="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无数的</a:t>
            </a:r>
            <a:r>
              <a:rPr lang="zh-CN" altLang="en-US" sz="6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灾难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</a:t>
            </a:r>
            <a:r>
              <a:rPr lang="zh-CN" altLang="en-US" sz="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必须治好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它。</a:t>
            </a:r>
            <a:endParaRPr lang="zh-CN" altLang="en-US" sz="6000" b="1" dirty="0"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3519" y="808990"/>
            <a:ext cx="3243580" cy="10147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联系上文</a:t>
            </a:r>
            <a:endParaRPr lang="zh-CN" altLang="zh-CN" sz="60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22" descr="577e2df442ff0a00bc3109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9219" name="Picture 4" descr="89f90e22fb3d1ddad6cae26c"/>
          <p:cNvPicPr>
            <a:picLocks noChangeAspect="1"/>
          </p:cNvPicPr>
          <p:nvPr/>
        </p:nvPicPr>
        <p:blipFill>
          <a:blip r:embed="rId1"/>
          <a:srcRect b="84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4" descr="01a3"/>
          <p:cNvPicPr>
            <a:picLocks noChangeAspect="1"/>
          </p:cNvPicPr>
          <p:nvPr/>
        </p:nvPicPr>
        <p:blipFill>
          <a:blip r:embed="rId1"/>
          <a:srcRect b="-99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4" descr="1697"/>
          <p:cNvPicPr>
            <a:picLocks noChangeAspect="1"/>
          </p:cNvPicPr>
          <p:nvPr/>
        </p:nvPicPr>
        <p:blipFill>
          <a:blip r:embed="rId1"/>
          <a:srcRect b="-131"/>
          <a:stretch>
            <a:fillRect/>
          </a:stretch>
        </p:blipFill>
        <p:spPr>
          <a:xfrm>
            <a:off x="1524000" y="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2290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2291" name="Picture 4" descr="%CB%AE%BB%D9%C5%A9%D7%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6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657225"/>
            <a:ext cx="4447540" cy="5723890"/>
          </a:xfrm>
          <a:prstGeom prst="rect">
            <a:avLst/>
          </a:prstGeom>
        </p:spPr>
      </p:pic>
      <p:pic>
        <p:nvPicPr>
          <p:cNvPr id="6" name="图片 5" descr="IMG_63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190" y="477520"/>
            <a:ext cx="8598535" cy="6071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5530" y="2411730"/>
            <a:ext cx="7221220" cy="22148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3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大禹治水</a:t>
            </a:r>
            <a:endParaRPr lang="zh-CN" altLang="en-US" sz="13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p>
            <a:pPr eaLnBrk="1" hangingPunct="1"/>
            <a:endParaRPr lang="zh-CN" altLang="zh-CN" dirty="0"/>
          </a:p>
        </p:txBody>
      </p:sp>
      <p:sp>
        <p:nvSpPr>
          <p:cNvPr id="13314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3315" name="Picture 5" descr="2c407c196d1c349f4aedbc8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5" descr="451d8417ddeb28254b90a7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2510" y="3796030"/>
            <a:ext cx="2268855" cy="292163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3" y="162740"/>
            <a:ext cx="10744199" cy="653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773489" y="3135086"/>
            <a:ext cx="1027611" cy="89430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55725" y="317944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5725" y="401320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657225"/>
            <a:ext cx="4447540" cy="5723890"/>
          </a:xfrm>
          <a:prstGeom prst="rect">
            <a:avLst/>
          </a:prstGeom>
        </p:spPr>
      </p:pic>
      <p:sp>
        <p:nvSpPr>
          <p:cNvPr id="5" name="文本框 1"/>
          <p:cNvSpPr txBox="1"/>
          <p:nvPr/>
        </p:nvSpPr>
        <p:spPr>
          <a:xfrm>
            <a:off x="796924" y="2175510"/>
            <a:ext cx="10476865" cy="19389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洪水给百姓带来了</a:t>
            </a:r>
            <a:r>
              <a:rPr lang="zh-CN" altLang="en-US" sz="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无数的</a:t>
            </a:r>
            <a:r>
              <a:rPr lang="zh-CN" altLang="en-US" sz="6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灾难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</a:t>
            </a:r>
            <a:r>
              <a:rPr lang="zh-CN" altLang="en-US" sz="6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必须治好</a:t>
            </a: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它。</a:t>
            </a:r>
            <a:endParaRPr lang="zh-CN" altLang="en-US" sz="6000" b="1" dirty="0">
              <a:effectLst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3519" y="808990"/>
            <a:ext cx="3243580" cy="10147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0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联系上文</a:t>
            </a:r>
            <a:endParaRPr lang="zh-CN" altLang="zh-CN" sz="60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2510" y="3796030"/>
            <a:ext cx="2268855" cy="292163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83" y="658906"/>
            <a:ext cx="11248433" cy="5526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100014" y="3467088"/>
            <a:ext cx="2247900" cy="126819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19090" y="4735195"/>
            <a:ext cx="201930" cy="24193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33875" y="4735195"/>
            <a:ext cx="201930" cy="24193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14425" y="117919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5" y="-6985"/>
            <a:ext cx="12190730" cy="6856730"/>
            <a:chOff x="1" y="0"/>
            <a:chExt cx="19198" cy="10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" y="0"/>
              <a:ext cx="19198" cy="107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1" y="1035"/>
              <a:ext cx="7004" cy="9014"/>
            </a:xfrm>
            <a:prstGeom prst="rect">
              <a:avLst/>
            </a:prstGeom>
          </p:spPr>
        </p:pic>
      </p:grpSp>
      <p:pic>
        <p:nvPicPr>
          <p:cNvPr id="3" name="图片 2" descr="IMG_6281(20171010-113707)"/>
          <p:cNvPicPr>
            <a:picLocks noChangeAspect="1"/>
          </p:cNvPicPr>
          <p:nvPr/>
        </p:nvPicPr>
        <p:blipFill rotWithShape="1">
          <a:blip r:embed="rId3"/>
          <a:srcRect l="9377" t="14045" r="46795" b="62871"/>
          <a:stretch>
            <a:fillRect/>
          </a:stretch>
        </p:blipFill>
        <p:spPr>
          <a:xfrm>
            <a:off x="285115" y="242570"/>
            <a:ext cx="11654155" cy="622617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653280" y="2402840"/>
            <a:ext cx="1859280" cy="105029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021080" y="3335020"/>
            <a:ext cx="10031730" cy="918210"/>
            <a:chOff x="1608" y="5252"/>
            <a:chExt cx="15798" cy="1446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1608" y="6566"/>
              <a:ext cx="15798" cy="13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4815" y="5252"/>
              <a:ext cx="2331" cy="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096000" y="1530985"/>
            <a:ext cx="4625975" cy="852805"/>
            <a:chOff x="9600" y="2411"/>
            <a:chExt cx="7285" cy="134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4555" y="2411"/>
              <a:ext cx="2331" cy="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9600" y="3696"/>
              <a:ext cx="4260" cy="5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直接连接符 11"/>
          <p:cNvCxnSpPr/>
          <p:nvPr/>
        </p:nvCxnSpPr>
        <p:spPr>
          <a:xfrm>
            <a:off x="1021080" y="5093970"/>
            <a:ext cx="2458720" cy="2984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1322070" y="5123815"/>
            <a:ext cx="9274810" cy="979170"/>
            <a:chOff x="2082" y="8069"/>
            <a:chExt cx="14606" cy="154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7328" y="8069"/>
              <a:ext cx="9361" cy="4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082" y="9601"/>
              <a:ext cx="7111" cy="1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5" y="0"/>
            <a:ext cx="12190730" cy="6856730"/>
            <a:chOff x="1" y="0"/>
            <a:chExt cx="19198" cy="10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" y="0"/>
              <a:ext cx="19198" cy="107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1" y="1035"/>
              <a:ext cx="7004" cy="9014"/>
            </a:xfrm>
            <a:prstGeom prst="rect">
              <a:avLst/>
            </a:prstGeom>
          </p:spPr>
        </p:pic>
      </p:grpSp>
      <p:pic>
        <p:nvPicPr>
          <p:cNvPr id="3" name="图片 2" descr="IMG_6281(20171010-113707)"/>
          <p:cNvPicPr>
            <a:picLocks noChangeAspect="1"/>
          </p:cNvPicPr>
          <p:nvPr/>
        </p:nvPicPr>
        <p:blipFill rotWithShape="1">
          <a:blip r:embed="rId3"/>
          <a:srcRect l="57159" t="12185" b="63122"/>
          <a:stretch>
            <a:fillRect/>
          </a:stretch>
        </p:blipFill>
        <p:spPr>
          <a:xfrm>
            <a:off x="405130" y="187325"/>
            <a:ext cx="11019155" cy="6411595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8138795" y="2354580"/>
            <a:ext cx="2840355" cy="184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256155" y="3383915"/>
            <a:ext cx="887095" cy="184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46240" y="5026660"/>
            <a:ext cx="4277995" cy="412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244725" y="5067935"/>
            <a:ext cx="651510" cy="222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244725" y="5958840"/>
            <a:ext cx="651510" cy="222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5" y="0"/>
            <a:ext cx="12190730" cy="6856730"/>
            <a:chOff x="1" y="0"/>
            <a:chExt cx="19198" cy="10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" y="0"/>
              <a:ext cx="19198" cy="107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1" y="1035"/>
              <a:ext cx="7004" cy="901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34106" y="133985"/>
            <a:ext cx="38908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>
                <a:latin typeface="楷体_GB2312" panose="02010609030101010101" charset="-122"/>
                <a:ea typeface="楷体_GB2312" panose="02010609030101010101" charset="-122"/>
              </a:rPr>
              <a:t>筑坝</a:t>
            </a:r>
            <a:r>
              <a:rPr lang="zh-CN" altLang="en-US" sz="72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挡</a:t>
            </a:r>
            <a:r>
              <a:rPr lang="zh-CN" altLang="en-US" sz="7200" b="1" dirty="0">
                <a:latin typeface="楷体_GB2312" panose="02010609030101010101" charset="-122"/>
                <a:ea typeface="楷体_GB2312" panose="02010609030101010101" charset="-122"/>
              </a:rPr>
              <a:t>水</a:t>
            </a:r>
            <a:endParaRPr lang="zh-CN" altLang="en-US" sz="7200" dirty="0"/>
          </a:p>
        </p:txBody>
      </p:sp>
      <p:sp>
        <p:nvSpPr>
          <p:cNvPr id="8" name="矩形 7"/>
          <p:cNvSpPr/>
          <p:nvPr/>
        </p:nvSpPr>
        <p:spPr>
          <a:xfrm>
            <a:off x="6573520" y="1995805"/>
            <a:ext cx="5080000" cy="30460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96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先猜测</a:t>
            </a:r>
            <a:endParaRPr lang="zh-CN" altLang="zh-CN" sz="96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  <a:p>
            <a:pPr algn="ctr"/>
            <a:r>
              <a:rPr lang="zh-CN" altLang="zh-CN" sz="96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再查字典</a:t>
            </a:r>
            <a:endParaRPr lang="zh-CN" altLang="zh-CN" sz="96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图片 5" descr="FF1736C9298606C29E9F11090A46A772"/>
          <p:cNvPicPr>
            <a:picLocks noChangeAspect="1"/>
          </p:cNvPicPr>
          <p:nvPr/>
        </p:nvPicPr>
        <p:blipFill>
          <a:blip r:embed="rId3"/>
          <a:srcRect b="4371"/>
          <a:stretch>
            <a:fillRect/>
          </a:stretch>
        </p:blipFill>
        <p:spPr>
          <a:xfrm>
            <a:off x="393065" y="1463040"/>
            <a:ext cx="5734685" cy="491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2510" y="3796030"/>
            <a:ext cx="2268855" cy="2921635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83" y="658906"/>
            <a:ext cx="11248433" cy="5526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472440" y="4918710"/>
            <a:ext cx="3570605" cy="126746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6325" y="1131570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2510" y="3796030"/>
            <a:ext cx="2268855" cy="2921635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13" y="162740"/>
            <a:ext cx="10744199" cy="653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228725" y="308927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8725" y="331470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552" y="498848"/>
            <a:ext cx="2487930" cy="23069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200" b="1" dirty="0">
                <a:latin typeface="+mn-ea"/>
              </a:rPr>
              <a:t>  shì</a:t>
            </a:r>
            <a:endParaRPr lang="en-US" altLang="zh-CN" sz="7200" b="1" dirty="0">
              <a:latin typeface="+mn-ea"/>
            </a:endParaRPr>
          </a:p>
          <a:p>
            <a:pPr algn="ctr"/>
            <a:r>
              <a:rPr lang="zh-CN" altLang="en-US" sz="72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注释</a:t>
            </a:r>
            <a:endParaRPr lang="zh-CN" altLang="en-US" sz="72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8" name="图片 7" descr="图片包含 文字, 收据&#10;&#10;已生成极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0" b="5695"/>
          <a:stretch>
            <a:fillRect/>
          </a:stretch>
        </p:blipFill>
        <p:spPr>
          <a:xfrm>
            <a:off x="5207248" y="-83948"/>
            <a:ext cx="5096247" cy="69419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9900" y="6443984"/>
            <a:ext cx="2378075" cy="385735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5" y="3723586"/>
            <a:ext cx="5206613" cy="783093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91185" y="1774825"/>
          <a:ext cx="3638550" cy="366014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36601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>
            <a:cxnSpLocks noChangeShapeType="1"/>
            <a:stCxn id="3" idx="0"/>
            <a:endCxn id="3" idx="2"/>
          </p:cNvCxnSpPr>
          <p:nvPr/>
        </p:nvCxnSpPr>
        <p:spPr bwMode="auto">
          <a:xfrm>
            <a:off x="2428875" y="1774825"/>
            <a:ext cx="0" cy="366014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  <a:stCxn id="3" idx="1"/>
            <a:endCxn id="3" idx="3"/>
          </p:cNvCxnSpPr>
          <p:nvPr/>
        </p:nvCxnSpPr>
        <p:spPr bwMode="auto">
          <a:xfrm>
            <a:off x="609600" y="3604895"/>
            <a:ext cx="36385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272280" y="1754505"/>
          <a:ext cx="3638550" cy="366014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36601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直接连接符 13"/>
          <p:cNvCxnSpPr>
            <a:cxnSpLocks noChangeShapeType="1"/>
            <a:stCxn id="13" idx="0"/>
            <a:endCxn id="13" idx="2"/>
          </p:cNvCxnSpPr>
          <p:nvPr/>
        </p:nvCxnSpPr>
        <p:spPr bwMode="auto">
          <a:xfrm>
            <a:off x="6109970" y="1754505"/>
            <a:ext cx="0" cy="366014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  <a:stCxn id="13" idx="1"/>
            <a:endCxn id="13" idx="3"/>
          </p:cNvCxnSpPr>
          <p:nvPr/>
        </p:nvCxnSpPr>
        <p:spPr bwMode="auto">
          <a:xfrm>
            <a:off x="4290695" y="3584575"/>
            <a:ext cx="36385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7953375" y="1771015"/>
          <a:ext cx="3638550" cy="366014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36601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8" name="直接连接符 17"/>
          <p:cNvCxnSpPr>
            <a:cxnSpLocks noChangeShapeType="1"/>
            <a:stCxn id="17" idx="0"/>
            <a:endCxn id="17" idx="2"/>
          </p:cNvCxnSpPr>
          <p:nvPr/>
        </p:nvCxnSpPr>
        <p:spPr bwMode="auto">
          <a:xfrm>
            <a:off x="9791065" y="1771015"/>
            <a:ext cx="0" cy="366014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18"/>
          <p:cNvCxnSpPr>
            <a:cxnSpLocks noChangeShapeType="1"/>
            <a:stCxn id="17" idx="1"/>
            <a:endCxn id="17" idx="3"/>
          </p:cNvCxnSpPr>
          <p:nvPr/>
        </p:nvCxnSpPr>
        <p:spPr bwMode="auto">
          <a:xfrm>
            <a:off x="7971790" y="3601085"/>
            <a:ext cx="36385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文本框 20"/>
          <p:cNvSpPr txBox="1"/>
          <p:nvPr/>
        </p:nvSpPr>
        <p:spPr>
          <a:xfrm>
            <a:off x="880110" y="1721485"/>
            <a:ext cx="21920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3900" b="1">
                <a:latin typeface="楷体" panose="02010609060101010101" charset="-122"/>
                <a:ea typeface="楷体" panose="02010609060101010101" charset="-122"/>
              </a:rPr>
              <a:t>洪</a:t>
            </a:r>
            <a:endParaRPr lang="zh-CN" altLang="zh-CN" sz="239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42790" y="1719580"/>
            <a:ext cx="21920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3900" b="1">
                <a:latin typeface="楷体" panose="02010609060101010101" charset="-122"/>
                <a:ea typeface="楷体" panose="02010609060101010101" charset="-122"/>
              </a:rPr>
              <a:t>灾</a:t>
            </a:r>
            <a:endParaRPr lang="zh-CN" altLang="zh-CN" sz="239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31810" y="1846580"/>
            <a:ext cx="21920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3900" b="1">
                <a:latin typeface="楷体" panose="02010609060101010101" charset="-122"/>
                <a:ea typeface="楷体" panose="02010609060101010101" charset="-122"/>
              </a:rPr>
              <a:t>难</a:t>
            </a:r>
            <a:endParaRPr lang="zh-CN" altLang="zh-CN" sz="239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5" y="0"/>
            <a:ext cx="12190730" cy="6856730"/>
            <a:chOff x="1" y="0"/>
            <a:chExt cx="19198" cy="10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" y="0"/>
              <a:ext cx="19198" cy="107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1" y="1035"/>
              <a:ext cx="7004" cy="9014"/>
            </a:xfrm>
            <a:prstGeom prst="rect">
              <a:avLst/>
            </a:prstGeom>
          </p:spPr>
        </p:pic>
      </p:grp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502093" y="1520825"/>
          <a:ext cx="4500562" cy="4332605"/>
        </p:xfrm>
        <a:graphic>
          <a:graphicData uri="http://schemas.openxmlformats.org/drawingml/2006/table">
            <a:tbl>
              <a:tblPr/>
              <a:tblGrid>
                <a:gridCol w="4500562"/>
              </a:tblGrid>
              <a:tr h="4332605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5" name="直接连接符 5"/>
          <p:cNvCxnSpPr>
            <a:cxnSpLocks noChangeShapeType="1"/>
          </p:cNvCxnSpPr>
          <p:nvPr/>
        </p:nvCxnSpPr>
        <p:spPr bwMode="auto">
          <a:xfrm rot="5400000">
            <a:off x="1681481" y="3698875"/>
            <a:ext cx="4214812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7"/>
          <p:cNvCxnSpPr>
            <a:cxnSpLocks noChangeShapeType="1"/>
          </p:cNvCxnSpPr>
          <p:nvPr/>
        </p:nvCxnSpPr>
        <p:spPr bwMode="auto">
          <a:xfrm>
            <a:off x="1502093" y="3663950"/>
            <a:ext cx="4500562" cy="71438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Box 10"/>
          <p:cNvSpPr txBox="1">
            <a:spLocks noChangeArrowheads="1"/>
          </p:cNvSpPr>
          <p:nvPr/>
        </p:nvSpPr>
        <p:spPr bwMode="auto">
          <a:xfrm>
            <a:off x="2002155" y="1732280"/>
            <a:ext cx="928688" cy="424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0" b="1" dirty="0">
                <a:latin typeface="楷体" panose="02010609060101010101" charset="-122"/>
                <a:ea typeface="楷体" panose="02010609060101010101" charset="-122"/>
              </a:rPr>
              <a:t>难</a:t>
            </a:r>
            <a:endParaRPr lang="zh-CN" altLang="en-US" sz="27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27250" y="2735580"/>
            <a:ext cx="1330325" cy="2046605"/>
          </a:xfrm>
          <a:prstGeom prst="rect">
            <a:avLst/>
          </a:prstGeom>
          <a:solidFill>
            <a:schemeClr val="accent2">
              <a:lumMod val="60000"/>
              <a:lumOff val="40000"/>
              <a:alpha val="53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57575" y="2010410"/>
            <a:ext cx="656590" cy="3483610"/>
          </a:xfrm>
          <a:prstGeom prst="rect">
            <a:avLst/>
          </a:prstGeom>
          <a:solidFill>
            <a:schemeClr val="accent6">
              <a:lumMod val="60000"/>
              <a:lumOff val="40000"/>
              <a:alpha val="53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14165" y="2404745"/>
            <a:ext cx="1330325" cy="2610485"/>
          </a:xfrm>
          <a:prstGeom prst="rect">
            <a:avLst/>
          </a:prstGeom>
          <a:solidFill>
            <a:schemeClr val="accent6">
              <a:lumMod val="60000"/>
              <a:lumOff val="40000"/>
              <a:alpha val="53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0064" y="995680"/>
            <a:ext cx="3243580" cy="10147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60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一看宽窄</a:t>
            </a:r>
            <a:endParaRPr lang="zh-CN" altLang="zh-CN" sz="60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70064" y="2921000"/>
            <a:ext cx="3243580" cy="10147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60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二看高低</a:t>
            </a:r>
            <a:endParaRPr lang="zh-CN" altLang="zh-CN" sz="60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70064" y="4838700"/>
            <a:ext cx="3243580" cy="10147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zh-CN" sz="60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三看穿插</a:t>
            </a:r>
            <a:endParaRPr lang="zh-CN" altLang="zh-CN" sz="60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09650" y="2441575"/>
            <a:ext cx="5426075" cy="2634615"/>
            <a:chOff x="1590" y="3845"/>
            <a:chExt cx="8545" cy="4149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1590" y="3845"/>
              <a:ext cx="8345" cy="35"/>
            </a:xfrm>
            <a:prstGeom prst="line">
              <a:avLst/>
            </a:prstGeom>
            <a:ln w="5715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1790" y="7959"/>
              <a:ext cx="8345" cy="35"/>
            </a:xfrm>
            <a:prstGeom prst="line">
              <a:avLst/>
            </a:prstGeom>
            <a:ln w="5715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 rot="720000">
            <a:off x="2886710" y="1943735"/>
            <a:ext cx="293941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3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丿</a:t>
            </a:r>
            <a:endParaRPr lang="zh-CN" altLang="en-US" sz="13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1" grpId="0" bldLvl="0" animBg="1"/>
      <p:bldP spid="3" grpId="0" bldLvl="0" animBg="1"/>
      <p:bldP spid="5" grpId="0" bldLvl="0" animBg="1"/>
      <p:bldP spid="6" grpId="0" bldLvl="0" animBg="1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316605" y="1334135"/>
            <a:ext cx="508000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第二课时</a:t>
            </a:r>
            <a:endParaRPr lang="zh-CN" altLang="zh-CN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14400" y="1963420"/>
            <a:ext cx="9845675" cy="922020"/>
            <a:chOff x="252" y="383"/>
            <a:chExt cx="15505" cy="1452"/>
          </a:xfrm>
        </p:grpSpPr>
        <p:sp>
          <p:nvSpPr>
            <p:cNvPr id="4" name="文本框 3"/>
            <p:cNvSpPr txBox="1"/>
            <p:nvPr/>
          </p:nvSpPr>
          <p:spPr>
            <a:xfrm>
              <a:off x="252" y="383"/>
              <a:ext cx="2665" cy="1452"/>
            </a:xfrm>
            <a:prstGeom prst="rect">
              <a:avLst/>
            </a:prstGeom>
            <a:solidFill>
              <a:schemeClr val="accent1">
                <a:alpha val="83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泛滥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092" y="383"/>
              <a:ext cx="2665" cy="145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伤害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28" y="383"/>
              <a:ext cx="2852" cy="145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淹没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987" y="383"/>
              <a:ext cx="2508" cy="1452"/>
            </a:xfrm>
            <a:prstGeom prst="rect">
              <a:avLst/>
            </a:prstGeom>
            <a:solidFill>
              <a:srgbClr val="997AB6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冲毁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6285" y="676910"/>
            <a:ext cx="1039368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你能用上以下词语说一说洪水带来的灾害吗？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55955" y="690245"/>
            <a:ext cx="1104900" cy="11068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鲧</a:t>
            </a:r>
            <a:endParaRPr lang="zh-CN" altLang="en-US" sz="6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95600" y="828675"/>
            <a:ext cx="2678430" cy="8299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筑坝挡水</a:t>
            </a:r>
            <a:endParaRPr lang="zh-CN" altLang="en-US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28460" y="828675"/>
            <a:ext cx="5059680" cy="8299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洪水仍然没有消退</a:t>
            </a:r>
            <a:endParaRPr lang="zh-CN" altLang="en-US" sz="4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1979930" y="1133475"/>
            <a:ext cx="676275" cy="238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5758180" y="1133475"/>
            <a:ext cx="676275" cy="238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9765" y="2943860"/>
            <a:ext cx="1101090" cy="119888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禹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右箭头 8"/>
          <p:cNvSpPr/>
          <p:nvPr/>
        </p:nvSpPr>
        <p:spPr>
          <a:xfrm rot="5400000">
            <a:off x="794385" y="2327275"/>
            <a:ext cx="828040" cy="238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69975" y="2108835"/>
            <a:ext cx="1409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（儿子）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4" grpId="0" bldLvl="0" animBg="1"/>
      <p:bldP spid="7" grpId="0" animBg="1"/>
      <p:bldP spid="5" grpId="0" bldLvl="0" animBg="1"/>
      <p:bldP spid="9" grpId="0" animBg="1"/>
      <p:bldP spid="9" grpId="1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29080" y="1372870"/>
            <a:ext cx="8397240" cy="42462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为了治水，大禹曾三过家门而不敢入。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第一次经过家门时，听到他的妻子因分娩而在呻吟，还有婴儿的哇哇的哭声。助手劝他进去看看，他怕耽误治水，没有进去；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第二次经过家门时，他的儿子正在他妻子的怀中向他招着手，这正是工程紧张的时候，他只是挥手打了下招呼，就走过去了。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第三次经过家门时，儿子已长到10多岁了，跑过来使劲把他往家里拉。大禹深情地抚摸着儿子的头，告诉他，水未治平，没空回家，又匆忙离开，没进家门。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大禹三过家门而不入，被传为美谈，至今仍为人们所传颂。</a:t>
            </a:r>
            <a:endParaRPr lang="zh-CN" altLang="en-US" sz="20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86025" y="17399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三过家门而不入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70380" y="342900"/>
            <a:ext cx="7752715" cy="3046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禹离开了家乡，一去就是十三年。这十三年里，他到处奔走，曾经三次路过自己家门口。可是他认为治水要紧，一次也没有走进家门看一看。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3600" y="45529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65823" y="553085"/>
            <a:ext cx="2249805" cy="9220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我会填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60880" y="1609725"/>
            <a:ext cx="7752715" cy="3046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禹离开了家乡，一去就是（   ）年。这（   ）年里，他到处奔走，曾经（   ）次路过自己家门口。可是他认为治水要紧，（   ）次也没有走进家门看一看。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011806" y="1029335"/>
            <a:ext cx="7480300" cy="768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禹为什么急于把洪水治理好？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9335" y="534035"/>
            <a:ext cx="1560830" cy="9220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思考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46525" y="2315210"/>
            <a:ext cx="4889500" cy="92202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因为</a:t>
            </a:r>
            <a:r>
              <a:rPr lang="en-US" altLang="zh-CN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……</a:t>
            </a:r>
            <a:r>
              <a:rPr lang="zh-CN" altLang="en-US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所以</a:t>
            </a:r>
            <a:r>
              <a:rPr lang="en-US" altLang="zh-CN" sz="54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……</a:t>
            </a:r>
            <a:endParaRPr lang="en-US" altLang="zh-CN" sz="54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29335" y="3613785"/>
            <a:ext cx="11064240" cy="132207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因为洪水害得老百姓无家可归，禹心里装着百姓，所以他急于把洪水治理好。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70380" y="342900"/>
            <a:ext cx="7752715" cy="30460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禹离开了家乡，一去就是十三年。这十三年里，他到处奔走，曾经三次路过自己家门口。可是他认为治水要紧，一次也没有走进家门看一看。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3600" y="45529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6185" y="657225"/>
            <a:ext cx="4447540" cy="5723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1545" y="1524635"/>
            <a:ext cx="7221220" cy="22148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3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大禹治水</a:t>
            </a:r>
            <a:endParaRPr lang="zh-CN" altLang="en-US" sz="13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文本占位符 18433"/>
          <p:cNvSpPr/>
          <p:nvPr>
            <p:ph idx="1"/>
          </p:nvPr>
        </p:nvSpPr>
        <p:spPr>
          <a:xfrm>
            <a:off x="1304925" y="1479550"/>
            <a:ext cx="9200515" cy="1477010"/>
          </a:xfr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禹为了治水疏通河道，会遇到哪些困难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禹会怎样面对这些困难呢？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9" name="文本框 18436"/>
          <p:cNvSpPr txBox="1"/>
          <p:nvPr/>
        </p:nvSpPr>
        <p:spPr>
          <a:xfrm>
            <a:off x="836930" y="422275"/>
            <a:ext cx="2360295" cy="922020"/>
          </a:xfrm>
          <a:prstGeom prst="rect">
            <a:avLst/>
          </a:prstGeom>
          <a:solidFill>
            <a:schemeClr val="accent4">
              <a:alpha val="83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隶书" panose="02010509060101010101" pitchFamily="49" charset="-122"/>
              </a:rPr>
              <a:t>想一想</a:t>
            </a:r>
            <a:endParaRPr lang="zh-CN" altLang="en-US" sz="54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文本占位符 19457"/>
          <p:cNvSpPr/>
          <p:nvPr>
            <p:ph idx="1"/>
          </p:nvPr>
        </p:nvSpPr>
        <p:spPr>
          <a:xfrm>
            <a:off x="924560" y="1200785"/>
            <a:ext cx="10343515" cy="3923665"/>
          </a:xfr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en-US" sz="3600" dirty="0">
                <a:ea typeface="楷体_GB2312" panose="02010609030101010101" charset="-122"/>
              </a:rPr>
              <a:t>  </a:t>
            </a:r>
            <a:r>
              <a:rPr lang="en-US" sz="3600" b="1" dirty="0">
                <a:ea typeface="楷体_GB2312" panose="02010609030101010101" charset="-122"/>
              </a:rPr>
              <a:t>1.</a:t>
            </a:r>
            <a:r>
              <a:rPr lang="zh-CN" altLang="en-US" sz="3600" b="1" dirty="0">
                <a:ea typeface="楷体_GB2312" panose="02010609030101010101" charset="-122"/>
              </a:rPr>
              <a:t>当天气变冷了，他会</a:t>
            </a:r>
            <a:r>
              <a:rPr lang="zh-CN" altLang="zh-CN" sz="3600" b="1" dirty="0">
                <a:ea typeface="楷体_GB2312" panose="02010609030101010101" charset="-122"/>
              </a:rPr>
              <a:t>_______</a:t>
            </a:r>
            <a:r>
              <a:rPr lang="zh-CN" altLang="en-US" sz="3600" b="1" dirty="0">
                <a:ea typeface="楷体_GB2312" panose="02010609030101010101" charset="-122"/>
              </a:rPr>
              <a:t>；</a:t>
            </a:r>
            <a:endParaRPr lang="zh-CN" altLang="en-US" sz="3600" b="1" dirty="0">
              <a:ea typeface="楷体_GB2312" panose="02010609030101010101" charset="-122"/>
            </a:endParaRPr>
          </a:p>
          <a:p>
            <a:pPr eaLnBrk="1" hangingPunct="1">
              <a:buNone/>
            </a:pPr>
            <a:r>
              <a:rPr lang="zh-CN" altLang="zh-CN" sz="3600" b="1" dirty="0">
                <a:ea typeface="楷体_GB2312" panose="02010609030101010101" charset="-122"/>
              </a:rPr>
              <a:t>  </a:t>
            </a:r>
            <a:r>
              <a:rPr lang="en-US" sz="3600" b="1" dirty="0">
                <a:ea typeface="楷体_GB2312" panose="02010609030101010101" charset="-122"/>
              </a:rPr>
              <a:t>2.</a:t>
            </a:r>
            <a:r>
              <a:rPr lang="zh-CN" altLang="en-US" sz="3600" b="1" dirty="0">
                <a:ea typeface="楷体_GB2312" panose="02010609030101010101" charset="-122"/>
              </a:rPr>
              <a:t>当天气变热了，他会</a:t>
            </a:r>
            <a:r>
              <a:rPr lang="zh-CN" altLang="zh-CN" sz="3600" b="1" dirty="0">
                <a:ea typeface="楷体_GB2312" panose="02010609030101010101" charset="-122"/>
              </a:rPr>
              <a:t>_______</a:t>
            </a:r>
            <a:r>
              <a:rPr lang="zh-CN" altLang="en-US" sz="3600" b="1" dirty="0">
                <a:ea typeface="楷体_GB2312" panose="02010609030101010101" charset="-122"/>
              </a:rPr>
              <a:t>；</a:t>
            </a:r>
            <a:endParaRPr lang="en-US" altLang="zh-CN" sz="3600" b="1" dirty="0">
              <a:ea typeface="楷体_GB2312" panose="02010609030101010101" charset="-122"/>
            </a:endParaRPr>
          </a:p>
          <a:p>
            <a:pPr eaLnBrk="1" hangingPunct="1">
              <a:buNone/>
            </a:pPr>
            <a:r>
              <a:rPr lang="en-US" altLang="zh-CN" sz="3600" b="1" dirty="0">
                <a:ea typeface="楷体_GB2312" panose="02010609030101010101" charset="-122"/>
              </a:rPr>
              <a:t>  </a:t>
            </a:r>
            <a:r>
              <a:rPr lang="en-US" sz="3600" b="1" dirty="0">
                <a:ea typeface="楷体_GB2312" panose="02010609030101010101" charset="-122"/>
              </a:rPr>
              <a:t>3.</a:t>
            </a:r>
            <a:r>
              <a:rPr lang="zh-CN" altLang="en-US" sz="3600" b="1" dirty="0">
                <a:ea typeface="楷体_GB2312" panose="02010609030101010101" charset="-122"/>
              </a:rPr>
              <a:t>当禹口渴了，他会</a:t>
            </a:r>
            <a:r>
              <a:rPr lang="zh-CN" altLang="zh-CN" sz="3600" b="1" dirty="0">
                <a:ea typeface="楷体_GB2312" panose="02010609030101010101" charset="-122"/>
              </a:rPr>
              <a:t>_______</a:t>
            </a:r>
            <a:r>
              <a:rPr lang="zh-CN" altLang="en-US" sz="3600" b="1" dirty="0">
                <a:ea typeface="楷体_GB2312" panose="02010609030101010101" charset="-122"/>
              </a:rPr>
              <a:t>；</a:t>
            </a:r>
            <a:endParaRPr lang="zh-CN" altLang="en-US" sz="3600" b="1" dirty="0">
              <a:ea typeface="楷体_GB2312" panose="02010609030101010101" charset="-122"/>
            </a:endParaRPr>
          </a:p>
          <a:p>
            <a:pPr eaLnBrk="1" hangingPunct="1">
              <a:buNone/>
            </a:pPr>
            <a:r>
              <a:rPr lang="en-US" altLang="zh-CN" sz="3600" b="1" dirty="0">
                <a:ea typeface="楷体_GB2312" panose="02010609030101010101" charset="-122"/>
              </a:rPr>
              <a:t>  4.</a:t>
            </a:r>
            <a:r>
              <a:rPr lang="zh-CN" altLang="en-US" sz="3600" b="1" dirty="0">
                <a:ea typeface="楷体_GB2312" panose="02010609030101010101" charset="-122"/>
              </a:rPr>
              <a:t>当禹带的干粮吃完了，他会</a:t>
            </a:r>
            <a:r>
              <a:rPr lang="zh-CN" altLang="zh-CN" sz="3600" b="1" dirty="0">
                <a:ea typeface="楷体_GB2312" panose="02010609030101010101" charset="-122"/>
              </a:rPr>
              <a:t>_______</a:t>
            </a:r>
            <a:r>
              <a:rPr lang="zh-CN" altLang="en-US" sz="3600" b="1" dirty="0">
                <a:ea typeface="楷体_GB2312" panose="02010609030101010101" charset="-122"/>
              </a:rPr>
              <a:t>；</a:t>
            </a:r>
            <a:endParaRPr lang="zh-CN" altLang="en-US" sz="3600" b="1" dirty="0">
              <a:ea typeface="楷体_GB2312" panose="02010609030101010101" charset="-122"/>
            </a:endParaRPr>
          </a:p>
          <a:p>
            <a:pPr eaLnBrk="1" hangingPunct="1">
              <a:buNone/>
            </a:pPr>
            <a:r>
              <a:rPr lang="en-US" sz="3600" b="1" dirty="0">
                <a:ea typeface="楷体_GB2312" panose="02010609030101010101" charset="-122"/>
              </a:rPr>
              <a:t>  5.</a:t>
            </a:r>
            <a:r>
              <a:rPr lang="zh-CN" altLang="en-US" sz="3600" b="1" dirty="0">
                <a:ea typeface="楷体_GB2312" panose="02010609030101010101" charset="-122"/>
              </a:rPr>
              <a:t>在爬高山的过程中，他会有</a:t>
            </a:r>
            <a:r>
              <a:rPr lang="zh-CN" altLang="zh-CN" sz="3600" b="1" dirty="0">
                <a:ea typeface="楷体_GB2312" panose="02010609030101010101" charset="-122"/>
              </a:rPr>
              <a:t>_______</a:t>
            </a:r>
            <a:r>
              <a:rPr lang="zh-CN" altLang="en-US" sz="3600" b="1" dirty="0">
                <a:ea typeface="楷体_GB2312" panose="02010609030101010101" charset="-122"/>
              </a:rPr>
              <a:t>的危险；</a:t>
            </a:r>
            <a:endParaRPr lang="zh-CN" altLang="en-US" sz="3600" b="1" dirty="0">
              <a:ea typeface="楷体_GB2312" panose="02010609030101010101" charset="-122"/>
            </a:endParaRPr>
          </a:p>
          <a:p>
            <a:pPr eaLnBrk="1" hangingPunct="1">
              <a:buNone/>
            </a:pPr>
            <a:r>
              <a:rPr lang="en-US" altLang="zh-CN" sz="3600" b="1" dirty="0">
                <a:ea typeface="楷体_GB2312" panose="02010609030101010101" charset="-122"/>
              </a:rPr>
              <a:t>  </a:t>
            </a:r>
            <a:r>
              <a:rPr lang="en-US" sz="3600" b="1" dirty="0">
                <a:ea typeface="楷体_GB2312" panose="02010609030101010101" charset="-122"/>
              </a:rPr>
              <a:t>6.</a:t>
            </a:r>
            <a:r>
              <a:rPr lang="zh-CN" altLang="en-US" sz="3600" b="1" dirty="0">
                <a:ea typeface="楷体_GB2312" panose="02010609030101010101" charset="-122"/>
              </a:rPr>
              <a:t>在森林里查看地形，他会被</a:t>
            </a:r>
            <a:r>
              <a:rPr lang="en-US" altLang="zh-CN" sz="3600" b="1" dirty="0">
                <a:ea typeface="楷体_GB2312" panose="02010609030101010101" charset="-122"/>
              </a:rPr>
              <a:t>_________</a:t>
            </a:r>
            <a:r>
              <a:rPr lang="zh-CN" altLang="en-US" sz="3600" b="1" dirty="0">
                <a:ea typeface="楷体_GB2312" panose="02010609030101010101" charset="-122"/>
              </a:rPr>
              <a:t>咬伤；</a:t>
            </a:r>
            <a:endParaRPr lang="zh-CN" altLang="en-US" sz="3600" b="1" dirty="0">
              <a:ea typeface="楷体_GB2312" panose="02010609030101010101" charset="-122"/>
            </a:endParaRPr>
          </a:p>
        </p:txBody>
      </p:sp>
      <p:sp>
        <p:nvSpPr>
          <p:cNvPr id="40963" name="文本框 19460"/>
          <p:cNvSpPr txBox="1"/>
          <p:nvPr/>
        </p:nvSpPr>
        <p:spPr>
          <a:xfrm>
            <a:off x="1241425" y="198755"/>
            <a:ext cx="2543175" cy="922020"/>
          </a:xfrm>
          <a:prstGeom prst="rect">
            <a:avLst/>
          </a:prstGeom>
          <a:solidFill>
            <a:schemeClr val="accent4">
              <a:alpha val="83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Arial" panose="020B0604020202020204" pitchFamily="34" charset="0"/>
                <a:ea typeface="隶书" panose="02010509060101010101" pitchFamily="49" charset="-122"/>
              </a:rPr>
              <a:t>说一说</a:t>
            </a:r>
            <a:endParaRPr lang="zh-CN" altLang="en-US" sz="54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1" descr="QQ截图201707200130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" y="-67945"/>
            <a:ext cx="12233910" cy="68719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文本框 84994"/>
          <p:cNvSpPr txBox="1"/>
          <p:nvPr/>
        </p:nvSpPr>
        <p:spPr>
          <a:xfrm>
            <a:off x="1981200" y="228600"/>
            <a:ext cx="8229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48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41987" name="文本框 84995"/>
          <p:cNvSpPr txBox="1"/>
          <p:nvPr/>
        </p:nvSpPr>
        <p:spPr>
          <a:xfrm>
            <a:off x="1703388" y="765175"/>
            <a:ext cx="860425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latin typeface="Arial" panose="020B0604020202020204" pitchFamily="34" charset="0"/>
                <a:ea typeface="楷体_GB2312" panose="02010609030101010101" charset="-122"/>
              </a:rPr>
              <a:t>       </a:t>
            </a:r>
            <a:endParaRPr lang="zh-CN" altLang="en-US" sz="6000" b="1" dirty="0"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41988" name="文本框 84996"/>
          <p:cNvSpPr txBox="1"/>
          <p:nvPr/>
        </p:nvSpPr>
        <p:spPr>
          <a:xfrm>
            <a:off x="3082925" y="360363"/>
            <a:ext cx="7343775" cy="1430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60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(        )</a:t>
            </a:r>
            <a:r>
              <a:rPr lang="zh-CN" altLang="en-US" sz="6000" b="1" dirty="0">
                <a:solidFill>
                  <a:srgbClr val="000000"/>
                </a:solidFill>
                <a:latin typeface="楷体_GB2312" panose="02010609030101010101" charset="-122"/>
                <a:ea typeface="楷体_GB2312" panose="02010609030101010101" charset="-122"/>
              </a:rPr>
              <a:t>的禹</a:t>
            </a:r>
            <a:endParaRPr lang="zh-CN" altLang="en-US" sz="6000" b="1" dirty="0">
              <a:solidFill>
                <a:srgbClr val="0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86716" y="257810"/>
            <a:ext cx="11784330" cy="768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找一找：禹治理洪水的句子，用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en-US" altLang="zh-CN" sz="4400" b="1" u="sng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画出来。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00225" y="1304925"/>
            <a:ext cx="8114665" cy="39693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禹吸取了鲧治水失败的教训，采用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疏导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办法治水。他和千千万万的人一起，疏通了很多河道，让洪水通过河道，最后流到大海里去。洪水终于退了，毒蛇猛兽被驱赶走了，人们把家搬了回来。大家在被水淹过的土地上耕种，农业生产渐渐恢复了，百姓重新过上了安居乐业的生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086100" y="2619375"/>
            <a:ext cx="6286500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927225" y="3289300"/>
            <a:ext cx="5930900" cy="635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162175" y="130492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77175" y="14897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疏导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9763125" y="1489710"/>
            <a:ext cx="2407920" cy="1485900"/>
          </a:xfrm>
          <a:prstGeom prst="cloudCallout">
            <a:avLst>
              <a:gd name="adj1" fmla="val -107067"/>
              <a:gd name="adj2" fmla="val -2145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使淤塞的水流或阻塞的道路畅通</a:t>
            </a:r>
            <a:endParaRPr lang="zh-CN" altLang="en-US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21865" y="1323975"/>
            <a:ext cx="8114665" cy="3969385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禹吸取了鲧治水失败的教训，采用疏导的办法治水。他和千千万万的人一起，疏通了很多河道，让洪水通过河道，最后流到大海里去。洪水终于退了，毒蛇猛兽被驱赶走了，人们把家搬了回来。大家在被水淹过的土地上耕种，农业生产渐渐恢复了，百姓重新过上了安居乐业的生活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0325" y="132397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2501" y="210185"/>
            <a:ext cx="6918960" cy="768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治水之后，又是什么景象？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21865" y="1323975"/>
            <a:ext cx="8114665" cy="3969385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禹吸取了鲧治水失败的教训，采用疏导的办法治水。他和千千万万的人一起，疏通了很多河道，让洪水通过河道，最后流到大海里去。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洪水终于退了，毒蛇猛兽被驱赶走了，人们把家搬了回来。大家在被水淹过的土地上耕种，农业生产渐渐恢复了，百姓重新过上了安居乐业的生活。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0325" y="132397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2501" y="210185"/>
            <a:ext cx="6918960" cy="768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治水之后，又是什么景象？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7EAD9">
                  <a:alpha val="100000"/>
                </a:srgbClr>
              </a:clrFrom>
              <a:clrTo>
                <a:srgbClr val="F7EA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225" y="134620"/>
            <a:ext cx="6631940" cy="39789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2770" y="2934335"/>
            <a:ext cx="5078095" cy="36747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07765" y="3105150"/>
            <a:ext cx="4775835" cy="14452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安居乐业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1445" y="434975"/>
            <a:ext cx="9614535" cy="3324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1456" y="0"/>
            <a:ext cx="1866900" cy="76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治水前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1781" y="3584575"/>
            <a:ext cx="1866900" cy="7683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治水后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1055" y="4436110"/>
            <a:ext cx="9562465" cy="230695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洪水终于退了，毒蛇猛兽被驱赶走了，人们把家搬了回来。大家在被水淹过的土地上耕种，农业生产渐渐恢复了，百姓重新过上了安居乐业的生活。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10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70990" y="1104900"/>
            <a:ext cx="9333865" cy="17532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人们非常感谢禹的功绩，因此尊称他为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大禹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，也就是伟大的禹。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91185" y="1774825"/>
          <a:ext cx="3638550" cy="366014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36601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>
            <a:cxnSpLocks noChangeShapeType="1"/>
            <a:stCxn id="3" idx="0"/>
            <a:endCxn id="3" idx="2"/>
          </p:cNvCxnSpPr>
          <p:nvPr/>
        </p:nvCxnSpPr>
        <p:spPr bwMode="auto">
          <a:xfrm>
            <a:off x="2428875" y="1774825"/>
            <a:ext cx="0" cy="366014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  <a:stCxn id="3" idx="1"/>
            <a:endCxn id="3" idx="3"/>
          </p:cNvCxnSpPr>
          <p:nvPr/>
        </p:nvCxnSpPr>
        <p:spPr bwMode="auto">
          <a:xfrm>
            <a:off x="609600" y="3604895"/>
            <a:ext cx="36385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272280" y="1754505"/>
          <a:ext cx="3638550" cy="366014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36601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直接连接符 13"/>
          <p:cNvCxnSpPr>
            <a:cxnSpLocks noChangeShapeType="1"/>
            <a:stCxn id="13" idx="0"/>
            <a:endCxn id="13" idx="2"/>
          </p:cNvCxnSpPr>
          <p:nvPr/>
        </p:nvCxnSpPr>
        <p:spPr bwMode="auto">
          <a:xfrm>
            <a:off x="6109970" y="1754505"/>
            <a:ext cx="0" cy="366014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  <a:stCxn id="13" idx="1"/>
            <a:endCxn id="13" idx="3"/>
          </p:cNvCxnSpPr>
          <p:nvPr/>
        </p:nvCxnSpPr>
        <p:spPr bwMode="auto">
          <a:xfrm>
            <a:off x="4290695" y="3584575"/>
            <a:ext cx="36385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7953375" y="1771015"/>
          <a:ext cx="3638550" cy="366014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36601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8" name="直接连接符 17"/>
          <p:cNvCxnSpPr>
            <a:cxnSpLocks noChangeShapeType="1"/>
            <a:stCxn id="17" idx="0"/>
            <a:endCxn id="17" idx="2"/>
          </p:cNvCxnSpPr>
          <p:nvPr/>
        </p:nvCxnSpPr>
        <p:spPr bwMode="auto">
          <a:xfrm>
            <a:off x="9791065" y="1771015"/>
            <a:ext cx="0" cy="366014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18"/>
          <p:cNvCxnSpPr>
            <a:cxnSpLocks noChangeShapeType="1"/>
            <a:stCxn id="17" idx="1"/>
            <a:endCxn id="17" idx="3"/>
          </p:cNvCxnSpPr>
          <p:nvPr/>
        </p:nvCxnSpPr>
        <p:spPr bwMode="auto">
          <a:xfrm>
            <a:off x="7971790" y="3601085"/>
            <a:ext cx="36385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文本框 20"/>
          <p:cNvSpPr txBox="1"/>
          <p:nvPr/>
        </p:nvSpPr>
        <p:spPr>
          <a:xfrm>
            <a:off x="880110" y="1721485"/>
            <a:ext cx="28016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3900" b="1">
                <a:latin typeface="楷体" panose="02010609060101010101" charset="-122"/>
                <a:ea typeface="楷体" panose="02010609060101010101" charset="-122"/>
              </a:rPr>
              <a:t>道</a:t>
            </a:r>
            <a:endParaRPr lang="zh-CN" altLang="zh-CN" sz="239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42790" y="1719580"/>
            <a:ext cx="21920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3900" b="1">
                <a:latin typeface="楷体" panose="02010609060101010101" charset="-122"/>
                <a:ea typeface="楷体" panose="02010609060101010101" charset="-122"/>
              </a:rPr>
              <a:t>认</a:t>
            </a:r>
            <a:endParaRPr lang="zh-CN" altLang="zh-CN" sz="239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31810" y="1846580"/>
            <a:ext cx="288163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3900" b="1">
                <a:latin typeface="楷体" panose="02010609060101010101" charset="-122"/>
                <a:ea typeface="楷体" panose="02010609060101010101" charset="-122"/>
              </a:rPr>
              <a:t>被</a:t>
            </a:r>
            <a:endParaRPr lang="zh-CN" altLang="zh-CN" sz="239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5" y="0"/>
            <a:ext cx="12190730" cy="6856730"/>
            <a:chOff x="1" y="0"/>
            <a:chExt cx="19198" cy="10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" y="0"/>
              <a:ext cx="19198" cy="1079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1" y="1035"/>
              <a:ext cx="7004" cy="9014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882650" y="1768475"/>
            <a:ext cx="10021570" cy="341632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     </a:t>
            </a:r>
            <a:r>
              <a:rPr lang="zh-CN" altLang="en-US" sz="7200" b="1" dirty="0">
                <a:solidFill>
                  <a:schemeClr val="tx1"/>
                </a:solidFill>
                <a:effectLst/>
                <a:latin typeface="楷体_GB2312" panose="02010609030101010101" charset="-122"/>
                <a:ea typeface="楷体_GB2312" panose="02010609030101010101" charset="-122"/>
              </a:rPr>
              <a:t>请自己读一读课文，读准字音，读通课文，难读的句子多读几遍。</a:t>
            </a:r>
            <a:endParaRPr lang="zh-CN" altLang="en-US" sz="7200" b="1" dirty="0">
              <a:solidFill>
                <a:schemeClr val="tx1"/>
              </a:solidFill>
              <a:effectLst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91185" y="1774825"/>
          <a:ext cx="3638550" cy="366014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36601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6" name="直接连接符 5"/>
          <p:cNvCxnSpPr>
            <a:cxnSpLocks noChangeShapeType="1"/>
            <a:stCxn id="3" idx="0"/>
            <a:endCxn id="3" idx="2"/>
          </p:cNvCxnSpPr>
          <p:nvPr/>
        </p:nvCxnSpPr>
        <p:spPr bwMode="auto">
          <a:xfrm>
            <a:off x="2428875" y="1774825"/>
            <a:ext cx="0" cy="366014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  <a:stCxn id="3" idx="1"/>
            <a:endCxn id="3" idx="3"/>
          </p:cNvCxnSpPr>
          <p:nvPr/>
        </p:nvCxnSpPr>
        <p:spPr bwMode="auto">
          <a:xfrm>
            <a:off x="609600" y="3604895"/>
            <a:ext cx="36385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272280" y="1754505"/>
          <a:ext cx="3638550" cy="3660140"/>
        </p:xfrm>
        <a:graphic>
          <a:graphicData uri="http://schemas.openxmlformats.org/drawingml/2006/table">
            <a:tbl>
              <a:tblPr/>
              <a:tblGrid>
                <a:gridCol w="3638550"/>
              </a:tblGrid>
              <a:tr h="3660140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39" marR="91439" marT="45726" marB="45726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cxnSp>
        <p:nvCxnSpPr>
          <p:cNvPr id="14" name="直接连接符 13"/>
          <p:cNvCxnSpPr>
            <a:cxnSpLocks noChangeShapeType="1"/>
            <a:stCxn id="13" idx="0"/>
            <a:endCxn id="13" idx="2"/>
          </p:cNvCxnSpPr>
          <p:nvPr/>
        </p:nvCxnSpPr>
        <p:spPr bwMode="auto">
          <a:xfrm>
            <a:off x="6109970" y="1754505"/>
            <a:ext cx="0" cy="366014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  <a:stCxn id="13" idx="1"/>
            <a:endCxn id="13" idx="3"/>
          </p:cNvCxnSpPr>
          <p:nvPr/>
        </p:nvCxnSpPr>
        <p:spPr bwMode="auto">
          <a:xfrm>
            <a:off x="4290695" y="3584575"/>
            <a:ext cx="363855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文本框 20"/>
          <p:cNvSpPr txBox="1"/>
          <p:nvPr/>
        </p:nvSpPr>
        <p:spPr>
          <a:xfrm>
            <a:off x="880110" y="1721485"/>
            <a:ext cx="28016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3900" b="1">
                <a:latin typeface="楷体" panose="02010609060101010101" charset="-122"/>
                <a:ea typeface="楷体" panose="02010609060101010101" charset="-122"/>
              </a:rPr>
              <a:t>业</a:t>
            </a:r>
            <a:endParaRPr lang="zh-CN" altLang="zh-CN" sz="239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42790" y="1719580"/>
            <a:ext cx="2192020" cy="376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3900" b="1">
                <a:latin typeface="楷体" panose="02010609060101010101" charset="-122"/>
                <a:ea typeface="楷体" panose="02010609060101010101" charset="-122"/>
              </a:rPr>
              <a:t>产</a:t>
            </a:r>
            <a:endParaRPr lang="zh-CN" altLang="zh-CN" sz="239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6" descr="30大禹治水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" y="28575"/>
            <a:ext cx="12151995" cy="68243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99073" y="28575"/>
            <a:ext cx="2249805" cy="9220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我会读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674" name="文本占位符 18433"/>
          <p:cNvSpPr/>
          <p:nvPr>
            <p:ph idx="1"/>
          </p:nvPr>
        </p:nvSpPr>
        <p:spPr>
          <a:xfrm>
            <a:off x="946150" y="247650"/>
            <a:ext cx="10821035" cy="6602095"/>
          </a:xfrm>
          <a:solidFill>
            <a:schemeClr val="bg1">
              <a:alpha val="83000"/>
            </a:schemeClr>
          </a:solidFill>
        </p:spPr>
        <p:txBody>
          <a:bodyPr wrap="square" lIns="91440" tIns="45720" rIns="91440" bIns="45720" anchor="t">
            <a:noAutofit/>
          </a:bodyPr>
          <a:p>
            <a:pPr eaLnBrk="1" hangingPunct="1">
              <a:lnSpc>
                <a:spcPct val="150000"/>
              </a:lnSpc>
              <a:buNone/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洪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水  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毒蛇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猛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兽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伤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害 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灾难</a:t>
            </a:r>
            <a:endParaRPr lang="zh-CN" altLang="en-US" sz="5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仍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然  消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退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继续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认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为  教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训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恢</a:t>
            </a: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复  经常  到处  百姓  当时  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家乡  可是  采用  河道  土地 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农业  生产  安居乐业  千千万万   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457200" y="1487170"/>
            <a:ext cx="11139170" cy="2108835"/>
            <a:chOff x="252" y="383"/>
            <a:chExt cx="17542" cy="3321"/>
          </a:xfrm>
        </p:grpSpPr>
        <p:sp>
          <p:nvSpPr>
            <p:cNvPr id="4" name="文本框 3"/>
            <p:cNvSpPr txBox="1"/>
            <p:nvPr/>
          </p:nvSpPr>
          <p:spPr>
            <a:xfrm>
              <a:off x="252" y="383"/>
              <a:ext cx="5492" cy="1452"/>
            </a:xfrm>
            <a:prstGeom prst="rect">
              <a:avLst/>
            </a:prstGeom>
            <a:solidFill>
              <a:schemeClr val="accent1">
                <a:alpha val="83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洪水 防洪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2" y="2252"/>
              <a:ext cx="5492" cy="145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灾难 火灾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283" y="383"/>
              <a:ext cx="5492" cy="145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毒蛇 毒害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302" y="383"/>
              <a:ext cx="5492" cy="1452"/>
            </a:xfrm>
            <a:prstGeom prst="rect">
              <a:avLst/>
            </a:prstGeom>
            <a:solidFill>
              <a:srgbClr val="997AB6"/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猛兽 凶猛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283" y="2252"/>
              <a:ext cx="5492" cy="1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继续 连续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2302" y="2252"/>
              <a:ext cx="5492" cy="145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effectLst>
              <a:softEdge rad="63500"/>
            </a:effectLst>
          </p:spPr>
          <p:txBody>
            <a:bodyPr wrap="square" rtlCol="0">
              <a:spAutoFit/>
            </a:bodyPr>
            <a:p>
              <a:r>
                <a:rPr lang="zh-CN" altLang="zh-CN" sz="5400" b="1">
                  <a:latin typeface="楷体" panose="02010609060101010101" charset="-122"/>
                  <a:ea typeface="楷体" panose="02010609060101010101" charset="-122"/>
                </a:rPr>
                <a:t>农业 农民</a:t>
              </a:r>
              <a:endParaRPr lang="zh-CN" altLang="zh-CN" sz="5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196465" y="922655"/>
            <a:ext cx="1392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fáng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24085" y="950595"/>
            <a:ext cx="1392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xiōng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49890" y="2238375"/>
            <a:ext cx="13925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mín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9073" y="28575"/>
            <a:ext cx="2249805" cy="92202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我会读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22510" y="3796030"/>
            <a:ext cx="2268855" cy="2921635"/>
          </a:xfrm>
          <a:prstGeom prst="rect">
            <a:avLst/>
          </a:prstGeom>
        </p:spPr>
      </p:pic>
      <p:pic>
        <p:nvPicPr>
          <p:cNvPr id="5" name="图片 4" descr="图片包含 文字, 收据&#10;&#10;已生成极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69" t="20283" r="6596" b="61577"/>
          <a:stretch>
            <a:fillRect/>
          </a:stretch>
        </p:blipFill>
        <p:spPr>
          <a:xfrm rot="21441416">
            <a:off x="229127" y="389181"/>
            <a:ext cx="11546653" cy="50316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08419" y="2418745"/>
            <a:ext cx="2478958" cy="1265749"/>
          </a:xfrm>
          <a:prstGeom prst="rect">
            <a:avLst/>
          </a:prstGeom>
          <a:noFill/>
          <a:ln w="762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85825" y="1207770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344"/>
          <a:stretch>
            <a:fillRect/>
          </a:stretch>
        </p:blipFill>
        <p:spPr>
          <a:xfrm>
            <a:off x="403412" y="349624"/>
            <a:ext cx="11661090" cy="584946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30630" y="814705"/>
            <a:ext cx="333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en-US" altLang="zh-CN" sz="4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1723</Words>
  <Application>WPS 演示</Application>
  <PresentationFormat>自定义</PresentationFormat>
  <Paragraphs>221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5" baseType="lpstr">
      <vt:lpstr>Arial</vt:lpstr>
      <vt:lpstr>宋体</vt:lpstr>
      <vt:lpstr>Wingdings</vt:lpstr>
      <vt:lpstr>楷体_GB2312</vt:lpstr>
      <vt:lpstr>楷体</vt:lpstr>
      <vt:lpstr>新宋体</vt:lpstr>
      <vt:lpstr>微软雅黑</vt:lpstr>
      <vt:lpstr>Arial Unicode MS</vt:lpstr>
      <vt:lpstr>Calibri Light</vt:lpstr>
      <vt:lpstr>Calibri</vt:lpstr>
      <vt:lpstr>仿宋_GB2312</vt:lpstr>
      <vt:lpstr>Times New Roman</vt:lpstr>
      <vt:lpstr>隶书</vt:lpstr>
      <vt:lpstr>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kxy</dc:creator>
  <cp:lastModifiedBy>dell</cp:lastModifiedBy>
  <cp:revision>114</cp:revision>
  <dcterms:created xsi:type="dcterms:W3CDTF">2017-10-10T06:31:00Z</dcterms:created>
  <dcterms:modified xsi:type="dcterms:W3CDTF">2017-11-26T02:03:12Z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