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handoutMasterIdLst>
    <p:handoutMasterId r:id="rId16"/>
  </p:handoutMasterIdLst>
  <p:sldIdLst>
    <p:sldId id="455" r:id="rId3"/>
    <p:sldId id="457" r:id="rId4"/>
    <p:sldId id="458" r:id="rId6"/>
    <p:sldId id="459" r:id="rId7"/>
    <p:sldId id="449" r:id="rId8"/>
    <p:sldId id="460" r:id="rId9"/>
    <p:sldId id="461" r:id="rId10"/>
    <p:sldId id="450" r:id="rId11"/>
    <p:sldId id="451" r:id="rId12"/>
    <p:sldId id="452" r:id="rId13"/>
    <p:sldId id="453" r:id="rId14"/>
    <p:sldId id="462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12BDC"/>
    <a:srgbClr val="09254D"/>
    <a:srgbClr val="E72B4E"/>
    <a:srgbClr val="FFE29F"/>
    <a:srgbClr val="CEFFFF"/>
    <a:srgbClr val="CDFFFF"/>
    <a:srgbClr val="D6FFFF"/>
    <a:srgbClr val="FFF7BB"/>
    <a:srgbClr val="779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94100" y="2382520"/>
            <a:ext cx="439293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语文园地五</a:t>
            </a:r>
            <a:endParaRPr lang="zh-CN" altLang="en-US" sz="66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课件用五上 国家统编教材文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270" y="41275"/>
            <a:ext cx="710184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1510" y="659130"/>
            <a:ext cx="857504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en-US" altLang="zh-CN" sz="4000" b="1">
                <a:solidFill>
                  <a:srgbClr val="E72B4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solidFill>
                  <a:srgbClr val="E72B4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示例：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荔枝的形状是椭圆形的，上大下小，像一个小灯笼，又像一个马蜂窝。皮的颜色有的是青色的，有的是青里透红，皮上有很多小疙瘩，很不光滑。剥开皮，你会发现有一层薄薄的膜，是白色的，这层膜包住了里面白白嫩嫩的肉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timg (2)"/>
          <p:cNvPicPr>
            <a:picLocks noChangeAspect="1"/>
          </p:cNvPicPr>
          <p:nvPr/>
        </p:nvPicPr>
        <p:blipFill>
          <a:blip r:embed="rId1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rcRect l="16016" t="7541" r="21551"/>
          <a:stretch>
            <a:fillRect/>
          </a:stretch>
        </p:blipFill>
        <p:spPr>
          <a:xfrm>
            <a:off x="8946515" y="3618865"/>
            <a:ext cx="3086735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6135" y="1245870"/>
            <a:ext cx="10231755" cy="3291840"/>
            <a:chOff x="1227" y="950"/>
            <a:chExt cx="16113" cy="5184"/>
          </a:xfrm>
        </p:grpSpPr>
        <p:sp>
          <p:nvSpPr>
            <p:cNvPr id="2" name="文本框 1"/>
            <p:cNvSpPr txBox="1"/>
            <p:nvPr/>
          </p:nvSpPr>
          <p:spPr>
            <a:xfrm>
              <a:off x="1959" y="950"/>
              <a:ext cx="15381" cy="5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如果将一篇散文改写成说明性文章，会变得怎样呢？查找资料，试着将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课文《白鹭》第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2-5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自然段改写成一段说明性文字，体会它们的不同。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11352" name="Picture 2" descr="E:\陈文丽\人一语大课堂正文\印标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7" y="1408"/>
              <a:ext cx="732" cy="74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标注 1"/>
          <p:cNvSpPr/>
          <p:nvPr/>
        </p:nvSpPr>
        <p:spPr>
          <a:xfrm>
            <a:off x="2894330" y="1295400"/>
            <a:ext cx="8571865" cy="3509645"/>
          </a:xfrm>
          <a:prstGeom prst="wedgeRectCallout">
            <a:avLst>
              <a:gd name="adj1" fmla="val -56252"/>
              <a:gd name="adj2" fmla="val -82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30000"/>
              </a:lnSpc>
            </a:pP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提示：</a:t>
            </a:r>
            <a:r>
              <a:rPr lang="zh-CN" altLang="en-US" sz="4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在改写的过程中，要运用举例子、列数字、打比方、作比较等说明方法，语言要准确合理，清晰有条理。</a:t>
            </a:r>
            <a:endParaRPr lang="zh-CN" altLang="en-US" sz="4400" b="1">
              <a:solidFill>
                <a:srgbClr val="E12B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95" y="2110740"/>
            <a:ext cx="2168525" cy="230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32" name="组合 12"/>
          <p:cNvGrpSpPr/>
          <p:nvPr/>
        </p:nvGrpSpPr>
        <p:grpSpPr>
          <a:xfrm>
            <a:off x="369253" y="273368"/>
            <a:ext cx="2494620" cy="716280"/>
            <a:chOff x="437" y="513"/>
            <a:chExt cx="3930" cy="1128"/>
          </a:xfrm>
        </p:grpSpPr>
        <p:pic>
          <p:nvPicPr>
            <p:cNvPr id="6233" name="Picture 11" descr="E:\陈文丽\人一语大课堂（下）\人一语大课堂正文\识字加油站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340" cy="11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234" name="Picture 11" descr="E:\陈文丽\人一语大课堂（下）\人一语大课堂正文\识字加油站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027" y="513"/>
              <a:ext cx="340" cy="11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35" name="文本框 6"/>
            <p:cNvSpPr txBox="1"/>
            <p:nvPr/>
          </p:nvSpPr>
          <p:spPr>
            <a:xfrm>
              <a:off x="585" y="528"/>
              <a:ext cx="3505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000" b="1">
                  <a:latin typeface="黑体" panose="02010609060101010101" pitchFamily="2" charset="-122"/>
                  <a:ea typeface="黑体" panose="02010609060101010101" pitchFamily="2" charset="-122"/>
                </a:rPr>
                <a:t>交流探索</a:t>
              </a:r>
              <a:endParaRPr lang="zh-CN" altLang="en-US" sz="4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46175" y="1844675"/>
            <a:ext cx="989965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016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zh-CN" sz="4000" b="1">
                <a:ea typeface="宋体" panose="02010600030101010101" pitchFamily="2" charset="-122"/>
              </a:rPr>
              <a:t>本组课文告诉我们什么道理呢？哪篇课文让你印象最深，受益匪浅呢？下面请同学们以课文为例，畅谈自己的收获，交流自己的体会和感受。</a:t>
            </a:r>
            <a:endParaRPr lang="zh-CN" altLang="en-US" sz="4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857885" y="649605"/>
            <a:ext cx="2447290" cy="829310"/>
            <a:chOff x="1351" y="711"/>
            <a:chExt cx="3854" cy="1306"/>
          </a:xfrm>
        </p:grpSpPr>
        <p:sp>
          <p:nvSpPr>
            <p:cNvPr id="15" name="椭圆 14"/>
            <p:cNvSpPr/>
            <p:nvPr/>
          </p:nvSpPr>
          <p:spPr>
            <a:xfrm>
              <a:off x="1351" y="711"/>
              <a:ext cx="1306" cy="1306"/>
            </a:xfrm>
            <a:prstGeom prst="ellipse">
              <a:avLst/>
            </a:prstGeom>
            <a:solidFill>
              <a:srgbClr val="F8CEB3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4000" b="1">
                <a:latin typeface="+mj-lt"/>
                <a:ea typeface="楷体" panose="02010609060101010101" charset="-122"/>
                <a:cs typeface="+mj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52" y="783"/>
              <a:ext cx="1266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4400" b="1">
                  <a:solidFill>
                    <a:srgbClr val="0303E1"/>
                  </a:solidFill>
                  <a:latin typeface="+mj-lt"/>
                  <a:ea typeface="楷体" panose="02010609060101010101" charset="-122"/>
                  <a:cs typeface="+mj-lt"/>
                  <a:sym typeface="+mn-ea"/>
                </a:rPr>
                <a:t>16</a:t>
              </a:r>
              <a:endParaRPr lang="en-US" altLang="zh-CN" sz="4400" b="1">
                <a:solidFill>
                  <a:srgbClr val="0303E1"/>
                </a:solidFill>
                <a:latin typeface="+mj-lt"/>
                <a:ea typeface="楷体" panose="02010609060101010101" charset="-122"/>
                <a:cs typeface="+mj-lt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869" y="783"/>
              <a:ext cx="2336" cy="1210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</p:spPr>
          <p:txBody>
            <a:bodyPr wrap="square" rtlCol="0">
              <a:spAutoFit/>
            </a:bodyPr>
            <a:p>
              <a:pPr algn="dist"/>
              <a:r>
                <a:rPr lang="zh-CN" altLang="en-US" sz="44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太阳</a:t>
              </a:r>
              <a:endPara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58520" y="1808480"/>
            <a:ext cx="10994390" cy="2730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11176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介绍了太阳的有关知识以及太阳与人类的关系，帮助我们了解太阳的_______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，培养我们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的兴趣。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96425" y="2789555"/>
            <a:ext cx="18669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E12BD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重要性</a:t>
            </a:r>
            <a:endParaRPr lang="zh-CN" altLang="en-US" sz="4400" b="1">
              <a:solidFill>
                <a:srgbClr val="E12BD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4695" y="3634105"/>
            <a:ext cx="46736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E12BD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认识和研究大自然</a:t>
            </a:r>
            <a:endParaRPr lang="zh-CN" altLang="en-US" sz="4400" b="1">
              <a:solidFill>
                <a:srgbClr val="E12BD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 descr="u=4136174739,1156087277&amp;fm=1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3195" y="4402455"/>
            <a:ext cx="3428365" cy="2286000"/>
          </a:xfrm>
          <a:prstGeom prst="rect">
            <a:avLst/>
          </a:prstGeom>
          <a:effectLst>
            <a:softEdge rad="1778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857885" y="649605"/>
            <a:ext cx="2447290" cy="829310"/>
            <a:chOff x="1351" y="711"/>
            <a:chExt cx="3854" cy="1306"/>
          </a:xfrm>
        </p:grpSpPr>
        <p:sp>
          <p:nvSpPr>
            <p:cNvPr id="15" name="椭圆 14"/>
            <p:cNvSpPr/>
            <p:nvPr/>
          </p:nvSpPr>
          <p:spPr>
            <a:xfrm>
              <a:off x="1351" y="711"/>
              <a:ext cx="1306" cy="1306"/>
            </a:xfrm>
            <a:prstGeom prst="ellipse">
              <a:avLst/>
            </a:prstGeom>
            <a:solidFill>
              <a:srgbClr val="F8CEB3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4000" b="1">
                <a:latin typeface="+mj-lt"/>
                <a:ea typeface="楷体" panose="02010609060101010101" charset="-122"/>
                <a:cs typeface="+mj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52" y="783"/>
              <a:ext cx="1266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4400" b="1">
                  <a:solidFill>
                    <a:srgbClr val="0303E1"/>
                  </a:solidFill>
                  <a:latin typeface="+mj-lt"/>
                  <a:ea typeface="楷体" panose="02010609060101010101" charset="-122"/>
                  <a:cs typeface="+mj-lt"/>
                  <a:sym typeface="+mn-ea"/>
                </a:rPr>
                <a:t>17</a:t>
              </a:r>
              <a:endParaRPr lang="en-US" altLang="zh-CN" sz="4400" b="1">
                <a:solidFill>
                  <a:srgbClr val="0303E1"/>
                </a:solidFill>
                <a:latin typeface="+mj-lt"/>
                <a:ea typeface="楷体" panose="02010609060101010101" charset="-122"/>
                <a:cs typeface="+mj-lt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869" y="783"/>
              <a:ext cx="2336" cy="1210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</p:spPr>
          <p:txBody>
            <a:bodyPr wrap="square" rtlCol="0">
              <a:spAutoFit/>
            </a:bodyPr>
            <a:p>
              <a:pPr algn="dist"/>
              <a:r>
                <a:rPr lang="zh-CN" altLang="en-US" sz="44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松鼠</a:t>
              </a:r>
              <a:endPara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31240" y="1804670"/>
            <a:ext cx="10336530" cy="2730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本文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介绍了松鼠的_____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_________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、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_________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_________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，表达了作者对小松鼠的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_____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之情。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1140" y="1887855"/>
            <a:ext cx="13055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E12B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外形</a:t>
            </a:r>
            <a:endParaRPr lang="zh-CN" altLang="en-US" sz="4400" b="1">
              <a:solidFill>
                <a:srgbClr val="E12B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23605" y="1911350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E12B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性格特征</a:t>
            </a:r>
            <a:endParaRPr lang="zh-CN" altLang="en-US" sz="4400" b="1">
              <a:solidFill>
                <a:srgbClr val="E12B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6480" y="2755900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E12B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行为特征</a:t>
            </a:r>
            <a:endParaRPr lang="zh-CN" altLang="en-US" sz="4400" b="1">
              <a:solidFill>
                <a:srgbClr val="E12B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7205" y="2755900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E12B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生活习性</a:t>
            </a:r>
            <a:endParaRPr lang="zh-CN" altLang="en-US" sz="4400" b="1">
              <a:solidFill>
                <a:srgbClr val="E12B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5265" y="3615690"/>
            <a:ext cx="13055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E12BD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喜爱</a:t>
            </a:r>
            <a:endParaRPr lang="zh-CN" altLang="en-US" sz="4400" b="1">
              <a:solidFill>
                <a:srgbClr val="E12BD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590552f3b5a96_610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3090" y="3611880"/>
            <a:ext cx="3914775" cy="3138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32" name="组合 12"/>
          <p:cNvGrpSpPr/>
          <p:nvPr/>
        </p:nvGrpSpPr>
        <p:grpSpPr>
          <a:xfrm>
            <a:off x="369253" y="273368"/>
            <a:ext cx="2494620" cy="716280"/>
            <a:chOff x="437" y="513"/>
            <a:chExt cx="3930" cy="1128"/>
          </a:xfrm>
        </p:grpSpPr>
        <p:pic>
          <p:nvPicPr>
            <p:cNvPr id="6233" name="Picture 11" descr="E:\陈文丽\人一语大课堂（下）\人一语大课堂正文\识字加油站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340" cy="11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234" name="Picture 11" descr="E:\陈文丽\人一语大课堂（下）\人一语大课堂正文\识字加油站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027" y="513"/>
              <a:ext cx="340" cy="11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35" name="文本框 6"/>
            <p:cNvSpPr txBox="1"/>
            <p:nvPr/>
          </p:nvSpPr>
          <p:spPr>
            <a:xfrm>
              <a:off x="585" y="528"/>
              <a:ext cx="3505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000" b="1">
                  <a:latin typeface="黑体" panose="02010609060101010101" pitchFamily="2" charset="-122"/>
                  <a:ea typeface="黑体" panose="02010609060101010101" pitchFamily="2" charset="-122"/>
                </a:rPr>
                <a:t>交流平台</a:t>
              </a:r>
              <a:endParaRPr lang="en-US" altLang="zh-CN" sz="4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2289" name="图片 1" descr="4005009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210" y="1515110"/>
            <a:ext cx="7879080" cy="4124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44" name="矩形 1"/>
          <p:cNvSpPr/>
          <p:nvPr/>
        </p:nvSpPr>
        <p:spPr>
          <a:xfrm>
            <a:off x="2465070" y="2503805"/>
            <a:ext cx="7071360" cy="1850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1117600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zh-CN" altLang="en-US" sz="4400" b="1" strike="noStrike" noProof="1" dirty="0">
                <a:solidFill>
                  <a:schemeClr val="bg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 panose="02010600030101010101" charset="-122"/>
              </a:rPr>
              <a:t>说明性文章的好处与特点有哪些？</a:t>
            </a:r>
            <a:endParaRPr lang="zh-CN" altLang="en-US" sz="4400" b="1" strike="noStrike" noProof="1" dirty="0">
              <a:solidFill>
                <a:schemeClr val="bg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等线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5170" y="1623695"/>
            <a:ext cx="10741660" cy="3609975"/>
          </a:xfrm>
          <a:prstGeom prst="rect">
            <a:avLst/>
          </a:prstGeom>
          <a:noFill/>
          <a:ln w="28575" cmpd="sng">
            <a:solidFill>
              <a:srgbClr val="E12BDC"/>
            </a:solidFill>
            <a:prstDash val="sysDash"/>
          </a:ln>
        </p:spPr>
        <p:txBody>
          <a:bodyPr wrap="square" rtlCol="0">
            <a:spAutoFit/>
          </a:bodyPr>
          <a:p>
            <a:pPr indent="11176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好处：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说明性文章可以帮助我们认识事物，获取知识。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如，了解太阳体积大、温度高的特点，知道松鼠的外形特征和生活习性。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5950" y="889000"/>
            <a:ext cx="10991215" cy="5170805"/>
          </a:xfrm>
          <a:prstGeom prst="rect">
            <a:avLst/>
          </a:prstGeom>
          <a:noFill/>
          <a:ln w="28575" cmpd="sng">
            <a:solidFill>
              <a:srgbClr val="E12BDC"/>
            </a:solidFill>
            <a:prstDash val="sysDash"/>
          </a:ln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特点：</a:t>
            </a:r>
            <a:r>
              <a:rPr lang="zh-CN" altLang="en-US" sz="4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说明性文章为了把抽象、复杂的事物说得清楚明白，往往会使用打比方、列教字、举例子、作比较等说明方法。</a:t>
            </a:r>
            <a:r>
              <a:rPr lang="zh-CN" altLang="en-US" sz="4200" b="1">
                <a:latin typeface="楷体" panose="02010609060101010101" charset="-122"/>
                <a:ea typeface="楷体" panose="02010609060101010101" charset="-122"/>
                <a:sym typeface="+mn-ea"/>
              </a:rPr>
              <a:t>如，太阳的温度是很难感知的，但是告诉大家它的“表面温度约五千多摄氏度”，“钢铁碰到它，也会变成气体”，就容易理解了。</a:t>
            </a:r>
            <a:endParaRPr lang="zh-CN" altLang="en-US" sz="4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5970" y="443230"/>
            <a:ext cx="10859770" cy="5970905"/>
          </a:xfrm>
          <a:prstGeom prst="rect">
            <a:avLst/>
          </a:prstGeom>
          <a:noFill/>
          <a:ln w="28575" cmpd="sng">
            <a:solidFill>
              <a:srgbClr val="E12BDC"/>
            </a:solidFill>
            <a:prstDash val="sysDash"/>
          </a:ln>
        </p:spPr>
        <p:txBody>
          <a:bodyPr wrap="square" rtlCol="0" anchor="t">
            <a:spAutoFit/>
          </a:bodyPr>
          <a:p>
            <a:pPr indent="106680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815653725"/>
                </a:ext>
              </a:extLst>
            </a:pPr>
            <a:r>
              <a:rPr lang="zh-CN" altLang="en-US" sz="4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说明性文章通常抓住事物鲜明的特点进行具体说明，</a:t>
            </a:r>
            <a:r>
              <a:rPr lang="zh-CN" altLang="en-US" sz="4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使我们清楚地了解事物。如，布封通过对松鼠尾巴的细致描述，让我们仿佛看到了松鼠小巧可爱的样子。</a:t>
            </a:r>
            <a:endParaRPr lang="zh-CN" altLang="en-US" sz="4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106680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815653725"/>
                </a:ext>
              </a:extLst>
            </a:pPr>
            <a:r>
              <a:rPr lang="zh-CN" altLang="en-US" sz="4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说明性文章的语言风格多样，</a:t>
            </a:r>
            <a:r>
              <a:rPr lang="zh-CN" altLang="en-US" sz="4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有的平实，如《太阳》;有的活泼，如《松鼠》。无论哪种风格，描述都要准确、清楚、有条理。</a:t>
            </a:r>
            <a:endParaRPr lang="zh-CN" altLang="en-US" sz="4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15745" y="2877820"/>
            <a:ext cx="5533390" cy="3609975"/>
          </a:xfrm>
          <a:prstGeom prst="rect">
            <a:avLst/>
          </a:prstGeom>
          <a:solidFill>
            <a:srgbClr val="CEFFFF"/>
          </a:solidFill>
          <a:effectLst>
            <a:outerShdw blurRad="50800" dist="50800" dir="5400000" sx="101000" sy="101000" algn="ctr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pPr indent="11176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这座电视塔高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368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米，大约有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层楼那么高。它的外形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像一个待发射的火箭。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2" name="图片 11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150" y="2720340"/>
            <a:ext cx="3782695" cy="3782695"/>
          </a:xfrm>
          <a:prstGeom prst="rect">
            <a:avLst/>
          </a:prstGeom>
          <a:effectLst>
            <a:outerShdw blurRad="50800" dist="50800" dir="5400000" sx="3000" sy="3000" algn="ctr" rotWithShape="0">
              <a:srgbClr val="000000">
                <a:alpha val="43000"/>
              </a:srgbClr>
            </a:outerShdw>
            <a:softEdge rad="88900"/>
          </a:effectLst>
        </p:spPr>
      </p:pic>
      <p:grpSp>
        <p:nvGrpSpPr>
          <p:cNvPr id="6232" name="组合 12"/>
          <p:cNvGrpSpPr/>
          <p:nvPr/>
        </p:nvGrpSpPr>
        <p:grpSpPr>
          <a:xfrm>
            <a:off x="369253" y="273368"/>
            <a:ext cx="2494620" cy="716280"/>
            <a:chOff x="437" y="513"/>
            <a:chExt cx="3930" cy="1128"/>
          </a:xfrm>
        </p:grpSpPr>
        <p:pic>
          <p:nvPicPr>
            <p:cNvPr id="6233" name="Picture 11" descr="E:\陈文丽\人一语大课堂（下）\人一语大课堂正文\识字加油站.t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340" cy="11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234" name="Picture 11" descr="E:\陈文丽\人一语大课堂（下）\人一语大课堂正文\识字加油站.t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027" y="513"/>
              <a:ext cx="340" cy="11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35" name="文本框 6"/>
            <p:cNvSpPr txBox="1"/>
            <p:nvPr/>
          </p:nvSpPr>
          <p:spPr>
            <a:xfrm>
              <a:off x="585" y="528"/>
              <a:ext cx="3505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000" b="1">
                  <a:latin typeface="黑体" panose="02010609060101010101" pitchFamily="2" charset="-122"/>
                  <a:ea typeface="黑体" panose="02010609060101010101" pitchFamily="2" charset="-122"/>
                </a:rPr>
                <a:t>初试身手</a:t>
              </a:r>
              <a:endParaRPr lang="zh-CN" altLang="en-US" sz="4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49045" y="1002665"/>
            <a:ext cx="10069195" cy="1691640"/>
            <a:chOff x="1991" y="2155"/>
            <a:chExt cx="15857" cy="2664"/>
          </a:xfrm>
        </p:grpSpPr>
        <p:sp>
          <p:nvSpPr>
            <p:cNvPr id="3" name="文本框 2"/>
            <p:cNvSpPr txBox="1"/>
            <p:nvPr/>
          </p:nvSpPr>
          <p:spPr>
            <a:xfrm>
              <a:off x="2747" y="2155"/>
              <a:ext cx="15101" cy="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fontAlgn="auto">
                <a:lnSpc>
                  <a:spcPct val="130000"/>
                </a:lnSpc>
              </a:pP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</a:rPr>
                <a:t>选择身边的事物，试着运用多种方法来说明它的特征。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352" name="Picture 2" descr="E:\陈文丽\人一语大课堂正文\印标.tif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1" y="2551"/>
              <a:ext cx="732" cy="74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1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836</Words>
  <Application>WPS 演示</Application>
  <PresentationFormat>宽屏</PresentationFormat>
  <Paragraphs>56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楷体</vt:lpstr>
      <vt:lpstr>黑体</vt:lpstr>
      <vt:lpstr>等线</vt:lpstr>
      <vt:lpstr>Wingdings</vt:lpstr>
      <vt:lpstr>微软雅黑</vt:lpstr>
      <vt:lpstr>Arial Unicode MS</vt:lpstr>
      <vt:lpstr>Calibri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随风—刘老师</cp:lastModifiedBy>
  <cp:revision>126</cp:revision>
  <dcterms:created xsi:type="dcterms:W3CDTF">2018-03-01T02:03:00Z</dcterms:created>
  <dcterms:modified xsi:type="dcterms:W3CDTF">2020-08-08T07:25:49Z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