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2"/>
  </p:notesMasterIdLst>
  <p:sldIdLst>
    <p:sldId id="323" r:id="rId5"/>
    <p:sldId id="257" r:id="rId6"/>
    <p:sldId id="261" r:id="rId7"/>
    <p:sldId id="275" r:id="rId8"/>
    <p:sldId id="264" r:id="rId9"/>
    <p:sldId id="290" r:id="rId10"/>
    <p:sldId id="291" r:id="rId11"/>
    <p:sldId id="272" r:id="rId13"/>
    <p:sldId id="273" r:id="rId14"/>
    <p:sldId id="269" r:id="rId15"/>
    <p:sldId id="265" r:id="rId16"/>
    <p:sldId id="274" r:id="rId17"/>
    <p:sldId id="292" r:id="rId18"/>
    <p:sldId id="306" r:id="rId19"/>
    <p:sldId id="307" r:id="rId20"/>
    <p:sldId id="308" r:id="rId21"/>
    <p:sldId id="309" r:id="rId22"/>
    <p:sldId id="266" r:id="rId23"/>
    <p:sldId id="310" r:id="rId24"/>
    <p:sldId id="276" r:id="rId25"/>
    <p:sldId id="277" r:id="rId26"/>
    <p:sldId id="318" r:id="rId27"/>
    <p:sldId id="270" r:id="rId28"/>
    <p:sldId id="278" r:id="rId29"/>
    <p:sldId id="279" r:id="rId30"/>
    <p:sldId id="280" r:id="rId31"/>
    <p:sldId id="349" r:id="rId32"/>
  </p:sldIdLst>
  <p:sldSz cx="12192000" cy="6858000"/>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p:restoredTop sz="94619"/>
  </p:normalViewPr>
  <p:slideViewPr>
    <p:cSldViewPr showGuides="1">
      <p:cViewPr varScale="1">
        <p:scale>
          <a:sx n="65" d="100"/>
          <a:sy n="65" d="100"/>
        </p:scale>
        <p:origin x="-1518" y="-114"/>
      </p:cViewPr>
      <p:guideLst>
        <p:guide orient="horz" pos="2160"/>
        <p:guide pos="3904"/>
      </p:guideLst>
    </p:cSldViewPr>
  </p:slideViewPr>
  <p:outlineViewPr>
    <p:cViewPr>
      <p:scale>
        <a:sx n="33" d="100"/>
        <a:sy n="33" d="100"/>
      </p:scale>
      <p:origin x="96" y="12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685800" y="5349902"/>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ctrTitle"/>
          </p:nvPr>
        </p:nvSpPr>
        <p:spPr>
          <a:xfrm>
            <a:off x="508000" y="4853411"/>
            <a:ext cx="112776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15"/>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4"/>
          <p:cNvSpPr>
            <a:spLocks noGrp="1"/>
          </p:cNvSpPr>
          <p:nvPr>
            <p:ph type="sldNum" sz="quarter" idx="4"/>
          </p:nvPr>
        </p:nvSpPr>
        <p:spPr>
          <a:xfrm>
            <a:off x="10972800" y="6473825"/>
            <a:ext cx="1011767" cy="247650"/>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549276"/>
            <a:ext cx="2438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549276"/>
            <a:ext cx="8331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日期占位符 3"/>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5"/>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685800" y="5349902"/>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ctrTitle"/>
          </p:nvPr>
        </p:nvSpPr>
        <p:spPr>
          <a:xfrm>
            <a:off x="508000" y="4853411"/>
            <a:ext cx="112776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15"/>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4"/>
          <p:cNvSpPr>
            <a:spLocks noGrp="1"/>
          </p:cNvSpPr>
          <p:nvPr>
            <p:ph type="sldNum" sz="quarter" idx="4"/>
          </p:nvPr>
        </p:nvSpPr>
        <p:spPr>
          <a:xfrm>
            <a:off x="10972800" y="6473825"/>
            <a:ext cx="1011767" cy="247650"/>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日期占位符 24"/>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18"/>
          <p:cNvSpPr>
            <a:spLocks noGrp="1"/>
          </p:cNvSpPr>
          <p:nvPr>
            <p:ph type="ftr" sz="quarter" idx="3"/>
          </p:nvPr>
        </p:nvSpPr>
        <p:spPr>
          <a:xfrm>
            <a:off x="4775200" y="76200"/>
            <a:ext cx="3860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15"/>
          <p:cNvSpPr>
            <a:spLocks noGrp="1"/>
          </p:cNvSpPr>
          <p:nvPr>
            <p:ph type="sldNum" sz="quarter" idx="4"/>
          </p:nvPr>
        </p:nvSpPr>
        <p:spPr>
          <a:xfrm>
            <a:off x="10972800" y="6473825"/>
            <a:ext cx="1011767" cy="247650"/>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685800" y="3444902"/>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文本占位符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8" name="标题 7"/>
          <p:cNvSpPr>
            <a:spLocks noGrp="1"/>
          </p:cNvSpPr>
          <p:nvPr>
            <p:ph type="title"/>
          </p:nvPr>
        </p:nvSpPr>
        <p:spPr>
          <a:xfrm>
            <a:off x="240633" y="2947085"/>
            <a:ext cx="11582400" cy="1184825"/>
          </a:xfrm>
        </p:spPr>
        <p:txBody>
          <a:bodyPr rtlCol="0" anchor="t"/>
          <a:lstStyle>
            <a:lvl1pPr algn="r">
              <a:defRPr/>
            </a:lvl1pPr>
          </a:lstStyle>
          <a:p>
            <a:r>
              <a:rPr lang="zh-CN" altLang="en-US" smtClean="0"/>
              <a:t>单击此处编辑母版标题样式</a:t>
            </a:r>
            <a:endParaRPr lang="en-US"/>
          </a:p>
        </p:txBody>
      </p:sp>
      <p:sp>
        <p:nvSpPr>
          <p:cNvPr id="14" name="日期占位符 18"/>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0"/>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5"/>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402336" y="457200"/>
            <a:ext cx="115824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内容占位符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直接连接符 12"/>
          <p:cNvSpPr>
            <a:spLocks noChangeShapeType="1"/>
          </p:cNvSpPr>
          <p:nvPr/>
        </p:nvSpPr>
        <p:spPr bwMode="auto">
          <a:xfrm>
            <a:off x="685800" y="6019800"/>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title"/>
          </p:nvPr>
        </p:nvSpPr>
        <p:spPr>
          <a:xfrm>
            <a:off x="406400" y="5410200"/>
            <a:ext cx="114808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25" name="文本占位符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内容占位符 3"/>
          <p:cNvSpPr>
            <a:spLocks noGrp="1"/>
          </p:cNvSpPr>
          <p:nvPr>
            <p:ph sz="quarter" idx="2"/>
          </p:nvPr>
        </p:nvSpPr>
        <p:spPr>
          <a:xfrm>
            <a:off x="375259" y="1316037"/>
            <a:ext cx="5720741"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8" name="内容占位符 27"/>
          <p:cNvSpPr>
            <a:spLocks noGrp="1"/>
          </p:cNvSpPr>
          <p:nvPr>
            <p:ph sz="quarter" idx="4"/>
          </p:nvPr>
        </p:nvSpPr>
        <p:spPr>
          <a:xfrm>
            <a:off x="6198307" y="1316037"/>
            <a:ext cx="5718048"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4" name="日期占位符 9"/>
          <p:cNvSpPr>
            <a:spLocks noGrp="1"/>
          </p:cNvSpPr>
          <p:nvPr>
            <p:ph type="dt" sz="half" idx="1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5"/>
          <p:cNvSpPr>
            <a:spLocks noGrp="1"/>
          </p:cNvSpPr>
          <p:nvPr>
            <p:ph type="ftr" sz="quarter" idx="1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14"/>
          </p:nvPr>
        </p:nvSpPr>
        <p:spPr>
          <a:xfrm>
            <a:off x="10972800" y="6477000"/>
            <a:ext cx="1016000" cy="247650"/>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402336" y="457200"/>
            <a:ext cx="11582400" cy="841248"/>
          </a:xfrm>
        </p:spPr>
        <p:txBody>
          <a:bodyPr/>
          <a:lstStyle/>
          <a:p>
            <a:r>
              <a:rPr lang="zh-CN" altLang="en-US" smtClean="0"/>
              <a:t>单击此处编辑母版标题样式</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日期占位符 2"/>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23"/>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6"/>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685800" y="584911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标题 11"/>
          <p:cNvSpPr>
            <a:spLocks noGrp="1"/>
          </p:cNvSpPr>
          <p:nvPr>
            <p:ph type="title"/>
          </p:nvPr>
        </p:nvSpPr>
        <p:spPr>
          <a:xfrm>
            <a:off x="609600" y="5486400"/>
            <a:ext cx="112776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609600"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endParaRPr lang="zh-CN" altLang="en-US" smtClean="0"/>
          </a:p>
        </p:txBody>
      </p:sp>
      <p:sp>
        <p:nvSpPr>
          <p:cNvPr id="14" name="内容占位符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日期占位符 24"/>
          <p:cNvSpPr>
            <a:spLocks noGrp="1"/>
          </p:cNvSpPr>
          <p:nvPr>
            <p:ph type="dt" sz="half" idx="1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28"/>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日期占位符 24"/>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18"/>
          <p:cNvSpPr>
            <a:spLocks noGrp="1"/>
          </p:cNvSpPr>
          <p:nvPr>
            <p:ph type="ftr" sz="quarter" idx="3"/>
          </p:nvPr>
        </p:nvSpPr>
        <p:spPr>
          <a:xfrm>
            <a:off x="4775200" y="76200"/>
            <a:ext cx="3860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15"/>
          <p:cNvSpPr>
            <a:spLocks noGrp="1"/>
          </p:cNvSpPr>
          <p:nvPr>
            <p:ph type="sldNum" sz="quarter" idx="4"/>
          </p:nvPr>
        </p:nvSpPr>
        <p:spPr>
          <a:xfrm>
            <a:off x="10972800" y="6473825"/>
            <a:ext cx="1011767" cy="247650"/>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chemeClr val="accent1"/>
              </a:buClr>
              <a:buSzPct val="70000"/>
              <a:buFont typeface="Wingdings 2" panose="05020102010507070707"/>
              <a:buNone/>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17" name="标题 16"/>
          <p:cNvSpPr>
            <a:spLocks noGrp="1"/>
          </p:cNvSpPr>
          <p:nvPr>
            <p:ph type="title"/>
          </p:nvPr>
        </p:nvSpPr>
        <p:spPr>
          <a:xfrm>
            <a:off x="508000" y="4993760"/>
            <a:ext cx="78232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2" name="日期占位符 6"/>
          <p:cNvSpPr>
            <a:spLocks noGrp="1"/>
          </p:cNvSpPr>
          <p:nvPr>
            <p:ph type="dt" sz="half" idx="1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30"/>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549276"/>
            <a:ext cx="2438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549276"/>
            <a:ext cx="8331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日期占位符 3"/>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5"/>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685800" y="3444902"/>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文本占位符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8" name="标题 7"/>
          <p:cNvSpPr>
            <a:spLocks noGrp="1"/>
          </p:cNvSpPr>
          <p:nvPr>
            <p:ph type="title"/>
          </p:nvPr>
        </p:nvSpPr>
        <p:spPr>
          <a:xfrm>
            <a:off x="240633" y="2947085"/>
            <a:ext cx="11582400" cy="1184825"/>
          </a:xfrm>
        </p:spPr>
        <p:txBody>
          <a:bodyPr rtlCol="0" anchor="t"/>
          <a:lstStyle>
            <a:lvl1pPr algn="r">
              <a:defRPr/>
            </a:lvl1pPr>
          </a:lstStyle>
          <a:p>
            <a:r>
              <a:rPr lang="zh-CN" altLang="en-US" smtClean="0"/>
              <a:t>单击此处编辑母版标题样式</a:t>
            </a:r>
            <a:endParaRPr lang="en-US"/>
          </a:p>
        </p:txBody>
      </p:sp>
      <p:sp>
        <p:nvSpPr>
          <p:cNvPr id="14" name="日期占位符 18"/>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0"/>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5"/>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B838A3-1222-4340-9666-75CB03D114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23D006-2A0C-4B29-B209-B77D337EB14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402336" y="457200"/>
            <a:ext cx="115824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内容占位符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直接连接符 12"/>
          <p:cNvSpPr>
            <a:spLocks noChangeShapeType="1"/>
          </p:cNvSpPr>
          <p:nvPr/>
        </p:nvSpPr>
        <p:spPr bwMode="auto">
          <a:xfrm>
            <a:off x="685800" y="6019800"/>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title"/>
          </p:nvPr>
        </p:nvSpPr>
        <p:spPr>
          <a:xfrm>
            <a:off x="406400" y="5410200"/>
            <a:ext cx="114808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25" name="文本占位符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内容占位符 3"/>
          <p:cNvSpPr>
            <a:spLocks noGrp="1"/>
          </p:cNvSpPr>
          <p:nvPr>
            <p:ph sz="quarter" idx="2"/>
          </p:nvPr>
        </p:nvSpPr>
        <p:spPr>
          <a:xfrm>
            <a:off x="375259" y="1316037"/>
            <a:ext cx="5720741"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8" name="内容占位符 27"/>
          <p:cNvSpPr>
            <a:spLocks noGrp="1"/>
          </p:cNvSpPr>
          <p:nvPr>
            <p:ph sz="quarter" idx="4"/>
          </p:nvPr>
        </p:nvSpPr>
        <p:spPr>
          <a:xfrm>
            <a:off x="6198307" y="1316037"/>
            <a:ext cx="5718048"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4" name="日期占位符 9"/>
          <p:cNvSpPr>
            <a:spLocks noGrp="1"/>
          </p:cNvSpPr>
          <p:nvPr>
            <p:ph type="dt" sz="half" idx="1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5"/>
          <p:cNvSpPr>
            <a:spLocks noGrp="1"/>
          </p:cNvSpPr>
          <p:nvPr>
            <p:ph type="ftr" sz="quarter" idx="1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14"/>
          </p:nvPr>
        </p:nvSpPr>
        <p:spPr>
          <a:xfrm>
            <a:off x="10972800" y="6477000"/>
            <a:ext cx="1016000" cy="247650"/>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402336" y="457200"/>
            <a:ext cx="11582400" cy="841248"/>
          </a:xfrm>
        </p:spPr>
        <p:txBody>
          <a:bodyPr/>
          <a:lstStyle/>
          <a:p>
            <a:r>
              <a:rPr lang="zh-CN" altLang="en-US" smtClean="0"/>
              <a:t>单击此处编辑母版标题样式</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3" name="日期占位符 2"/>
          <p:cNvSpPr>
            <a:spLocks noGrp="1"/>
          </p:cNvSpPr>
          <p:nvPr>
            <p:ph type="dt" sz="half" idx="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23"/>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6"/>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685800" y="584911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标题 11"/>
          <p:cNvSpPr>
            <a:spLocks noGrp="1"/>
          </p:cNvSpPr>
          <p:nvPr>
            <p:ph type="title"/>
          </p:nvPr>
        </p:nvSpPr>
        <p:spPr>
          <a:xfrm>
            <a:off x="609600" y="5486400"/>
            <a:ext cx="112776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609600"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endParaRPr lang="zh-CN" altLang="en-US" smtClean="0"/>
          </a:p>
        </p:txBody>
      </p:sp>
      <p:sp>
        <p:nvSpPr>
          <p:cNvPr id="14" name="内容占位符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日期占位符 24"/>
          <p:cNvSpPr>
            <a:spLocks noGrp="1"/>
          </p:cNvSpPr>
          <p:nvPr>
            <p:ph type="dt" sz="half" idx="1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28"/>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chemeClr val="accent1"/>
              </a:buClr>
              <a:buSzPct val="70000"/>
              <a:buFont typeface="Wingdings 2" panose="05020102010507070707"/>
              <a:buNone/>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17" name="标题 16"/>
          <p:cNvSpPr>
            <a:spLocks noGrp="1"/>
          </p:cNvSpPr>
          <p:nvPr>
            <p:ph type="title"/>
          </p:nvPr>
        </p:nvSpPr>
        <p:spPr>
          <a:xfrm>
            <a:off x="508000" y="4993760"/>
            <a:ext cx="78232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2" name="日期占位符 6"/>
          <p:cNvSpPr>
            <a:spLocks noGrp="1"/>
          </p:cNvSpPr>
          <p:nvPr>
            <p:ph type="dt" sz="half" idx="12"/>
          </p:nvPr>
        </p:nvSpPr>
        <p:spPr>
          <a:xfrm>
            <a:off x="8636000" y="76200"/>
            <a:ext cx="33528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4165600" y="76200"/>
            <a:ext cx="44704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30"/>
          <p:cNvSpPr>
            <a:spLocks noGrp="1"/>
          </p:cNvSpPr>
          <p:nvPr>
            <p:ph type="sldNum" sz="quarter" idx="4"/>
          </p:nvPr>
        </p:nvSpPr>
        <p:spPr>
          <a:xfrm>
            <a:off x="10972800" y="6477000"/>
            <a:ext cx="1016000" cy="244475"/>
          </a:xfrm>
          <a:prstGeom prst="rect">
            <a:avLst/>
          </a:prstGeom>
        </p:spPr>
        <p:txBody>
          <a:bodyPr vert="horz"/>
          <a:lstStyle/>
          <a:p>
            <a:pPr algn="r"/>
            <a:fld id="{9A0DB2DC-4C9A-4742-B13C-FB6460FD3503}" type="slidenum">
              <a:rPr lang="en-US" altLang="zh-CN" dirty="0">
                <a:ea typeface="华文楷体" panose="02010600040101010101" charset="-122"/>
              </a:rPr>
            </a:fld>
            <a:endParaRPr lang="en-US" altLang="zh-CN"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21000"/>
          </a:blip>
          <a:stretch>
            <a:fillRect l="-2000"/>
          </a:stretch>
        </a:blip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105089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文本占位符 7"/>
          <p:cNvSpPr>
            <a:spLocks noGrp="1"/>
          </p:cNvSpPr>
          <p:nvPr>
            <p:ph type="body" idx="1"/>
          </p:nvPr>
        </p:nvSpPr>
        <p:spPr>
          <a:xfrm>
            <a:off x="406400" y="1554163"/>
            <a:ext cx="11582400" cy="4525962"/>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日期占位符 10"/>
          <p:cNvSpPr>
            <a:spLocks noGrp="1"/>
          </p:cNvSpPr>
          <p:nvPr>
            <p:ph type="dt" sz="half" idx="2"/>
          </p:nvPr>
        </p:nvSpPr>
        <p:spPr>
          <a:xfrm>
            <a:off x="8636000" y="76200"/>
            <a:ext cx="3352800" cy="288925"/>
          </a:xfrm>
          <a:prstGeom prst="rect">
            <a:avLst/>
          </a:prstGeom>
        </p:spPr>
        <p:txBody>
          <a:bodyPr vert="horz"/>
          <a:lstStyle>
            <a:lvl1pPr algn="l"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28" name="页脚占位符 27"/>
          <p:cNvSpPr>
            <a:spLocks noGrp="1"/>
          </p:cNvSpPr>
          <p:nvPr>
            <p:ph type="ftr" sz="quarter" idx="3"/>
          </p:nvPr>
        </p:nvSpPr>
        <p:spPr>
          <a:xfrm>
            <a:off x="4165600" y="76200"/>
            <a:ext cx="4470400" cy="288925"/>
          </a:xfrm>
          <a:prstGeom prst="rect">
            <a:avLst/>
          </a:prstGeom>
        </p:spPr>
        <p:txBody>
          <a:bodyPr vert="horz"/>
          <a:lstStyle>
            <a:lvl1pPr algn="r"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4"/>
          </p:nvPr>
        </p:nvSpPr>
        <p:spPr>
          <a:xfrm>
            <a:off x="10972800" y="6477000"/>
            <a:ext cx="1016000" cy="244475"/>
          </a:xfrm>
          <a:prstGeom prst="rect">
            <a:avLst/>
          </a:prstGeom>
        </p:spPr>
        <p:txBody>
          <a:bodyPr vert="horz"/>
          <a:lstStyle>
            <a:lvl1pPr algn="r">
              <a:defRPr sz="1200">
                <a:solidFill>
                  <a:srgbClr val="D38E27"/>
                </a:solidFill>
                <a:ea typeface="华文楷体" panose="02010600040101010101" charset="-122"/>
              </a:defRPr>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10" name="标题占位符 9"/>
          <p:cNvSpPr>
            <a:spLocks noGrp="1"/>
          </p:cNvSpPr>
          <p:nvPr>
            <p:ph type="title"/>
          </p:nvPr>
        </p:nvSpPr>
        <p:spPr>
          <a:xfrm>
            <a:off x="406400" y="457200"/>
            <a:ext cx="11582400" cy="838200"/>
          </a:xfrm>
          <a:prstGeom prst="rect">
            <a:avLst/>
          </a:prstGeom>
        </p:spPr>
        <p:txBody>
          <a:bodyPr vert="horz" anchor="ctr"/>
          <a:lstStyle/>
          <a:p>
            <a:pPr lvl="0"/>
            <a:r>
              <a:rPr lang="zh-CN" altLang="en-US" dirty="0"/>
              <a:t>单击此处编辑母版标题样式</a:t>
            </a:r>
            <a:endParaRPr lang="en-US" altLang="zh-CN" dirty="0"/>
          </a:p>
        </p:txBody>
      </p:sp>
      <p:sp>
        <p:nvSpPr>
          <p:cNvPr id="9" name="直接连接符 8"/>
          <p:cNvSpPr>
            <a:spLocks noChangeShapeType="1"/>
          </p:cNvSpPr>
          <p:nvPr/>
        </p:nvSpPr>
        <p:spPr bwMode="auto">
          <a:xfrm>
            <a:off x="685800" y="105089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直接连接符 11"/>
          <p:cNvSpPr>
            <a:spLocks noChangeShapeType="1"/>
          </p:cNvSpPr>
          <p:nvPr/>
        </p:nvSpPr>
        <p:spPr bwMode="auto">
          <a:xfrm>
            <a:off x="685800" y="1057986"/>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hf sldNum="0"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defRPr>
      </a:lvl2pPr>
      <a:lvl3pPr algn="l" rtl="0" eaLnBrk="0" fontAlgn="base" hangingPunct="0">
        <a:spcBef>
          <a:spcPct val="0"/>
        </a:spcBef>
        <a:spcAft>
          <a:spcPct val="0"/>
        </a:spcAft>
        <a:defRPr sz="3600">
          <a:solidFill>
            <a:schemeClr val="tx2"/>
          </a:solidFill>
          <a:latin typeface="Franklin Gothic Medium" panose="020B0603020102020204" pitchFamily="34" charset="0"/>
        </a:defRPr>
      </a:lvl3pPr>
      <a:lvl4pPr algn="l" rtl="0" eaLnBrk="0" fontAlgn="base" hangingPunct="0">
        <a:spcBef>
          <a:spcPct val="0"/>
        </a:spcBef>
        <a:spcAft>
          <a:spcPct val="0"/>
        </a:spcAft>
        <a:defRPr sz="3600">
          <a:solidFill>
            <a:schemeClr val="tx2"/>
          </a:solidFill>
          <a:latin typeface="Franklin Gothic Medium" panose="020B0603020102020204" pitchFamily="34" charset="0"/>
        </a:defRPr>
      </a:lvl4pPr>
      <a:lvl5pPr algn="l" rtl="0" eaLnBrk="0" fontAlgn="base" hangingPunct="0">
        <a:spcBef>
          <a:spcPct val="0"/>
        </a:spcBef>
        <a:spcAft>
          <a:spcPct val="0"/>
        </a:spcAft>
        <a:defRPr sz="3600">
          <a:solidFill>
            <a:schemeClr val="tx2"/>
          </a:solidFill>
          <a:latin typeface="Franklin Gothic Medium" panose="020B0603020102020204" pitchFamily="34" charset="0"/>
        </a:defRPr>
      </a:lvl5pPr>
      <a:lvl6pPr marL="457200" algn="l" rtl="0" fontAlgn="base">
        <a:spcBef>
          <a:spcPct val="0"/>
        </a:spcBef>
        <a:spcAft>
          <a:spcPct val="0"/>
        </a:spcAft>
        <a:defRPr sz="3600">
          <a:solidFill>
            <a:schemeClr val="tx2"/>
          </a:solidFill>
          <a:latin typeface="Franklin Gothic Medium" panose="020B0603020102020204" pitchFamily="34" charset="0"/>
        </a:defRPr>
      </a:lvl6pPr>
      <a:lvl7pPr marL="914400" algn="l" rtl="0" fontAlgn="base">
        <a:spcBef>
          <a:spcPct val="0"/>
        </a:spcBef>
        <a:spcAft>
          <a:spcPct val="0"/>
        </a:spcAft>
        <a:defRPr sz="3600">
          <a:solidFill>
            <a:schemeClr val="tx2"/>
          </a:solidFill>
          <a:latin typeface="Franklin Gothic Medium" panose="020B0603020102020204" pitchFamily="34" charset="0"/>
        </a:defRPr>
      </a:lvl7pPr>
      <a:lvl8pPr marL="1371600" algn="l" rtl="0" fontAlgn="base">
        <a:spcBef>
          <a:spcPct val="0"/>
        </a:spcBef>
        <a:spcAft>
          <a:spcPct val="0"/>
        </a:spcAft>
        <a:defRPr sz="3600">
          <a:solidFill>
            <a:schemeClr val="tx2"/>
          </a:solidFill>
          <a:latin typeface="Franklin Gothic Medium" panose="020B0603020102020204" pitchFamily="34" charset="0"/>
        </a:defRPr>
      </a:lvl8pPr>
      <a:lvl9pPr marL="1828800" algn="l" rtl="0" fontAlgn="base">
        <a:spcBef>
          <a:spcPct val="0"/>
        </a:spcBef>
        <a:spcAft>
          <a:spcPct val="0"/>
        </a:spcAft>
        <a:defRPr sz="3600">
          <a:solidFill>
            <a:schemeClr val="tx2"/>
          </a:solidFill>
          <a:latin typeface="Franklin Gothic Medium" panose="020B0603020102020204"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anose="05020102010507070707"/>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21000"/>
          </a:blip>
          <a:stretch>
            <a:fillRect l="-2000"/>
          </a:stretch>
        </a:blip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105089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文本占位符 7"/>
          <p:cNvSpPr>
            <a:spLocks noGrp="1"/>
          </p:cNvSpPr>
          <p:nvPr>
            <p:ph type="body" idx="1"/>
          </p:nvPr>
        </p:nvSpPr>
        <p:spPr>
          <a:xfrm>
            <a:off x="406400" y="1554163"/>
            <a:ext cx="11582400" cy="4525962"/>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日期占位符 10"/>
          <p:cNvSpPr>
            <a:spLocks noGrp="1"/>
          </p:cNvSpPr>
          <p:nvPr>
            <p:ph type="dt" sz="half" idx="2"/>
          </p:nvPr>
        </p:nvSpPr>
        <p:spPr>
          <a:xfrm>
            <a:off x="8636000" y="76200"/>
            <a:ext cx="3352800" cy="288925"/>
          </a:xfrm>
          <a:prstGeom prst="rect">
            <a:avLst/>
          </a:prstGeom>
        </p:spPr>
        <p:txBody>
          <a:bodyPr vert="horz"/>
          <a:lstStyle>
            <a:lvl1pPr algn="l"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28" name="页脚占位符 27"/>
          <p:cNvSpPr>
            <a:spLocks noGrp="1"/>
          </p:cNvSpPr>
          <p:nvPr>
            <p:ph type="ftr" sz="quarter" idx="3"/>
          </p:nvPr>
        </p:nvSpPr>
        <p:spPr>
          <a:xfrm>
            <a:off x="4165600" y="76200"/>
            <a:ext cx="4470400" cy="288925"/>
          </a:xfrm>
          <a:prstGeom prst="rect">
            <a:avLst/>
          </a:prstGeom>
        </p:spPr>
        <p:txBody>
          <a:bodyPr vert="horz"/>
          <a:lstStyle>
            <a:lvl1pPr algn="r"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4"/>
          </p:nvPr>
        </p:nvSpPr>
        <p:spPr>
          <a:xfrm>
            <a:off x="10972800" y="6477000"/>
            <a:ext cx="1016000" cy="244475"/>
          </a:xfrm>
          <a:prstGeom prst="rect">
            <a:avLst/>
          </a:prstGeom>
        </p:spPr>
        <p:txBody>
          <a:bodyPr vert="horz"/>
          <a:lstStyle>
            <a:lvl1pPr algn="r">
              <a:defRPr sz="1200">
                <a:solidFill>
                  <a:srgbClr val="D38E27"/>
                </a:solidFill>
                <a:ea typeface="华文楷体" panose="02010600040101010101" charset="-122"/>
              </a:defRPr>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10" name="标题占位符 9"/>
          <p:cNvSpPr>
            <a:spLocks noGrp="1"/>
          </p:cNvSpPr>
          <p:nvPr>
            <p:ph type="title"/>
          </p:nvPr>
        </p:nvSpPr>
        <p:spPr>
          <a:xfrm>
            <a:off x="406400" y="457200"/>
            <a:ext cx="11582400" cy="838200"/>
          </a:xfrm>
          <a:prstGeom prst="rect">
            <a:avLst/>
          </a:prstGeom>
        </p:spPr>
        <p:txBody>
          <a:bodyPr vert="horz" anchor="ctr"/>
          <a:lstStyle/>
          <a:p>
            <a:pPr lvl="0"/>
            <a:r>
              <a:rPr lang="zh-CN" altLang="en-US" dirty="0"/>
              <a:t>单击此处编辑母版标题样式</a:t>
            </a:r>
            <a:endParaRPr lang="en-US" altLang="zh-CN" dirty="0"/>
          </a:p>
        </p:txBody>
      </p:sp>
      <p:sp>
        <p:nvSpPr>
          <p:cNvPr id="9" name="直接连接符 8"/>
          <p:cNvSpPr>
            <a:spLocks noChangeShapeType="1"/>
          </p:cNvSpPr>
          <p:nvPr/>
        </p:nvSpPr>
        <p:spPr bwMode="auto">
          <a:xfrm>
            <a:off x="685800" y="105089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直接连接符 11"/>
          <p:cNvSpPr>
            <a:spLocks noChangeShapeType="1"/>
          </p:cNvSpPr>
          <p:nvPr/>
        </p:nvSpPr>
        <p:spPr bwMode="auto">
          <a:xfrm>
            <a:off x="685800" y="1057986"/>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hf sldNum="0"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defRPr>
      </a:lvl2pPr>
      <a:lvl3pPr algn="l" rtl="0" eaLnBrk="0" fontAlgn="base" hangingPunct="0">
        <a:spcBef>
          <a:spcPct val="0"/>
        </a:spcBef>
        <a:spcAft>
          <a:spcPct val="0"/>
        </a:spcAft>
        <a:defRPr sz="3600">
          <a:solidFill>
            <a:schemeClr val="tx2"/>
          </a:solidFill>
          <a:latin typeface="Franklin Gothic Medium" panose="020B0603020102020204" pitchFamily="34" charset="0"/>
        </a:defRPr>
      </a:lvl3pPr>
      <a:lvl4pPr algn="l" rtl="0" eaLnBrk="0" fontAlgn="base" hangingPunct="0">
        <a:spcBef>
          <a:spcPct val="0"/>
        </a:spcBef>
        <a:spcAft>
          <a:spcPct val="0"/>
        </a:spcAft>
        <a:defRPr sz="3600">
          <a:solidFill>
            <a:schemeClr val="tx2"/>
          </a:solidFill>
          <a:latin typeface="Franklin Gothic Medium" panose="020B0603020102020204" pitchFamily="34" charset="0"/>
        </a:defRPr>
      </a:lvl4pPr>
      <a:lvl5pPr algn="l" rtl="0" eaLnBrk="0" fontAlgn="base" hangingPunct="0">
        <a:spcBef>
          <a:spcPct val="0"/>
        </a:spcBef>
        <a:spcAft>
          <a:spcPct val="0"/>
        </a:spcAft>
        <a:defRPr sz="3600">
          <a:solidFill>
            <a:schemeClr val="tx2"/>
          </a:solidFill>
          <a:latin typeface="Franklin Gothic Medium" panose="020B0603020102020204" pitchFamily="34" charset="0"/>
        </a:defRPr>
      </a:lvl5pPr>
      <a:lvl6pPr marL="457200" algn="l" rtl="0" fontAlgn="base">
        <a:spcBef>
          <a:spcPct val="0"/>
        </a:spcBef>
        <a:spcAft>
          <a:spcPct val="0"/>
        </a:spcAft>
        <a:defRPr sz="3600">
          <a:solidFill>
            <a:schemeClr val="tx2"/>
          </a:solidFill>
          <a:latin typeface="Franklin Gothic Medium" panose="020B0603020102020204" pitchFamily="34" charset="0"/>
        </a:defRPr>
      </a:lvl6pPr>
      <a:lvl7pPr marL="914400" algn="l" rtl="0" fontAlgn="base">
        <a:spcBef>
          <a:spcPct val="0"/>
        </a:spcBef>
        <a:spcAft>
          <a:spcPct val="0"/>
        </a:spcAft>
        <a:defRPr sz="3600">
          <a:solidFill>
            <a:schemeClr val="tx2"/>
          </a:solidFill>
          <a:latin typeface="Franklin Gothic Medium" panose="020B0603020102020204" pitchFamily="34" charset="0"/>
        </a:defRPr>
      </a:lvl7pPr>
      <a:lvl8pPr marL="1371600" algn="l" rtl="0" fontAlgn="base">
        <a:spcBef>
          <a:spcPct val="0"/>
        </a:spcBef>
        <a:spcAft>
          <a:spcPct val="0"/>
        </a:spcAft>
        <a:defRPr sz="3600">
          <a:solidFill>
            <a:schemeClr val="tx2"/>
          </a:solidFill>
          <a:latin typeface="Franklin Gothic Medium" panose="020B0603020102020204" pitchFamily="34" charset="0"/>
        </a:defRPr>
      </a:lvl8pPr>
      <a:lvl9pPr marL="1828800" algn="l" rtl="0" fontAlgn="base">
        <a:spcBef>
          <a:spcPct val="0"/>
        </a:spcBef>
        <a:spcAft>
          <a:spcPct val="0"/>
        </a:spcAft>
        <a:defRPr sz="3600">
          <a:solidFill>
            <a:schemeClr val="tx2"/>
          </a:solidFill>
          <a:latin typeface="Franklin Gothic Medium" panose="020B0603020102020204"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anose="05020102010507070707"/>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B838A3-1222-4340-9666-75CB03D1143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23D006-2A0C-4B29-B209-B77D337EB14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2000" advClick="0"/>
    </mc:Choice>
    <mc:Fallback>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1"/>
            <a:ext cx="12214720" cy="8141111"/>
          </a:xfrm>
          <a:prstGeom prst="rect">
            <a:avLst/>
          </a:prstGeom>
        </p:spPr>
      </p:pic>
      <p:grpSp>
        <p:nvGrpSpPr>
          <p:cNvPr id="5" name="组合 4"/>
          <p:cNvGrpSpPr/>
          <p:nvPr/>
        </p:nvGrpSpPr>
        <p:grpSpPr>
          <a:xfrm>
            <a:off x="7261927" y="1510875"/>
            <a:ext cx="4320000" cy="3672382"/>
            <a:chOff x="1053369" y="498330"/>
            <a:chExt cx="4320000" cy="4339050"/>
          </a:xfrm>
        </p:grpSpPr>
        <p:cxnSp>
          <p:nvCxnSpPr>
            <p:cNvPr id="6" name="直接连接符 5"/>
            <p:cNvCxnSpPr/>
            <p:nvPr/>
          </p:nvCxnSpPr>
          <p:spPr>
            <a:xfrm>
              <a:off x="1062987" y="517380"/>
              <a:ext cx="0" cy="4320000"/>
            </a:xfrm>
            <a:prstGeom prst="line">
              <a:avLst/>
            </a:prstGeom>
            <a:ln w="38100">
              <a:solidFill>
                <a:srgbClr val="628E0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3213369" y="-1642620"/>
              <a:ext cx="0" cy="4320000"/>
            </a:xfrm>
            <a:prstGeom prst="line">
              <a:avLst/>
            </a:prstGeom>
            <a:ln w="38100">
              <a:solidFill>
                <a:srgbClr val="628E0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3213369" y="2653988"/>
              <a:ext cx="0" cy="4320000"/>
            </a:xfrm>
            <a:prstGeom prst="line">
              <a:avLst/>
            </a:prstGeom>
            <a:ln w="38100">
              <a:solidFill>
                <a:srgbClr val="628E0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10800000">
              <a:off x="5373368" y="498330"/>
              <a:ext cx="0" cy="720000"/>
            </a:xfrm>
            <a:prstGeom prst="line">
              <a:avLst/>
            </a:prstGeom>
            <a:ln w="38100">
              <a:solidFill>
                <a:srgbClr val="628E0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0800000">
              <a:off x="5373368" y="4071008"/>
              <a:ext cx="0" cy="720000"/>
            </a:xfrm>
            <a:prstGeom prst="line">
              <a:avLst/>
            </a:prstGeom>
            <a:ln w="38100">
              <a:solidFill>
                <a:srgbClr val="628E02"/>
              </a:solidFill>
            </a:ln>
          </p:spPr>
          <p:style>
            <a:lnRef idx="1">
              <a:schemeClr val="accent1"/>
            </a:lnRef>
            <a:fillRef idx="0">
              <a:schemeClr val="accent1"/>
            </a:fillRef>
            <a:effectRef idx="0">
              <a:schemeClr val="accent1"/>
            </a:effectRef>
            <a:fontRef idx="minor">
              <a:schemeClr val="tx1"/>
            </a:fontRef>
          </p:style>
        </p:cxnSp>
      </p:grpSp>
      <p:sp>
        <p:nvSpPr>
          <p:cNvPr id="11" name="文本框 10" descr="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
          <p:cNvSpPr txBox="1"/>
          <p:nvPr/>
        </p:nvSpPr>
        <p:spPr>
          <a:xfrm flipH="1">
            <a:off x="7777480" y="3810000"/>
            <a:ext cx="1392555" cy="521970"/>
          </a:xfrm>
          <a:prstGeom prst="rect">
            <a:avLst/>
          </a:prstGeom>
          <a:noFill/>
        </p:spPr>
        <p:txBody>
          <a:bodyPr wrap="square" rtlCol="0">
            <a:spAutoFit/>
          </a:bodyPr>
          <a:lstStyle/>
          <a:p>
            <a:r>
              <a:rPr lang="zh-CN" altLang="en-US" sz="2800" dirty="0" smtClean="0">
                <a:solidFill>
                  <a:srgbClr val="628E02"/>
                </a:solidFill>
                <a:latin typeface="华文楷体" panose="02010600040101010101" charset="-122"/>
                <a:ea typeface="华文楷体" panose="02010600040101010101" charset="-122"/>
                <a:cs typeface="Aharoni" panose="02010803020104030203" pitchFamily="2" charset="-79"/>
              </a:rPr>
              <a:t>茹志鹃</a:t>
            </a:r>
            <a:endParaRPr lang="zh-CN" altLang="en-US" sz="2800" dirty="0" smtClean="0">
              <a:solidFill>
                <a:srgbClr val="628E02"/>
              </a:solidFill>
              <a:latin typeface="华文楷体" panose="02010600040101010101" charset="-122"/>
              <a:ea typeface="华文楷体" panose="02010600040101010101" charset="-122"/>
              <a:cs typeface="Aharoni" panose="02010803020104030203" pitchFamily="2" charset="-79"/>
            </a:endParaRPr>
          </a:p>
        </p:txBody>
      </p:sp>
      <p:sp>
        <p:nvSpPr>
          <p:cNvPr id="12" name="文本框 11"/>
          <p:cNvSpPr txBox="1"/>
          <p:nvPr/>
        </p:nvSpPr>
        <p:spPr>
          <a:xfrm rot="16200000">
            <a:off x="10585363" y="3106479"/>
            <a:ext cx="2152650" cy="497840"/>
          </a:xfrm>
          <a:prstGeom prst="rect">
            <a:avLst/>
          </a:prstGeom>
          <a:noFill/>
        </p:spPr>
        <p:txBody>
          <a:bodyPr vert="eaVert" wrap="square" rtlCol="0">
            <a:spAutoFit/>
          </a:bodyPr>
          <a:lstStyle/>
          <a:p>
            <a:r>
              <a:rPr lang="zh-CN" altLang="en-US" sz="3200" dirty="0">
                <a:solidFill>
                  <a:srgbClr val="628E02"/>
                </a:solidFill>
                <a:latin typeface="华文楷体" panose="02010600040101010101" charset="-122"/>
                <a:ea typeface="华文楷体" panose="02010600040101010101" charset="-122"/>
              </a:rPr>
              <a:t>第</a:t>
            </a:r>
            <a:endParaRPr lang="zh-CN" altLang="en-US" sz="3200" dirty="0">
              <a:solidFill>
                <a:srgbClr val="628E02"/>
              </a:solidFill>
              <a:latin typeface="华文楷体" panose="02010600040101010101" charset="-122"/>
              <a:ea typeface="华文楷体" panose="02010600040101010101" charset="-122"/>
            </a:endParaRPr>
          </a:p>
          <a:p>
            <a:r>
              <a:rPr lang="zh-CN" altLang="en-US" sz="3200" dirty="0">
                <a:solidFill>
                  <a:srgbClr val="628E02"/>
                </a:solidFill>
                <a:latin typeface="华文楷体" panose="02010600040101010101" charset="-122"/>
                <a:ea typeface="华文楷体" panose="02010600040101010101" charset="-122"/>
              </a:rPr>
              <a:t>一</a:t>
            </a:r>
            <a:endParaRPr lang="zh-CN" altLang="en-US" sz="3200" dirty="0">
              <a:solidFill>
                <a:srgbClr val="628E02"/>
              </a:solidFill>
              <a:latin typeface="华文楷体" panose="02010600040101010101" charset="-122"/>
              <a:ea typeface="华文楷体" panose="02010600040101010101" charset="-122"/>
            </a:endParaRPr>
          </a:p>
          <a:p>
            <a:r>
              <a:rPr lang="zh-CN" altLang="en-US" sz="3200" dirty="0">
                <a:solidFill>
                  <a:srgbClr val="628E02"/>
                </a:solidFill>
                <a:latin typeface="华文楷体" panose="02010600040101010101" charset="-122"/>
                <a:ea typeface="华文楷体" panose="02010600040101010101" charset="-122"/>
              </a:rPr>
              <a:t>单</a:t>
            </a:r>
            <a:endParaRPr lang="zh-CN" altLang="en-US" sz="3200" dirty="0">
              <a:solidFill>
                <a:srgbClr val="628E02"/>
              </a:solidFill>
              <a:latin typeface="华文楷体" panose="02010600040101010101" charset="-122"/>
              <a:ea typeface="华文楷体" panose="02010600040101010101" charset="-122"/>
            </a:endParaRPr>
          </a:p>
          <a:p>
            <a:r>
              <a:rPr lang="zh-CN" altLang="en-US" sz="3200" dirty="0">
                <a:solidFill>
                  <a:srgbClr val="628E02"/>
                </a:solidFill>
                <a:latin typeface="华文楷体" panose="02010600040101010101" charset="-122"/>
                <a:ea typeface="华文楷体" panose="02010600040101010101" charset="-122"/>
              </a:rPr>
              <a:t>元</a:t>
            </a:r>
            <a:endParaRPr lang="zh-CN" altLang="en-US" sz="5400" dirty="0"/>
          </a:p>
        </p:txBody>
      </p:sp>
      <p:grpSp>
        <p:nvGrpSpPr>
          <p:cNvPr id="13" name="组合 12"/>
          <p:cNvGrpSpPr/>
          <p:nvPr/>
        </p:nvGrpSpPr>
        <p:grpSpPr>
          <a:xfrm>
            <a:off x="7086739" y="1757110"/>
            <a:ext cx="4326389" cy="3610243"/>
            <a:chOff x="635415" y="783912"/>
            <a:chExt cx="4336957" cy="3610237"/>
          </a:xfrm>
        </p:grpSpPr>
        <p:grpSp>
          <p:nvGrpSpPr>
            <p:cNvPr id="14" name="组合 13"/>
            <p:cNvGrpSpPr/>
            <p:nvPr/>
          </p:nvGrpSpPr>
          <p:grpSpPr>
            <a:xfrm flipH="1">
              <a:off x="635416" y="783912"/>
              <a:ext cx="4336956" cy="3610237"/>
              <a:chOff x="3846274" y="1686611"/>
              <a:chExt cx="4608006" cy="4618646"/>
            </a:xfrm>
          </p:grpSpPr>
          <p:cxnSp>
            <p:nvCxnSpPr>
              <p:cNvPr id="18" name="直接连接符 17"/>
              <p:cNvCxnSpPr/>
              <p:nvPr/>
            </p:nvCxnSpPr>
            <p:spPr>
              <a:xfrm>
                <a:off x="3846280" y="1686611"/>
                <a:ext cx="4608000" cy="0"/>
              </a:xfrm>
              <a:prstGeom prst="line">
                <a:avLst/>
              </a:prstGeom>
              <a:ln w="190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846280" y="6296782"/>
                <a:ext cx="4608000" cy="0"/>
              </a:xfrm>
              <a:prstGeom prst="line">
                <a:avLst/>
              </a:prstGeom>
              <a:ln w="190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888280" y="4739255"/>
                <a:ext cx="3132000" cy="0"/>
              </a:xfrm>
              <a:prstGeom prst="line">
                <a:avLst/>
              </a:prstGeom>
              <a:ln w="190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8040280" y="2100611"/>
                <a:ext cx="828000" cy="0"/>
              </a:xfrm>
              <a:prstGeom prst="line">
                <a:avLst/>
              </a:prstGeom>
              <a:ln w="190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1540646" y="3999630"/>
                <a:ext cx="4611255" cy="0"/>
              </a:xfrm>
              <a:prstGeom prst="line">
                <a:avLst/>
              </a:prstGeom>
              <a:ln w="190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p:cNvCxnSpPr/>
            <p:nvPr/>
          </p:nvCxnSpPr>
          <p:spPr>
            <a:xfrm rot="2700000">
              <a:off x="466005" y="1482508"/>
              <a:ext cx="338824" cy="0"/>
            </a:xfrm>
            <a:prstGeom prst="line">
              <a:avLst/>
            </a:prstGeom>
            <a:ln w="317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2700000">
              <a:off x="466003" y="1657229"/>
              <a:ext cx="338824" cy="0"/>
            </a:xfrm>
            <a:prstGeom prst="line">
              <a:avLst/>
            </a:prstGeom>
            <a:ln w="317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2700000">
              <a:off x="466005" y="1831952"/>
              <a:ext cx="338824" cy="0"/>
            </a:xfrm>
            <a:prstGeom prst="line">
              <a:avLst/>
            </a:prstGeom>
            <a:ln w="31750">
              <a:solidFill>
                <a:srgbClr val="628E02">
                  <a:alpha val="40000"/>
                </a:srgbClr>
              </a:solidFill>
            </a:ln>
          </p:spPr>
          <p:style>
            <a:lnRef idx="1">
              <a:schemeClr val="accent1"/>
            </a:lnRef>
            <a:fillRef idx="0">
              <a:schemeClr val="accent1"/>
            </a:fillRef>
            <a:effectRef idx="0">
              <a:schemeClr val="accent1"/>
            </a:effectRef>
            <a:fontRef idx="minor">
              <a:schemeClr val="tx1"/>
            </a:fontRef>
          </p:style>
        </p:cxnSp>
      </p:grpSp>
      <p:sp>
        <p:nvSpPr>
          <p:cNvPr id="23" name="文本框 22" descr="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
          <p:cNvSpPr txBox="1"/>
          <p:nvPr/>
        </p:nvSpPr>
        <p:spPr>
          <a:xfrm flipH="1">
            <a:off x="7580369" y="2511055"/>
            <a:ext cx="3337536" cy="1106805"/>
          </a:xfrm>
          <a:prstGeom prst="rect">
            <a:avLst/>
          </a:prstGeom>
          <a:noFill/>
        </p:spPr>
        <p:txBody>
          <a:bodyPr wrap="square" rtlCol="0">
            <a:spAutoFit/>
          </a:bodyPr>
          <a:lstStyle/>
          <a:p>
            <a:r>
              <a:rPr lang="zh-CN" sz="6600" dirty="0" smtClean="0">
                <a:solidFill>
                  <a:srgbClr val="628E02"/>
                </a:solidFill>
                <a:latin typeface="华文行楷" panose="02010800040101010101" charset="-122"/>
                <a:ea typeface="华文行楷" panose="02010800040101010101" charset="-122"/>
                <a:cs typeface="Aharoni" panose="02010803020104030203" pitchFamily="2" charset="-79"/>
              </a:rPr>
              <a:t>百合花</a:t>
            </a:r>
            <a:endParaRPr lang="zh-CN" sz="6600" dirty="0" smtClean="0">
              <a:solidFill>
                <a:srgbClr val="628E02"/>
              </a:solidFill>
              <a:latin typeface="华文行楷" panose="02010800040101010101" charset="-122"/>
              <a:ea typeface="华文行楷" panose="02010800040101010101" charset="-122"/>
              <a:cs typeface="Aharoni" panose="02010803020104030203" pitchFamily="2" charset="-79"/>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par>
                          <p:cTn id="8" fill="hold">
                            <p:stCondLst>
                              <p:cond delay="1000"/>
                            </p:stCondLst>
                            <p:childTnLst>
                              <p:par>
                                <p:cTn id="9" presetID="2" presetClass="entr" presetSubtype="9" decel="3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38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1+#ppt_w/2"/>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750" fill="hold"/>
                                        <p:tgtEl>
                                          <p:spTgt spid="23"/>
                                        </p:tgtEl>
                                        <p:attrNameLst>
                                          <p:attrName>ppt_w</p:attrName>
                                        </p:attrNameLst>
                                      </p:cBhvr>
                                      <p:tavLst>
                                        <p:tav tm="0">
                                          <p:val>
                                            <p:fltVal val="0"/>
                                          </p:val>
                                        </p:tav>
                                        <p:tav tm="100000">
                                          <p:val>
                                            <p:strVal val="#ppt_w"/>
                                          </p:val>
                                        </p:tav>
                                      </p:tavLst>
                                    </p:anim>
                                    <p:anim calcmode="lin" valueType="num">
                                      <p:cBhvr>
                                        <p:cTn id="21" dur="750" fill="hold"/>
                                        <p:tgtEl>
                                          <p:spTgt spid="23"/>
                                        </p:tgtEl>
                                        <p:attrNameLst>
                                          <p:attrName>ppt_h</p:attrName>
                                        </p:attrNameLst>
                                      </p:cBhvr>
                                      <p:tavLst>
                                        <p:tav tm="0">
                                          <p:val>
                                            <p:fltVal val="0"/>
                                          </p:val>
                                        </p:tav>
                                        <p:tav tm="100000">
                                          <p:val>
                                            <p:strVal val="#ppt_h"/>
                                          </p:val>
                                        </p:tav>
                                      </p:tavLst>
                                    </p:anim>
                                    <p:animEffect transition="in" filter="fade">
                                      <p:cBhvr>
                                        <p:cTn id="22" dur="750"/>
                                        <p:tgtEl>
                                          <p:spTgt spid="23"/>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Vertical)">
                                      <p:cBhvr>
                                        <p:cTn id="26" dur="500"/>
                                        <p:tgtEl>
                                          <p:spTgt spid="11"/>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279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整体感知</a:t>
            </a:r>
            <a:r>
              <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a:t>
            </a:r>
            <a:endPar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9459" name="内容占位符 2"/>
          <p:cNvSpPr>
            <a:spLocks noGrp="1"/>
          </p:cNvSpPr>
          <p:nvPr>
            <p:ph idx="1"/>
          </p:nvPr>
        </p:nvSpPr>
        <p:spPr>
          <a:xfrm>
            <a:off x="1752600" y="2710498"/>
            <a:ext cx="8686800" cy="4525962"/>
          </a:xfrm>
        </p:spPr>
        <p:txBody>
          <a:bodyPr vert="horz" wrap="square" lIns="91440" tIns="45720" rIns="91440" bIns="45720" anchor="t"/>
          <a:lstStyle/>
          <a:p>
            <a:pPr eaLnBrk="1" hangingPunct="1">
              <a:lnSpc>
                <a:spcPct val="110000"/>
              </a:lnSpc>
            </a:pPr>
            <a:r>
              <a:rPr lang="zh-CN" altLang="en-US" sz="4000" b="1" dirty="0">
                <a:solidFill>
                  <a:schemeClr val="tx1"/>
                </a:solidFill>
                <a:ea typeface="华文楷体" panose="02010600040101010101" charset="-122"/>
              </a:rPr>
              <a:t>    这篇课文可以分为几个层次？各小组讨论并总结每个部分大意。</a:t>
            </a:r>
            <a:endParaRPr lang="zh-CN" altLang="en-US" sz="4000" b="1" dirty="0">
              <a:solidFill>
                <a:schemeClr val="tx1"/>
              </a:solidFill>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79880" y="268605"/>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梳理文脉</a:t>
            </a: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a:t>
            </a:r>
            <a:endPar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1"/>
          </p:nvPr>
        </p:nvSpPr>
        <p:spPr>
          <a:xfrm>
            <a:off x="264795" y="1206500"/>
            <a:ext cx="11316970" cy="4526280"/>
          </a:xfrm>
        </p:spPr>
        <p:txBody>
          <a:bodyPr vert="horz" wrap="square" lIns="91440" tIns="45720" rIns="91440" bIns="45720" numCol="1" anchor="t" anchorCtr="0" compatLnSpc="1">
            <a:noAutofit/>
          </a:bodyPr>
          <a:lstStyle/>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本文共</a:t>
            </a:r>
            <a:r>
              <a:rPr kumimoji="0" lang="en-US"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59</a:t>
            </a: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个自然段，可分为四部分：</a:t>
            </a:r>
            <a:endPar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第一部分：</a:t>
            </a:r>
            <a:r>
              <a:rPr kumimoji="0" lang="en-US" altLang="zh-CN" sz="3600"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(1~23) </a:t>
            </a: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 </a:t>
            </a:r>
            <a:endPar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第二部分：</a:t>
            </a:r>
            <a:r>
              <a:rPr kumimoji="0" lang="en-US" altLang="zh-CN" sz="3600"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(24~43)</a:t>
            </a: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         </a:t>
            </a:r>
            <a:endPar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第三部分：</a:t>
            </a:r>
            <a:r>
              <a:rPr kumimoji="0" lang="en-US" altLang="zh-CN" sz="3600"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(44~57)</a:t>
            </a:r>
            <a:r>
              <a:rPr kumimoji="0" lang="zh-CN" altLang="zh-CN" sz="3600"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 </a:t>
            </a: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       </a:t>
            </a:r>
            <a:endPar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endPar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第四部分：</a:t>
            </a:r>
            <a:r>
              <a:rPr kumimoji="0" lang="en-US" altLang="zh-CN" sz="3600"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(58~59)</a:t>
            </a:r>
            <a:r>
              <a:rPr kumimoji="0" lang="zh-CN" altLang="zh-CN" sz="3600"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rPr>
              <a:t>  </a:t>
            </a:r>
            <a:endParaRPr kumimoji="0" lang="zh-CN" altLang="zh-CN" sz="3600" b="1" i="0" u="none" strike="noStrike" kern="1200" cap="none" spc="0" normalizeH="0" baseline="0" noProof="0" dirty="0" smtClean="0">
              <a:ln>
                <a:noFill/>
              </a:ln>
              <a:solidFill>
                <a:schemeClr val="tx1"/>
              </a:solidFill>
              <a:effectLst/>
              <a:uLnTx/>
              <a:uFillTx/>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4474845" y="1965325"/>
            <a:ext cx="6592570" cy="645160"/>
          </a:xfrm>
          <a:prstGeom prst="rect">
            <a:avLst/>
          </a:prstGeom>
          <a:noFill/>
        </p:spPr>
        <p:txBody>
          <a:bodyPr wrap="none" rtlCol="0">
            <a:spAutoFit/>
          </a:bodyPr>
          <a:p>
            <a:pPr algn="l"/>
            <a:r>
              <a:rPr lang="zh-CN" altLang="zh-CN" sz="3600" b="1" noProof="0" dirty="0" smtClean="0">
                <a:ln>
                  <a:noFill/>
                </a:ln>
                <a:effectLst/>
                <a:uLnTx/>
                <a:uFillTx/>
                <a:latin typeface="华文楷体" panose="02010600040101010101" charset="-122"/>
                <a:ea typeface="华文楷体" panose="02010600040101010101" charset="-122"/>
                <a:cs typeface="华文楷体" panose="02010600040101010101" charset="-122"/>
                <a:sym typeface="+mn-ea"/>
              </a:rPr>
              <a:t>通讯员送“我”去前沿包扎所。</a:t>
            </a:r>
            <a:endParaRPr lang="zh-CN" altLang="en-US"/>
          </a:p>
        </p:txBody>
      </p:sp>
      <p:sp>
        <p:nvSpPr>
          <p:cNvPr id="9" name="文本框 8"/>
          <p:cNvSpPr txBox="1"/>
          <p:nvPr/>
        </p:nvSpPr>
        <p:spPr>
          <a:xfrm>
            <a:off x="4474845" y="2685415"/>
            <a:ext cx="7966075" cy="645160"/>
          </a:xfrm>
          <a:prstGeom prst="rect">
            <a:avLst/>
          </a:prstGeom>
          <a:noFill/>
        </p:spPr>
        <p:txBody>
          <a:bodyPr wrap="none" rtlCol="0">
            <a:spAutoFit/>
          </a:bodyPr>
          <a:p>
            <a:pPr algn="l"/>
            <a:r>
              <a:rPr lang="zh-CN" altLang="zh-CN" sz="3600" b="1" noProof="0" dirty="0" smtClean="0">
                <a:ln>
                  <a:noFill/>
                </a:ln>
                <a:effectLst/>
                <a:uLnTx/>
                <a:uFillTx/>
                <a:latin typeface="华文楷体" panose="02010600040101010101" charset="-122"/>
                <a:ea typeface="华文楷体" panose="02010600040101010101" charset="-122"/>
                <a:cs typeface="华文楷体" panose="02010600040101010101" charset="-122"/>
                <a:sym typeface="+mn-ea"/>
              </a:rPr>
              <a:t>通讯员和“我”一起</a:t>
            </a:r>
            <a:r>
              <a:rPr lang="zh-CN" altLang="en-US" sz="3600" b="1" noProof="0" dirty="0" smtClean="0">
                <a:ln>
                  <a:noFill/>
                </a:ln>
                <a:effectLst/>
                <a:uLnTx/>
                <a:uFillTx/>
                <a:latin typeface="华文楷体" panose="02010600040101010101" charset="-122"/>
                <a:ea typeface="华文楷体" panose="02010600040101010101" charset="-122"/>
                <a:cs typeface="华文楷体" panose="02010600040101010101" charset="-122"/>
                <a:sym typeface="+mn-ea"/>
              </a:rPr>
              <a:t>向新媳妇</a:t>
            </a:r>
            <a:r>
              <a:rPr lang="zh-CN" altLang="zh-CN" sz="3600" b="1" noProof="0" dirty="0" smtClean="0">
                <a:ln>
                  <a:noFill/>
                </a:ln>
                <a:effectLst/>
                <a:uLnTx/>
                <a:uFillTx/>
                <a:latin typeface="华文楷体" panose="02010600040101010101" charset="-122"/>
                <a:ea typeface="华文楷体" panose="02010600040101010101" charset="-122"/>
                <a:cs typeface="华文楷体" panose="02010600040101010101" charset="-122"/>
                <a:sym typeface="+mn-ea"/>
              </a:rPr>
              <a:t>借被子。</a:t>
            </a:r>
            <a:endParaRPr lang="zh-CN" altLang="en-US"/>
          </a:p>
        </p:txBody>
      </p:sp>
      <p:sp>
        <p:nvSpPr>
          <p:cNvPr id="10" name="文本框 9"/>
          <p:cNvSpPr txBox="1"/>
          <p:nvPr/>
        </p:nvSpPr>
        <p:spPr>
          <a:xfrm>
            <a:off x="4474845" y="3419475"/>
            <a:ext cx="7115175" cy="1198880"/>
          </a:xfrm>
          <a:prstGeom prst="rect">
            <a:avLst/>
          </a:prstGeom>
          <a:noFill/>
        </p:spPr>
        <p:txBody>
          <a:bodyPr wrap="square" rtlCol="0">
            <a:spAutoFit/>
          </a:bodyPr>
          <a:p>
            <a:pPr algn="l"/>
            <a:r>
              <a:rPr lang="zh-CN" altLang="en-US" sz="3600" b="1">
                <a:latin typeface="华文楷体" panose="02010600040101010101" charset="-122"/>
                <a:ea typeface="华文楷体" panose="02010600040101010101" charset="-122"/>
              </a:rPr>
              <a:t>战况惨烈，通讯员为救人牺牲，新媳妇给他缝衣服。</a:t>
            </a:r>
            <a:endParaRPr lang="zh-CN" altLang="en-US" sz="3600" b="1">
              <a:latin typeface="华文楷体" panose="02010600040101010101" charset="-122"/>
              <a:ea typeface="华文楷体" panose="02010600040101010101" charset="-122"/>
            </a:endParaRPr>
          </a:p>
        </p:txBody>
      </p:sp>
      <p:sp>
        <p:nvSpPr>
          <p:cNvPr id="11" name="文本框 10"/>
          <p:cNvSpPr txBox="1"/>
          <p:nvPr/>
        </p:nvSpPr>
        <p:spPr>
          <a:xfrm>
            <a:off x="4474845" y="4825365"/>
            <a:ext cx="6839585" cy="1198880"/>
          </a:xfrm>
          <a:prstGeom prst="rect">
            <a:avLst/>
          </a:prstGeom>
          <a:noFill/>
        </p:spPr>
        <p:txBody>
          <a:bodyPr wrap="square" rtlCol="0">
            <a:spAutoFit/>
          </a:bodyPr>
          <a:p>
            <a:pPr algn="l"/>
            <a:r>
              <a:rPr lang="zh-CN" altLang="en-US" sz="3600" b="1">
                <a:latin typeface="华文楷体" panose="02010600040101010101" charset="-122"/>
                <a:ea typeface="华文楷体" panose="02010600040101010101" charset="-122"/>
              </a:rPr>
              <a:t>新媳妇执意将自己的被子盖在通讯员的身上入殓。</a:t>
            </a:r>
            <a:endParaRPr lang="zh-CN" altLang="en-US" sz="3600" b="1">
              <a:latin typeface="华文楷体" panose="02010600040101010101" charset="-122"/>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情节</a:t>
            </a:r>
            <a:r>
              <a:rPr kumimoji="0" lang="zh-CN" altLang="zh-CN"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结构图</a:t>
            </a:r>
            <a:br>
              <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br>
            <a:endPar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21507" name="内容占位符 2"/>
          <p:cNvSpPr>
            <a:spLocks noGrp="1"/>
          </p:cNvSpPr>
          <p:nvPr>
            <p:ph idx="1"/>
          </p:nvPr>
        </p:nvSpPr>
        <p:spPr>
          <a:xfrm>
            <a:off x="6781800" y="1600200"/>
            <a:ext cx="3581400" cy="4525963"/>
          </a:xfrm>
        </p:spPr>
        <p:txBody>
          <a:bodyPr vert="horz" wrap="square" lIns="91440" tIns="45720" rIns="91440" bIns="45720" anchor="t"/>
          <a:lstStyle/>
          <a:p>
            <a:pPr eaLnBrk="1" hangingPunct="1"/>
            <a:endParaRPr lang="en-US" altLang="zh-CN" sz="36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开端</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带路</a:t>
            </a:r>
            <a:endParaRPr lang="zh-CN" altLang="en-US" sz="40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发展</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借被</a:t>
            </a:r>
            <a:endParaRPr lang="zh-CN" altLang="en-US" sz="40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高潮</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牺牲 </a:t>
            </a:r>
            <a:endParaRPr lang="zh-CN" altLang="en-US" sz="40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结局</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献被</a:t>
            </a:r>
            <a:r>
              <a:rPr lang="en-US" altLang="zh-CN" sz="4000" b="1" dirty="0">
                <a:solidFill>
                  <a:schemeClr val="tx1"/>
                </a:solidFill>
                <a:ea typeface="华文楷体" panose="02010600040101010101" charset="-122"/>
              </a:rPr>
              <a:t> </a:t>
            </a:r>
            <a:endParaRPr lang="en-US" altLang="zh-CN" sz="4000" b="1" dirty="0">
              <a:solidFill>
                <a:schemeClr val="tx1"/>
              </a:solidFill>
              <a:ea typeface="华文楷体" panose="02010600040101010101" charset="-122"/>
            </a:endParaRPr>
          </a:p>
          <a:p>
            <a:pPr eaLnBrk="1" hangingPunct="1"/>
            <a:endParaRPr lang="en-US" altLang="zh-CN" sz="4000" b="1" dirty="0">
              <a:solidFill>
                <a:schemeClr val="tx1"/>
              </a:solidFill>
              <a:ea typeface="华文楷体" panose="02010600040101010101" charset="-122"/>
            </a:endParaRPr>
          </a:p>
        </p:txBody>
      </p:sp>
      <p:pic>
        <p:nvPicPr>
          <p:cNvPr id="21508" name="Picture 2" descr="C:\Users\Administrator\Desktop\u=2979128384,1102198305&amp;fm=26&amp;gp=0.jpg"/>
          <p:cNvPicPr>
            <a:picLocks noChangeAspect="1"/>
          </p:cNvPicPr>
          <p:nvPr/>
        </p:nvPicPr>
        <p:blipFill>
          <a:blip r:embed="rId1" cstate="print"/>
          <a:stretch>
            <a:fillRect/>
          </a:stretch>
        </p:blipFill>
        <p:spPr>
          <a:xfrm>
            <a:off x="1752600" y="1371600"/>
            <a:ext cx="4724400" cy="4584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52600" y="11938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细读课文 分析</a:t>
            </a:r>
            <a:r>
              <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人物形象</a:t>
            </a:r>
            <a:endPar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44036" name="文本框 44035"/>
          <p:cNvSpPr txBox="1"/>
          <p:nvPr/>
        </p:nvSpPr>
        <p:spPr>
          <a:xfrm>
            <a:off x="1753235" y="1135380"/>
            <a:ext cx="8686165" cy="5692775"/>
          </a:xfrm>
          <a:prstGeom prst="rect">
            <a:avLst/>
          </a:prstGeom>
          <a:noFill/>
          <a:ln w="9525">
            <a:noFill/>
          </a:ln>
        </p:spPr>
        <p:txBody>
          <a:bodyPr wrap="square">
            <a:spAutoFit/>
          </a:bodyPr>
          <a:lstStyle/>
          <a:p>
            <a:pPr>
              <a:spcBef>
                <a:spcPts val="0"/>
              </a:spcBef>
            </a:pPr>
            <a:r>
              <a:rPr lang="en-US" altLang="zh-CN" sz="2800" b="1" dirty="0">
                <a:solidFill>
                  <a:srgbClr val="000000"/>
                </a:solidFill>
                <a:latin typeface="Arial" panose="020B0604020202020204" pitchFamily="34" charset="0"/>
              </a:rPr>
              <a:t>1.</a:t>
            </a:r>
            <a:r>
              <a:rPr lang="zh-CN" altLang="en-US" sz="2800" b="1" dirty="0">
                <a:solidFill>
                  <a:srgbClr val="000000"/>
                </a:solidFill>
                <a:latin typeface="Arial" panose="020B0604020202020204" pitchFamily="34" charset="0"/>
              </a:rPr>
              <a:t>分析人物所做的事。</a:t>
            </a:r>
            <a:endParaRPr lang="zh-CN" altLang="en-US" sz="2800" b="1" dirty="0">
              <a:solidFill>
                <a:srgbClr val="000000"/>
              </a:solidFill>
              <a:latin typeface="Arial" panose="020B0604020202020204" pitchFamily="34" charset="0"/>
            </a:endParaRPr>
          </a:p>
          <a:p>
            <a:pPr>
              <a:spcBef>
                <a:spcPts val="0"/>
              </a:spcBef>
            </a:pPr>
            <a:r>
              <a:rPr lang="en-US" altLang="zh-CN" sz="2800" b="1" dirty="0">
                <a:solidFill>
                  <a:srgbClr val="000000"/>
                </a:solidFill>
                <a:latin typeface="Arial" panose="020B0604020202020204" pitchFamily="34" charset="0"/>
              </a:rPr>
              <a:t>2.</a:t>
            </a:r>
            <a:r>
              <a:rPr lang="zh-CN" altLang="en-US" sz="2800" b="1" dirty="0">
                <a:solidFill>
                  <a:srgbClr val="000000"/>
                </a:solidFill>
                <a:latin typeface="Arial" panose="020B0604020202020204" pitchFamily="34" charset="0"/>
              </a:rPr>
              <a:t>分析对人物的</a:t>
            </a:r>
            <a:r>
              <a:rPr lang="zh-CN" altLang="en-US" sz="2800" b="1" dirty="0">
                <a:solidFill>
                  <a:srgbClr val="FF0000"/>
                </a:solidFill>
                <a:latin typeface="Arial" panose="020B0604020202020204" pitchFamily="34" charset="0"/>
              </a:rPr>
              <a:t>正面描写</a:t>
            </a:r>
            <a:r>
              <a:rPr lang="zh-CN" altLang="en-US" sz="2800" b="1" dirty="0">
                <a:solidFill>
                  <a:srgbClr val="000000"/>
                </a:solidFill>
                <a:latin typeface="Arial" panose="020B0604020202020204" pitchFamily="34" charset="0"/>
              </a:rPr>
              <a:t>。</a:t>
            </a:r>
            <a:endParaRPr lang="zh-CN" altLang="en-US" sz="2800" b="1" dirty="0">
              <a:solidFill>
                <a:srgbClr val="000000"/>
              </a:solidFill>
              <a:latin typeface="Arial" panose="020B0604020202020204" pitchFamily="34" charset="0"/>
            </a:endParaRPr>
          </a:p>
          <a:p>
            <a:pPr>
              <a:spcBef>
                <a:spcPts val="0"/>
              </a:spcBef>
            </a:pPr>
            <a:r>
              <a:rPr lang="zh-CN" altLang="en-US" sz="2800" b="1" dirty="0">
                <a:solidFill>
                  <a:srgbClr val="000000"/>
                </a:solidFill>
                <a:latin typeface="Arial" panose="020B0604020202020204" pitchFamily="34" charset="0"/>
              </a:rPr>
              <a:t>       人物直接描写（正面描写），就是通过直接描写人物的</a:t>
            </a:r>
            <a:r>
              <a:rPr lang="zh-CN" altLang="en-US" sz="2800" b="1" dirty="0">
                <a:solidFill>
                  <a:srgbClr val="FF0000"/>
                </a:solidFill>
                <a:latin typeface="Arial" panose="020B0604020202020204" pitchFamily="34" charset="0"/>
              </a:rPr>
              <a:t>外貌、动作、语言、心理、神态</a:t>
            </a:r>
            <a:r>
              <a:rPr lang="zh-CN" altLang="en-US" sz="2800" b="1" dirty="0">
                <a:solidFill>
                  <a:srgbClr val="000000"/>
                </a:solidFill>
                <a:latin typeface="Arial" panose="020B0604020202020204" pitchFamily="34" charset="0"/>
              </a:rPr>
              <a:t>等揭示人物思想品质和性格特点，反映作品主题。</a:t>
            </a:r>
            <a:endParaRPr lang="zh-CN" altLang="en-US" sz="2800" b="1" dirty="0">
              <a:solidFill>
                <a:srgbClr val="000000"/>
              </a:solidFill>
              <a:latin typeface="Arial" panose="020B0604020202020204" pitchFamily="34" charset="0"/>
            </a:endParaRPr>
          </a:p>
          <a:p>
            <a:pPr>
              <a:spcBef>
                <a:spcPts val="0"/>
              </a:spcBef>
            </a:pPr>
            <a:r>
              <a:rPr lang="en-US" altLang="zh-CN" sz="2800" b="1" dirty="0">
                <a:solidFill>
                  <a:srgbClr val="000000"/>
                </a:solidFill>
                <a:latin typeface="Arial" panose="020B0604020202020204" pitchFamily="34" charset="0"/>
              </a:rPr>
              <a:t>3.</a:t>
            </a:r>
            <a:r>
              <a:rPr lang="zh-CN" altLang="en-US" sz="2800" b="1" dirty="0">
                <a:solidFill>
                  <a:srgbClr val="000000"/>
                </a:solidFill>
                <a:latin typeface="Arial" panose="020B0604020202020204" pitchFamily="34" charset="0"/>
              </a:rPr>
              <a:t>分析侧面描写的语句。</a:t>
            </a:r>
            <a:endParaRPr lang="zh-CN" altLang="en-US" sz="2800" b="1" dirty="0">
              <a:solidFill>
                <a:srgbClr val="000000"/>
              </a:solidFill>
              <a:latin typeface="Arial" panose="020B0604020202020204" pitchFamily="34" charset="0"/>
            </a:endParaRPr>
          </a:p>
          <a:p>
            <a:pPr>
              <a:spcBef>
                <a:spcPts val="0"/>
              </a:spcBef>
            </a:pPr>
            <a:r>
              <a:rPr lang="zh-CN" altLang="en-US" sz="2800" b="1" dirty="0">
                <a:solidFill>
                  <a:srgbClr val="000000"/>
                </a:solidFill>
                <a:latin typeface="Arial" panose="020B0604020202020204" pitchFamily="34" charset="0"/>
              </a:rPr>
              <a:t>       侧面描写，概括地说就是通过其他人物的言行，间接写主人公。如用</a:t>
            </a:r>
            <a:r>
              <a:rPr lang="zh-CN" altLang="en-US" sz="2800" b="1" dirty="0">
                <a:solidFill>
                  <a:srgbClr val="FF0000"/>
                </a:solidFill>
                <a:latin typeface="Arial" panose="020B0604020202020204" pitchFamily="34" charset="0"/>
              </a:rPr>
              <a:t>有关人物</a:t>
            </a:r>
            <a:r>
              <a:rPr lang="zh-CN" altLang="en-US" sz="2800" b="1" dirty="0">
                <a:solidFill>
                  <a:srgbClr val="000000"/>
                </a:solidFill>
                <a:latin typeface="Arial" panose="020B0604020202020204" pitchFamily="34" charset="0"/>
              </a:rPr>
              <a:t>的对话、心理活动等烘所要描写的主要人物的性格特点。</a:t>
            </a:r>
            <a:endParaRPr lang="zh-CN" altLang="en-US" sz="2800" b="1" dirty="0">
              <a:solidFill>
                <a:srgbClr val="000000"/>
              </a:solidFill>
              <a:latin typeface="Arial" panose="020B0604020202020204" pitchFamily="34" charset="0"/>
            </a:endParaRPr>
          </a:p>
          <a:p>
            <a:pPr>
              <a:spcBef>
                <a:spcPts val="0"/>
              </a:spcBef>
            </a:pPr>
            <a:r>
              <a:rPr lang="en-US" altLang="zh-CN" sz="2800" b="1" dirty="0">
                <a:solidFill>
                  <a:srgbClr val="000000"/>
                </a:solidFill>
                <a:latin typeface="Arial" panose="020B0604020202020204" pitchFamily="34" charset="0"/>
              </a:rPr>
              <a:t>4.</a:t>
            </a:r>
            <a:r>
              <a:rPr lang="zh-CN" altLang="en-US" sz="2800" b="1" dirty="0">
                <a:solidFill>
                  <a:srgbClr val="000000"/>
                </a:solidFill>
                <a:latin typeface="Arial" panose="020B0604020202020204" pitchFamily="34" charset="0"/>
              </a:rPr>
              <a:t>分析细节描写</a:t>
            </a:r>
            <a:endParaRPr lang="zh-CN" altLang="en-US" sz="2800" b="1" dirty="0">
              <a:solidFill>
                <a:srgbClr val="000000"/>
              </a:solidFill>
              <a:latin typeface="Arial" panose="020B0604020202020204" pitchFamily="34" charset="0"/>
            </a:endParaRPr>
          </a:p>
          <a:p>
            <a:pPr>
              <a:spcBef>
                <a:spcPts val="0"/>
              </a:spcBef>
            </a:pPr>
            <a:r>
              <a:rPr lang="zh-CN" altLang="en-US" sz="2800" b="1" dirty="0">
                <a:solidFill>
                  <a:srgbClr val="000000"/>
                </a:solidFill>
                <a:latin typeface="Arial" panose="020B0604020202020204" pitchFamily="34" charset="0"/>
              </a:rPr>
              <a:t>       细节描写也是刻画人物性格的重要手段。所谓细节描写就是指对</a:t>
            </a:r>
            <a:r>
              <a:rPr lang="zh-CN" altLang="en-US" sz="2800" b="1" dirty="0">
                <a:solidFill>
                  <a:srgbClr val="FF0000"/>
                </a:solidFill>
                <a:latin typeface="Arial" panose="020B0604020202020204" pitchFamily="34" charset="0"/>
              </a:rPr>
              <a:t>人物</a:t>
            </a:r>
            <a:r>
              <a:rPr lang="zh-CN" altLang="en-US" sz="2800" b="1" dirty="0">
                <a:solidFill>
                  <a:srgbClr val="000000"/>
                </a:solidFill>
                <a:latin typeface="Arial" panose="020B0604020202020204" pitchFamily="34" charset="0"/>
              </a:rPr>
              <a:t>的外貌、语言、动作、神情变化以及</a:t>
            </a:r>
            <a:r>
              <a:rPr lang="zh-CN" altLang="en-US" sz="2800" b="1" dirty="0">
                <a:solidFill>
                  <a:srgbClr val="FF0000"/>
                </a:solidFill>
                <a:latin typeface="Arial" panose="020B0604020202020204" pitchFamily="34" charset="0"/>
              </a:rPr>
              <a:t>事物、环境</a:t>
            </a:r>
            <a:r>
              <a:rPr lang="zh-CN" altLang="en-US" sz="2800" b="1" dirty="0">
                <a:solidFill>
                  <a:srgbClr val="000000"/>
                </a:solidFill>
                <a:latin typeface="Arial" panose="020B0604020202020204" pitchFamily="34" charset="0"/>
              </a:rPr>
              <a:t>的细微处进行具体描写。</a:t>
            </a:r>
            <a:endParaRPr lang="zh-CN" altLang="en-US" sz="2800" b="1" dirty="0">
              <a:solidFill>
                <a:srgbClr val="0000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29591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细读课文 分析</a:t>
            </a:r>
            <a:r>
              <a:rPr kumimoji="0" lang="zh-CN"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人物形象</a:t>
            </a:r>
            <a:endParaRPr kumimoji="0" lang="zh-CN"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1828800" y="1554163"/>
            <a:ext cx="8686800" cy="4525963"/>
          </a:xfrm>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一、</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小通讯员的形象</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快速浏览课文，找出文中对于通讯员描写的句子，分析小通讯员的形象。（</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在课本上做批注：人物形象、描写方法</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40963"/>
          <p:cNvSpPr/>
          <p:nvPr/>
        </p:nvSpPr>
        <p:spPr>
          <a:xfrm>
            <a:off x="1828800" y="116364"/>
            <a:ext cx="8534400" cy="6985635"/>
          </a:xfrm>
          <a:prstGeom prst="rect">
            <a:avLst/>
          </a:prstGeom>
          <a:noFill/>
          <a:ln w="9525">
            <a:noFill/>
          </a:ln>
        </p:spPr>
        <p:txBody>
          <a:bodyPr anchor="ctr">
            <a:spAutoFit/>
          </a:bodyPr>
          <a:lstStyle/>
          <a:p>
            <a:r>
              <a:rPr lang="en-US" altLang="zh-CN" sz="2800" dirty="0">
                <a:solidFill>
                  <a:srgbClr val="000000"/>
                </a:solidFill>
                <a:latin typeface="Arial" panose="020B0604020202020204" pitchFamily="34" charset="0"/>
                <a:ea typeface="楷体_GB2312" panose="02010609030101010101" charset="-122"/>
              </a:rPr>
              <a:t>       </a:t>
            </a:r>
            <a:r>
              <a:rPr lang="zh-CN" altLang="en-US" sz="2800" b="1" dirty="0">
                <a:latin typeface="华文楷体" panose="02010600040101010101" charset="-122"/>
                <a:ea typeface="华文楷体" panose="02010600040101010101" charset="-122"/>
              </a:rPr>
              <a:t>现在从背后看过去，只看到他是高挑挑的个子，块头不大，但从他那副厚实实的肩膀看来，是个挺棒的小伙。他穿了一身洗淡了的黄军装，绑腿直打到膝盖上。</a:t>
            </a:r>
            <a:endParaRPr lang="zh-CN" altLang="en-US" sz="2800" b="1" dirty="0">
              <a:latin typeface="楷体_GB2312" panose="02010609030101010101" charset="-122"/>
              <a:ea typeface="楷体_GB2312" panose="02010609030101010101" charset="-122"/>
            </a:endParaRPr>
          </a:p>
          <a:p>
            <a:endParaRPr lang="zh-CN" altLang="en-US" sz="2800" b="1" dirty="0">
              <a:latin typeface="楷体_GB2312" panose="02010609030101010101" charset="-122"/>
              <a:ea typeface="楷体_GB2312" panose="02010609030101010101" charset="-122"/>
            </a:endParaRPr>
          </a:p>
          <a:p>
            <a:r>
              <a:rPr lang="zh-CN" altLang="en-US" sz="2800" b="1" dirty="0">
                <a:solidFill>
                  <a:srgbClr val="000000"/>
                </a:solidFill>
                <a:latin typeface="Arial" panose="020B0604020202020204" pitchFamily="34" charset="0"/>
                <a:ea typeface="黑体" panose="02010609060101010101" pitchFamily="2" charset="-122"/>
              </a:rPr>
              <a:t>        这是对小通讯员的</a:t>
            </a:r>
            <a:r>
              <a:rPr lang="zh-CN" altLang="en-US" sz="2800" b="1" dirty="0">
                <a:solidFill>
                  <a:srgbClr val="FF0000"/>
                </a:solidFill>
                <a:latin typeface="Arial" panose="020B0604020202020204" pitchFamily="34" charset="0"/>
                <a:ea typeface="黑体" panose="02010609060101010101" pitchFamily="2" charset="-122"/>
              </a:rPr>
              <a:t>（外貌）描写</a:t>
            </a:r>
            <a:r>
              <a:rPr lang="zh-CN" altLang="en-US" sz="2800" b="1" dirty="0">
                <a:solidFill>
                  <a:srgbClr val="000000"/>
                </a:solidFill>
                <a:latin typeface="Arial" panose="020B0604020202020204" pitchFamily="34" charset="0"/>
                <a:ea typeface="黑体" panose="02010609060101010101" pitchFamily="2" charset="-122"/>
              </a:rPr>
              <a:t>，从这里可以看出小通讯员是一个（</a:t>
            </a:r>
            <a:r>
              <a:rPr lang="zh-CN" altLang="en-US" sz="2800" b="1" dirty="0">
                <a:solidFill>
                  <a:srgbClr val="FF0000"/>
                </a:solidFill>
                <a:latin typeface="Arial" panose="020B0604020202020204" pitchFamily="34" charset="0"/>
                <a:ea typeface="黑体" panose="02010609060101010101" pitchFamily="2" charset="-122"/>
              </a:rPr>
              <a:t>年轻、质朴、充满活力</a:t>
            </a:r>
            <a:r>
              <a:rPr lang="zh-CN" altLang="en-US" sz="2800" b="1" dirty="0">
                <a:solidFill>
                  <a:srgbClr val="000000"/>
                </a:solidFill>
                <a:latin typeface="Arial" panose="020B0604020202020204" pitchFamily="34" charset="0"/>
                <a:ea typeface="黑体" panose="02010609060101010101" pitchFamily="2" charset="-122"/>
              </a:rPr>
              <a:t>）的人。</a:t>
            </a:r>
            <a:endParaRPr lang="zh-CN" altLang="en-US" sz="2800" b="1" dirty="0">
              <a:solidFill>
                <a:srgbClr val="000000"/>
              </a:solidFill>
              <a:latin typeface="Arial" panose="020B0604020202020204" pitchFamily="34" charset="0"/>
              <a:ea typeface="黑体" panose="02010609060101010101" pitchFamily="2" charset="-122"/>
            </a:endParaRPr>
          </a:p>
          <a:p>
            <a:endParaRPr lang="zh-CN" altLang="en-US" sz="2800" b="1" dirty="0">
              <a:solidFill>
                <a:srgbClr val="000000"/>
              </a:solidFill>
              <a:latin typeface="Arial" panose="020B0604020202020204" pitchFamily="34" charset="0"/>
              <a:ea typeface="楷体_GB2312" panose="02010609030101010101" charset="-122"/>
            </a:endParaRPr>
          </a:p>
          <a:p>
            <a:r>
              <a:rPr lang="zh-CN" altLang="en-US" sz="2800" b="1" dirty="0">
                <a:latin typeface="华文楷体" panose="02010600040101010101" charset="-122"/>
                <a:ea typeface="华文楷体" panose="02010600040101010101" charset="-122"/>
                <a:cs typeface="华文楷体" panose="02010600040101010101" charset="-122"/>
              </a:rPr>
              <a:t>      肩上的步枪筒里，稀疏地插了几根树枝，这要说是伪装，倒不如算做装饰点缀。</a:t>
            </a:r>
            <a:endParaRPr lang="zh-CN" altLang="en-US" sz="2800" b="1" dirty="0">
              <a:latin typeface="华文楷体" panose="02010600040101010101" charset="-122"/>
              <a:ea typeface="华文楷体" panose="02010600040101010101" charset="-122"/>
              <a:cs typeface="华文楷体" panose="02010600040101010101" charset="-122"/>
            </a:endParaRPr>
          </a:p>
          <a:p>
            <a:r>
              <a:rPr lang="zh-CN" altLang="en-US" sz="2800" b="1" dirty="0">
                <a:latin typeface="华文楷体" panose="02010600040101010101" charset="-122"/>
                <a:ea typeface="华文楷体" panose="02010600040101010101" charset="-122"/>
                <a:cs typeface="华文楷体" panose="02010600040101010101" charset="-122"/>
              </a:rPr>
              <a:t>     看见他背上看枪筒里不知什么时候又多了一枝野菊花，跟那些树枝一起，在他耳边抖抖地颤动着。</a:t>
            </a:r>
            <a:endParaRPr lang="zh-CN" altLang="en-US" sz="2800" b="1" dirty="0">
              <a:latin typeface="华文楷体" panose="02010600040101010101" charset="-122"/>
              <a:ea typeface="华文楷体" panose="02010600040101010101" charset="-122"/>
              <a:cs typeface="华文楷体" panose="02010600040101010101" charset="-122"/>
            </a:endParaRPr>
          </a:p>
          <a:p>
            <a:endParaRPr lang="zh-CN" altLang="en-US" sz="2800" b="1" dirty="0">
              <a:latin typeface="楷体_GB2312" panose="02010609030101010101" charset="-122"/>
              <a:ea typeface="楷体_GB2312" panose="02010609030101010101" charset="-122"/>
            </a:endParaRPr>
          </a:p>
          <a:p>
            <a:r>
              <a:rPr lang="zh-CN" altLang="en-US" sz="2800" b="1" dirty="0">
                <a:solidFill>
                  <a:srgbClr val="000000"/>
                </a:solidFill>
                <a:latin typeface="Arial" panose="020B0604020202020204" pitchFamily="34" charset="0"/>
                <a:ea typeface="黑体" panose="02010609060101010101" pitchFamily="2" charset="-122"/>
              </a:rPr>
              <a:t>         这是对小通讯员的</a:t>
            </a:r>
            <a:r>
              <a:rPr lang="zh-CN" altLang="en-US" sz="2800" b="1" dirty="0">
                <a:solidFill>
                  <a:srgbClr val="FF0000"/>
                </a:solidFill>
                <a:latin typeface="Arial" panose="020B0604020202020204" pitchFamily="34" charset="0"/>
                <a:ea typeface="黑体" panose="02010609060101010101" pitchFamily="2" charset="-122"/>
              </a:rPr>
              <a:t>（细节）描写</a:t>
            </a:r>
            <a:r>
              <a:rPr lang="zh-CN" altLang="en-US" sz="2800" b="1" dirty="0">
                <a:solidFill>
                  <a:srgbClr val="000000"/>
                </a:solidFill>
                <a:latin typeface="Arial" panose="020B0604020202020204" pitchFamily="34" charset="0"/>
                <a:ea typeface="黑体" panose="02010609060101010101" pitchFamily="2" charset="-122"/>
              </a:rPr>
              <a:t>，从这里可以看出小通讯员是一个（</a:t>
            </a:r>
            <a:r>
              <a:rPr lang="zh-CN" altLang="en-US" sz="2800" b="1" dirty="0">
                <a:solidFill>
                  <a:srgbClr val="FF0000"/>
                </a:solidFill>
                <a:latin typeface="Arial" panose="020B0604020202020204" pitchFamily="34" charset="0"/>
                <a:ea typeface="黑体" panose="02010609060101010101" pitchFamily="2" charset="-122"/>
              </a:rPr>
              <a:t>热爱自然，热爱生活</a:t>
            </a:r>
            <a:r>
              <a:rPr lang="zh-CN" altLang="en-US" sz="2800" b="1" dirty="0">
                <a:solidFill>
                  <a:srgbClr val="000000"/>
                </a:solidFill>
                <a:latin typeface="Arial" panose="020B0604020202020204" pitchFamily="34" charset="0"/>
                <a:ea typeface="黑体" panose="02010609060101010101" pitchFamily="2" charset="-122"/>
              </a:rPr>
              <a:t>）的人。</a:t>
            </a:r>
            <a:endParaRPr lang="zh-CN" altLang="en-US" sz="2800" b="1" dirty="0">
              <a:solidFill>
                <a:srgbClr val="000000"/>
              </a:solidFill>
              <a:latin typeface="Arial" panose="020B0604020202020204" pitchFamily="34" charset="0"/>
              <a:ea typeface="黑体" panose="02010609060101010101" pitchFamily="2" charset="-122"/>
            </a:endParaRPr>
          </a:p>
          <a:p>
            <a:endParaRPr lang="zh-CN" altLang="en-US" sz="2800" b="1" dirty="0">
              <a:latin typeface="Arial" panose="020B0604020202020204" pitchFamily="34" charset="0"/>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5">
                                            <p:txEl>
                                              <p:pRg st="0" end="0"/>
                                            </p:txEl>
                                          </p:spTgt>
                                        </p:tgtEl>
                                        <p:attrNameLst>
                                          <p:attrName>style.visibility</p:attrName>
                                        </p:attrNameLst>
                                      </p:cBhvr>
                                      <p:to>
                                        <p:strVal val="visible"/>
                                      </p:to>
                                    </p:set>
                                    <p:animEffect transition="in" filter="blinds(horizontal)">
                                      <p:cBhvr>
                                        <p:cTn id="7" dur="500"/>
                                        <p:tgtEl>
                                          <p:spTgt spid="112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5">
                                            <p:txEl>
                                              <p:pRg st="2" end="2"/>
                                            </p:txEl>
                                          </p:spTgt>
                                        </p:tgtEl>
                                        <p:attrNameLst>
                                          <p:attrName>style.visibility</p:attrName>
                                        </p:attrNameLst>
                                      </p:cBhvr>
                                      <p:to>
                                        <p:strVal val="visible"/>
                                      </p:to>
                                    </p:set>
                                    <p:animEffect transition="in" filter="blinds(horizontal)">
                                      <p:cBhvr>
                                        <p:cTn id="12" dur="500"/>
                                        <p:tgtEl>
                                          <p:spTgt spid="1126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265">
                                            <p:txEl>
                                              <p:pRg st="4" end="4"/>
                                            </p:txEl>
                                          </p:spTgt>
                                        </p:tgtEl>
                                        <p:attrNameLst>
                                          <p:attrName>style.visibility</p:attrName>
                                        </p:attrNameLst>
                                      </p:cBhvr>
                                      <p:to>
                                        <p:strVal val="visible"/>
                                      </p:to>
                                    </p:set>
                                    <p:animEffect transition="in" filter="blinds(horizontal)">
                                      <p:cBhvr>
                                        <p:cTn id="17" dur="500"/>
                                        <p:tgtEl>
                                          <p:spTgt spid="11265">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1265">
                                            <p:txEl>
                                              <p:pRg st="5" end="5"/>
                                            </p:txEl>
                                          </p:spTgt>
                                        </p:tgtEl>
                                        <p:attrNameLst>
                                          <p:attrName>style.visibility</p:attrName>
                                        </p:attrNameLst>
                                      </p:cBhvr>
                                      <p:to>
                                        <p:strVal val="visible"/>
                                      </p:to>
                                    </p:set>
                                    <p:animEffect transition="in" filter="blinds(horizontal)">
                                      <p:cBhvr>
                                        <p:cTn id="20" dur="500"/>
                                        <p:tgtEl>
                                          <p:spTgt spid="11265">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265">
                                            <p:txEl>
                                              <p:pRg st="7" end="7"/>
                                            </p:txEl>
                                          </p:spTgt>
                                        </p:tgtEl>
                                        <p:attrNameLst>
                                          <p:attrName>style.visibility</p:attrName>
                                        </p:attrNameLst>
                                      </p:cBhvr>
                                      <p:to>
                                        <p:strVal val="visible"/>
                                      </p:to>
                                    </p:set>
                                    <p:animEffect transition="in" filter="blinds(horizontal)">
                                      <p:cBhvr>
                                        <p:cTn id="25" dur="500"/>
                                        <p:tgtEl>
                                          <p:spTgt spid="1126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文本框 10245"/>
          <p:cNvSpPr txBox="1"/>
          <p:nvPr/>
        </p:nvSpPr>
        <p:spPr>
          <a:xfrm>
            <a:off x="1710690" y="757555"/>
            <a:ext cx="8525510" cy="1568450"/>
          </a:xfrm>
          <a:prstGeom prst="rect">
            <a:avLst/>
          </a:prstGeom>
          <a:noFill/>
          <a:ln w="9525">
            <a:noFill/>
          </a:ln>
        </p:spPr>
        <p:txBody>
          <a:bodyPr wrap="square">
            <a:spAutoFit/>
          </a:bodyPr>
          <a:lstStyle/>
          <a:p>
            <a:pPr>
              <a:spcBef>
                <a:spcPct val="50000"/>
              </a:spcBef>
            </a:pPr>
            <a:r>
              <a:rPr lang="zh-CN" altLang="en-US" sz="3200" dirty="0">
                <a:latin typeface="楷体_GB2312" panose="02010609030101010101" charset="-122"/>
                <a:ea typeface="楷体_GB2312" panose="02010609030101010101" charset="-122"/>
              </a:rPr>
              <a:t>　　</a:t>
            </a:r>
            <a:r>
              <a:rPr lang="zh-CN" altLang="en-US" sz="3200" b="1" dirty="0">
                <a:solidFill>
                  <a:schemeClr val="tx1"/>
                </a:solidFill>
                <a:latin typeface="华文楷体" panose="02010600040101010101" charset="-122"/>
                <a:ea typeface="华文楷体" panose="02010600040101010101" charset="-122"/>
              </a:rPr>
              <a:t>他见我挨他坐下，立即张皇起来，好像身边埋下了一颗定时炸弹，局促不安，掉过脸去不好，不掉过去又不行，想站起来又不好意思。</a:t>
            </a:r>
            <a:endParaRPr lang="zh-CN" altLang="en-US" sz="3200" b="1" dirty="0">
              <a:solidFill>
                <a:schemeClr val="tx1"/>
              </a:solidFill>
              <a:latin typeface="华文楷体" panose="02010600040101010101" charset="-122"/>
              <a:ea typeface="华文楷体" panose="02010600040101010101" charset="-122"/>
            </a:endParaRPr>
          </a:p>
        </p:txBody>
      </p:sp>
      <p:sp>
        <p:nvSpPr>
          <p:cNvPr id="10248" name="文本框 10247"/>
          <p:cNvSpPr txBox="1"/>
          <p:nvPr/>
        </p:nvSpPr>
        <p:spPr>
          <a:xfrm>
            <a:off x="2715895" y="2595245"/>
            <a:ext cx="7621270" cy="583565"/>
          </a:xfrm>
          <a:prstGeom prst="rect">
            <a:avLst/>
          </a:prstGeom>
          <a:noFill/>
          <a:ln w="9525">
            <a:noFill/>
          </a:ln>
        </p:spPr>
        <p:txBody>
          <a:bodyPr wrap="square">
            <a:spAutoFit/>
          </a:bodyPr>
          <a:lstStyle/>
          <a:p>
            <a:pPr>
              <a:spcBef>
                <a:spcPct val="50000"/>
              </a:spcBef>
            </a:pPr>
            <a:r>
              <a:rPr lang="zh-CN" altLang="en-US" sz="3200" b="1" dirty="0">
                <a:solidFill>
                  <a:srgbClr val="FF0000"/>
                </a:solidFill>
                <a:latin typeface="黑体" panose="02010609060101010101" pitchFamily="2" charset="-122"/>
                <a:ea typeface="黑体" panose="02010609060101010101" pitchFamily="2" charset="-122"/>
              </a:rPr>
              <a:t>细节描写。突出其憨厚、腼腆的性格</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2" name="文本框 1"/>
          <p:cNvSpPr txBox="1"/>
          <p:nvPr/>
        </p:nvSpPr>
        <p:spPr>
          <a:xfrm>
            <a:off x="1854835" y="3407410"/>
            <a:ext cx="8481695" cy="1568450"/>
          </a:xfrm>
          <a:prstGeom prst="rect">
            <a:avLst/>
          </a:prstGeom>
          <a:noFill/>
        </p:spPr>
        <p:txBody>
          <a:bodyPr wrap="square" rtlCol="0" anchor="t">
            <a:spAutoFit/>
          </a:bodyPr>
          <a:lstStyle/>
          <a:p>
            <a:r>
              <a:rPr lang="en-US" altLang="zh-CN" sz="3200" b="1">
                <a:latin typeface="华文楷体" panose="02010600040101010101" charset="-122"/>
                <a:ea typeface="华文楷体" panose="02010600040101010101" charset="-122"/>
                <a:cs typeface="华文楷体" panose="02010600040101010101" charset="-122"/>
              </a:rPr>
              <a:t>    …………</a:t>
            </a:r>
            <a:r>
              <a:rPr lang="zh-CN" altLang="en-US" sz="3200" b="1">
                <a:latin typeface="华文楷体" panose="02010600040101010101" charset="-122"/>
                <a:ea typeface="华文楷体" panose="02010600040101010101" charset="-122"/>
                <a:cs typeface="华文楷体" panose="02010600040101010101" charset="-122"/>
              </a:rPr>
              <a:t>手榴弹就在我们人缝里冒着烟乱转，这时这位同志叫我们快趴下，他自己就一下扑在那个东西上了。</a:t>
            </a:r>
            <a:endParaRPr lang="zh-CN" altLang="en-US" sz="3200" b="1">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1959610" y="5141595"/>
            <a:ext cx="8027670" cy="1076325"/>
          </a:xfrm>
          <a:prstGeom prst="rect">
            <a:avLst/>
          </a:prstGeom>
          <a:noFill/>
          <a:ln w="9525">
            <a:noFill/>
          </a:ln>
        </p:spPr>
        <p:txBody>
          <a:bodyPr wrap="square">
            <a:spAutoFit/>
          </a:bodyPr>
          <a:lstStyle/>
          <a:p>
            <a:pPr>
              <a:spcBef>
                <a:spcPct val="50000"/>
              </a:spcBef>
            </a:pP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rPr>
              <a:t>   </a:t>
            </a: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侧面描写。补叙通讯员受伤的情景，表现了他不怕牺牲、</a:t>
            </a:r>
            <a:r>
              <a:rPr lang="zh-CN" altLang="en-US" sz="3200" b="1" noProof="0" dirty="0" smtClean="0">
                <a:ln>
                  <a:noFill/>
                </a:ln>
                <a:solidFill>
                  <a:srgbClr val="FF0000"/>
                </a:solidFill>
                <a:effectLst/>
                <a:uLnTx/>
                <a:uFillTx/>
                <a:latin typeface="黑体" panose="02010609060101010101" pitchFamily="2" charset="-122"/>
                <a:ea typeface="黑体" panose="02010609060101010101" pitchFamily="2" charset="-122"/>
                <a:cs typeface="黑体" panose="02010609060101010101" pitchFamily="2" charset="-122"/>
                <a:sym typeface="+mn-ea"/>
              </a:rPr>
              <a:t>舍己救人</a:t>
            </a: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的勇敢精神。</a:t>
            </a:r>
            <a:endPar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500" fill="hold"/>
                                        <p:tgtEl>
                                          <p:spTgt spid="10246"/>
                                        </p:tgtEl>
                                        <p:attrNameLst>
                                          <p:attrName>ppt_x</p:attrName>
                                        </p:attrNameLst>
                                      </p:cBhvr>
                                      <p:tavLst>
                                        <p:tav tm="0">
                                          <p:val>
                                            <p:strVal val="0-#ppt_w/2"/>
                                          </p:val>
                                        </p:tav>
                                        <p:tav tm="100000">
                                          <p:val>
                                            <p:strVal val="#ppt_x"/>
                                          </p:val>
                                        </p:tav>
                                      </p:tavLst>
                                    </p:anim>
                                    <p:anim calcmode="lin" valueType="num">
                                      <p:cBhvr additive="base">
                                        <p:cTn id="8" dur="500" fill="hold"/>
                                        <p:tgtEl>
                                          <p:spTgt spid="102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248"/>
                                        </p:tgtEl>
                                        <p:attrNameLst>
                                          <p:attrName>style.visibility</p:attrName>
                                        </p:attrNameLst>
                                      </p:cBhvr>
                                      <p:to>
                                        <p:strVal val="visible"/>
                                      </p:to>
                                    </p:set>
                                    <p:animEffect transition="in" filter="box(in)">
                                      <p:cBhvr>
                                        <p:cTn id="13" dur="500"/>
                                        <p:tgtEl>
                                          <p:spTgt spid="1024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ox(i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8" grpId="0"/>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文本框 26635"/>
          <p:cNvSpPr txBox="1"/>
          <p:nvPr/>
        </p:nvSpPr>
        <p:spPr>
          <a:xfrm>
            <a:off x="6553200" y="685800"/>
            <a:ext cx="1371600" cy="368300"/>
          </a:xfrm>
          <a:prstGeom prst="rect">
            <a:avLst/>
          </a:prstGeom>
          <a:noFill/>
          <a:ln w="9525">
            <a:noFill/>
          </a:ln>
        </p:spPr>
        <p:txBody>
          <a:bodyPr anchor="t">
            <a:spAutoFit/>
          </a:bodyPr>
          <a:lstStyle/>
          <a:p>
            <a:pPr>
              <a:spcBef>
                <a:spcPct val="50000"/>
              </a:spcBef>
            </a:pPr>
            <a:endParaRPr lang="zh-CN" dirty="0">
              <a:latin typeface="Arial" panose="020B0604020202020204" pitchFamily="34" charset="0"/>
              <a:ea typeface="宋体" panose="02010600030101010101" pitchFamily="2" charset="-122"/>
            </a:endParaRPr>
          </a:p>
        </p:txBody>
      </p:sp>
      <p:sp>
        <p:nvSpPr>
          <p:cNvPr id="26639" name="文本框 26638"/>
          <p:cNvSpPr txBox="1"/>
          <p:nvPr/>
        </p:nvSpPr>
        <p:spPr>
          <a:xfrm>
            <a:off x="1779270" y="2459355"/>
            <a:ext cx="2444115" cy="583565"/>
          </a:xfrm>
          <a:prstGeom prst="rect">
            <a:avLst/>
          </a:prstGeom>
          <a:noFill/>
          <a:ln w="9525">
            <a:noFill/>
          </a:ln>
        </p:spPr>
        <p:txBody>
          <a:bodyPr wrap="square" anchor="t">
            <a:spAutoFit/>
          </a:bodyPr>
          <a:lstStyle/>
          <a:p>
            <a:pPr>
              <a:spcBef>
                <a:spcPct val="50000"/>
              </a:spcBef>
            </a:pPr>
            <a:r>
              <a:rPr lang="zh-CN" altLang="en-US" sz="3200" b="1" dirty="0">
                <a:solidFill>
                  <a:srgbClr val="FF0000"/>
                </a:solidFill>
                <a:latin typeface="Arial" panose="020B0604020202020204" pitchFamily="34" charset="0"/>
                <a:ea typeface="宋体" panose="02010600030101010101" pitchFamily="2" charset="-122"/>
              </a:rPr>
              <a:t>腼腆、善良</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26640" name="文本框 26639"/>
          <p:cNvSpPr txBox="1"/>
          <p:nvPr/>
        </p:nvSpPr>
        <p:spPr>
          <a:xfrm>
            <a:off x="6655435" y="1752600"/>
            <a:ext cx="2362200" cy="583565"/>
          </a:xfrm>
          <a:prstGeom prst="rect">
            <a:avLst/>
          </a:prstGeom>
          <a:noFill/>
          <a:ln w="9525">
            <a:noFill/>
          </a:ln>
        </p:spPr>
        <p:txBody>
          <a:bodyPr anchor="t">
            <a:spAutoFit/>
          </a:bodyPr>
          <a:lstStyle/>
          <a:p>
            <a:pPr>
              <a:spcBef>
                <a:spcPct val="50000"/>
              </a:spcBef>
            </a:pPr>
            <a:r>
              <a:rPr lang="zh-CN" altLang="en-US" sz="3200" b="1" dirty="0">
                <a:solidFill>
                  <a:srgbClr val="FF0000"/>
                </a:solidFill>
                <a:latin typeface="Arial" panose="020B0604020202020204" pitchFamily="34" charset="0"/>
                <a:ea typeface="宋体" panose="02010600030101010101" pitchFamily="2" charset="-122"/>
              </a:rPr>
              <a:t>质朴、憨厚</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26641" name="文本框 26640"/>
          <p:cNvSpPr txBox="1"/>
          <p:nvPr/>
        </p:nvSpPr>
        <p:spPr>
          <a:xfrm>
            <a:off x="7536815" y="2520950"/>
            <a:ext cx="3594735" cy="521970"/>
          </a:xfrm>
          <a:prstGeom prst="rect">
            <a:avLst/>
          </a:prstGeom>
          <a:noFill/>
          <a:ln w="9525">
            <a:noFill/>
          </a:ln>
        </p:spPr>
        <p:txBody>
          <a:bodyPr wrap="square"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勇敢善良、热爱生活</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26642" name="文本框 26641"/>
          <p:cNvSpPr txBox="1"/>
          <p:nvPr/>
        </p:nvSpPr>
        <p:spPr>
          <a:xfrm>
            <a:off x="3524885" y="3242310"/>
            <a:ext cx="1548765" cy="583565"/>
          </a:xfrm>
          <a:prstGeom prst="rect">
            <a:avLst/>
          </a:prstGeom>
          <a:noFill/>
          <a:ln w="9525">
            <a:noFill/>
          </a:ln>
        </p:spPr>
        <p:txBody>
          <a:bodyPr wrap="square" anchor="t">
            <a:spAutoFit/>
          </a:bodyPr>
          <a:lstStyle/>
          <a:p>
            <a:pPr>
              <a:spcBef>
                <a:spcPct val="50000"/>
              </a:spcBef>
            </a:pPr>
            <a:r>
              <a:rPr lang="zh-CN" altLang="en-US" sz="3200" b="1" dirty="0">
                <a:solidFill>
                  <a:srgbClr val="FF0000"/>
                </a:solidFill>
                <a:latin typeface="Arial" panose="020B0604020202020204" pitchFamily="34" charset="0"/>
                <a:ea typeface="宋体" panose="02010600030101010101" pitchFamily="2" charset="-122"/>
              </a:rPr>
              <a:t>百合花</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2" name="文本框 1"/>
          <p:cNvSpPr txBox="1"/>
          <p:nvPr/>
        </p:nvSpPr>
        <p:spPr>
          <a:xfrm>
            <a:off x="660400" y="1597660"/>
            <a:ext cx="11132820" cy="2306955"/>
          </a:xfrm>
          <a:prstGeom prst="rect">
            <a:avLst/>
          </a:prstGeom>
          <a:noFill/>
        </p:spPr>
        <p:txBody>
          <a:bodyPr wrap="square" rtlCol="0">
            <a:spAutoFit/>
          </a:bodyPr>
          <a:p>
            <a:pPr marL="273050" lvl="0" indent="-273050" algn="l">
              <a:lnSpc>
                <a:spcPct val="120000"/>
              </a:lnSpc>
              <a:buNone/>
            </a:pPr>
            <a:r>
              <a:rPr lang="en-US" altLang="zh-CN" sz="4000" dirty="0">
                <a:solidFill>
                  <a:srgbClr val="D60093"/>
                </a:solidFill>
                <a:latin typeface="华文中宋" panose="02010600040101010101" charset="-122"/>
                <a:ea typeface="华文中宋" panose="02010600040101010101" charset="-122"/>
                <a:cs typeface="华文中宋" panose="02010600040101010101" charset="-122"/>
                <a:sym typeface="+mn-ea"/>
              </a:rPr>
              <a:t>     </a:t>
            </a:r>
            <a:r>
              <a:rPr lang="en-US" altLang="zh-CN" sz="4000" dirty="0">
                <a:solidFill>
                  <a:srgbClr val="000000"/>
                </a:solidFill>
                <a:latin typeface="华文中宋" panose="02010600040101010101" charset="-122"/>
                <a:ea typeface="华文中宋" panose="02010600040101010101" charset="-122"/>
                <a:cs typeface="华文中宋" panose="02010600040101010101" charset="-122"/>
                <a:sym typeface="+mn-ea"/>
              </a:rPr>
              <a:t> </a:t>
            </a:r>
            <a:r>
              <a:rPr lang="zh-CN" altLang="en-US" sz="4000" dirty="0">
                <a:solidFill>
                  <a:srgbClr val="000000"/>
                </a:solidFill>
                <a:latin typeface="华文中宋" panose="02010600040101010101" charset="-122"/>
                <a:ea typeface="华文中宋" panose="02010600040101010101" charset="-122"/>
                <a:cs typeface="华文中宋" panose="02010600040101010101" charset="-122"/>
                <a:sym typeface="+mn-ea"/>
              </a:rPr>
              <a:t>小通讯员是一个有着（            ）的外表，（                   ）的性格，（                    ）的品质，（         ）一样美好心灵的小战士。</a:t>
            </a:r>
            <a:endParaRPr lang="zh-CN" altLang="en-US" sz="4000" dirty="0">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40"/>
                                        </p:tgtEl>
                                        <p:attrNameLst>
                                          <p:attrName>style.visibility</p:attrName>
                                        </p:attrNameLst>
                                      </p:cBhvr>
                                      <p:to>
                                        <p:strVal val="visible"/>
                                      </p:to>
                                    </p:set>
                                    <p:anim calcmode="lin" valueType="num">
                                      <p:cBhvr additive="base">
                                        <p:cTn id="7" dur="500" fill="hold"/>
                                        <p:tgtEl>
                                          <p:spTgt spid="26640"/>
                                        </p:tgtEl>
                                        <p:attrNameLst>
                                          <p:attrName>ppt_x</p:attrName>
                                        </p:attrNameLst>
                                      </p:cBhvr>
                                      <p:tavLst>
                                        <p:tav tm="0">
                                          <p:val>
                                            <p:strVal val="#ppt_x"/>
                                          </p:val>
                                        </p:tav>
                                        <p:tav tm="100000">
                                          <p:val>
                                            <p:strVal val="#ppt_x"/>
                                          </p:val>
                                        </p:tav>
                                      </p:tavLst>
                                    </p:anim>
                                    <p:anim calcmode="lin" valueType="num">
                                      <p:cBhvr additive="base">
                                        <p:cTn id="8" dur="500" fill="hold"/>
                                        <p:tgtEl>
                                          <p:spTgt spid="266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39"/>
                                        </p:tgtEl>
                                        <p:attrNameLst>
                                          <p:attrName>style.visibility</p:attrName>
                                        </p:attrNameLst>
                                      </p:cBhvr>
                                      <p:to>
                                        <p:strVal val="visible"/>
                                      </p:to>
                                    </p:set>
                                    <p:anim calcmode="lin" valueType="num">
                                      <p:cBhvr additive="base">
                                        <p:cTn id="13" dur="500" fill="hold"/>
                                        <p:tgtEl>
                                          <p:spTgt spid="26639"/>
                                        </p:tgtEl>
                                        <p:attrNameLst>
                                          <p:attrName>ppt_x</p:attrName>
                                        </p:attrNameLst>
                                      </p:cBhvr>
                                      <p:tavLst>
                                        <p:tav tm="0">
                                          <p:val>
                                            <p:strVal val="#ppt_x"/>
                                          </p:val>
                                        </p:tav>
                                        <p:tav tm="100000">
                                          <p:val>
                                            <p:strVal val="#ppt_x"/>
                                          </p:val>
                                        </p:tav>
                                      </p:tavLst>
                                    </p:anim>
                                    <p:anim calcmode="lin" valueType="num">
                                      <p:cBhvr additive="base">
                                        <p:cTn id="14" dur="500" fill="hold"/>
                                        <p:tgtEl>
                                          <p:spTgt spid="266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41"/>
                                        </p:tgtEl>
                                        <p:attrNameLst>
                                          <p:attrName>style.visibility</p:attrName>
                                        </p:attrNameLst>
                                      </p:cBhvr>
                                      <p:to>
                                        <p:strVal val="visible"/>
                                      </p:to>
                                    </p:set>
                                    <p:anim calcmode="lin" valueType="num">
                                      <p:cBhvr additive="base">
                                        <p:cTn id="19" dur="500" fill="hold"/>
                                        <p:tgtEl>
                                          <p:spTgt spid="26641"/>
                                        </p:tgtEl>
                                        <p:attrNameLst>
                                          <p:attrName>ppt_x</p:attrName>
                                        </p:attrNameLst>
                                      </p:cBhvr>
                                      <p:tavLst>
                                        <p:tav tm="0">
                                          <p:val>
                                            <p:strVal val="#ppt_x"/>
                                          </p:val>
                                        </p:tav>
                                        <p:tav tm="100000">
                                          <p:val>
                                            <p:strVal val="#ppt_x"/>
                                          </p:val>
                                        </p:tav>
                                      </p:tavLst>
                                    </p:anim>
                                    <p:anim calcmode="lin" valueType="num">
                                      <p:cBhvr additive="base">
                                        <p:cTn id="20" dur="500" fill="hold"/>
                                        <p:tgtEl>
                                          <p:spTgt spid="266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42"/>
                                        </p:tgtEl>
                                        <p:attrNameLst>
                                          <p:attrName>style.visibility</p:attrName>
                                        </p:attrNameLst>
                                      </p:cBhvr>
                                      <p:to>
                                        <p:strVal val="visible"/>
                                      </p:to>
                                    </p:set>
                                    <p:anim calcmode="lin" valueType="num">
                                      <p:cBhvr additive="base">
                                        <p:cTn id="25" dur="500" fill="hold"/>
                                        <p:tgtEl>
                                          <p:spTgt spid="26642"/>
                                        </p:tgtEl>
                                        <p:attrNameLst>
                                          <p:attrName>ppt_x</p:attrName>
                                        </p:attrNameLst>
                                      </p:cBhvr>
                                      <p:tavLst>
                                        <p:tav tm="0">
                                          <p:val>
                                            <p:strVal val="#ppt_x"/>
                                          </p:val>
                                        </p:tav>
                                        <p:tav tm="100000">
                                          <p:val>
                                            <p:strVal val="#ppt_x"/>
                                          </p:val>
                                        </p:tav>
                                      </p:tavLst>
                                    </p:anim>
                                    <p:anim calcmode="lin" valueType="num">
                                      <p:cBhvr additive="base">
                                        <p:cTn id="26" dur="500" fill="hold"/>
                                        <p:tgtEl>
                                          <p:spTgt spid="266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9" grpId="0"/>
      <p:bldP spid="26640" grpId="0"/>
      <p:bldP spid="26641" grpId="0"/>
      <p:bldP spid="266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7690" y="241935"/>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细读课文 分析</a:t>
            </a:r>
            <a:r>
              <a:rPr kumimoji="0" lang="zh-CN"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人物形象</a:t>
            </a:r>
            <a:endParaRPr kumimoji="0" lang="zh-CN"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1752600" y="1372553"/>
            <a:ext cx="8686800" cy="4525963"/>
          </a:xfrm>
        </p:spPr>
        <p:txBody>
          <a:bodyPr vert="horz" wrap="square" lIns="91440" tIns="45720" rIns="91440" bIns="45720" numCol="1" anchor="t" anchorCtr="0" compatLnSpc="1"/>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一、</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小通讯员的形象。</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他涉世不深，</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天真纯洁，充满朝气</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，对</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生活的和自然充满热爱</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。比如他的枪筒里插着几根树枝和野菊花。</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憨厚朴实，拘谨腼腆</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。如文中我面对小通讯员坐着，他张皇局促“脸涨得像个关公”</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3</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不善言辞</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善解人意</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，勇于改错。认识到自己借被子的方法不对便及时改正。</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关心战友，</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在危机关头能挺身而出，</a:t>
            </a: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舍己救人</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，为了保护队员英勇捐躯。</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20574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细读课文 分析</a:t>
            </a:r>
            <a:r>
              <a:rPr kumimoji="0" lang="zh-CN"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人物形象</a:t>
            </a:r>
            <a:endParaRPr kumimoji="0" lang="zh-CN"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1828800" y="1554480"/>
            <a:ext cx="8686800" cy="3068320"/>
          </a:xfrm>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二、新媳妇</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的形象</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快速浏览课文，借鉴上面的分析方法，分析新媳妇的形象。（</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在课本上做批注：重点分析借被</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30-35</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、献被两部分</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55-59</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None/>
              <a:defRPr/>
            </a:pP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文本框 3"/>
          <p:cNvSpPr txBox="1"/>
          <p:nvPr/>
        </p:nvSpPr>
        <p:spPr>
          <a:xfrm>
            <a:off x="2193925" y="4782185"/>
            <a:ext cx="8376285" cy="583565"/>
          </a:xfrm>
          <a:prstGeom prst="rect">
            <a:avLst/>
          </a:prstGeom>
          <a:noFill/>
        </p:spPr>
        <p:txBody>
          <a:bodyPr wrap="square" rtlCol="0">
            <a:spAutoFit/>
          </a:bodyPr>
          <a:lstStyle/>
          <a:p>
            <a:r>
              <a:rPr lang="zh-CN" altLang="en-US" sz="3200" b="1"/>
              <a:t>还有没有其他描写新媳妇的句子，找出来。</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20828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a:t>
            </a:r>
            <a:r>
              <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学习目标</a:t>
            </a:r>
            <a:endPar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1828800" y="1554163"/>
            <a:ext cx="8686800" cy="4525963"/>
          </a:xfrm>
        </p:spPr>
        <p:txBody>
          <a:bodyPr vert="horz" wrap="square" lIns="91440" tIns="45720" rIns="91440" bIns="45720" numCol="1" anchor="t" anchorCtr="0" compatLnSpc="1"/>
          <a:lstStyle/>
          <a:p>
            <a:pPr marL="0" indent="0" eaLnBrk="1" hangingPunct="1">
              <a:lnSpc>
                <a:spcPct val="90000"/>
              </a:lnSpc>
              <a:buNone/>
            </a:pPr>
            <a:r>
              <a:rPr lang="zh-CN" altLang="en-US" sz="2700" b="1" dirty="0">
                <a:solidFill>
                  <a:schemeClr val="tx1"/>
                </a:solidFill>
                <a:ea typeface="华文楷体" panose="02010600040101010101" charset="-122"/>
              </a:rPr>
              <a:t> </a:t>
            </a:r>
            <a:endParaRPr lang="zh-CN" altLang="en-US" sz="2700" b="1" dirty="0">
              <a:solidFill>
                <a:schemeClr val="tx1"/>
              </a:solidFill>
              <a:ea typeface="华文楷体" panose="02010600040101010101" charset="-122"/>
            </a:endParaRPr>
          </a:p>
          <a:p>
            <a:pPr eaLnBrk="1" hangingPunct="1">
              <a:lnSpc>
                <a:spcPct val="90000"/>
              </a:lnSpc>
            </a:pPr>
            <a:r>
              <a:rPr lang="en-US" altLang="zh-CN" sz="2700" b="1" dirty="0">
                <a:solidFill>
                  <a:schemeClr val="tx1"/>
                </a:solidFill>
                <a:ea typeface="华文楷体" panose="02010600040101010101" charset="-122"/>
              </a:rPr>
              <a:t>1</a:t>
            </a:r>
            <a:r>
              <a:rPr lang="zh-CN" altLang="en-US" sz="2700" b="1" dirty="0">
                <a:solidFill>
                  <a:schemeClr val="tx1"/>
                </a:solidFill>
                <a:ea typeface="华文楷体" panose="02010600040101010101" charset="-122"/>
              </a:rPr>
              <a:t>、</a:t>
            </a:r>
            <a:r>
              <a:rPr lang="zh-CN" altLang="zh-CN" sz="2700" b="1" dirty="0">
                <a:solidFill>
                  <a:schemeClr val="tx1"/>
                </a:solidFill>
                <a:ea typeface="华文楷体" panose="02010600040101010101" charset="-122"/>
              </a:rPr>
              <a:t>积累文中字词，</a:t>
            </a:r>
            <a:r>
              <a:rPr lang="zh-CN" altLang="en-US" sz="2700" b="1" dirty="0">
                <a:solidFill>
                  <a:schemeClr val="tx1"/>
                </a:solidFill>
                <a:ea typeface="华文楷体" panose="02010600040101010101" charset="-122"/>
              </a:rPr>
              <a:t>理清小说</a:t>
            </a:r>
            <a:r>
              <a:rPr lang="zh-CN" altLang="en-US" sz="2700" b="1" dirty="0">
                <a:solidFill>
                  <a:srgbClr val="FF0000"/>
                </a:solidFill>
                <a:ea typeface="华文楷体" panose="02010600040101010101" charset="-122"/>
              </a:rPr>
              <a:t>线索</a:t>
            </a:r>
            <a:r>
              <a:rPr lang="zh-CN" altLang="en-US" sz="2700" b="1" dirty="0">
                <a:solidFill>
                  <a:schemeClr val="tx1"/>
                </a:solidFill>
                <a:ea typeface="华文楷体" panose="02010600040101010101" charset="-122"/>
              </a:rPr>
              <a:t>、分析</a:t>
            </a:r>
            <a:r>
              <a:rPr lang="zh-CN" altLang="en-US" sz="2700" b="1" dirty="0">
                <a:solidFill>
                  <a:srgbClr val="FF0000"/>
                </a:solidFill>
                <a:ea typeface="华文楷体" panose="02010600040101010101" charset="-122"/>
              </a:rPr>
              <a:t>情节</a:t>
            </a:r>
            <a:r>
              <a:rPr lang="zh-CN" altLang="en-US" sz="2700" b="1" dirty="0">
                <a:solidFill>
                  <a:schemeClr val="tx1"/>
                </a:solidFill>
                <a:ea typeface="华文楷体" panose="02010600040101010101" charset="-122"/>
              </a:rPr>
              <a:t> 。</a:t>
            </a:r>
            <a:endParaRPr lang="zh-CN" altLang="en-US" sz="2700" b="1" dirty="0">
              <a:solidFill>
                <a:schemeClr val="tx1"/>
              </a:solidFill>
              <a:ea typeface="华文楷体" panose="02010600040101010101" charset="-122"/>
            </a:endParaRPr>
          </a:p>
          <a:p>
            <a:pPr eaLnBrk="1" hangingPunct="1">
              <a:lnSpc>
                <a:spcPct val="90000"/>
              </a:lnSpc>
            </a:pPr>
            <a:endParaRPr lang="zh-CN" altLang="en-US" sz="2700" b="1" dirty="0">
              <a:solidFill>
                <a:schemeClr val="tx1"/>
              </a:solidFill>
              <a:ea typeface="华文楷体" panose="02010600040101010101" charset="-122"/>
            </a:endParaRPr>
          </a:p>
          <a:p>
            <a:pPr eaLnBrk="1" hangingPunct="1">
              <a:lnSpc>
                <a:spcPct val="90000"/>
              </a:lnSpc>
            </a:pPr>
            <a:r>
              <a:rPr lang="en-US" altLang="zh-CN" sz="2700" b="1" dirty="0">
                <a:solidFill>
                  <a:schemeClr val="tx1"/>
                </a:solidFill>
                <a:ea typeface="华文楷体" panose="02010600040101010101" charset="-122"/>
              </a:rPr>
              <a:t>2</a:t>
            </a:r>
            <a:r>
              <a:rPr lang="zh-CN" altLang="en-US" sz="2700" b="1" dirty="0">
                <a:solidFill>
                  <a:schemeClr val="tx1"/>
                </a:solidFill>
                <a:ea typeface="华文楷体" panose="02010600040101010101" charset="-122"/>
              </a:rPr>
              <a:t>、分析小说</a:t>
            </a:r>
            <a:r>
              <a:rPr lang="zh-CN" altLang="en-US" sz="2700" b="1" dirty="0">
                <a:solidFill>
                  <a:srgbClr val="FF0000"/>
                </a:solidFill>
                <a:ea typeface="华文楷体" panose="02010600040101010101" charset="-122"/>
              </a:rPr>
              <a:t>人物形象</a:t>
            </a:r>
            <a:r>
              <a:rPr lang="zh-CN" altLang="en-US" sz="2700" b="1" dirty="0">
                <a:solidFill>
                  <a:schemeClr val="tx1"/>
                </a:solidFill>
                <a:ea typeface="华文楷体" panose="02010600040101010101" charset="-122"/>
              </a:rPr>
              <a:t>，学习刻画人物形象的</a:t>
            </a:r>
            <a:r>
              <a:rPr lang="zh-CN" altLang="en-US" sz="2700" b="1" dirty="0">
                <a:solidFill>
                  <a:srgbClr val="FF0000"/>
                </a:solidFill>
                <a:ea typeface="华文楷体" panose="02010600040101010101" charset="-122"/>
              </a:rPr>
              <a:t>表现手法</a:t>
            </a:r>
            <a:r>
              <a:rPr lang="zh-CN" altLang="en-US" sz="2700" b="1" dirty="0">
                <a:solidFill>
                  <a:schemeClr val="tx1"/>
                </a:solidFill>
                <a:ea typeface="华文楷体" panose="02010600040101010101" charset="-122"/>
              </a:rPr>
              <a:t>。</a:t>
            </a:r>
            <a:endParaRPr lang="zh-CN" altLang="en-US" sz="2700" b="1" dirty="0">
              <a:solidFill>
                <a:schemeClr val="tx1"/>
              </a:solidFill>
              <a:ea typeface="华文楷体" panose="02010600040101010101" charset="-122"/>
            </a:endParaRPr>
          </a:p>
          <a:p>
            <a:pPr eaLnBrk="1" hangingPunct="1">
              <a:lnSpc>
                <a:spcPct val="90000"/>
              </a:lnSpc>
            </a:pPr>
            <a:endParaRPr lang="zh-CN" altLang="en-US" sz="2700" b="1" dirty="0">
              <a:solidFill>
                <a:schemeClr val="tx1"/>
              </a:solidFill>
              <a:ea typeface="华文楷体" panose="02010600040101010101" charset="-122"/>
            </a:endParaRPr>
          </a:p>
          <a:p>
            <a:pPr eaLnBrk="1" hangingPunct="1">
              <a:lnSpc>
                <a:spcPct val="90000"/>
              </a:lnSpc>
            </a:pPr>
            <a:r>
              <a:rPr lang="en-US" altLang="zh-CN" sz="2700" b="1" dirty="0">
                <a:solidFill>
                  <a:schemeClr val="tx1"/>
                </a:solidFill>
                <a:ea typeface="华文楷体" panose="02010600040101010101" charset="-122"/>
              </a:rPr>
              <a:t>3</a:t>
            </a:r>
            <a:r>
              <a:rPr lang="zh-CN" altLang="en-US" sz="2700" b="1" dirty="0">
                <a:solidFill>
                  <a:schemeClr val="tx1"/>
                </a:solidFill>
                <a:ea typeface="华文楷体" panose="02010600040101010101" charset="-122"/>
              </a:rPr>
              <a:t>、明白小说</a:t>
            </a:r>
            <a:r>
              <a:rPr lang="zh-CN" altLang="en-US" sz="2700" b="1" dirty="0">
                <a:solidFill>
                  <a:srgbClr val="FF0000"/>
                </a:solidFill>
                <a:ea typeface="华文楷体" panose="02010600040101010101" charset="-122"/>
              </a:rPr>
              <a:t>主题</a:t>
            </a:r>
            <a:r>
              <a:rPr lang="zh-CN" altLang="en-US" sz="2700" b="1" dirty="0">
                <a:solidFill>
                  <a:schemeClr val="tx1"/>
                </a:solidFill>
                <a:ea typeface="华文楷体" panose="02010600040101010101" charset="-122"/>
              </a:rPr>
              <a:t>和含义，欣赏小说的</a:t>
            </a:r>
            <a:r>
              <a:rPr lang="zh-CN" altLang="en-US" sz="2700" b="1" dirty="0">
                <a:solidFill>
                  <a:srgbClr val="FF0000"/>
                </a:solidFill>
                <a:ea typeface="华文楷体" panose="02010600040101010101" charset="-122"/>
              </a:rPr>
              <a:t>人性美和人情美</a:t>
            </a:r>
            <a:r>
              <a:rPr lang="zh-CN" altLang="en-US" sz="2700" b="1" dirty="0">
                <a:solidFill>
                  <a:schemeClr val="tx1"/>
                </a:solidFill>
                <a:ea typeface="华文楷体" panose="02010600040101010101" charset="-122"/>
              </a:rPr>
              <a:t>。</a:t>
            </a:r>
            <a:endParaRPr lang="zh-CN" altLang="en-US" sz="2700" b="1" dirty="0">
              <a:solidFill>
                <a:schemeClr val="tx1"/>
              </a:solidFill>
              <a:ea typeface="华文楷体" panose="02010600040101010101" charset="-122"/>
            </a:endParaRPr>
          </a:p>
          <a:p>
            <a:pPr marL="0" indent="0" eaLnBrk="1" hangingPunct="1">
              <a:lnSpc>
                <a:spcPct val="90000"/>
              </a:lnSpc>
              <a:buNone/>
            </a:pPr>
            <a:r>
              <a:rPr lang="zh-CN" altLang="en-US" sz="2700" b="1" dirty="0">
                <a:solidFill>
                  <a:schemeClr val="tx1"/>
                </a:solidFill>
                <a:ea typeface="华文楷体" panose="02010600040101010101" charset="-122"/>
              </a:rPr>
              <a:t> </a:t>
            </a:r>
            <a:endParaRPr lang="zh-CN" altLang="en-US" sz="2700" b="1" dirty="0">
              <a:solidFill>
                <a:schemeClr val="tx1"/>
              </a:solidFill>
              <a:ea typeface="华文楷体" panose="02010600040101010101" charset="-122"/>
            </a:endParaRPr>
          </a:p>
          <a:p>
            <a:pPr algn="r" eaLnBrk="1" hangingPunct="1">
              <a:lnSpc>
                <a:spcPct val="90000"/>
              </a:lnSpc>
            </a:pPr>
            <a:endParaRPr lang="zh-CN" altLang="en-US" sz="2700" b="1" dirty="0">
              <a:solidFill>
                <a:schemeClr val="tx1"/>
              </a:solidFill>
              <a:ea typeface="华文楷体" panose="02010600040101010101" charset="-122"/>
            </a:endParaRPr>
          </a:p>
          <a:p>
            <a:pPr algn="r" eaLnBrk="1" hangingPunct="1">
              <a:lnSpc>
                <a:spcPct val="90000"/>
              </a:lnSpc>
            </a:pPr>
            <a:r>
              <a:rPr lang="en-US" altLang="zh-CN" sz="2700" b="1" dirty="0">
                <a:solidFill>
                  <a:schemeClr val="tx1"/>
                </a:solidFill>
                <a:ea typeface="华文楷体" panose="02010600040101010101" charset="-122"/>
              </a:rPr>
              <a:t> </a:t>
            </a:r>
            <a:endParaRPr lang="en-US" altLang="zh-CN" sz="2700" b="1" dirty="0">
              <a:solidFill>
                <a:schemeClr val="tx1"/>
              </a:solidFill>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62710" y="94615"/>
            <a:ext cx="8686800" cy="83820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新媳妇的形象</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802640" y="1114425"/>
            <a:ext cx="10739120" cy="5451475"/>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
                <a:schemeClr val="accent1"/>
              </a:buClr>
              <a:buSzPct val="70000"/>
              <a:buFont typeface="Wingdings 2" panose="05020102010507070707"/>
              <a:buNone/>
              <a:defRPr/>
            </a:pPr>
            <a:r>
              <a:rPr lang="en-US" altLang="zh-CN" b="1" noProof="0" dirty="0" smtClean="0">
                <a:ln>
                  <a:noFill/>
                </a:ln>
                <a:solidFill>
                  <a:schemeClr val="tx1"/>
                </a:solidFill>
                <a:effectLst/>
                <a:uLnTx/>
                <a:uFillTx/>
                <a:sym typeface="+mn-ea"/>
              </a:rPr>
              <a:t>   </a:t>
            </a:r>
            <a:r>
              <a:rPr lang="zh-CN" altLang="zh-CN" b="1" noProof="0" dirty="0" smtClean="0">
                <a:ln>
                  <a:noFill/>
                </a:ln>
                <a:solidFill>
                  <a:schemeClr val="tx1"/>
                </a:solidFill>
                <a:effectLst/>
                <a:uLnTx/>
                <a:uFillTx/>
                <a:sym typeface="+mn-ea"/>
              </a:rPr>
              <a:t> 小说主要写了她在两件事情上态度的前后</a:t>
            </a:r>
            <a:r>
              <a:rPr lang="zh-CN" altLang="zh-CN" b="1" noProof="0" dirty="0" smtClean="0">
                <a:ln>
                  <a:noFill/>
                </a:ln>
                <a:solidFill>
                  <a:srgbClr val="FF0000"/>
                </a:solidFill>
                <a:effectLst/>
                <a:uLnTx/>
                <a:uFillTx/>
                <a:sym typeface="+mn-ea"/>
              </a:rPr>
              <a:t>对比</a:t>
            </a:r>
            <a:r>
              <a:rPr lang="zh-CN" altLang="zh-CN" b="1" noProof="0" dirty="0" smtClean="0">
                <a:ln>
                  <a:noFill/>
                </a:ln>
                <a:solidFill>
                  <a:schemeClr val="tx1"/>
                </a:solidFill>
                <a:effectLst/>
                <a:uLnTx/>
                <a:uFillTx/>
                <a:sym typeface="+mn-ea"/>
              </a:rPr>
              <a:t>。</a:t>
            </a:r>
            <a:endParaRPr kumimoji="0" lang="zh-CN" altLang="zh-CN"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panose="05020102010507070707"/>
              <a:buNone/>
              <a:defRPr/>
            </a:pPr>
            <a:r>
              <a:rPr lang="zh-CN" altLang="zh-CN" b="1" noProof="0" dirty="0" smtClean="0">
                <a:ln>
                  <a:noFill/>
                </a:ln>
                <a:solidFill>
                  <a:schemeClr val="tx1"/>
                </a:solidFill>
                <a:effectLst/>
                <a:uLnTx/>
                <a:uFillTx/>
                <a:sym typeface="+mn-ea"/>
              </a:rPr>
              <a:t>第一件事：开头出于舍不得而不愿借给伤员盖，后来却主动用它来给烈士收殓遗体。</a:t>
            </a:r>
            <a:endParaRPr kumimoji="0" lang="zh-CN" altLang="zh-CN"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panose="05020102010507070707"/>
              <a:buNone/>
              <a:defRPr/>
            </a:pPr>
            <a:r>
              <a:rPr lang="zh-CN" altLang="zh-CN" b="1" noProof="0" dirty="0" smtClean="0">
                <a:ln>
                  <a:noFill/>
                </a:ln>
                <a:solidFill>
                  <a:schemeClr val="tx1"/>
                </a:solidFill>
                <a:effectLst/>
                <a:uLnTx/>
                <a:uFillTx/>
                <a:sym typeface="+mn-ea"/>
              </a:rPr>
              <a:t>第二件事：在包扎所护理伤员时，开始又羞又怕，放不开手，后来却庄严、虔诚地给重伤员解衣拭身子。</a:t>
            </a:r>
            <a:endParaRPr lang="zh-CN" altLang="zh-CN" b="1" noProof="0" dirty="0" smtClean="0">
              <a:ln>
                <a:noFill/>
              </a:ln>
              <a:solidFill>
                <a:schemeClr val="tx1"/>
              </a:solidFill>
              <a:effectLst/>
              <a:uLnTx/>
              <a:uFillTx/>
              <a:sym typeface="+mn-ea"/>
            </a:endParaRPr>
          </a:p>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panose="05020102010507070707"/>
              <a:buNone/>
              <a:defRPr/>
            </a:pPr>
            <a:endParaRPr kumimoji="0" lang="zh-CN" altLang="zh-CN"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panose="05020102010507070707"/>
              <a:buNone/>
              <a:defRPr/>
            </a:pP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这是一个极普通的农村妇女，开始作者让我们着眼的是新媳妇的</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娴静、美丽、忸怩、羞涩</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善良</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纯朴</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随着故事情节的发展，我们越来越深刻地了解了她的内心，她</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对解放军的热爱崇敬，无私的品质</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。人物性格随着故事情节的展开而越来越鲜明</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4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accent1"/>
              </a:buClr>
              <a:buSzPct val="70000"/>
              <a:buFont typeface="Wingdings 2" panose="05020102010507070707"/>
              <a:buNone/>
              <a:defRPr/>
            </a:pPr>
            <a:endParaRPr kumimoji="0" lang="zh-CN" altLang="zh-CN"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54200" y="92710"/>
            <a:ext cx="8686800" cy="838200"/>
          </a:xfrm>
          <a:noFill/>
          <a:ln>
            <a:noFill/>
          </a:ln>
          <a:effectLst/>
          <a:scene3d>
            <a:camera prst="orthographicFront"/>
            <a:lightRig rig="balanced" dir="t"/>
          </a:scene3d>
          <a:sp3d prstMaterial="plastic"/>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三、“我”是一个什么角色？在小说中有什么作用</a:t>
            </a:r>
            <a:r>
              <a:rPr kumimoji="0" lang="en-US" altLang="zh-CN" sz="2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a:t>
            </a:r>
            <a:endParaRPr kumimoji="0" lang="en-US" altLang="zh-CN" sz="2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4579" name="内容占位符 2"/>
          <p:cNvSpPr>
            <a:spLocks noGrp="1"/>
          </p:cNvSpPr>
          <p:nvPr>
            <p:ph idx="1"/>
          </p:nvPr>
        </p:nvSpPr>
        <p:spPr/>
        <p:txBody>
          <a:bodyPr vert="horz" wrap="square" lIns="91440" tIns="45720" rIns="91440" bIns="45720" anchor="t"/>
          <a:lstStyle/>
          <a:p>
            <a:pPr eaLnBrk="1" hangingPunct="1"/>
            <a:r>
              <a:rPr lang="en-US" altLang="zh-CN" b="1" dirty="0">
                <a:solidFill>
                  <a:schemeClr val="tx1"/>
                </a:solidFill>
                <a:ea typeface="华文楷体" panose="02010600040101010101" charset="-122"/>
              </a:rPr>
              <a:t>1.</a:t>
            </a:r>
            <a:r>
              <a:rPr lang="zh-CN" altLang="en-US" b="1" dirty="0">
                <a:solidFill>
                  <a:schemeClr val="tx1"/>
                </a:solidFill>
                <a:ea typeface="华文楷体" panose="02010600040101010101" charset="-122"/>
              </a:rPr>
              <a:t>故事的叙述者，增强故事的真实性</a:t>
            </a:r>
            <a:endParaRPr lang="zh-CN" altLang="en-US" b="1" dirty="0">
              <a:solidFill>
                <a:schemeClr val="tx1"/>
              </a:solidFill>
              <a:ea typeface="华文楷体" panose="02010600040101010101" charset="-122"/>
            </a:endParaRPr>
          </a:p>
          <a:p>
            <a:pPr eaLnBrk="1" hangingPunct="1"/>
            <a:r>
              <a:rPr lang="en-US" altLang="zh-CN" b="1" dirty="0">
                <a:solidFill>
                  <a:schemeClr val="tx1"/>
                </a:solidFill>
                <a:ea typeface="华文楷体" panose="02010600040101010101" charset="-122"/>
              </a:rPr>
              <a:t>2.</a:t>
            </a:r>
            <a:r>
              <a:rPr lang="zh-CN" altLang="en-US" b="1" dirty="0">
                <a:solidFill>
                  <a:schemeClr val="tx1"/>
                </a:solidFill>
                <a:ea typeface="华文楷体" panose="02010600040101010101" charset="-122"/>
              </a:rPr>
              <a:t>小说的线索人物，贯穿整个故事</a:t>
            </a:r>
            <a:endParaRPr lang="zh-CN" altLang="en-US" b="1" dirty="0">
              <a:solidFill>
                <a:schemeClr val="tx1"/>
              </a:solidFill>
              <a:ea typeface="华文楷体" panose="02010600040101010101" charset="-122"/>
            </a:endParaRPr>
          </a:p>
          <a:p>
            <a:pPr eaLnBrk="1" hangingPunct="1"/>
            <a:r>
              <a:rPr lang="en-US" altLang="zh-CN" b="1" dirty="0">
                <a:solidFill>
                  <a:schemeClr val="tx1"/>
                </a:solidFill>
                <a:ea typeface="华文楷体" panose="02010600040101010101" charset="-122"/>
              </a:rPr>
              <a:t>3.</a:t>
            </a:r>
            <a:r>
              <a:rPr lang="zh-CN" altLang="en-US" b="1" dirty="0">
                <a:solidFill>
                  <a:schemeClr val="tx1"/>
                </a:solidFill>
                <a:ea typeface="华文楷体" panose="02010600040101010101" charset="-122"/>
              </a:rPr>
              <a:t>小说由“我”的所见所感展开，推动故事情节的发展 </a:t>
            </a:r>
            <a:endParaRPr lang="zh-CN" altLang="en-US" b="1" dirty="0">
              <a:solidFill>
                <a:schemeClr val="tx1"/>
              </a:solidFill>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12" dur="500"/>
                                        <p:tgtEl>
                                          <p:spTgt spid="245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blinds(horizontal)">
                                      <p:cBhvr>
                                        <p:cTn id="17" dur="500"/>
                                        <p:tgtEl>
                                          <p:spTgt spid="245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02105" y="203835"/>
            <a:ext cx="8686800" cy="838200"/>
          </a:xfrm>
        </p:spPr>
        <p:txBody>
          <a:bodyPr/>
          <a:lstStyle/>
          <a:p>
            <a:r>
              <a:rPr lang="zh-CN" altLang="en-US">
                <a:solidFill>
                  <a:schemeClr val="tx1"/>
                </a:solidFill>
                <a:effectLst>
                  <a:outerShdw blurRad="38100" dist="19050" dir="2700000" algn="tl" rotWithShape="0">
                    <a:schemeClr val="dk1">
                      <a:alpha val="40000"/>
                    </a:schemeClr>
                  </a:outerShdw>
                </a:effectLst>
              </a:rPr>
              <a:t>课文中的环境描写有什么作用？</a:t>
            </a: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1030605" y="1150620"/>
            <a:ext cx="9911080" cy="4223385"/>
          </a:xfrm>
        </p:spPr>
        <p:txBody>
          <a:bodyPr/>
          <a:lstStyle/>
          <a:p>
            <a:pPr>
              <a:lnSpc>
                <a:spcPct val="110000"/>
              </a:lnSpc>
            </a:pPr>
            <a:r>
              <a:rPr lang="en-US" altLang="zh-CN" sz="3600">
                <a:solidFill>
                  <a:schemeClr val="tx1"/>
                </a:solidFill>
                <a:latin typeface="华文中宋" panose="02010600040101010101" charset="-122"/>
                <a:ea typeface="华文中宋" panose="02010600040101010101" charset="-122"/>
                <a:cs typeface="华文中宋" panose="02010600040101010101" charset="-122"/>
              </a:rPr>
              <a:t>    </a:t>
            </a:r>
            <a:r>
              <a:rPr lang="zh-CN" altLang="en-US" sz="3600">
                <a:solidFill>
                  <a:schemeClr val="tx1"/>
                </a:solidFill>
                <a:latin typeface="华文中宋" panose="02010600040101010101" charset="-122"/>
                <a:ea typeface="华文中宋" panose="02010600040101010101" charset="-122"/>
                <a:cs typeface="华文中宋" panose="02010600040101010101" charset="-122"/>
              </a:rPr>
              <a:t>找出文中环境描写的句子，并分析其作用。</a:t>
            </a:r>
            <a:endParaRPr lang="zh-CN" altLang="en-US" sz="3600">
              <a:solidFill>
                <a:schemeClr val="tx1"/>
              </a:solidFill>
              <a:latin typeface="华文中宋" panose="02010600040101010101" charset="-122"/>
              <a:ea typeface="华文中宋" panose="02010600040101010101" charset="-122"/>
              <a:cs typeface="华文中宋" panose="02010600040101010101" charset="-122"/>
            </a:endParaRPr>
          </a:p>
          <a:p>
            <a:pPr>
              <a:lnSpc>
                <a:spcPct val="110000"/>
              </a:lnSpc>
            </a:pPr>
            <a:r>
              <a:rPr lang="zh-CN" altLang="en-US" sz="3600">
                <a:solidFill>
                  <a:schemeClr val="tx1"/>
                </a:solidFill>
                <a:latin typeface="华文中宋" panose="02010600040101010101" charset="-122"/>
                <a:ea typeface="华文中宋" panose="02010600040101010101" charset="-122"/>
                <a:cs typeface="华文中宋" panose="02010600040101010101" charset="-122"/>
              </a:rPr>
              <a:t>    （</a:t>
            </a:r>
            <a:r>
              <a:rPr lang="zh-CN" altLang="en-US" sz="3600">
                <a:solidFill>
                  <a:schemeClr val="tx1"/>
                </a:solidFill>
                <a:latin typeface="华文中宋" panose="02010600040101010101" charset="-122"/>
                <a:ea typeface="华文中宋" panose="02010600040101010101" charset="-122"/>
                <a:cs typeface="华文中宋" panose="02010600040101010101" charset="-122"/>
                <a:sym typeface="+mn-ea"/>
              </a:rPr>
              <a:t>第</a:t>
            </a:r>
            <a:r>
              <a:rPr lang="en-US" altLang="zh-CN" sz="3600">
                <a:solidFill>
                  <a:schemeClr val="tx1"/>
                </a:solidFill>
                <a:latin typeface="华文中宋" panose="02010600040101010101" charset="-122"/>
                <a:ea typeface="华文中宋" panose="02010600040101010101" charset="-122"/>
                <a:cs typeface="华文中宋" panose="02010600040101010101" charset="-122"/>
                <a:sym typeface="+mn-ea"/>
              </a:rPr>
              <a:t>4</a:t>
            </a:r>
            <a:r>
              <a:rPr lang="zh-CN" altLang="en-US" sz="3600">
                <a:solidFill>
                  <a:schemeClr val="tx1"/>
                </a:solidFill>
                <a:latin typeface="华文中宋" panose="02010600040101010101" charset="-122"/>
                <a:ea typeface="华文中宋" panose="02010600040101010101" charset="-122"/>
                <a:cs typeface="华文中宋" panose="02010600040101010101" charset="-122"/>
                <a:sym typeface="+mn-ea"/>
              </a:rPr>
              <a:t>段、</a:t>
            </a:r>
            <a:r>
              <a:rPr lang="en-US" altLang="zh-CN" sz="3600">
                <a:solidFill>
                  <a:schemeClr val="tx1"/>
                </a:solidFill>
                <a:latin typeface="华文中宋" panose="02010600040101010101" charset="-122"/>
                <a:ea typeface="华文中宋" panose="02010600040101010101" charset="-122"/>
                <a:cs typeface="华文中宋" panose="02010600040101010101" charset="-122"/>
                <a:sym typeface="+mn-ea"/>
              </a:rPr>
              <a:t>24</a:t>
            </a:r>
            <a:r>
              <a:rPr lang="zh-CN" altLang="en-US" sz="3600">
                <a:solidFill>
                  <a:schemeClr val="tx1"/>
                </a:solidFill>
                <a:latin typeface="华文中宋" panose="02010600040101010101" charset="-122"/>
                <a:ea typeface="华文中宋" panose="02010600040101010101" charset="-122"/>
                <a:cs typeface="华文中宋" panose="02010600040101010101" charset="-122"/>
                <a:sym typeface="+mn-ea"/>
              </a:rPr>
              <a:t>段、</a:t>
            </a:r>
            <a:r>
              <a:rPr lang="en-US" altLang="zh-CN" sz="3600">
                <a:solidFill>
                  <a:schemeClr val="tx1"/>
                </a:solidFill>
                <a:latin typeface="华文中宋" panose="02010600040101010101" charset="-122"/>
                <a:ea typeface="华文中宋" panose="02010600040101010101" charset="-122"/>
                <a:cs typeface="华文中宋" panose="02010600040101010101" charset="-122"/>
                <a:sym typeface="+mn-ea"/>
              </a:rPr>
              <a:t>47</a:t>
            </a:r>
            <a:r>
              <a:rPr lang="zh-CN" altLang="en-US" sz="3600">
                <a:solidFill>
                  <a:schemeClr val="tx1"/>
                </a:solidFill>
                <a:latin typeface="华文中宋" panose="02010600040101010101" charset="-122"/>
                <a:ea typeface="华文中宋" panose="02010600040101010101" charset="-122"/>
                <a:cs typeface="华文中宋" panose="02010600040101010101" charset="-122"/>
                <a:sym typeface="+mn-ea"/>
              </a:rPr>
              <a:t>段</a:t>
            </a:r>
            <a:r>
              <a:rPr lang="zh-CN" altLang="en-US" sz="3600">
                <a:solidFill>
                  <a:schemeClr val="tx1"/>
                </a:solidFill>
                <a:latin typeface="华文中宋" panose="02010600040101010101" charset="-122"/>
                <a:ea typeface="华文中宋" panose="02010600040101010101" charset="-122"/>
                <a:cs typeface="华文中宋" panose="02010600040101010101" charset="-122"/>
              </a:rPr>
              <a:t>）</a:t>
            </a:r>
            <a:endParaRPr lang="zh-CN" altLang="en-US" sz="3600">
              <a:solidFill>
                <a:schemeClr val="tx1"/>
              </a:solidFill>
              <a:latin typeface="华文中宋" panose="02010600040101010101" charset="-122"/>
              <a:ea typeface="华文中宋" panose="02010600040101010101" charset="-122"/>
              <a:cs typeface="华文中宋" panose="02010600040101010101" charset="-122"/>
            </a:endParaRPr>
          </a:p>
          <a:p>
            <a:pPr>
              <a:lnSpc>
                <a:spcPct val="110000"/>
              </a:lnSpc>
            </a:pPr>
            <a:r>
              <a:rPr lang="zh-CN" altLang="en-US" sz="3600">
                <a:solidFill>
                  <a:schemeClr val="tx1"/>
                </a:solidFill>
                <a:latin typeface="华文中宋" panose="02010600040101010101" charset="-122"/>
                <a:ea typeface="华文中宋" panose="02010600040101010101" charset="-122"/>
                <a:cs typeface="华文中宋" panose="02010600040101010101" charset="-122"/>
              </a:rPr>
              <a:t>    写出了雨后空气的清晰，烘托出我愉快的心情，表现出我的革命乐观主义精神。</a:t>
            </a:r>
            <a:endParaRPr lang="zh-CN" altLang="en-US" sz="3600">
              <a:solidFill>
                <a:schemeClr val="tx1"/>
              </a:solidFill>
              <a:latin typeface="华文中宋" panose="02010600040101010101" charset="-122"/>
              <a:ea typeface="华文中宋" panose="02010600040101010101" charset="-122"/>
              <a:cs typeface="华文中宋" panose="02010600040101010101" charset="-122"/>
            </a:endParaRPr>
          </a:p>
          <a:p>
            <a:pPr marL="0" indent="0">
              <a:buNone/>
            </a:pPr>
            <a:r>
              <a:rPr lang="zh-CN" altLang="en-US" sz="4400" b="1">
                <a:solidFill>
                  <a:srgbClr val="FF0000"/>
                </a:solidFill>
              </a:rPr>
              <a:t>    幸福生活的向往，对战争的厌恶，与后文战地的紧张形成对比。</a:t>
            </a:r>
            <a:endParaRPr lang="zh-CN" altLang="en-US" sz="44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5495" y="605790"/>
            <a:ext cx="10083165" cy="838200"/>
          </a:xfrm>
          <a:noFill/>
          <a:ln>
            <a:noFill/>
          </a:ln>
          <a:effectLst/>
          <a:scene3d>
            <a:camera prst="orthographicFront"/>
            <a:lightRig rig="balanced" dir="t"/>
          </a:scene3d>
          <a:sp3d prstMaterial="plastic"/>
        </p:spPr>
        <p:txBody>
          <a:bodyPr vert="horz" anchor="ct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思考讨论：百合花的象征意义？作者为什么以百合花为题目？</a:t>
            </a:r>
            <a:endParaRPr kumimoji="0" lang="zh-CN" altLang="en-US"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7651" name="内容占位符 2"/>
          <p:cNvSpPr>
            <a:spLocks noGrp="1"/>
          </p:cNvSpPr>
          <p:nvPr>
            <p:ph idx="1"/>
          </p:nvPr>
        </p:nvSpPr>
        <p:spPr>
          <a:xfrm>
            <a:off x="1524000" y="1730375"/>
            <a:ext cx="8864600" cy="4525645"/>
          </a:xfrm>
        </p:spPr>
        <p:txBody>
          <a:bodyPr vert="horz" wrap="square" lIns="91440" tIns="45720" rIns="91440" bIns="45720" anchor="t"/>
          <a:lstStyle/>
          <a:p>
            <a:pPr marL="0" indent="0" eaLnBrk="1" hangingPunct="1">
              <a:buNone/>
            </a:pPr>
            <a:r>
              <a:rPr lang="zh-CN" altLang="en-US" b="1" dirty="0">
                <a:solidFill>
                  <a:schemeClr val="tx1"/>
                </a:solidFill>
                <a:ea typeface="华文楷体" panose="02010600040101010101" charset="-122"/>
              </a:rPr>
              <a:t>    百合花，色泽淡雅，香气清幽，纯洁美丽。本文的题目“</a:t>
            </a:r>
            <a:r>
              <a:rPr lang="zh-CN" altLang="zh-CN" b="1" dirty="0">
                <a:solidFill>
                  <a:schemeClr val="tx1"/>
                </a:solidFill>
                <a:ea typeface="华文楷体" panose="02010600040101010101" charset="-122"/>
              </a:rPr>
              <a:t>百合花”是</a:t>
            </a:r>
            <a:r>
              <a:rPr lang="zh-CN" altLang="en-US" b="1" dirty="0">
                <a:solidFill>
                  <a:schemeClr val="tx1"/>
                </a:solidFill>
                <a:ea typeface="华文楷体" panose="02010600040101010101" charset="-122"/>
              </a:rPr>
              <a:t>以借代的手法指</a:t>
            </a:r>
            <a:r>
              <a:rPr lang="zh-CN" altLang="zh-CN" b="1" dirty="0">
                <a:solidFill>
                  <a:schemeClr val="tx1"/>
                </a:solidFill>
                <a:ea typeface="华文楷体" panose="02010600040101010101" charset="-122"/>
              </a:rPr>
              <a:t>小说主人公新媳妇的嫁妆（新被子）上的图案。</a:t>
            </a:r>
            <a:endParaRPr lang="zh-CN" altLang="zh-CN" b="1" dirty="0">
              <a:solidFill>
                <a:schemeClr val="tx1"/>
              </a:solidFill>
              <a:ea typeface="华文楷体" panose="02010600040101010101" charset="-122"/>
            </a:endParaRPr>
          </a:p>
          <a:p>
            <a:pPr marL="0" indent="0" eaLnBrk="1" hangingPunct="1">
              <a:buNone/>
            </a:pPr>
            <a:r>
              <a:rPr lang="zh-CN" altLang="en-US" b="1" dirty="0">
                <a:solidFill>
                  <a:schemeClr val="tx1"/>
                </a:solidFill>
                <a:ea typeface="华文楷体" panose="02010600040101010101" charset="-122"/>
              </a:rPr>
              <a:t>    百合花在小说中具有丰富的象征意义：</a:t>
            </a:r>
            <a:r>
              <a:rPr lang="zh-CN" altLang="en-US" b="1" dirty="0">
                <a:solidFill>
                  <a:srgbClr val="FF0000"/>
                </a:solidFill>
                <a:ea typeface="华文楷体" panose="02010600040101010101" charset="-122"/>
              </a:rPr>
              <a:t>小通讯员有百合花一样美好的心灵</a:t>
            </a:r>
            <a:r>
              <a:rPr lang="zh-CN" altLang="en-US" b="1" dirty="0">
                <a:solidFill>
                  <a:schemeClr val="tx1"/>
                </a:solidFill>
                <a:ea typeface="华文楷体" panose="02010600040101010101" charset="-122"/>
              </a:rPr>
              <a:t>，</a:t>
            </a:r>
            <a:r>
              <a:rPr lang="zh-CN" altLang="zh-CN" b="1" dirty="0">
                <a:solidFill>
                  <a:schemeClr val="tx1"/>
                </a:solidFill>
                <a:ea typeface="华文楷体" panose="02010600040101010101" charset="-122"/>
              </a:rPr>
              <a:t>也是</a:t>
            </a:r>
            <a:r>
              <a:rPr lang="zh-CN" altLang="zh-CN" b="1" dirty="0">
                <a:solidFill>
                  <a:srgbClr val="FF0000"/>
                </a:solidFill>
                <a:ea typeface="华文楷体" panose="02010600040101010101" charset="-122"/>
              </a:rPr>
              <a:t>新媳妇纯真、高洁的优美品格</a:t>
            </a:r>
            <a:r>
              <a:rPr lang="zh-CN" altLang="zh-CN" b="1" dirty="0">
                <a:solidFill>
                  <a:schemeClr val="tx1"/>
                </a:solidFill>
                <a:ea typeface="华文楷体" panose="02010600040101010101" charset="-122"/>
              </a:rPr>
              <a:t>的象征，更是革命战争时期</a:t>
            </a:r>
            <a:r>
              <a:rPr lang="zh-CN" altLang="en-US" b="1" dirty="0">
                <a:solidFill>
                  <a:srgbClr val="FF0000"/>
                </a:solidFill>
                <a:ea typeface="华文楷体" panose="02010600040101010101" charset="-122"/>
              </a:rPr>
              <a:t>军民之间、战士之间高尚、纯洁感情</a:t>
            </a:r>
            <a:r>
              <a:rPr lang="zh-CN" altLang="en-US" b="1" dirty="0">
                <a:solidFill>
                  <a:schemeClr val="tx1"/>
                </a:solidFill>
                <a:ea typeface="华文楷体" panose="02010600040101010101" charset="-122"/>
              </a:rPr>
              <a:t>的象征，象征着</a:t>
            </a:r>
            <a:r>
              <a:rPr lang="zh-CN" altLang="en-US" b="1" dirty="0">
                <a:solidFill>
                  <a:srgbClr val="FF0000"/>
                </a:solidFill>
                <a:ea typeface="华文楷体" panose="02010600040101010101" charset="-122"/>
              </a:rPr>
              <a:t>人性美和人情美</a:t>
            </a:r>
            <a:r>
              <a:rPr lang="zh-CN" altLang="en-US" b="1" dirty="0">
                <a:solidFill>
                  <a:schemeClr val="tx1"/>
                </a:solidFill>
                <a:ea typeface="华文楷体" panose="02010600040101010101" charset="-122"/>
              </a:rPr>
              <a:t>。</a:t>
            </a:r>
            <a:endParaRPr lang="zh-CN" altLang="en-US" b="1" dirty="0">
              <a:solidFill>
                <a:schemeClr val="tx1"/>
              </a:solidFill>
              <a:ea typeface="华文楷体" panose="02010600040101010101" charset="-122"/>
            </a:endParaRPr>
          </a:p>
          <a:p>
            <a:pPr eaLnBrk="1" hangingPunct="1"/>
            <a:endParaRPr lang="zh-CN" altLang="en-US" b="1" dirty="0">
              <a:solidFill>
                <a:schemeClr val="tx1"/>
              </a:solidFill>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2" dur="5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6400" y="311785"/>
            <a:ext cx="115824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写作特点分析</a:t>
            </a:r>
            <a:endPar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5603" name="内容占位符 2"/>
          <p:cNvSpPr>
            <a:spLocks noGrp="1"/>
          </p:cNvSpPr>
          <p:nvPr>
            <p:ph idx="1"/>
          </p:nvPr>
        </p:nvSpPr>
        <p:spPr/>
        <p:txBody>
          <a:bodyPr vert="horz" wrap="square" lIns="91440" tIns="45720" rIns="91440" bIns="45720" anchor="t"/>
          <a:lstStyle/>
          <a:p>
            <a:pPr eaLnBrk="1" hangingPunct="1"/>
            <a:r>
              <a:rPr lang="en-US" altLang="zh-CN" b="1" dirty="0">
                <a:ea typeface="华文楷体" panose="02010600040101010101" charset="-122"/>
              </a:rPr>
              <a:t>(1)</a:t>
            </a:r>
            <a:r>
              <a:rPr lang="zh-CN" altLang="zh-CN" b="1" dirty="0">
                <a:ea typeface="华文楷体" panose="02010600040101010101" charset="-122"/>
              </a:rPr>
              <a:t>选材上善于从小处着眼，以小见大，通过细节表现主题。通讯员在能射出杀人子弹的枪筒里插着象征自然与和平的树枝与菊花，让我们在无言中感受战争与和平的剧烈冲突。</a:t>
            </a:r>
            <a:endParaRPr lang="zh-CN" altLang="zh-CN" b="1" dirty="0">
              <a:ea typeface="华文楷体" panose="02010600040101010101" charset="-122"/>
            </a:endParaRPr>
          </a:p>
          <a:p>
            <a:pPr eaLnBrk="1" hangingPunct="1"/>
            <a:r>
              <a:rPr lang="en-US" altLang="zh-CN" b="1" dirty="0">
                <a:ea typeface="华文楷体" panose="02010600040101010101" charset="-122"/>
              </a:rPr>
              <a:t>(2)</a:t>
            </a:r>
            <a:r>
              <a:rPr lang="zh-CN" altLang="zh-CN" b="1" dirty="0">
                <a:ea typeface="华文楷体" panose="02010600040101010101" charset="-122"/>
              </a:rPr>
              <a:t>通过细腻而有层次的心理活动来刻画人物。小说通过“我”的一系列心理变化，刻画了小通讯员的形象。</a:t>
            </a:r>
            <a:endParaRPr lang="zh-CN" altLang="zh-CN" b="1" dirty="0">
              <a:ea typeface="华文楷体" panose="02010600040101010101" charset="-122"/>
            </a:endParaRPr>
          </a:p>
          <a:p>
            <a:pPr eaLnBrk="1" hangingPunct="1"/>
            <a:endParaRPr lang="zh-CN" altLang="en-US" b="1" dirty="0">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课文中几次写到通讯员衣服上的破洞，说说有什么作用？</a:t>
            </a:r>
            <a:br>
              <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br>
            <a:endParaRPr kumimoji="0" lang="zh-CN"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658495" y="1295400"/>
            <a:ext cx="10927080" cy="4526280"/>
          </a:xfrm>
        </p:spPr>
        <p:txBody>
          <a:bodyPr vert="horz" wrap="square" lIns="91440" tIns="45720" rIns="91440" bIns="45720" numCol="1" anchor="t" anchorCtr="0" compatLnSpc="1"/>
          <a:lstStyle/>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第一次是在“我”和通讯员从新媳妇家借了被子出门时，衣服挂在门钩上，通讯员</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坚决</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不肯</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缝，</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这一细节，写出通讯员的朴实、腼腆、执拗，新媳妇的友善、热情、关切。</a:t>
            </a: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  </a:t>
            </a:r>
            <a:endParaRPr kumimoji="0"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第二次是当通讯员回部队时，“他已走远了，但还见他肩上撕挂下来的布片在风里一飘一飘的”。这一细节写出了通讯员天真质朴的心理和回部队时乐观的情绪。</a:t>
            </a:r>
            <a:endParaRPr kumimoji="0"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第三次是在通讯员临牺牲前，他安详地合着眼，军装的肩头上露着那个大洞，一片布还挂在那里”。写出新媳妇和“我”为此而万分痛惜的心情。</a:t>
            </a:r>
            <a:endParaRPr kumimoji="0"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10000"/>
              </a:lnSpc>
              <a:spcBef>
                <a:spcPct val="20000"/>
              </a:spcBef>
              <a:spcAft>
                <a:spcPts val="0"/>
              </a:spcAft>
              <a:buClr>
                <a:schemeClr val="accent1"/>
              </a:buClr>
              <a:buSzPct val="70000"/>
              <a:buFont typeface="Wingdings 2" panose="05020102010507070707"/>
              <a:buChar char=""/>
              <a:defRPr/>
            </a:pP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第四次是在作品的倒数第四段，新媳妇细密地缝破洞</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，体现了新媳妇</a:t>
            </a:r>
            <a:r>
              <a:rPr kumimoji="0" lang="zh-CN" altLang="zh-CN" sz="2800" b="0" i="0" u="none" strike="noStrike" kern="1200" cap="none" spc="0" normalizeH="0" baseline="0" noProof="0" dirty="0" smtClean="0">
                <a:ln>
                  <a:noFill/>
                </a:ln>
                <a:solidFill>
                  <a:schemeClr val="tx1"/>
                </a:solidFill>
                <a:effectLst/>
                <a:uLnTx/>
                <a:uFillTx/>
                <a:latin typeface="+mn-lt"/>
                <a:ea typeface="+mn-ea"/>
                <a:cs typeface="+mn-cs"/>
              </a:rPr>
              <a:t>把通讯员当作亲人，对他无比爱护</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endParaRPr kumimoji="0" lang="zh-CN" altLang="zh-CN"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6400" y="176530"/>
            <a:ext cx="11582400" cy="838200"/>
          </a:xfrm>
          <a:noFill/>
          <a:ln>
            <a:noFill/>
          </a:ln>
          <a:effectLst/>
          <a:scene3d>
            <a:camera prst="orthographicFront"/>
            <a:lightRig rig="balanced" dir="t"/>
          </a:scene3d>
          <a:sp3d prstMaterial="plastic"/>
        </p:spPr>
        <p:txBody>
          <a:bodyPr vert="horz" anchor="ctr">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6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谢谢！</a:t>
            </a:r>
            <a:endParaRPr kumimoji="0" lang="zh-CN" altLang="en-US" sz="6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pic>
        <p:nvPicPr>
          <p:cNvPr id="28675" name="Picture 4" descr="C:\Users\Administrator\Desktop\u=248824287,1411569604&amp;fm=26&amp;gp=0 - 副本.jpg"/>
          <p:cNvPicPr>
            <a:picLocks noGrp="1" noChangeAspect="1"/>
          </p:cNvPicPr>
          <p:nvPr>
            <p:ph idx="1"/>
          </p:nvPr>
        </p:nvPicPr>
        <p:blipFill>
          <a:blip r:embed="rId1" cstate="print"/>
          <a:srcRect/>
          <a:stretch>
            <a:fillRect/>
          </a:stretch>
        </p:blipFill>
        <p:spPr>
          <a:xfrm>
            <a:off x="2895600" y="1676400"/>
            <a:ext cx="6400800" cy="4419600"/>
          </a:xfrm>
        </p:spPr>
      </p:pic>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内容占位符 2"/>
          <p:cNvSpPr>
            <a:spLocks noGrp="1"/>
          </p:cNvSpPr>
          <p:nvPr/>
        </p:nvSpPr>
        <p:spPr>
          <a:xfrm>
            <a:off x="1959610" y="1287145"/>
            <a:ext cx="3581400" cy="4525963"/>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accent1"/>
              </a:buClr>
              <a:buSzPct val="70000"/>
              <a:buFont typeface="Wingdings 2" panose="05020102010507070707"/>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marL="0" indent="0" eaLnBrk="1" hangingPunct="1">
              <a:buNone/>
            </a:pPr>
            <a:r>
              <a:rPr lang="en-US" altLang="zh-CN" sz="3600" b="1" dirty="0">
                <a:solidFill>
                  <a:schemeClr val="tx1"/>
                </a:solidFill>
                <a:ea typeface="华文楷体" panose="02010600040101010101" charset="-122"/>
              </a:rPr>
              <a:t>           </a:t>
            </a:r>
            <a:r>
              <a:rPr lang="zh-CN" altLang="en-US" sz="3600" b="1" dirty="0">
                <a:solidFill>
                  <a:schemeClr val="tx1"/>
                </a:solidFill>
                <a:ea typeface="华文楷体" panose="02010600040101010101" charset="-122"/>
              </a:rPr>
              <a:t>情节</a:t>
            </a:r>
            <a:endParaRPr lang="en-US" altLang="zh-CN" sz="36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开端</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带路</a:t>
            </a:r>
            <a:endParaRPr lang="zh-CN" altLang="en-US" sz="40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发展</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借被</a:t>
            </a:r>
            <a:endParaRPr lang="zh-CN" altLang="en-US" sz="40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高潮</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en-US" sz="4000" b="1" dirty="0">
                <a:solidFill>
                  <a:schemeClr val="tx1"/>
                </a:solidFill>
                <a:ea typeface="华文楷体" panose="02010600040101010101" charset="-122"/>
              </a:rPr>
              <a:t>牺牲 </a:t>
            </a:r>
            <a:endParaRPr lang="zh-CN" altLang="en-US" sz="4000" b="1" dirty="0">
              <a:solidFill>
                <a:schemeClr val="tx1"/>
              </a:solidFill>
              <a:ea typeface="华文楷体" panose="02010600040101010101" charset="-122"/>
            </a:endParaRPr>
          </a:p>
          <a:p>
            <a:pPr eaLnBrk="1" hangingPunct="1"/>
            <a:r>
              <a:rPr lang="zh-CN" altLang="zh-CN" sz="4000" b="1" dirty="0">
                <a:solidFill>
                  <a:schemeClr val="tx1"/>
                </a:solidFill>
                <a:ea typeface="华文楷体" panose="02010600040101010101" charset="-122"/>
              </a:rPr>
              <a:t>结局</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a:t>
            </a:r>
            <a:r>
              <a:rPr lang="en-US" altLang="zh-CN" sz="4000" b="1" dirty="0">
                <a:solidFill>
                  <a:schemeClr val="tx1"/>
                </a:solidFill>
                <a:ea typeface="华文楷体" panose="02010600040101010101" charset="-122"/>
              </a:rPr>
              <a:t> </a:t>
            </a:r>
            <a:r>
              <a:rPr lang="zh-CN" altLang="zh-CN" sz="4000" b="1" dirty="0">
                <a:solidFill>
                  <a:schemeClr val="tx1"/>
                </a:solidFill>
                <a:ea typeface="华文楷体" panose="02010600040101010101" charset="-122"/>
              </a:rPr>
              <a:t>献被</a:t>
            </a:r>
            <a:r>
              <a:rPr lang="en-US" altLang="zh-CN" sz="4000" b="1" dirty="0">
                <a:solidFill>
                  <a:schemeClr val="tx1"/>
                </a:solidFill>
                <a:ea typeface="华文楷体" panose="02010600040101010101" charset="-122"/>
              </a:rPr>
              <a:t> </a:t>
            </a:r>
            <a:endParaRPr lang="en-US" altLang="zh-CN" sz="4000" b="1" dirty="0">
              <a:solidFill>
                <a:schemeClr val="tx1"/>
              </a:solidFill>
              <a:ea typeface="华文楷体" panose="02010600040101010101" charset="-122"/>
            </a:endParaRPr>
          </a:p>
          <a:p>
            <a:pPr eaLnBrk="1" hangingPunct="1"/>
            <a:endParaRPr lang="en-US" altLang="zh-CN" sz="4000" b="1" dirty="0">
              <a:solidFill>
                <a:schemeClr val="tx1"/>
              </a:solidFill>
              <a:ea typeface="华文楷体" panose="02010600040101010101" charset="-122"/>
            </a:endParaRPr>
          </a:p>
        </p:txBody>
      </p:sp>
      <p:sp>
        <p:nvSpPr>
          <p:cNvPr id="4" name="文本框 3"/>
          <p:cNvSpPr txBox="1"/>
          <p:nvPr/>
        </p:nvSpPr>
        <p:spPr>
          <a:xfrm>
            <a:off x="9137650" y="207645"/>
            <a:ext cx="2214880" cy="706755"/>
          </a:xfrm>
          <a:prstGeom prst="rect">
            <a:avLst/>
          </a:prstGeom>
          <a:noFill/>
        </p:spPr>
        <p:txBody>
          <a:bodyPr wrap="none" rtlCol="0">
            <a:spAutoFit/>
          </a:bodyPr>
          <a:p>
            <a:r>
              <a:rPr lang="zh-CN" altLang="en-US" sz="4000">
                <a:latin typeface="华文隶书" panose="02010800040101010101" charset="-122"/>
                <a:ea typeface="华文隶书" panose="02010800040101010101" charset="-122"/>
              </a:rPr>
              <a:t>板书设计</a:t>
            </a:r>
            <a:endParaRPr lang="zh-CN" altLang="en-US" sz="4000">
              <a:latin typeface="华文隶书" panose="02010800040101010101" charset="-122"/>
              <a:ea typeface="华文隶书" panose="02010800040101010101" charset="-122"/>
            </a:endParaRPr>
          </a:p>
        </p:txBody>
      </p:sp>
      <p:sp>
        <p:nvSpPr>
          <p:cNvPr id="5" name="右大括号 4"/>
          <p:cNvSpPr/>
          <p:nvPr/>
        </p:nvSpPr>
        <p:spPr>
          <a:xfrm>
            <a:off x="5375910" y="1339850"/>
            <a:ext cx="381000" cy="3505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5924550" y="1339850"/>
            <a:ext cx="4777740" cy="2768600"/>
          </a:xfrm>
          <a:prstGeom prst="rect">
            <a:avLst/>
          </a:prstGeom>
          <a:noFill/>
        </p:spPr>
        <p:txBody>
          <a:bodyPr wrap="none" rtlCol="0">
            <a:spAutoFit/>
          </a:bodyPr>
          <a:p>
            <a:pPr algn="ctr">
              <a:lnSpc>
                <a:spcPct val="150000"/>
              </a:lnSpc>
            </a:pPr>
            <a:r>
              <a:rPr lang="zh-CN" altLang="en-US" sz="3600" b="1">
                <a:latin typeface="楷体" panose="02010609060101010101" charset="-122"/>
                <a:ea typeface="楷体" panose="02010609060101010101" charset="-122"/>
              </a:rPr>
              <a:t>人物</a:t>
            </a:r>
            <a:endParaRPr lang="zh-CN" altLang="en-US" sz="3600" b="1">
              <a:latin typeface="楷体" panose="02010609060101010101" charset="-122"/>
              <a:ea typeface="楷体" panose="02010609060101010101" charset="-122"/>
            </a:endParaRPr>
          </a:p>
          <a:p>
            <a:pPr>
              <a:lnSpc>
                <a:spcPct val="150000"/>
              </a:lnSpc>
            </a:pPr>
            <a:r>
              <a:rPr lang="zh-CN" altLang="en-US" sz="4000" b="1">
                <a:latin typeface="楷体" panose="02010609060101010101" charset="-122"/>
                <a:ea typeface="楷体" panose="02010609060101010101" charset="-122"/>
              </a:rPr>
              <a:t>小通讯员：质朴勇敢</a:t>
            </a:r>
            <a:endParaRPr lang="zh-CN" altLang="en-US" sz="4000" b="1">
              <a:latin typeface="楷体" panose="02010609060101010101" charset="-122"/>
              <a:ea typeface="楷体" panose="02010609060101010101" charset="-122"/>
            </a:endParaRPr>
          </a:p>
          <a:p>
            <a:pPr>
              <a:lnSpc>
                <a:spcPct val="150000"/>
              </a:lnSpc>
            </a:pPr>
            <a:r>
              <a:rPr lang="zh-CN" altLang="en-US" sz="4000" b="1">
                <a:latin typeface="楷体" panose="02010609060101010101" charset="-122"/>
                <a:ea typeface="楷体" panose="02010609060101010101" charset="-122"/>
              </a:rPr>
              <a:t>新媳妇：善良无私</a:t>
            </a:r>
            <a:endParaRPr lang="zh-CN" altLang="en-US" sz="4000" b="1">
              <a:latin typeface="楷体" panose="02010609060101010101" charset="-122"/>
              <a:ea typeface="楷体" panose="02010609060101010101" charset="-122"/>
            </a:endParaRPr>
          </a:p>
        </p:txBody>
      </p:sp>
      <p:sp>
        <p:nvSpPr>
          <p:cNvPr id="7" name="下箭头 6"/>
          <p:cNvSpPr/>
          <p:nvPr/>
        </p:nvSpPr>
        <p:spPr>
          <a:xfrm>
            <a:off x="5791200" y="4648200"/>
            <a:ext cx="2286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343660" y="5569585"/>
            <a:ext cx="9123680" cy="583565"/>
          </a:xfrm>
          <a:prstGeom prst="rect">
            <a:avLst/>
          </a:prstGeom>
          <a:noFill/>
        </p:spPr>
        <p:txBody>
          <a:bodyPr wrap="none" rtlCol="0">
            <a:spAutoFit/>
          </a:bodyPr>
          <a:p>
            <a:r>
              <a:rPr lang="zh-CN" altLang="en-US" sz="3200">
                <a:solidFill>
                  <a:srgbClr val="FF0000"/>
                </a:solidFill>
                <a:latin typeface="华文中宋" panose="02010600040101010101" charset="-122"/>
                <a:ea typeface="华文中宋" panose="02010600040101010101" charset="-122"/>
              </a:rPr>
              <a:t>百合花：象征纯洁无私的军民情，人情美、人性美</a:t>
            </a:r>
            <a:endParaRPr lang="zh-CN" altLang="en-US" sz="3200">
              <a:solidFill>
                <a:srgbClr val="FF0000"/>
              </a:solidFill>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20828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学习重难点</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12291" name="内容占位符 2"/>
          <p:cNvSpPr>
            <a:spLocks noGrp="1"/>
          </p:cNvSpPr>
          <p:nvPr>
            <p:ph idx="1"/>
          </p:nvPr>
        </p:nvSpPr>
        <p:spPr/>
        <p:txBody>
          <a:bodyPr vert="horz" wrap="square" lIns="91440" tIns="45720" rIns="91440" bIns="45720" anchor="t"/>
          <a:lstStyle/>
          <a:p>
            <a:pPr eaLnBrk="1" hangingPunct="1"/>
            <a:r>
              <a:rPr lang="zh-CN" altLang="en-US" b="1" dirty="0">
                <a:solidFill>
                  <a:schemeClr val="tx1"/>
                </a:solidFill>
                <a:ea typeface="华文楷体" panose="02010600040101010101" charset="-122"/>
              </a:rPr>
              <a:t>重点：分析人物形象</a:t>
            </a:r>
            <a:endParaRPr lang="zh-CN" altLang="en-US" b="1" dirty="0">
              <a:solidFill>
                <a:schemeClr val="tx1"/>
              </a:solidFill>
              <a:ea typeface="华文楷体" panose="02010600040101010101" charset="-122"/>
            </a:endParaRPr>
          </a:p>
          <a:p>
            <a:pPr eaLnBrk="1" hangingPunct="1"/>
            <a:r>
              <a:rPr lang="zh-CN" altLang="en-US" b="1" dirty="0">
                <a:solidFill>
                  <a:schemeClr val="tx1"/>
                </a:solidFill>
                <a:ea typeface="华文楷体" panose="02010600040101010101" charset="-122"/>
              </a:rPr>
              <a:t>难点：理解百合花的象征意义</a:t>
            </a:r>
            <a:endParaRPr lang="zh-CN" altLang="en-US" b="1" dirty="0">
              <a:solidFill>
                <a:schemeClr val="tx1"/>
              </a:solidFill>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61312" y="154940"/>
            <a:ext cx="8686800" cy="841248"/>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走进作者</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pic>
        <p:nvPicPr>
          <p:cNvPr id="14339" name="内容占位符 4" descr="timg.jpg"/>
          <p:cNvPicPr>
            <a:picLocks noGrp="1" noChangeAspect="1"/>
          </p:cNvPicPr>
          <p:nvPr>
            <p:ph sz="half" idx="1"/>
          </p:nvPr>
        </p:nvPicPr>
        <p:blipFill>
          <a:blip r:embed="rId1" cstate="print"/>
          <a:srcRect/>
          <a:stretch>
            <a:fillRect/>
          </a:stretch>
        </p:blipFill>
        <p:spPr>
          <a:xfrm>
            <a:off x="1030605" y="1524000"/>
            <a:ext cx="3048000" cy="4454525"/>
          </a:xfrm>
        </p:spPr>
      </p:pic>
      <p:sp>
        <p:nvSpPr>
          <p:cNvPr id="4" name="内容占位符 3"/>
          <p:cNvSpPr>
            <a:spLocks noGrp="1"/>
          </p:cNvSpPr>
          <p:nvPr>
            <p:ph sz="half" idx="2"/>
          </p:nvPr>
        </p:nvSpPr>
        <p:spPr>
          <a:xfrm>
            <a:off x="4622800" y="1328420"/>
            <a:ext cx="6423660" cy="5648960"/>
          </a:xfrm>
        </p:spPr>
        <p:txBody>
          <a:bodyPr vert="horz" wrap="square" lIns="91440" tIns="45720" rIns="91440" bIns="45720" numCol="1" anchor="t" anchorCtr="0" compatLnSpc="1"/>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 茹志鹃（</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1925-1998</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），当代著名女作家。</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祖籍浙江杭州。</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1925</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9</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月生于上海。</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创作以短篇小说见长，笔调清新，俊逸，情节简单明了，细节丰富传神，</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善于从较小的角度去反映时代的本质</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。出版了</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高高的白杨树</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静静的产院</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和</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等短篇集。 </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1958</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月，在《延河》</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月刊</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上发表了著名作品《百合花》，</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被茅盾誉为当时</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最使他满意和感动的一篇小说</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标志着她艺术风格开始形成。</a:t>
            </a:r>
            <a:endParaRPr kumimoji="0" lang="zh-CN" altLang="zh-CN"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1905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写作背景</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5" name="文本框 4"/>
          <p:cNvSpPr txBox="1"/>
          <p:nvPr/>
        </p:nvSpPr>
        <p:spPr>
          <a:xfrm>
            <a:off x="755015" y="1224915"/>
            <a:ext cx="10835005" cy="4961890"/>
          </a:xfrm>
          <a:prstGeom prst="rect">
            <a:avLst/>
          </a:prstGeom>
          <a:noFill/>
        </p:spPr>
        <p:txBody>
          <a:bodyPr wrap="square" rtlCol="0">
            <a:spAutoFit/>
          </a:bodyPr>
          <a:p>
            <a:pPr algn="l">
              <a:lnSpc>
                <a:spcPct val="110000"/>
              </a:lnSpc>
            </a:pPr>
            <a:r>
              <a:rPr lang="en-US" altLang="zh-CN" sz="3200">
                <a:latin typeface="华文中宋" panose="02010600040101010101" charset="-122"/>
                <a:ea typeface="华文中宋" panose="02010600040101010101" charset="-122"/>
                <a:cs typeface="华文中宋" panose="02010600040101010101" charset="-122"/>
              </a:rPr>
              <a:t>  </a:t>
            </a:r>
            <a:r>
              <a:rPr lang="zh-CN" altLang="en-US" sz="3200">
                <a:latin typeface="华文中宋" panose="02010600040101010101" charset="-122"/>
                <a:ea typeface="华文中宋" panose="02010600040101010101" charset="-122"/>
                <a:cs typeface="华文中宋" panose="02010600040101010101" charset="-122"/>
              </a:rPr>
              <a:t>《百合花》是茹志鹃前期的代表作。写这篇小说时，正是反右斗争后不久，她的家庭成员也是这场扩大化运动的受害者。冷峻的现实生活使她，怀念起战时的生活和那时的同志关系。</a:t>
            </a:r>
            <a:endParaRPr lang="zh-CN" altLang="en-US" sz="3200">
              <a:latin typeface="华文中宋" panose="02010600040101010101" charset="-122"/>
              <a:ea typeface="华文中宋" panose="02010600040101010101" charset="-122"/>
              <a:cs typeface="华文中宋" panose="02010600040101010101" charset="-122"/>
            </a:endParaRPr>
          </a:p>
          <a:p>
            <a:pPr algn="l">
              <a:lnSpc>
                <a:spcPct val="110000"/>
              </a:lnSpc>
            </a:pPr>
            <a:r>
              <a:rPr lang="zh-CN" altLang="en-US" sz="3200">
                <a:latin typeface="华文中宋" panose="02010600040101010101" charset="-122"/>
                <a:ea typeface="华文中宋" panose="02010600040101010101" charset="-122"/>
                <a:cs typeface="华文中宋" panose="02010600040101010101" charset="-122"/>
              </a:rPr>
              <a:t>   她说：“</a:t>
            </a:r>
            <a:r>
              <a:rPr lang="zh-CN" altLang="en-US" sz="3200">
                <a:solidFill>
                  <a:srgbClr val="FF0000"/>
                </a:solidFill>
                <a:latin typeface="华文中宋" panose="02010600040101010101" charset="-122"/>
                <a:ea typeface="华文中宋" panose="02010600040101010101" charset="-122"/>
                <a:cs typeface="华文中宋" panose="02010600040101010101" charset="-122"/>
              </a:rPr>
              <a:t>战争使人不能有长谈的机会，但战争却能使人深交的，有时仅几十分钟，甚至只来得及瞥一眼，便一闪而过，然而人与人之间的，就在这一刹那里，便能肝胆相照，生死与共</a:t>
            </a:r>
            <a:r>
              <a:rPr lang="zh-CN" altLang="en-US" sz="3200">
                <a:latin typeface="华文中宋" panose="02010600040101010101" charset="-122"/>
                <a:ea typeface="华文中宋" panose="02010600040101010101" charset="-122"/>
                <a:cs typeface="华文中宋" panose="02010600040101010101" charset="-122"/>
              </a:rPr>
              <a:t>”。所以，《百合花》是作者在忧虑之时，缅怀追念得来的产物。</a:t>
            </a:r>
            <a:endParaRPr lang="zh-CN" altLang="en-US" sz="3200">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9920" y="261620"/>
            <a:ext cx="8686800" cy="838200"/>
          </a:xfrm>
        </p:spPr>
        <p:txBody>
          <a:bodyPr/>
          <a:lstStyle/>
          <a:p>
            <a:pPr algn="ctr"/>
            <a:r>
              <a:rPr lang="zh-CN" altLang="en-US" b="1" noProof="0" dirty="0" smtClean="0">
                <a:ln>
                  <a:noFill/>
                </a:ln>
                <a:solidFill>
                  <a:schemeClr val="tx1"/>
                </a:solidFill>
                <a:uLnTx/>
                <a:uFillTx/>
                <a:sym typeface="+mn-ea"/>
              </a:rPr>
              <a:t>检查预习</a:t>
            </a:r>
            <a:endParaRPr lang="zh-CN" altLang="en-US" b="1" noProof="0" dirty="0" smtClean="0">
              <a:ln>
                <a:noFill/>
              </a:ln>
              <a:solidFill>
                <a:schemeClr val="tx1"/>
              </a:solidFill>
              <a:uLnTx/>
              <a:uFillTx/>
              <a:sym typeface="+mn-ea"/>
            </a:endParaRPr>
          </a:p>
        </p:txBody>
      </p:sp>
      <p:sp>
        <p:nvSpPr>
          <p:cNvPr id="16387" name="内容占位符 2"/>
          <p:cNvSpPr>
            <a:spLocks noGrp="1"/>
          </p:cNvSpPr>
          <p:nvPr/>
        </p:nvSpPr>
        <p:spPr>
          <a:xfrm>
            <a:off x="1649095" y="1337310"/>
            <a:ext cx="8686800" cy="469201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accent1"/>
              </a:buClr>
              <a:buSzPct val="70000"/>
              <a:buFont typeface="Wingdings 2" panose="05020102010507070707"/>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pPr eaLnBrk="1" hangingPunct="1"/>
            <a:r>
              <a:rPr lang="zh-CN" altLang="en-US" sz="3600" b="1" dirty="0">
                <a:solidFill>
                  <a:srgbClr val="FF0000"/>
                </a:solidFill>
                <a:latin typeface="黑体" panose="02010609060101010101" pitchFamily="2" charset="-122"/>
                <a:ea typeface="黑体" panose="02010609060101010101" pitchFamily="2" charset="-122"/>
              </a:rPr>
              <a:t>间</a:t>
            </a:r>
            <a:r>
              <a:rPr lang="zh-CN" altLang="en-US" sz="3600" b="1" dirty="0">
                <a:solidFill>
                  <a:schemeClr val="tx1"/>
                </a:solidFill>
                <a:latin typeface="黑体" panose="02010609060101010101" pitchFamily="2" charset="-122"/>
                <a:ea typeface="黑体" panose="02010609060101010101" pitchFamily="2" charset="-122"/>
              </a:rPr>
              <a:t>歇           </a:t>
            </a:r>
            <a:r>
              <a:rPr lang="zh-CN" altLang="en-US" sz="3600" b="1" dirty="0">
                <a:solidFill>
                  <a:srgbClr val="FF0000"/>
                </a:solidFill>
                <a:latin typeface="黑体" panose="02010609060101010101" pitchFamily="2" charset="-122"/>
                <a:ea typeface="黑体" panose="02010609060101010101" pitchFamily="2" charset="-122"/>
              </a:rPr>
              <a:t>撂</a:t>
            </a:r>
            <a:r>
              <a:rPr lang="zh-CN" altLang="en-US" sz="3600" b="1" dirty="0">
                <a:solidFill>
                  <a:schemeClr val="tx1"/>
                </a:solidFill>
                <a:latin typeface="黑体" panose="02010609060101010101" pitchFamily="2" charset="-122"/>
                <a:ea typeface="黑体" panose="02010609060101010101" pitchFamily="2" charset="-122"/>
              </a:rPr>
              <a:t>下</a:t>
            </a:r>
            <a:r>
              <a:rPr lang="en-US" altLang="zh-CN" sz="3600" b="1" dirty="0">
                <a:solidFill>
                  <a:schemeClr val="tx1"/>
                </a:solidFill>
                <a:latin typeface="黑体" panose="02010609060101010101" pitchFamily="2" charset="-122"/>
                <a:ea typeface="黑体" panose="02010609060101010101" pitchFamily="2" charset="-122"/>
              </a:rPr>
              <a:t>           </a:t>
            </a:r>
            <a:endParaRPr lang="en-US" altLang="zh-CN" sz="3600" b="1" dirty="0">
              <a:solidFill>
                <a:schemeClr val="tx1"/>
              </a:solidFill>
              <a:latin typeface="黑体" panose="02010609060101010101" pitchFamily="2" charset="-122"/>
              <a:ea typeface="黑体" panose="02010609060101010101" pitchFamily="2" charset="-122"/>
            </a:endParaRPr>
          </a:p>
          <a:p>
            <a:pPr eaLnBrk="1" hangingPunct="1"/>
            <a:r>
              <a:rPr lang="zh-CN" altLang="en-US" sz="3600" b="1" dirty="0">
                <a:solidFill>
                  <a:srgbClr val="FF0000"/>
                </a:solidFill>
                <a:latin typeface="黑体" panose="02010609060101010101" pitchFamily="2" charset="-122"/>
                <a:ea typeface="黑体" panose="02010609060101010101" pitchFamily="2" charset="-122"/>
              </a:rPr>
              <a:t>忸怩</a:t>
            </a:r>
            <a:r>
              <a:rPr lang="en-US" altLang="zh-CN" sz="3600" b="1" dirty="0">
                <a:solidFill>
                  <a:schemeClr val="tx1"/>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憨</a:t>
            </a:r>
            <a:r>
              <a:rPr lang="zh-CN" altLang="en-US" sz="3600" b="1" dirty="0">
                <a:solidFill>
                  <a:schemeClr val="tx1"/>
                </a:solidFill>
                <a:latin typeface="黑体" panose="02010609060101010101" pitchFamily="2" charset="-122"/>
                <a:ea typeface="黑体" panose="02010609060101010101" pitchFamily="2" charset="-122"/>
              </a:rPr>
              <a:t>厚</a:t>
            </a:r>
            <a:r>
              <a:rPr lang="en-US" altLang="zh-CN" sz="3600" b="1" dirty="0">
                <a:solidFill>
                  <a:schemeClr val="tx1"/>
                </a:solidFill>
                <a:latin typeface="黑体" panose="02010609060101010101" pitchFamily="2" charset="-122"/>
                <a:ea typeface="黑体" panose="02010609060101010101" pitchFamily="2" charset="-122"/>
              </a:rPr>
              <a:t> </a:t>
            </a:r>
            <a:endParaRPr lang="en-US" altLang="zh-CN" sz="3600" b="1" dirty="0">
              <a:solidFill>
                <a:schemeClr val="tx1"/>
              </a:solidFill>
              <a:latin typeface="黑体" panose="02010609060101010101" pitchFamily="2" charset="-122"/>
              <a:ea typeface="黑体" panose="02010609060101010101" pitchFamily="2" charset="-122"/>
            </a:endParaRPr>
          </a:p>
          <a:p>
            <a:pPr eaLnBrk="1" hangingPunct="1"/>
            <a:r>
              <a:rPr lang="zh-CN" altLang="en-US" sz="3600" b="1" dirty="0">
                <a:solidFill>
                  <a:schemeClr val="tx1"/>
                </a:solidFill>
                <a:latin typeface="黑体" panose="02010609060101010101" pitchFamily="2" charset="-122"/>
                <a:ea typeface="黑体" panose="02010609060101010101" pitchFamily="2" charset="-122"/>
              </a:rPr>
              <a:t>执</a:t>
            </a:r>
            <a:r>
              <a:rPr lang="zh-CN" altLang="en-US" sz="3600" b="1" dirty="0">
                <a:solidFill>
                  <a:srgbClr val="FF0000"/>
                </a:solidFill>
                <a:latin typeface="黑体" panose="02010609060101010101" pitchFamily="2" charset="-122"/>
                <a:ea typeface="黑体" panose="02010609060101010101" pitchFamily="2" charset="-122"/>
              </a:rPr>
              <a:t>拗</a:t>
            </a:r>
            <a:r>
              <a:rPr lang="en-US" altLang="zh-CN" sz="3600" b="1" dirty="0">
                <a:solidFill>
                  <a:schemeClr val="tx1"/>
                </a:solidFill>
                <a:latin typeface="黑体" panose="02010609060101010101" pitchFamily="2" charset="-122"/>
                <a:ea typeface="黑体" panose="02010609060101010101" pitchFamily="2" charset="-122"/>
              </a:rPr>
              <a:t>           </a:t>
            </a:r>
            <a:r>
              <a:rPr lang="zh-CN" altLang="en-US" sz="3600" b="1" dirty="0">
                <a:solidFill>
                  <a:schemeClr val="tx1"/>
                </a:solidFill>
                <a:latin typeface="黑体" panose="02010609060101010101" pitchFamily="2" charset="-122"/>
                <a:ea typeface="黑体" panose="02010609060101010101" pitchFamily="2" charset="-122"/>
              </a:rPr>
              <a:t>发</a:t>
            </a:r>
            <a:r>
              <a:rPr lang="zh-CN" altLang="en-US" sz="3600" b="1" dirty="0">
                <a:solidFill>
                  <a:srgbClr val="FF0000"/>
                </a:solidFill>
                <a:latin typeface="黑体" panose="02010609060101010101" pitchFamily="2" charset="-122"/>
                <a:ea typeface="黑体" panose="02010609060101010101" pitchFamily="2" charset="-122"/>
              </a:rPr>
              <a:t>髻</a:t>
            </a:r>
            <a:r>
              <a:rPr lang="en-US" altLang="zh-CN" sz="3600" b="1" dirty="0">
                <a:solidFill>
                  <a:schemeClr val="tx1"/>
                </a:solidFill>
                <a:latin typeface="黑体" panose="02010609060101010101" pitchFamily="2" charset="-122"/>
                <a:ea typeface="黑体" panose="02010609060101010101" pitchFamily="2" charset="-122"/>
              </a:rPr>
              <a:t> </a:t>
            </a:r>
            <a:endParaRPr lang="en-US" altLang="zh-CN" sz="3600" b="1" dirty="0">
              <a:solidFill>
                <a:schemeClr val="tx1"/>
              </a:solidFill>
              <a:latin typeface="黑体" panose="02010609060101010101" pitchFamily="2" charset="-122"/>
              <a:ea typeface="黑体" panose="02010609060101010101" pitchFamily="2" charset="-122"/>
            </a:endParaRPr>
          </a:p>
          <a:p>
            <a:pPr eaLnBrk="1" hangingPunct="1"/>
            <a:r>
              <a:rPr lang="zh-CN" altLang="en-US" sz="3600" b="1" dirty="0">
                <a:solidFill>
                  <a:srgbClr val="FF0000"/>
                </a:solidFill>
                <a:latin typeface="黑体" panose="02010609060101010101" pitchFamily="2" charset="-122"/>
                <a:ea typeface="黑体" panose="02010609060101010101" pitchFamily="2" charset="-122"/>
              </a:rPr>
              <a:t>尴尬</a:t>
            </a:r>
            <a:r>
              <a:rPr lang="en-US" altLang="zh-CN" sz="3600" b="1" dirty="0">
                <a:solidFill>
                  <a:schemeClr val="tx1"/>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讪讪</a:t>
            </a:r>
            <a:r>
              <a:rPr lang="zh-CN" altLang="en-US" sz="3600" b="1" dirty="0">
                <a:solidFill>
                  <a:schemeClr val="tx1"/>
                </a:solidFill>
                <a:latin typeface="黑体" panose="02010609060101010101" pitchFamily="2" charset="-122"/>
                <a:ea typeface="黑体" panose="02010609060101010101" pitchFamily="2" charset="-122"/>
              </a:rPr>
              <a:t> </a:t>
            </a:r>
            <a:endParaRPr lang="en-US" altLang="zh-CN" sz="3600" b="1" dirty="0">
              <a:solidFill>
                <a:schemeClr val="tx1"/>
              </a:solidFill>
              <a:latin typeface="黑体" panose="02010609060101010101" pitchFamily="2" charset="-122"/>
              <a:ea typeface="黑体" panose="02010609060101010101" pitchFamily="2" charset="-122"/>
            </a:endParaRPr>
          </a:p>
          <a:p>
            <a:pPr eaLnBrk="1" hangingPunct="1"/>
            <a:r>
              <a:rPr lang="zh-CN" altLang="en-US" sz="3600" b="1" dirty="0">
                <a:solidFill>
                  <a:srgbClr val="FF0000"/>
                </a:solidFill>
                <a:latin typeface="黑体" panose="02010609060101010101" pitchFamily="2" charset="-122"/>
                <a:ea typeface="黑体" panose="02010609060101010101" pitchFamily="2" charset="-122"/>
              </a:rPr>
              <a:t>虔</a:t>
            </a:r>
            <a:r>
              <a:rPr lang="zh-CN" altLang="en-US" sz="3600" b="1" dirty="0">
                <a:solidFill>
                  <a:schemeClr val="tx1"/>
                </a:solidFill>
                <a:latin typeface="黑体" panose="02010609060101010101" pitchFamily="2" charset="-122"/>
                <a:ea typeface="黑体" panose="02010609060101010101" pitchFamily="2" charset="-122"/>
              </a:rPr>
              <a:t>诚</a:t>
            </a:r>
            <a:r>
              <a:rPr lang="en-US" altLang="zh-CN" sz="3600" b="1" dirty="0">
                <a:solidFill>
                  <a:schemeClr val="tx1"/>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磕磕</a:t>
            </a:r>
            <a:r>
              <a:rPr lang="zh-CN" altLang="en-US" sz="3600" b="1" dirty="0">
                <a:solidFill>
                  <a:schemeClr val="tx1"/>
                </a:solidFill>
                <a:latin typeface="黑体" panose="02010609060101010101" pitchFamily="2" charset="-122"/>
                <a:ea typeface="黑体" panose="02010609060101010101" pitchFamily="2" charset="-122"/>
              </a:rPr>
              <a:t>绊绊</a:t>
            </a:r>
            <a:endParaRPr lang="en-US" altLang="zh-CN" sz="3600" b="1" dirty="0">
              <a:solidFill>
                <a:schemeClr val="tx1"/>
              </a:solidFill>
              <a:latin typeface="黑体" panose="02010609060101010101" pitchFamily="2" charset="-122"/>
              <a:ea typeface="黑体" panose="02010609060101010101" pitchFamily="2" charset="-122"/>
            </a:endParaRPr>
          </a:p>
          <a:p>
            <a:pPr eaLnBrk="1" hangingPunct="1"/>
            <a:r>
              <a:rPr lang="zh-CN" altLang="en-US" sz="3600" b="1" dirty="0">
                <a:solidFill>
                  <a:srgbClr val="FF0000"/>
                </a:solidFill>
                <a:latin typeface="黑体" panose="02010609060101010101" pitchFamily="2" charset="-122"/>
                <a:ea typeface="黑体" panose="02010609060101010101" pitchFamily="2" charset="-122"/>
                <a:sym typeface="+mn-ea"/>
              </a:rPr>
              <a:t>踌躇</a:t>
            </a:r>
            <a:r>
              <a:rPr lang="zh-CN" altLang="en-US" sz="3600" b="1" dirty="0">
                <a:solidFill>
                  <a:schemeClr val="tx1"/>
                </a:solidFill>
                <a:latin typeface="黑体" panose="02010609060101010101" pitchFamily="2" charset="-122"/>
                <a:ea typeface="黑体" panose="02010609060101010101" pitchFamily="2" charset="-122"/>
                <a:sym typeface="+mn-ea"/>
              </a:rPr>
              <a:t>        </a:t>
            </a:r>
            <a:r>
              <a:rPr lang="en-US" altLang="zh-CN" sz="3600" b="1" err="1">
                <a:solidFill>
                  <a:schemeClr val="tx1"/>
                </a:solidFill>
                <a:latin typeface="黑体" panose="02010609060101010101" pitchFamily="2" charset="-122"/>
                <a:ea typeface="黑体" panose="02010609060101010101" pitchFamily="2" charset="-122"/>
                <a:sym typeface="+mn-ea"/>
              </a:rPr>
              <a:t>   </a:t>
            </a:r>
            <a:r>
              <a:rPr lang="zh-CN" altLang="en-US" sz="3600" b="1" dirty="0">
                <a:solidFill>
                  <a:srgbClr val="FF0000"/>
                </a:solidFill>
                <a:latin typeface="黑体" panose="02010609060101010101" pitchFamily="2" charset="-122"/>
                <a:ea typeface="黑体" panose="02010609060101010101" pitchFamily="2" charset="-122"/>
                <a:sym typeface="+mn-ea"/>
              </a:rPr>
              <a:t>氛</a:t>
            </a:r>
            <a:r>
              <a:rPr lang="zh-CN" altLang="en-US" sz="3600" b="1" dirty="0">
                <a:solidFill>
                  <a:schemeClr val="tx1"/>
                </a:solidFill>
                <a:latin typeface="黑体" panose="02010609060101010101" pitchFamily="2" charset="-122"/>
                <a:ea typeface="黑体" panose="02010609060101010101" pitchFamily="2" charset="-122"/>
                <a:sym typeface="+mn-ea"/>
              </a:rPr>
              <a:t>围  </a:t>
            </a:r>
            <a:endParaRPr lang="zh-CN" altLang="en-US" sz="3600" b="1" dirty="0">
              <a:solidFill>
                <a:schemeClr val="tx1"/>
              </a:solidFill>
              <a:latin typeface="黑体" panose="02010609060101010101" pitchFamily="2" charset="-122"/>
              <a:ea typeface="黑体" panose="02010609060101010101" pitchFamily="2" charset="-122"/>
              <a:sym typeface="+mn-ea"/>
            </a:endParaRPr>
          </a:p>
          <a:p>
            <a:pPr eaLnBrk="1" hangingPunct="1"/>
            <a:r>
              <a:rPr lang="zh-CN" altLang="zh-CN" sz="3600" b="1" err="1">
                <a:solidFill>
                  <a:schemeClr val="tx1"/>
                </a:solidFill>
                <a:latin typeface="黑体" panose="02010609060101010101" pitchFamily="2" charset="-122"/>
                <a:ea typeface="黑体" panose="02010609060101010101" pitchFamily="2" charset="-122"/>
                <a:sym typeface="+mn-ea"/>
              </a:rPr>
              <a:t>憎</a:t>
            </a:r>
            <a:r>
              <a:rPr lang="zh-CN" altLang="zh-CN" sz="3600" b="1" err="1">
                <a:solidFill>
                  <a:srgbClr val="FF0000"/>
                </a:solidFill>
                <a:latin typeface="黑体" panose="02010609060101010101" pitchFamily="2" charset="-122"/>
                <a:ea typeface="黑体" panose="02010609060101010101" pitchFamily="2" charset="-122"/>
                <a:sym typeface="+mn-ea"/>
              </a:rPr>
              <a:t>恶</a:t>
            </a:r>
            <a:r>
              <a:rPr lang="zh-CN" altLang="zh-CN" sz="3600" b="1" err="1">
                <a:solidFill>
                  <a:schemeClr val="tx1"/>
                </a:solidFill>
                <a:latin typeface="黑体" panose="02010609060101010101" pitchFamily="2" charset="-122"/>
                <a:ea typeface="黑体" panose="02010609060101010101" pitchFamily="2" charset="-122"/>
                <a:sym typeface="+mn-ea"/>
              </a:rPr>
              <a:t>           </a:t>
            </a:r>
            <a:r>
              <a:rPr lang="zh-CN" altLang="en-US" sz="3600" b="1" dirty="0">
                <a:solidFill>
                  <a:schemeClr val="tx1"/>
                </a:solidFill>
                <a:latin typeface="黑体" panose="02010609060101010101" pitchFamily="2" charset="-122"/>
                <a:ea typeface="黑体" panose="02010609060101010101" pitchFamily="2" charset="-122"/>
                <a:sym typeface="+mn-ea"/>
              </a:rPr>
              <a:t>木</a:t>
            </a:r>
            <a:r>
              <a:rPr lang="zh-CN" altLang="en-US" sz="3600" b="1" dirty="0">
                <a:solidFill>
                  <a:srgbClr val="FF0000"/>
                </a:solidFill>
                <a:latin typeface="黑体" panose="02010609060101010101" pitchFamily="2" charset="-122"/>
                <a:ea typeface="黑体" panose="02010609060101010101" pitchFamily="2" charset="-122"/>
                <a:sym typeface="+mn-ea"/>
              </a:rPr>
              <a:t>讷</a:t>
            </a:r>
            <a:r>
              <a:rPr lang="en-US" altLang="zh-CN" sz="3600" b="1" dirty="0">
                <a:solidFill>
                  <a:schemeClr val="tx1"/>
                </a:solidFill>
                <a:latin typeface="黑体" panose="02010609060101010101" pitchFamily="2" charset="-122"/>
                <a:ea typeface="黑体" panose="02010609060101010101" pitchFamily="2" charset="-122"/>
                <a:sym typeface="+mn-ea"/>
              </a:rPr>
              <a:t> </a:t>
            </a:r>
            <a:endParaRPr lang="en-US" altLang="zh-CN" sz="3600" b="1" dirty="0">
              <a:solidFill>
                <a:schemeClr val="tx1"/>
              </a:solidFill>
              <a:latin typeface="黑体" panose="02010609060101010101" pitchFamily="2" charset="-122"/>
              <a:ea typeface="黑体" panose="02010609060101010101" pitchFamily="2" charset="-122"/>
            </a:endParaRPr>
          </a:p>
          <a:p>
            <a:pPr eaLnBrk="1" hangingPunct="1"/>
            <a:endParaRPr lang="en-US" altLang="zh-CN" sz="3600" b="1" dirty="0">
              <a:solidFill>
                <a:schemeClr val="tx1"/>
              </a:solidFill>
              <a:latin typeface="黑体" panose="02010609060101010101" pitchFamily="2" charset="-122"/>
              <a:ea typeface="黑体" panose="02010609060101010101" pitchFamily="2" charset="-122"/>
              <a:sym typeface="+mn-ea"/>
            </a:endParaRPr>
          </a:p>
        </p:txBody>
      </p:sp>
      <p:sp>
        <p:nvSpPr>
          <p:cNvPr id="3" name="文本框 2"/>
          <p:cNvSpPr txBox="1"/>
          <p:nvPr/>
        </p:nvSpPr>
        <p:spPr>
          <a:xfrm>
            <a:off x="3038475" y="1337310"/>
            <a:ext cx="1743075" cy="583565"/>
          </a:xfrm>
          <a:prstGeom prst="rect">
            <a:avLst/>
          </a:prstGeom>
          <a:noFill/>
        </p:spPr>
        <p:txBody>
          <a:bodyPr wrap="none" rtlCol="0">
            <a:spAutoFit/>
          </a:bodyPr>
          <a:p>
            <a:r>
              <a:rPr lang="zh-CN" altLang="en-US" sz="3200">
                <a:latin typeface="华文中宋" panose="02010600040101010101" charset="-122"/>
                <a:ea typeface="华文中宋" panose="02010600040101010101" charset="-122"/>
                <a:cs typeface="华文中宋" panose="02010600040101010101" charset="-122"/>
              </a:rPr>
              <a:t>（</a:t>
            </a:r>
            <a:r>
              <a:rPr lang="en-US" altLang="zh-CN" sz="3200">
                <a:latin typeface="华文中宋" panose="02010600040101010101" charset="-122"/>
                <a:ea typeface="华文中宋" panose="02010600040101010101" charset="-122"/>
                <a:cs typeface="华文中宋" panose="02010600040101010101" charset="-122"/>
              </a:rPr>
              <a:t>jiàn</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3038475" y="2002790"/>
            <a:ext cx="2181860"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rPr>
              <a:t>（niŭ ní）</a:t>
            </a:r>
            <a:endParaRPr lang="zh-CN" altLang="en-US" sz="3200">
              <a:latin typeface="华文中宋" panose="02010600040101010101" charset="-122"/>
              <a:ea typeface="华文中宋" panose="02010600040101010101" charset="-122"/>
            </a:endParaRPr>
          </a:p>
        </p:txBody>
      </p:sp>
      <p:sp>
        <p:nvSpPr>
          <p:cNvPr id="5" name="文本框 4"/>
          <p:cNvSpPr txBox="1"/>
          <p:nvPr/>
        </p:nvSpPr>
        <p:spPr>
          <a:xfrm>
            <a:off x="3079115" y="2702560"/>
            <a:ext cx="1661795"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a:t>
            </a:r>
            <a:r>
              <a:rPr lang="en-US" altLang="zh-CN" sz="3200" dirty="0">
                <a:latin typeface="华文中宋" panose="02010600040101010101" charset="-122"/>
                <a:ea typeface="华文中宋" panose="02010600040101010101" charset="-122"/>
                <a:cs typeface="华文中宋" panose="02010600040101010101" charset="-122"/>
                <a:sym typeface="+mn-ea"/>
              </a:rPr>
              <a:t>niù</a:t>
            </a:r>
            <a:r>
              <a:rPr lang="zh-CN" altLang="en-US" sz="3200" dirty="0">
                <a:latin typeface="华文中宋" panose="02010600040101010101" charset="-122"/>
                <a:ea typeface="华文中宋" panose="02010600040101010101" charset="-122"/>
                <a:cs typeface="华文中宋" panose="02010600040101010101" charset="-122"/>
                <a:sym typeface="+mn-ea"/>
              </a:rPr>
              <a:t>）</a:t>
            </a:r>
            <a:endParaRPr lang="zh-CN" altLang="en-US" sz="3200" dirty="0">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3079115" y="3391535"/>
            <a:ext cx="2304415"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（gān gà）</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nvSpPr>
        <p:spPr>
          <a:xfrm>
            <a:off x="3079115" y="4072890"/>
            <a:ext cx="1856740"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a:t>
            </a:r>
            <a:r>
              <a:rPr lang="en-US" altLang="zh-CN" sz="3200" dirty="0">
                <a:latin typeface="华文中宋" panose="02010600040101010101" charset="-122"/>
                <a:ea typeface="华文中宋" panose="02010600040101010101" charset="-122"/>
                <a:cs typeface="华文中宋" panose="02010600040101010101" charset="-122"/>
                <a:sym typeface="+mn-ea"/>
              </a:rPr>
              <a:t>qián</a:t>
            </a:r>
            <a:r>
              <a:rPr lang="zh-CN" altLang="en-US" sz="3200" dirty="0">
                <a:latin typeface="华文中宋" panose="02010600040101010101" charset="-122"/>
                <a:ea typeface="华文中宋" panose="02010600040101010101" charset="-122"/>
                <a:cs typeface="华文中宋" panose="02010600040101010101" charset="-122"/>
                <a:sym typeface="+mn-ea"/>
              </a:rPr>
              <a:t>）</a:t>
            </a:r>
            <a:endParaRPr lang="zh-CN" altLang="en-US" sz="3200" dirty="0">
              <a:latin typeface="华文中宋" panose="02010600040101010101" charset="-122"/>
              <a:ea typeface="华文中宋" panose="02010600040101010101" charset="-122"/>
              <a:cs typeface="华文中宋" panose="02010600040101010101" charset="-122"/>
              <a:sym typeface="+mn-ea"/>
            </a:endParaRPr>
          </a:p>
        </p:txBody>
      </p:sp>
      <p:sp>
        <p:nvSpPr>
          <p:cNvPr id="9" name="文本框 8"/>
          <p:cNvSpPr txBox="1"/>
          <p:nvPr/>
        </p:nvSpPr>
        <p:spPr>
          <a:xfrm>
            <a:off x="2907030" y="4719955"/>
            <a:ext cx="2864485"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a:t>
            </a:r>
            <a:r>
              <a:rPr lang="en-US" altLang="zh-CN" sz="3200" err="1">
                <a:latin typeface="华文中宋" panose="02010600040101010101" charset="-122"/>
                <a:ea typeface="华文中宋" panose="02010600040101010101" charset="-122"/>
                <a:cs typeface="华文中宋" panose="02010600040101010101" charset="-122"/>
                <a:sym typeface="+mn-ea"/>
              </a:rPr>
              <a:t>chóu chú</a:t>
            </a:r>
            <a:r>
              <a:rPr lang="zh-CN" altLang="en-US" sz="3200" err="1">
                <a:latin typeface="华文中宋" panose="02010600040101010101" charset="-122"/>
                <a:ea typeface="华文中宋" panose="02010600040101010101" charset="-122"/>
                <a:cs typeface="华文中宋" panose="02010600040101010101" charset="-122"/>
                <a:sym typeface="+mn-ea"/>
              </a:rPr>
              <a:t>）</a:t>
            </a:r>
            <a:endParaRPr lang="zh-CN" altLang="en-US" sz="3200" err="1">
              <a:latin typeface="华文中宋" panose="02010600040101010101" charset="-122"/>
              <a:ea typeface="华文中宋" panose="02010600040101010101" charset="-122"/>
              <a:cs typeface="华文中宋" panose="02010600040101010101" charset="-122"/>
              <a:sym typeface="+mn-ea"/>
            </a:endParaRPr>
          </a:p>
        </p:txBody>
      </p:sp>
      <p:sp>
        <p:nvSpPr>
          <p:cNvPr id="10" name="文本框 9"/>
          <p:cNvSpPr txBox="1"/>
          <p:nvPr/>
        </p:nvSpPr>
        <p:spPr>
          <a:xfrm>
            <a:off x="3079115" y="5358130"/>
            <a:ext cx="1376045" cy="583565"/>
          </a:xfrm>
          <a:prstGeom prst="rect">
            <a:avLst/>
          </a:prstGeom>
          <a:noFill/>
        </p:spPr>
        <p:txBody>
          <a:bodyPr wrap="square" rtlCol="0">
            <a:spAutoFit/>
          </a:bodyPr>
          <a:p>
            <a:r>
              <a:rPr lang="zh-CN" altLang="en-US" sz="3200">
                <a:latin typeface="华文中宋" panose="02010600040101010101" charset="-122"/>
                <a:ea typeface="华文中宋" panose="02010600040101010101" charset="-122"/>
                <a:cs typeface="华文中宋" panose="02010600040101010101" charset="-122"/>
              </a:rPr>
              <a:t>（</a:t>
            </a:r>
            <a:r>
              <a:rPr lang="en-US" altLang="zh-CN" sz="3200">
                <a:latin typeface="华文中宋" panose="02010600040101010101" charset="-122"/>
                <a:ea typeface="华文中宋" panose="02010600040101010101" charset="-122"/>
                <a:cs typeface="华文中宋" panose="02010600040101010101" charset="-122"/>
              </a:rPr>
              <a:t>wù</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6690995" y="1337310"/>
            <a:ext cx="1702435" cy="583565"/>
          </a:xfrm>
          <a:prstGeom prst="rect">
            <a:avLst/>
          </a:prstGeom>
          <a:noFill/>
        </p:spPr>
        <p:txBody>
          <a:bodyPr wrap="none" rtlCol="0">
            <a:spAutoFit/>
          </a:bodyPr>
          <a:p>
            <a:r>
              <a:rPr lang="zh-CN" altLang="en-US" sz="3200">
                <a:latin typeface="华文中宋" panose="02010600040101010101" charset="-122"/>
                <a:ea typeface="华文中宋" panose="02010600040101010101" charset="-122"/>
                <a:cs typeface="华文中宋" panose="02010600040101010101" charset="-122"/>
              </a:rPr>
              <a:t>（</a:t>
            </a:r>
            <a:r>
              <a:rPr lang="en-US" altLang="zh-CN" sz="3200">
                <a:latin typeface="华文中宋" panose="02010600040101010101" charset="-122"/>
                <a:ea typeface="华文中宋" panose="02010600040101010101" charset="-122"/>
                <a:cs typeface="华文中宋" panose="02010600040101010101" charset="-122"/>
              </a:rPr>
              <a:t>liào</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2" name="文本框 11"/>
          <p:cNvSpPr txBox="1"/>
          <p:nvPr/>
        </p:nvSpPr>
        <p:spPr>
          <a:xfrm>
            <a:off x="6690995" y="2002790"/>
            <a:ext cx="1767205" cy="583565"/>
          </a:xfrm>
          <a:prstGeom prst="rect">
            <a:avLst/>
          </a:prstGeom>
          <a:noFill/>
        </p:spPr>
        <p:txBody>
          <a:bodyPr wrap="none" rtlCol="0">
            <a:spAutoFit/>
          </a:bodyPr>
          <a:p>
            <a:r>
              <a:rPr lang="zh-CN" altLang="en-US" sz="3200">
                <a:latin typeface="华文中宋" panose="02010600040101010101" charset="-122"/>
                <a:ea typeface="华文中宋" panose="02010600040101010101" charset="-122"/>
                <a:cs typeface="华文中宋" panose="02010600040101010101" charset="-122"/>
              </a:rPr>
              <a:t>（</a:t>
            </a:r>
            <a:r>
              <a:rPr lang="en-US" altLang="zh-CN" sz="3200">
                <a:latin typeface="华文中宋" panose="02010600040101010101" charset="-122"/>
                <a:ea typeface="华文中宋" panose="02010600040101010101" charset="-122"/>
                <a:cs typeface="华文中宋" panose="02010600040101010101" charset="-122"/>
              </a:rPr>
              <a:t>hān</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3" name="文本框 12"/>
          <p:cNvSpPr txBox="1"/>
          <p:nvPr/>
        </p:nvSpPr>
        <p:spPr>
          <a:xfrm>
            <a:off x="6955155" y="2702560"/>
            <a:ext cx="1239520"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（jì）</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4" name="文本框 13"/>
          <p:cNvSpPr txBox="1"/>
          <p:nvPr/>
        </p:nvSpPr>
        <p:spPr>
          <a:xfrm>
            <a:off x="6690995" y="3391535"/>
            <a:ext cx="1978660"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（shàn）</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5" name="文本框 14"/>
          <p:cNvSpPr txBox="1"/>
          <p:nvPr/>
        </p:nvSpPr>
        <p:spPr>
          <a:xfrm>
            <a:off x="7606030" y="4072890"/>
            <a:ext cx="1459230"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（kē）</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6" name="文本框 15"/>
          <p:cNvSpPr txBox="1"/>
          <p:nvPr/>
        </p:nvSpPr>
        <p:spPr>
          <a:xfrm>
            <a:off x="6739255" y="4719955"/>
            <a:ext cx="1605280" cy="583565"/>
          </a:xfrm>
          <a:prstGeom prst="rect">
            <a:avLst/>
          </a:prstGeom>
          <a:noFill/>
        </p:spPr>
        <p:txBody>
          <a:bodyPr wrap="none" rtlCol="0">
            <a:spAutoFit/>
          </a:bodyPr>
          <a:p>
            <a:pPr algn="l"/>
            <a:r>
              <a:rPr lang="zh-CN" altLang="en-US" sz="3200">
                <a:latin typeface="华文中宋" panose="02010600040101010101" charset="-122"/>
                <a:ea typeface="华文中宋" panose="02010600040101010101" charset="-122"/>
                <a:cs typeface="华文中宋" panose="02010600040101010101" charset="-122"/>
              </a:rPr>
              <a:t>（fēn）</a:t>
            </a:r>
            <a:endParaRPr lang="zh-CN" altLang="en-US" sz="3200">
              <a:latin typeface="华文中宋" panose="02010600040101010101" charset="-122"/>
              <a:ea typeface="华文中宋" panose="02010600040101010101" charset="-122"/>
              <a:cs typeface="华文中宋" panose="02010600040101010101" charset="-122"/>
            </a:endParaRPr>
          </a:p>
        </p:txBody>
      </p:sp>
      <p:sp>
        <p:nvSpPr>
          <p:cNvPr id="17" name="文本框 16"/>
          <p:cNvSpPr txBox="1"/>
          <p:nvPr/>
        </p:nvSpPr>
        <p:spPr>
          <a:xfrm>
            <a:off x="6739255" y="5358130"/>
            <a:ext cx="1475105" cy="583565"/>
          </a:xfrm>
          <a:prstGeom prst="rect">
            <a:avLst/>
          </a:prstGeom>
          <a:noFill/>
        </p:spPr>
        <p:txBody>
          <a:bodyPr wrap="none" rtlCol="0">
            <a:spAutoFit/>
          </a:bodyPr>
          <a:p>
            <a:r>
              <a:rPr lang="zh-CN" altLang="en-US" sz="3200">
                <a:latin typeface="华文中宋" panose="02010600040101010101" charset="-122"/>
                <a:ea typeface="华文中宋" panose="02010600040101010101" charset="-122"/>
                <a:cs typeface="华文中宋" panose="02010600040101010101" charset="-122"/>
              </a:rPr>
              <a:t>（</a:t>
            </a:r>
            <a:r>
              <a:rPr lang="en-US" altLang="zh-CN" sz="3200">
                <a:latin typeface="华文中宋" panose="02010600040101010101" charset="-122"/>
                <a:ea typeface="华文中宋" panose="02010600040101010101" charset="-122"/>
                <a:cs typeface="华文中宋" panose="02010600040101010101" charset="-122"/>
              </a:rPr>
              <a:t>nè</a:t>
            </a:r>
            <a:r>
              <a:rPr lang="zh-CN" altLang="en-US" sz="3200">
                <a:latin typeface="华文中宋" panose="02010600040101010101" charset="-122"/>
                <a:ea typeface="华文中宋" panose="02010600040101010101" charset="-122"/>
                <a:cs typeface="华文中宋" panose="02010600040101010101" charset="-122"/>
              </a:rPr>
              <a:t>）</a:t>
            </a:r>
            <a:endParaRPr lang="zh-CN" altLang="en-US" sz="3200">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p:nvPr/>
        </p:nvSpPr>
        <p:spPr>
          <a:xfrm>
            <a:off x="1524000" y="260350"/>
            <a:ext cx="9144000" cy="6462395"/>
          </a:xfrm>
          <a:prstGeom prst="rect">
            <a:avLst/>
          </a:prstGeom>
          <a:noFill/>
          <a:ln w="9525">
            <a:noFill/>
          </a:ln>
        </p:spPr>
        <p:txBody>
          <a:bodyPr>
            <a:spAutoFit/>
          </a:bodyPr>
          <a:lstStyle/>
          <a:p>
            <a:pPr>
              <a:spcBef>
                <a:spcPct val="50000"/>
              </a:spcBef>
            </a:pPr>
            <a:r>
              <a:rPr lang="zh-CN" altLang="en-US" sz="3600" b="1" dirty="0">
                <a:solidFill>
                  <a:srgbClr val="000000"/>
                </a:solidFill>
                <a:latin typeface="黑体" panose="02010609060101010101" pitchFamily="2" charset="-122"/>
                <a:ea typeface="黑体" panose="02010609060101010101" pitchFamily="2" charset="-122"/>
              </a:rPr>
              <a:t>二、掌握下列字词。</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1</a:t>
            </a:r>
            <a:r>
              <a:rPr lang="zh-CN" altLang="en-US" sz="3600" b="1" dirty="0">
                <a:solidFill>
                  <a:srgbClr val="000000"/>
                </a:solidFill>
                <a:latin typeface="黑体" panose="02010609060101010101" pitchFamily="2" charset="-122"/>
                <a:ea typeface="黑体" panose="02010609060101010101" pitchFamily="2" charset="-122"/>
              </a:rPr>
              <a:t>、张皇：</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2</a:t>
            </a:r>
            <a:r>
              <a:rPr lang="zh-CN" altLang="en-US" sz="3600" b="1" dirty="0">
                <a:solidFill>
                  <a:srgbClr val="000000"/>
                </a:solidFill>
                <a:latin typeface="黑体" panose="02010609060101010101" pitchFamily="2" charset="-122"/>
                <a:ea typeface="黑体" panose="02010609060101010101" pitchFamily="2" charset="-122"/>
              </a:rPr>
              <a:t>、忸怩：</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3</a:t>
            </a:r>
            <a:r>
              <a:rPr lang="zh-CN" altLang="en-US" sz="3600" b="1" dirty="0">
                <a:solidFill>
                  <a:srgbClr val="000000"/>
                </a:solidFill>
                <a:latin typeface="黑体" panose="02010609060101010101" pitchFamily="2" charset="-122"/>
                <a:ea typeface="黑体" panose="02010609060101010101" pitchFamily="2" charset="-122"/>
              </a:rPr>
              <a:t>、憨憨：</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4</a:t>
            </a:r>
            <a:r>
              <a:rPr lang="zh-CN" altLang="en-US" sz="3600" b="1" dirty="0">
                <a:solidFill>
                  <a:srgbClr val="000000"/>
                </a:solidFill>
                <a:latin typeface="黑体" panose="02010609060101010101" pitchFamily="2" charset="-122"/>
                <a:ea typeface="黑体" panose="02010609060101010101" pitchFamily="2" charset="-122"/>
              </a:rPr>
              <a:t>、执拗：</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5</a:t>
            </a:r>
            <a:r>
              <a:rPr lang="zh-CN" altLang="en-US" sz="3600" b="1" dirty="0">
                <a:solidFill>
                  <a:srgbClr val="000000"/>
                </a:solidFill>
                <a:latin typeface="黑体" panose="02010609060101010101" pitchFamily="2" charset="-122"/>
                <a:ea typeface="黑体" panose="02010609060101010101" pitchFamily="2" charset="-122"/>
              </a:rPr>
              <a:t>、尴尬：</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6</a:t>
            </a:r>
            <a:r>
              <a:rPr lang="zh-CN" altLang="en-US" sz="3600" b="1" dirty="0">
                <a:solidFill>
                  <a:srgbClr val="000000"/>
                </a:solidFill>
                <a:latin typeface="黑体" panose="02010609060101010101" pitchFamily="2" charset="-122"/>
                <a:ea typeface="黑体" panose="02010609060101010101" pitchFamily="2" charset="-122"/>
              </a:rPr>
              <a:t>：讪讪：</a:t>
            </a:r>
            <a:endParaRPr lang="zh-CN" altLang="en-US" sz="3600" b="1" dirty="0">
              <a:solidFill>
                <a:srgbClr val="000000"/>
              </a:solidFill>
              <a:latin typeface="黑体" panose="02010609060101010101" pitchFamily="2" charset="-122"/>
              <a:ea typeface="黑体" panose="02010609060101010101" pitchFamily="2" charset="-122"/>
            </a:endParaRPr>
          </a:p>
          <a:p>
            <a:pPr>
              <a:spcBef>
                <a:spcPct val="50000"/>
              </a:spcBef>
            </a:pPr>
            <a:r>
              <a:rPr lang="en-US" altLang="zh-CN" sz="3600" b="1" dirty="0">
                <a:solidFill>
                  <a:srgbClr val="000000"/>
                </a:solidFill>
                <a:latin typeface="黑体" panose="02010609060101010101" pitchFamily="2" charset="-122"/>
                <a:ea typeface="黑体" panose="02010609060101010101" pitchFamily="2" charset="-122"/>
              </a:rPr>
              <a:t>7</a:t>
            </a:r>
            <a:r>
              <a:rPr lang="zh-CN" altLang="en-US" sz="3600" b="1" dirty="0">
                <a:solidFill>
                  <a:srgbClr val="000000"/>
                </a:solidFill>
                <a:latin typeface="黑体" panose="02010609060101010101" pitchFamily="2" charset="-122"/>
                <a:ea typeface="黑体" panose="02010609060101010101" pitchFamily="2" charset="-122"/>
              </a:rPr>
              <a:t>、虔诚：</a:t>
            </a:r>
            <a:endParaRPr lang="zh-CN" altLang="en-US" sz="3600" b="1" dirty="0">
              <a:solidFill>
                <a:srgbClr val="000000"/>
              </a:solidFill>
              <a:latin typeface="黑体" panose="02010609060101010101" pitchFamily="2" charset="-122"/>
              <a:ea typeface="黑体" panose="02010609060101010101" pitchFamily="2" charset="-122"/>
            </a:endParaRPr>
          </a:p>
        </p:txBody>
      </p:sp>
      <p:sp>
        <p:nvSpPr>
          <p:cNvPr id="45061" name="Rectangle 5"/>
          <p:cNvSpPr/>
          <p:nvPr/>
        </p:nvSpPr>
        <p:spPr>
          <a:xfrm>
            <a:off x="3719513" y="5300663"/>
            <a:ext cx="4540250"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难为情的样子。</a:t>
            </a:r>
            <a:endParaRPr lang="zh-CN" altLang="en-US" sz="3200" b="1" dirty="0">
              <a:solidFill>
                <a:srgbClr val="FF0000"/>
              </a:solidFill>
              <a:latin typeface="Times New Roman" panose="02020603050405020304" pitchFamily="18" charset="0"/>
              <a:ea typeface="楷体_GB2312" panose="02010609030101010101" charset="-122"/>
            </a:endParaRPr>
          </a:p>
        </p:txBody>
      </p:sp>
      <p:sp>
        <p:nvSpPr>
          <p:cNvPr id="45062" name="Rectangle 6"/>
          <p:cNvSpPr/>
          <p:nvPr/>
        </p:nvSpPr>
        <p:spPr>
          <a:xfrm>
            <a:off x="3719513" y="1115695"/>
            <a:ext cx="4335462"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恐慌，慌张。</a:t>
            </a:r>
            <a:endParaRPr lang="zh-CN" altLang="en-US" sz="3200" b="1" dirty="0">
              <a:solidFill>
                <a:srgbClr val="FF0000"/>
              </a:solidFill>
              <a:latin typeface="Times New Roman" panose="02020603050405020304" pitchFamily="18" charset="0"/>
              <a:ea typeface="楷体_GB2312" panose="02010609030101010101" charset="-122"/>
            </a:endParaRPr>
          </a:p>
        </p:txBody>
      </p:sp>
      <p:sp>
        <p:nvSpPr>
          <p:cNvPr id="45063" name="Rectangle 7"/>
          <p:cNvSpPr/>
          <p:nvPr/>
        </p:nvSpPr>
        <p:spPr>
          <a:xfrm>
            <a:off x="3503613" y="4437063"/>
            <a:ext cx="5424487"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（神色、态度）不自然。</a:t>
            </a:r>
            <a:endParaRPr lang="zh-CN" altLang="en-US" sz="3200" b="1" dirty="0">
              <a:solidFill>
                <a:srgbClr val="FF0000"/>
              </a:solidFill>
              <a:latin typeface="Times New Roman" panose="02020603050405020304" pitchFamily="18" charset="0"/>
              <a:ea typeface="楷体_GB2312" panose="02010609030101010101" charset="-122"/>
            </a:endParaRPr>
          </a:p>
        </p:txBody>
      </p:sp>
      <p:sp>
        <p:nvSpPr>
          <p:cNvPr id="45064" name="Rectangle 8"/>
          <p:cNvSpPr/>
          <p:nvPr/>
        </p:nvSpPr>
        <p:spPr>
          <a:xfrm>
            <a:off x="3648075" y="3644900"/>
            <a:ext cx="6567488"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固执任性，不听从别人的意见。</a:t>
            </a:r>
            <a:endParaRPr lang="zh-CN" altLang="en-US" sz="3200" b="1" dirty="0">
              <a:solidFill>
                <a:srgbClr val="FF0000"/>
              </a:solidFill>
              <a:latin typeface="Times New Roman" panose="02020603050405020304" pitchFamily="18" charset="0"/>
              <a:ea typeface="楷体_GB2312" panose="02010609030101010101" charset="-122"/>
            </a:endParaRPr>
          </a:p>
        </p:txBody>
      </p:sp>
      <p:sp>
        <p:nvSpPr>
          <p:cNvPr id="45065" name="Rectangle 9"/>
          <p:cNvSpPr/>
          <p:nvPr/>
        </p:nvSpPr>
        <p:spPr>
          <a:xfrm>
            <a:off x="3719513" y="2780665"/>
            <a:ext cx="4268787"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傻气，难为情。</a:t>
            </a:r>
            <a:endParaRPr lang="zh-CN" altLang="en-US" sz="3200" b="1" dirty="0">
              <a:solidFill>
                <a:srgbClr val="FF0000"/>
              </a:solidFill>
              <a:latin typeface="Times New Roman" panose="02020603050405020304" pitchFamily="18" charset="0"/>
              <a:ea typeface="楷体_GB2312" panose="02010609030101010101" charset="-122"/>
            </a:endParaRPr>
          </a:p>
        </p:txBody>
      </p:sp>
      <p:sp>
        <p:nvSpPr>
          <p:cNvPr id="45066" name="Rectangle 10"/>
          <p:cNvSpPr/>
          <p:nvPr/>
        </p:nvSpPr>
        <p:spPr>
          <a:xfrm>
            <a:off x="3719513" y="1906588"/>
            <a:ext cx="6191250"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形容不好意思或不大方的样子。</a:t>
            </a:r>
            <a:endParaRPr lang="zh-CN" altLang="en-US" sz="3200" b="1" dirty="0">
              <a:solidFill>
                <a:srgbClr val="FF0000"/>
              </a:solidFill>
              <a:latin typeface="Times New Roman" panose="02020603050405020304" pitchFamily="18" charset="0"/>
              <a:ea typeface="楷体_GB2312" panose="02010609030101010101" charset="-122"/>
            </a:endParaRPr>
          </a:p>
        </p:txBody>
      </p:sp>
      <p:sp>
        <p:nvSpPr>
          <p:cNvPr id="45067" name="Rectangle 11"/>
          <p:cNvSpPr/>
          <p:nvPr/>
        </p:nvSpPr>
        <p:spPr>
          <a:xfrm>
            <a:off x="3719513" y="6092825"/>
            <a:ext cx="4540250" cy="583565"/>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恭敬有诚意。</a:t>
            </a:r>
            <a:endParaRPr lang="zh-CN" altLang="en-US" sz="3200" b="1" dirty="0">
              <a:solidFill>
                <a:srgbClr val="FF0000"/>
              </a:solidFill>
              <a:latin typeface="Times New Roman" panose="02020603050405020304" pitchFamily="18" charset="0"/>
              <a:ea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62">
                                            <p:txEl>
                                              <p:pRg st="0" end="0"/>
                                            </p:txEl>
                                          </p:spTgt>
                                        </p:tgtEl>
                                        <p:attrNameLst>
                                          <p:attrName>style.visibility</p:attrName>
                                        </p:attrNameLst>
                                      </p:cBhvr>
                                      <p:to>
                                        <p:strVal val="visible"/>
                                      </p:to>
                                    </p:set>
                                    <p:animEffect transition="in" filter="wipe(left)">
                                      <p:cBhvr>
                                        <p:cTn id="7" dur="500"/>
                                        <p:tgtEl>
                                          <p:spTgt spid="450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66">
                                            <p:txEl>
                                              <p:pRg st="0" end="0"/>
                                            </p:txEl>
                                          </p:spTgt>
                                        </p:tgtEl>
                                        <p:attrNameLst>
                                          <p:attrName>style.visibility</p:attrName>
                                        </p:attrNameLst>
                                      </p:cBhvr>
                                      <p:to>
                                        <p:strVal val="visible"/>
                                      </p:to>
                                    </p:set>
                                    <p:animEffect transition="in" filter="wipe(left)">
                                      <p:cBhvr>
                                        <p:cTn id="12" dur="500"/>
                                        <p:tgtEl>
                                          <p:spTgt spid="450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065">
                                            <p:txEl>
                                              <p:pRg st="0" end="0"/>
                                            </p:txEl>
                                          </p:spTgt>
                                        </p:tgtEl>
                                        <p:attrNameLst>
                                          <p:attrName>style.visibility</p:attrName>
                                        </p:attrNameLst>
                                      </p:cBhvr>
                                      <p:to>
                                        <p:strVal val="visible"/>
                                      </p:to>
                                    </p:set>
                                    <p:animEffect transition="in" filter="wipe(left)">
                                      <p:cBhvr>
                                        <p:cTn id="17" dur="500"/>
                                        <p:tgtEl>
                                          <p:spTgt spid="4506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64">
                                            <p:txEl>
                                              <p:pRg st="0" end="0"/>
                                            </p:txEl>
                                          </p:spTgt>
                                        </p:tgtEl>
                                        <p:attrNameLst>
                                          <p:attrName>style.visibility</p:attrName>
                                        </p:attrNameLst>
                                      </p:cBhvr>
                                      <p:to>
                                        <p:strVal val="visible"/>
                                      </p:to>
                                    </p:set>
                                    <p:animEffect transition="in" filter="wipe(left)">
                                      <p:cBhvr>
                                        <p:cTn id="22" dur="500"/>
                                        <p:tgtEl>
                                          <p:spTgt spid="4506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063">
                                            <p:txEl>
                                              <p:pRg st="0" end="0"/>
                                            </p:txEl>
                                          </p:spTgt>
                                        </p:tgtEl>
                                        <p:attrNameLst>
                                          <p:attrName>style.visibility</p:attrName>
                                        </p:attrNameLst>
                                      </p:cBhvr>
                                      <p:to>
                                        <p:strVal val="visible"/>
                                      </p:to>
                                    </p:set>
                                    <p:animEffect transition="in" filter="wipe(left)">
                                      <p:cBhvr>
                                        <p:cTn id="27" dur="500"/>
                                        <p:tgtEl>
                                          <p:spTgt spid="4506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5061">
                                            <p:txEl>
                                              <p:pRg st="0" end="0"/>
                                            </p:txEl>
                                          </p:spTgt>
                                        </p:tgtEl>
                                        <p:attrNameLst>
                                          <p:attrName>style.visibility</p:attrName>
                                        </p:attrNameLst>
                                      </p:cBhvr>
                                      <p:to>
                                        <p:strVal val="visible"/>
                                      </p:to>
                                    </p:set>
                                    <p:animEffect transition="in" filter="wipe(left)">
                                      <p:cBhvr>
                                        <p:cTn id="32" dur="500"/>
                                        <p:tgtEl>
                                          <p:spTgt spid="4506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5067">
                                            <p:txEl>
                                              <p:pRg st="0" end="0"/>
                                            </p:txEl>
                                          </p:spTgt>
                                        </p:tgtEl>
                                        <p:attrNameLst>
                                          <p:attrName>style.visibility</p:attrName>
                                        </p:attrNameLst>
                                      </p:cBhvr>
                                      <p:to>
                                        <p:strVal val="visible"/>
                                      </p:to>
                                    </p:set>
                                    <p:animEffect transition="in" filter="wipe(left)">
                                      <p:cBhvr>
                                        <p:cTn id="37" dur="500"/>
                                        <p:tgtEl>
                                          <p:spTgt spid="450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build="p"/>
      <p:bldP spid="45062" grpId="0" build="p"/>
      <p:bldP spid="45063" grpId="0" build="p"/>
      <p:bldP spid="45064" grpId="0" build="p"/>
      <p:bldP spid="45065" grpId="0" build="p"/>
      <p:bldP spid="45066" grpId="0" build="p"/>
      <p:bldP spid="4506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1905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关于小说</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17411" name="内容占位符 2"/>
          <p:cNvSpPr>
            <a:spLocks noGrp="1"/>
          </p:cNvSpPr>
          <p:nvPr>
            <p:ph idx="1"/>
          </p:nvPr>
        </p:nvSpPr>
        <p:spPr>
          <a:xfrm>
            <a:off x="381000" y="1372553"/>
            <a:ext cx="11582400" cy="4525962"/>
          </a:xfrm>
        </p:spPr>
        <p:txBody>
          <a:bodyPr vert="horz" wrap="square" lIns="91440" tIns="45720" rIns="91440" bIns="45720" anchor="t"/>
          <a:lstStyle/>
          <a:p>
            <a:pPr marL="0" indent="0" eaLnBrk="1" hangingPunct="1">
              <a:lnSpc>
                <a:spcPct val="110000"/>
              </a:lnSpc>
              <a:buNone/>
            </a:pPr>
            <a:r>
              <a:rPr lang="zh-CN" altLang="en-US" dirty="0">
                <a:solidFill>
                  <a:schemeClr val="tx1"/>
                </a:solidFill>
                <a:latin typeface="华文中宋" panose="02010600040101010101" charset="-122"/>
                <a:ea typeface="华文中宋" panose="02010600040101010101" charset="-122"/>
                <a:cs typeface="华文中宋" panose="02010600040101010101" charset="-122"/>
              </a:rPr>
              <a:t>   本文是一篇小说。小说是一种叙事性的文学体裁，他的特点是以刻画典型人物为中心，通过完整的故事情节和人物活动环境的描写，来反映复杂的社会生活。</a:t>
            </a:r>
            <a:endParaRPr lang="zh-CN" altLang="en-US" dirty="0">
              <a:solidFill>
                <a:schemeClr val="tx1"/>
              </a:solidFill>
              <a:latin typeface="华文中宋" panose="02010600040101010101" charset="-122"/>
              <a:ea typeface="华文中宋" panose="02010600040101010101" charset="-122"/>
              <a:cs typeface="华文中宋" panose="02010600040101010101" charset="-122"/>
            </a:endParaRPr>
          </a:p>
          <a:p>
            <a:pPr marL="0" indent="0" eaLnBrk="1" hangingPunct="1">
              <a:lnSpc>
                <a:spcPct val="110000"/>
              </a:lnSpc>
              <a:buNone/>
            </a:pPr>
            <a:r>
              <a:rPr lang="zh-CN" altLang="en-US" dirty="0">
                <a:solidFill>
                  <a:schemeClr val="tx1"/>
                </a:solidFill>
                <a:latin typeface="华文中宋" panose="02010600040101010101" charset="-122"/>
                <a:ea typeface="华文中宋" panose="02010600040101010101" charset="-122"/>
                <a:cs typeface="华文中宋" panose="02010600040101010101" charset="-122"/>
              </a:rPr>
              <a:t>  小说三要素：</a:t>
            </a:r>
            <a:r>
              <a:rPr lang="zh-CN" altLang="en-US" dirty="0">
                <a:solidFill>
                  <a:srgbClr val="FF0000"/>
                </a:solidFill>
                <a:latin typeface="华文中宋" panose="02010600040101010101" charset="-122"/>
                <a:ea typeface="华文中宋" panose="02010600040101010101" charset="-122"/>
                <a:cs typeface="华文中宋" panose="02010600040101010101" charset="-122"/>
              </a:rPr>
              <a:t>人物形象、故事情节、典型环境</a:t>
            </a:r>
            <a:endParaRPr lang="zh-CN" altLang="en-US" dirty="0">
              <a:solidFill>
                <a:srgbClr val="FF0000"/>
              </a:solidFill>
              <a:latin typeface="华文中宋" panose="02010600040101010101" charset="-122"/>
              <a:ea typeface="华文中宋" panose="02010600040101010101" charset="-122"/>
              <a:cs typeface="华文中宋" panose="02010600040101010101" charset="-122"/>
            </a:endParaRPr>
          </a:p>
          <a:p>
            <a:pPr marL="0" indent="0" eaLnBrk="1" hangingPunct="1">
              <a:lnSpc>
                <a:spcPct val="110000"/>
              </a:lnSpc>
              <a:buNone/>
            </a:pPr>
            <a:r>
              <a:rPr lang="zh-CN" altLang="en-US" dirty="0">
                <a:solidFill>
                  <a:schemeClr val="tx1"/>
                </a:solidFill>
                <a:latin typeface="华文中宋" panose="02010600040101010101" charset="-122"/>
                <a:ea typeface="华文中宋" panose="02010600040101010101" charset="-122"/>
                <a:cs typeface="华文中宋" panose="02010600040101010101" charset="-122"/>
              </a:rPr>
              <a:t>  故事情节可分为：</a:t>
            </a:r>
            <a:r>
              <a:rPr lang="zh-CN" altLang="en-US" dirty="0">
                <a:solidFill>
                  <a:srgbClr val="FF0000"/>
                </a:solidFill>
                <a:latin typeface="华文中宋" panose="02010600040101010101" charset="-122"/>
                <a:ea typeface="华文中宋" panose="02010600040101010101" charset="-122"/>
                <a:cs typeface="华文中宋" panose="02010600040101010101" charset="-122"/>
              </a:rPr>
              <a:t>开端、发展、高潮、结局</a:t>
            </a:r>
            <a:endParaRPr lang="zh-CN" altLang="en-US" dirty="0">
              <a:solidFill>
                <a:srgbClr val="FF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22606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整体感知</a:t>
            </a: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a:t>
            </a:r>
            <a:endPar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18435" name="内容占位符 2"/>
          <p:cNvSpPr>
            <a:spLocks noGrp="1"/>
          </p:cNvSpPr>
          <p:nvPr>
            <p:ph idx="1"/>
          </p:nvPr>
        </p:nvSpPr>
        <p:spPr>
          <a:xfrm>
            <a:off x="1082040" y="1216660"/>
            <a:ext cx="10419715" cy="2407920"/>
          </a:xfrm>
        </p:spPr>
        <p:txBody>
          <a:bodyPr vert="horz" wrap="square" lIns="91440" tIns="45720" rIns="91440" bIns="45720" anchor="t"/>
          <a:lstStyle/>
          <a:p>
            <a:pPr eaLnBrk="1" hangingPunct="1"/>
            <a:r>
              <a:rPr lang="en-US" altLang="zh-CN" sz="4000" dirty="0">
                <a:solidFill>
                  <a:schemeClr val="tx1"/>
                </a:solidFill>
                <a:latin typeface="华文中宋" panose="02010600040101010101" charset="-122"/>
                <a:ea typeface="华文中宋" panose="02010600040101010101" charset="-122"/>
                <a:cs typeface="华文中宋" panose="02010600040101010101" charset="-122"/>
              </a:rPr>
              <a:t>1.10</a:t>
            </a:r>
            <a:r>
              <a:rPr lang="zh-CN" altLang="en-US" sz="4000" dirty="0">
                <a:solidFill>
                  <a:schemeClr val="tx1"/>
                </a:solidFill>
                <a:latin typeface="华文中宋" panose="02010600040101010101" charset="-122"/>
                <a:ea typeface="华文中宋" panose="02010600040101010101" charset="-122"/>
                <a:cs typeface="华文中宋" panose="02010600040101010101" charset="-122"/>
              </a:rPr>
              <a:t>分钟速读课文，</a:t>
            </a:r>
            <a:r>
              <a:rPr lang="zh-CN" altLang="en-US" sz="4000" dirty="0">
                <a:solidFill>
                  <a:srgbClr val="000000"/>
                </a:solidFill>
                <a:latin typeface="华文中宋" panose="02010600040101010101" charset="-122"/>
                <a:ea typeface="华文中宋" panose="02010600040101010101" charset="-122"/>
                <a:cs typeface="华文中宋" panose="02010600040101010101" charset="-122"/>
                <a:sym typeface="+mn-ea"/>
              </a:rPr>
              <a:t>顺手标好段序。</a:t>
            </a:r>
            <a:endParaRPr lang="zh-CN" altLang="en-US" sz="4000" dirty="0">
              <a:solidFill>
                <a:srgbClr val="000000"/>
              </a:solidFill>
              <a:latin typeface="华文中宋" panose="02010600040101010101" charset="-122"/>
              <a:ea typeface="华文中宋" panose="02010600040101010101" charset="-122"/>
              <a:cs typeface="华文中宋" panose="02010600040101010101" charset="-122"/>
              <a:sym typeface="+mn-ea"/>
            </a:endParaRPr>
          </a:p>
          <a:p>
            <a:pPr eaLnBrk="1" hangingPunct="1"/>
            <a:r>
              <a:rPr lang="en-US" altLang="zh-CN" sz="4000" dirty="0">
                <a:solidFill>
                  <a:schemeClr val="tx1"/>
                </a:solidFill>
                <a:latin typeface="华文中宋" panose="02010600040101010101" charset="-122"/>
                <a:ea typeface="华文中宋" panose="02010600040101010101" charset="-122"/>
                <a:cs typeface="华文中宋" panose="02010600040101010101" charset="-122"/>
              </a:rPr>
              <a:t>2.</a:t>
            </a:r>
            <a:r>
              <a:rPr lang="zh-CN" altLang="en-US" sz="4000" dirty="0">
                <a:solidFill>
                  <a:schemeClr val="tx1"/>
                </a:solidFill>
                <a:latin typeface="华文中宋" panose="02010600040101010101" charset="-122"/>
                <a:ea typeface="华文中宋" panose="02010600040101010101" charset="-122"/>
                <a:cs typeface="华文中宋" panose="02010600040101010101" charset="-122"/>
              </a:rPr>
              <a:t>找出全文线索，概括文章大意</a:t>
            </a:r>
            <a:endParaRPr lang="zh-CN" altLang="en-US" sz="4000" dirty="0">
              <a:solidFill>
                <a:schemeClr val="tx1"/>
              </a:solidFill>
              <a:latin typeface="华文中宋" panose="02010600040101010101" charset="-122"/>
              <a:ea typeface="华文中宋" panose="02010600040101010101" charset="-122"/>
              <a:cs typeface="华文中宋" panose="02010600040101010101" charset="-122"/>
            </a:endParaRPr>
          </a:p>
          <a:p>
            <a:pPr eaLnBrk="1" hangingPunct="1">
              <a:buNone/>
            </a:pPr>
            <a:r>
              <a:rPr lang="en-US" altLang="zh-CN" b="1" dirty="0">
                <a:solidFill>
                  <a:schemeClr val="tx1"/>
                </a:solidFill>
                <a:ea typeface="华文楷体" panose="02010600040101010101" charset="-122"/>
              </a:rPr>
              <a:t>   </a:t>
            </a:r>
            <a:endParaRPr lang="en-US" altLang="zh-CN" b="1" dirty="0">
              <a:solidFill>
                <a:schemeClr val="tx1"/>
              </a:solidFill>
              <a:ea typeface="华文楷体" panose="02010600040101010101" charset="-122"/>
            </a:endParaRPr>
          </a:p>
          <a:p>
            <a:pPr eaLnBrk="1" hangingPunct="1">
              <a:buNone/>
            </a:pPr>
            <a:r>
              <a:rPr lang="en-US" altLang="zh-CN" b="1" dirty="0">
                <a:solidFill>
                  <a:schemeClr val="tx1"/>
                </a:solidFill>
                <a:ea typeface="华文楷体" panose="02010600040101010101" charset="-122"/>
              </a:rPr>
              <a:t>  </a:t>
            </a:r>
            <a:endParaRPr lang="en-US" altLang="zh-CN" b="1" dirty="0">
              <a:solidFill>
                <a:schemeClr val="tx1"/>
              </a:solidFill>
              <a:ea typeface="华文楷体" panose="02010600040101010101" charset="-122"/>
            </a:endParaRPr>
          </a:p>
        </p:txBody>
      </p:sp>
      <p:sp>
        <p:nvSpPr>
          <p:cNvPr id="18436" name="矩形 4"/>
          <p:cNvSpPr/>
          <p:nvPr/>
        </p:nvSpPr>
        <p:spPr>
          <a:xfrm>
            <a:off x="1082040" y="2738755"/>
            <a:ext cx="9876790" cy="3338195"/>
          </a:xfrm>
          <a:prstGeom prst="rect">
            <a:avLst/>
          </a:prstGeom>
          <a:noFill/>
          <a:ln w="9525">
            <a:noFill/>
          </a:ln>
        </p:spPr>
        <p:txBody>
          <a:bodyPr wrap="square">
            <a:spAutoFit/>
          </a:bodyPr>
          <a:lstStyle/>
          <a:p>
            <a:pPr>
              <a:lnSpc>
                <a:spcPct val="110000"/>
              </a:lnSpc>
            </a:pPr>
            <a:r>
              <a:rPr lang="zh-CN" altLang="en-US" sz="3200" dirty="0">
                <a:latin typeface="华文中宋" panose="02010600040101010101" charset="-122"/>
                <a:ea typeface="华文中宋" panose="02010600040101010101" charset="-122"/>
                <a:cs typeface="华文中宋" panose="02010600040101010101" charset="-122"/>
              </a:rPr>
              <a:t>    全文以</a:t>
            </a:r>
            <a:r>
              <a:rPr lang="zh-CN" altLang="en-US" sz="3200" dirty="0">
                <a:solidFill>
                  <a:srgbClr val="FF0000"/>
                </a:solidFill>
                <a:latin typeface="华文中宋" panose="02010600040101010101" charset="-122"/>
                <a:ea typeface="华文中宋" panose="02010600040101010101" charset="-122"/>
                <a:cs typeface="华文中宋" panose="02010600040101010101" charset="-122"/>
              </a:rPr>
              <a:t>时间</a:t>
            </a:r>
            <a:r>
              <a:rPr lang="zh-CN" altLang="en-US" sz="3200" dirty="0">
                <a:latin typeface="华文中宋" panose="02010600040101010101" charset="-122"/>
                <a:ea typeface="华文中宋" panose="02010600040101010101" charset="-122"/>
                <a:cs typeface="华文中宋" panose="02010600040101010101" charset="-122"/>
              </a:rPr>
              <a:t>为序，以</a:t>
            </a:r>
            <a:r>
              <a:rPr lang="zh-CN" altLang="en-US" sz="3200" dirty="0">
                <a:solidFill>
                  <a:srgbClr val="FF0000"/>
                </a:solidFill>
                <a:latin typeface="华文中宋" panose="02010600040101010101" charset="-122"/>
                <a:ea typeface="华文中宋" panose="02010600040101010101" charset="-122"/>
                <a:cs typeface="华文中宋" panose="02010600040101010101" charset="-122"/>
              </a:rPr>
              <a:t>“我”的所见所闻为线索</a:t>
            </a:r>
            <a:r>
              <a:rPr lang="zh-CN" altLang="en-US" sz="3200" dirty="0">
                <a:latin typeface="华文中宋" panose="02010600040101010101" charset="-122"/>
                <a:ea typeface="华文中宋" panose="02010600040101010101" charset="-122"/>
                <a:cs typeface="华文中宋" panose="02010600040101010101" charset="-122"/>
              </a:rPr>
              <a:t>展开情节。</a:t>
            </a:r>
            <a:endParaRPr lang="zh-CN" altLang="en-US" sz="3200" dirty="0">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3200" dirty="0">
                <a:latin typeface="华文中宋" panose="02010600040101010101" charset="-122"/>
                <a:ea typeface="华文中宋" panose="02010600040101010101" charset="-122"/>
                <a:cs typeface="华文中宋" panose="02010600040101010101" charset="-122"/>
              </a:rPr>
              <a:t>    1946</a:t>
            </a:r>
            <a:r>
              <a:rPr lang="zh-CN" altLang="en-US" sz="3200" dirty="0">
                <a:latin typeface="华文中宋" panose="02010600040101010101" charset="-122"/>
                <a:ea typeface="华文中宋" panose="02010600040101010101" charset="-122"/>
                <a:cs typeface="华文中宋" panose="02010600040101010101" charset="-122"/>
              </a:rPr>
              <a:t>年中秋之夜，在部队发起总攻之前，小通讯员送文工团的女战士“我”到前沿包扎所，一起向一个刚过门三天的新媳妇借被子，最后新媳妇执意将新被献给为救人而牺牲的小战士。</a:t>
            </a:r>
            <a:endParaRPr lang="zh-CN" altLang="en-US" sz="3200"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6">
                                            <p:txEl>
                                              <p:pRg st="0" end="0"/>
                                            </p:txEl>
                                          </p:spTgt>
                                        </p:tgtEl>
                                        <p:attrNameLst>
                                          <p:attrName>style.visibility</p:attrName>
                                        </p:attrNameLst>
                                      </p:cBhvr>
                                      <p:to>
                                        <p:strVal val="visible"/>
                                      </p:to>
                                    </p:set>
                                    <p:animEffect transition="in" filter="blinds(horizontal)">
                                      <p:cBhvr>
                                        <p:cTn id="17" dur="500"/>
                                        <p:tgtEl>
                                          <p:spTgt spid="1843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36">
                                            <p:txEl>
                                              <p:pRg st="1" end="1"/>
                                            </p:txEl>
                                          </p:spTgt>
                                        </p:tgtEl>
                                        <p:attrNameLst>
                                          <p:attrName>style.visibility</p:attrName>
                                        </p:attrNameLst>
                                      </p:cBhvr>
                                      <p:to>
                                        <p:strVal val="visible"/>
                                      </p:to>
                                    </p:set>
                                    <p:animEffect transition="in" filter="blinds(horizontal)">
                                      <p:cBhvr>
                                        <p:cTn id="22" dur="500"/>
                                        <p:tgtEl>
                                          <p:spTgt spid="184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0</TotalTime>
  <Words>3660</Words>
  <Application>WPS 演示</Application>
  <PresentationFormat>全屏显示(4:3)</PresentationFormat>
  <Paragraphs>263</Paragraphs>
  <Slides>27</Slides>
  <Notes>0</Notes>
  <HiddenSlides>0</HiddenSlides>
  <MMClips>0</MMClips>
  <ScaleCrop>false</ScaleCrop>
  <HeadingPairs>
    <vt:vector size="6" baseType="variant">
      <vt:variant>
        <vt:lpstr>已用的字体</vt:lpstr>
      </vt:variant>
      <vt:variant>
        <vt:i4>27</vt:i4>
      </vt:variant>
      <vt:variant>
        <vt:lpstr>主题</vt:lpstr>
      </vt:variant>
      <vt:variant>
        <vt:i4>3</vt:i4>
      </vt:variant>
      <vt:variant>
        <vt:lpstr>幻灯片标题</vt:lpstr>
      </vt:variant>
      <vt:variant>
        <vt:i4>27</vt:i4>
      </vt:variant>
    </vt:vector>
  </HeadingPairs>
  <TitlesOfParts>
    <vt:vector size="57" baseType="lpstr">
      <vt:lpstr>Arial</vt:lpstr>
      <vt:lpstr>宋体</vt:lpstr>
      <vt:lpstr>Wingdings</vt:lpstr>
      <vt:lpstr>华文楷体</vt:lpstr>
      <vt:lpstr>Franklin Gothic Medium</vt:lpstr>
      <vt:lpstr>Wingdings 2</vt:lpstr>
      <vt:lpstr>Aharoni</vt:lpstr>
      <vt:lpstr>Yu Gothic UI Semibold</vt:lpstr>
      <vt:lpstr>华文行楷</vt:lpstr>
      <vt:lpstr>华文中宋</vt:lpstr>
      <vt:lpstr>黑体</vt:lpstr>
      <vt:lpstr>Times New Roman</vt:lpstr>
      <vt:lpstr>楷体_GB2312</vt:lpstr>
      <vt:lpstr>新宋体</vt:lpstr>
      <vt:lpstr>微软雅黑</vt:lpstr>
      <vt:lpstr>Arial Unicode MS</vt:lpstr>
      <vt:lpstr>等线 Light</vt:lpstr>
      <vt:lpstr>等线</vt:lpstr>
      <vt:lpstr>Calibri</vt:lpstr>
      <vt:lpstr>隶书</vt:lpstr>
      <vt:lpstr>Franklin Gothic Book</vt:lpstr>
      <vt:lpstr>云书法家韩进水魏碑繁</vt:lpstr>
      <vt:lpstr>仓耳小漫漫体 W04</vt:lpstr>
      <vt:lpstr>华文隶书</vt:lpstr>
      <vt:lpstr>汉仪李国兴行楷简</vt:lpstr>
      <vt:lpstr>方正舒体</vt:lpstr>
      <vt:lpstr>楷体</vt:lpstr>
      <vt:lpstr>跋涉</vt:lpstr>
      <vt:lpstr>1_跋涉</vt:lpstr>
      <vt:lpstr>Office 主题​​</vt:lpstr>
      <vt:lpstr>PowerPoint 演示文稿</vt:lpstr>
      <vt:lpstr> 学习目标</vt:lpstr>
      <vt:lpstr>学习重难点</vt:lpstr>
      <vt:lpstr>走进作者</vt:lpstr>
      <vt:lpstr>写作背景</vt:lpstr>
      <vt:lpstr>检查预习</vt:lpstr>
      <vt:lpstr>PowerPoint 演示文稿</vt:lpstr>
      <vt:lpstr>关于小说</vt:lpstr>
      <vt:lpstr>整体感知 </vt:lpstr>
      <vt:lpstr>整体感知 </vt:lpstr>
      <vt:lpstr>梳理文脉   </vt:lpstr>
      <vt:lpstr>情节结构图 </vt:lpstr>
      <vt:lpstr>细读课文 分析人物形象</vt:lpstr>
      <vt:lpstr>细读课文 分析人物形象</vt:lpstr>
      <vt:lpstr>PowerPoint 演示文稿</vt:lpstr>
      <vt:lpstr>PowerPoint 演示文稿</vt:lpstr>
      <vt:lpstr>PowerPoint 演示文稿</vt:lpstr>
      <vt:lpstr>细读课文 分析人物形象</vt:lpstr>
      <vt:lpstr>细读课文 分析人物形象</vt:lpstr>
      <vt:lpstr>新媳妇的形象</vt:lpstr>
      <vt:lpstr>三、“我”是一个什么角色？在小说中有什么作用?</vt:lpstr>
      <vt:lpstr>课文中的环境描写有什么作用？</vt:lpstr>
      <vt:lpstr>思考讨论：百合花的象征意义？作者为什么以百合花为题目？</vt:lpstr>
      <vt:lpstr>写作特点分析</vt:lpstr>
      <vt:lpstr>课文中几次写到通讯员衣服上的破洞，说说有什么作用？ </vt:lpstr>
      <vt:lpstr>谢谢！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 三吉小生 。</cp:lastModifiedBy>
  <cp:revision>109</cp:revision>
  <dcterms:created xsi:type="dcterms:W3CDTF">2019-09-03T09:21:00Z</dcterms:created>
  <dcterms:modified xsi:type="dcterms:W3CDTF">2020-08-26T03:08:36Z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2052-11.1.0.9912</vt:lpwstr>
  </property>
</Properties>
</file>