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activeX/activeX8.bin" ContentType="application/vnd.ms-office.activeX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6.bin" ContentType="application/vnd.ms-office.activeX"/>
  <Override PartName="/ppt/activeX/activeX4.bin" ContentType="application/vnd.ms-office.activeX"/>
  <Override PartName="/ppt/activeX/activeX2.bin" ContentType="application/vnd.ms-office.activeX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7.xml" ContentType="application/vnd.ms-office.activeX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activeX/activeX5.xml" ContentType="application/vnd.ms-office.activeX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activeX/activeX7.bin" ContentType="application/vnd.ms-office.activeX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5.bin" ContentType="application/vnd.ms-office.activeX"/>
  <Override PartName="/ppt/activeX/activeX3.bin" ContentType="application/vnd.ms-office.activeX"/>
  <Override PartName="/ppt/activeX/activeX8.xml" ContentType="application/vnd.ms-office.activeX+xml"/>
  <Override PartName="/ppt/slides/slide8.xml" ContentType="application/vnd.openxmlformats-officedocument.presentationml.slide+xml"/>
  <Override PartName="/ppt/activeX/activeX1.bin" ContentType="application/vnd.ms-office.activeX"/>
  <Override PartName="/ppt/activeX/activeX6.xml" ContentType="application/vnd.ms-office.activeX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59" r:id="rId4"/>
    <p:sldId id="256" r:id="rId5"/>
    <p:sldId id="274" r:id="rId6"/>
    <p:sldId id="286" r:id="rId7"/>
    <p:sldId id="287" r:id="rId8"/>
    <p:sldId id="297" r:id="rId9"/>
    <p:sldId id="289" r:id="rId10"/>
    <p:sldId id="298" r:id="rId11"/>
    <p:sldId id="290" r:id="rId12"/>
    <p:sldId id="299" r:id="rId13"/>
    <p:sldId id="291" r:id="rId14"/>
    <p:sldId id="300" r:id="rId15"/>
    <p:sldId id="292" r:id="rId16"/>
    <p:sldId id="301" r:id="rId17"/>
    <p:sldId id="293" r:id="rId18"/>
    <p:sldId id="302" r:id="rId19"/>
    <p:sldId id="294" r:id="rId20"/>
    <p:sldId id="303" r:id="rId21"/>
    <p:sldId id="295" r:id="rId22"/>
    <p:sldId id="304" r:id="rId23"/>
    <p:sldId id="296" r:id="rId24"/>
    <p:sldId id="288" r:id="rId25"/>
    <p:sldId id="315" r:id="rId26"/>
    <p:sldId id="309" r:id="rId27"/>
    <p:sldId id="311" r:id="rId28"/>
    <p:sldId id="314" r:id="rId29"/>
    <p:sldId id="308" r:id="rId30"/>
    <p:sldId id="310" r:id="rId31"/>
    <p:sldId id="318" r:id="rId32"/>
    <p:sldId id="276" r:id="rId33"/>
    <p:sldId id="285" r:id="rId34"/>
    <p:sldId id="316" r:id="rId35"/>
    <p:sldId id="277" r:id="rId36"/>
    <p:sldId id="313" r:id="rId37"/>
    <p:sldId id="263" r:id="rId38"/>
    <p:sldId id="319" r:id="rId39"/>
    <p:sldId id="312" r:id="rId40"/>
    <p:sldId id="307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3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003" autoAdjust="0"/>
    <p:restoredTop sz="94660"/>
  </p:normalViewPr>
  <p:slideViewPr>
    <p:cSldViewPr>
      <p:cViewPr>
        <p:scale>
          <a:sx n="75" d="100"/>
          <a:sy n="75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871AF-CBE5-4591-8304-373CE912379E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4DA8D-6777-4C0F-9EBC-766FE3242B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FCEC27-8BF2-499E-99CD-45807FC78070}" type="slidenum">
              <a:rPr lang="zh-CN" altLang="en-US">
                <a:latin typeface="Arial" pitchFamily="34" charset="0"/>
              </a:rPr>
              <a:pPr/>
              <a:t>30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25D1CB-DE27-4B6E-B600-828C06082987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88A6E-27EB-4F38-BC27-F43182FD64B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08218-1C10-4DF8-8DB8-74DC2DD5AA6F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C9C88-2109-4D60-9906-87D84489D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46.gif"/><Relationship Id="rId7" Type="http://schemas.openxmlformats.org/officeDocument/2006/relationships/image" Target="../media/image53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7" Type="http://schemas.openxmlformats.org/officeDocument/2006/relationships/image" Target="../media/image54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第二单元\image\smallpic\天空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men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xiānɡ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们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de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rén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的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3314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3315" name="ShockwaveFlash1" r:id="rId2" imgW="3313409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说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 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xué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 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 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huà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 话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6147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462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254770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 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341707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3754707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xué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1856057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 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254770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 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341351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huà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3754707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1856057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 话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4338" name="包装程序外壳对象" showAsIcon="1" r:id="rId5" imgW="546120" imgH="712440" progId="Package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讠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言字旁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47026" y="5301208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yán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pánɡ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ontrols>
      <p:control spid="14339" name="ShockwaveFlash1" r:id="rId2" imgW="3239809" imgH="3313409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bái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ɡōnɡ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7171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bái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ɡōnɡ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 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5362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5363" name="ShockwaveFlash1" r:id="rId2" imgW="3313409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呀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22818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25660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947720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duì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fēi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8195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22818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25660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947720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duì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fēi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 呀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6386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6387" name="ShockwaveFlash1" r:id="rId2" imgW="3313409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河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00192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 谷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161608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432918" y="4114164"/>
            <a:ext cx="1883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266257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 河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 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河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9219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00192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 谷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161608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432918" y="4114164"/>
            <a:ext cx="1883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266257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 河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 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shuǐ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河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7410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7411" name="ShockwaveFlash1" r:id="rId2" imgW="3239809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空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xīn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心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手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700808"/>
            <a:ext cx="19312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862753" y="220486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 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0243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第二单元\image\smallpic\草地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9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462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254770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间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341707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xīn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3754707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1856057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心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254770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 手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27584" y="1341351"/>
            <a:ext cx="19312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3754707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862753" y="1845407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 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8434" name="包装程序外壳对象" showAsIcon="1" r:id="rId5" imgW="546120" imgH="712440" progId="Package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穴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穴宝盖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47026" y="5301208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xué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ɡài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ontrols>
      <p:control spid="18435" name="ShockwaveFlash1" r:id="rId2" imgW="3239809" imgH="3313409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19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高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升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dà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大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山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94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ǎi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矮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1267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升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dà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大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山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94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ǎi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shān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矮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9458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9459" name="ShockwaveFlash1" r:id="rId2" imgW="3241525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1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4339"/>
          <p:cNvSpPr txBox="1">
            <a:spLocks noChangeArrowheads="1"/>
          </p:cNvSpPr>
          <p:nvPr/>
        </p:nvSpPr>
        <p:spPr bwMode="auto">
          <a:xfrm>
            <a:off x="287214" y="47625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" name="AutoShape 20"/>
          <p:cNvSpPr>
            <a:spLocks noChangeArrowheads="1"/>
          </p:cNvSpPr>
          <p:nvPr/>
        </p:nvSpPr>
        <p:spPr bwMode="auto">
          <a:xfrm>
            <a:off x="431676" y="117475"/>
            <a:ext cx="8280276" cy="3527549"/>
          </a:xfrm>
          <a:prstGeom prst="roundRect">
            <a:avLst>
              <a:gd name="adj" fmla="val 4792"/>
            </a:avLst>
          </a:prstGeom>
          <a:solidFill>
            <a:schemeClr val="bg1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pic>
        <p:nvPicPr>
          <p:cNvPr id="7" name="Picture 7" descr="u=3484930805,3477981654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17032"/>
            <a:ext cx="262731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20130221204306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1754" y="476250"/>
            <a:ext cx="190341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6597937281332158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17032"/>
            <a:ext cx="394811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QQ浏览器截屏未命名"/>
          <p:cNvPicPr>
            <a:picLocks noChangeAspect="1" noChangeArrowheads="1"/>
          </p:cNvPicPr>
          <p:nvPr/>
        </p:nvPicPr>
        <p:blipFill>
          <a:blip r:embed="rId6" cstate="print"/>
          <a:srcRect l="4440" r="-1930" b="57848"/>
          <a:stretch>
            <a:fillRect/>
          </a:stretch>
        </p:blipFill>
        <p:spPr bwMode="auto">
          <a:xfrm>
            <a:off x="1874887" y="228600"/>
            <a:ext cx="37052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Group 12"/>
          <p:cNvGraphicFramePr>
            <a:graphicFrameLocks noGrp="1"/>
          </p:cNvGraphicFramePr>
          <p:nvPr/>
        </p:nvGraphicFramePr>
        <p:xfrm>
          <a:off x="671161" y="1966187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611560" y="1916832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乎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1" name="TextBox 9"/>
          <p:cNvSpPr>
            <a:spLocks noChangeArrowheads="1"/>
          </p:cNvSpPr>
          <p:nvPr/>
        </p:nvSpPr>
        <p:spPr bwMode="auto">
          <a:xfrm>
            <a:off x="4283968" y="332656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写一写</a:t>
            </a:r>
          </a:p>
        </p:txBody>
      </p:sp>
      <p:pic>
        <p:nvPicPr>
          <p:cNvPr id="30" name="Picture 4" descr="C:\Users\zg\Desktop\图片6 拷贝.gif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67544" y="188640"/>
            <a:ext cx="1652328" cy="1652414"/>
          </a:xfrm>
          <a:prstGeom prst="rect">
            <a:avLst/>
          </a:prstGeom>
          <a:noFill/>
        </p:spPr>
      </p:pic>
      <p:graphicFrame>
        <p:nvGraphicFramePr>
          <p:cNvPr id="31" name="Group 12"/>
          <p:cNvGraphicFramePr>
            <a:graphicFrameLocks noGrp="1"/>
          </p:cNvGraphicFramePr>
          <p:nvPr/>
        </p:nvGraphicFramePr>
        <p:xfrm>
          <a:off x="1643369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1583768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他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/>
        </p:nvGraphicFramePr>
        <p:xfrm>
          <a:off x="2615377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2555776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说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623489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3563888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鸡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4631601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4572000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呀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639713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5580112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河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6647825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6588224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空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7668344" y="2002291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7608743" y="1952936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高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131840" y="692696"/>
            <a:ext cx="5208952" cy="31426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小朋友们：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再见！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10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3564669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260648"/>
            <a:ext cx="468052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itchFamily="18" charset="0"/>
              </a:rPr>
              <a:t>义务教育语文</a:t>
            </a:r>
            <a:r>
              <a:rPr lang="en-US" altLang="zh-CN" sz="2400" b="1" dirty="0" smtClean="0">
                <a:latin typeface="Times New Roman" pitchFamily="18" charset="0"/>
              </a:rPr>
              <a:t>S</a:t>
            </a:r>
            <a:r>
              <a:rPr lang="zh-CN" altLang="en-US" sz="2400" b="1" dirty="0" smtClean="0">
                <a:latin typeface="Times New Roman" pitchFamily="18" charset="0"/>
              </a:rPr>
              <a:t>版</a:t>
            </a:r>
            <a:r>
              <a:rPr lang="en-US" altLang="zh-CN" sz="2400" b="1" dirty="0" smtClean="0">
                <a:latin typeface="Times New Roman" pitchFamily="18" charset="0"/>
              </a:rPr>
              <a:t>2016</a:t>
            </a:r>
            <a:r>
              <a:rPr lang="zh-CN" altLang="en-US" sz="2400" b="1" dirty="0" smtClean="0">
                <a:latin typeface="Times New Roman" pitchFamily="18" charset="0"/>
              </a:rPr>
              <a:t>年修订教材</a:t>
            </a:r>
            <a:endParaRPr lang="zh-CN" altLang="en-US" sz="2400" b="1" dirty="0">
              <a:latin typeface="Times New Roman" pitchFamily="18" charset="0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1902922" y="2679055"/>
            <a:ext cx="6098610" cy="1470025"/>
            <a:chOff x="1366153" y="2693987"/>
            <a:chExt cx="5544616" cy="1470025"/>
          </a:xfrm>
        </p:grpSpPr>
        <p:sp>
          <p:nvSpPr>
            <p:cNvPr id="7" name="椭圆 6"/>
            <p:cNvSpPr/>
            <p:nvPr/>
          </p:nvSpPr>
          <p:spPr>
            <a:xfrm>
              <a:off x="1403648" y="2924944"/>
              <a:ext cx="936104" cy="936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Rectangle 2"/>
            <p:cNvSpPr txBox="1">
              <a:spLocks noChangeArrowheads="1"/>
            </p:cNvSpPr>
            <p:nvPr/>
          </p:nvSpPr>
          <p:spPr>
            <a:xfrm>
              <a:off x="1366153" y="2693987"/>
              <a:ext cx="5544616" cy="1470025"/>
            </a:xfrm>
            <a:prstGeom prst="rect">
              <a:avLst/>
            </a:prstGeom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1200" cap="none" normalizeH="0" noProof="0" dirty="0" smtClean="0">
                  <a:ln>
                    <a:solidFill>
                      <a:schemeClr val="bg2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4 </a:t>
              </a:r>
              <a:r>
                <a:rPr kumimoji="0" lang="zh-CN" altLang="en-US" sz="7200" b="1" i="0" u="none" strike="noStrike" kern="1200" cap="none" normalizeH="0" noProof="0" dirty="0" smtClean="0">
                  <a:ln>
                    <a:solidFill>
                      <a:schemeClr val="bg2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世界多美呀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  界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  鸡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93008" y="1467337"/>
            <a:ext cx="1368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睡  醒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552" y="2520926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shuì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xǐnɡ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  周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71800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sì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0936" y="3581590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洞  眼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yǎn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河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4585790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  丽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endParaRPr lang="en-US" altLang="zh-CN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卧  着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5004280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蛋  壳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撑  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860032" y="2518185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  个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ɡè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  空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草  地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164520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 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786354" y="4583049"/>
            <a:ext cx="17298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xìnɡ</a:t>
            </a:r>
            <a:endParaRPr lang="en-US" altLang="zh-CN" sz="2800" b="1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  了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971942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le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67544" y="5521894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蓝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莹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699792" y="5521894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yínɡ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绿茵茵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963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碧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42689" y="5519153"/>
            <a:ext cx="1633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chénɡ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586160" y="141277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6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611904_114516007471_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6067425"/>
            <a:ext cx="304800" cy="457200"/>
          </a:xfrm>
        </p:spPr>
        <p:txBody>
          <a:bodyPr>
            <a:normAutofit fontScale="90000"/>
          </a:bodyPr>
          <a:lstStyle/>
          <a:p>
            <a:r>
              <a:rPr lang="zh-CN" sz="320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合作</a:t>
            </a:r>
          </a:p>
        </p:txBody>
      </p:sp>
      <p:pic>
        <p:nvPicPr>
          <p:cNvPr id="20488" name="Picture 9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1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5616" y="188640"/>
            <a:ext cx="5540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sz="3200" b="1" dirty="0">
                <a:latin typeface="楷体" pitchFamily="49" charset="-122"/>
                <a:ea typeface="楷体" pitchFamily="49" charset="-122"/>
              </a:rPr>
              <a:t>同学们，下面的字你认识吗？</a:t>
            </a:r>
          </a:p>
        </p:txBody>
      </p:sp>
      <p:sp>
        <p:nvSpPr>
          <p:cNvPr id="29" name="矩形 28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5224" y="82661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0536" y="2204864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卧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55776" y="1988840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11960" y="2924944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380312" y="2276872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洞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248" y="335699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979712" y="2987229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07583" y="3851324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172400" y="371703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580112" y="4797152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634636" y="3789040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丽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131840" y="3429000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355361" y="118697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84168" y="2708920"/>
            <a:ext cx="647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07375" y="508518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高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660158" y="4365104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02992" y="436510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35175" y="419597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838527" y="1905109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251520" y="285293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周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139952" y="429309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-0.00521 0.00255 -0.0066 0.0088 -0.01059 0.01482 C -0.01146 0.01945 -0.01233 0.02384 -0.0132 0.02801 C -0.01354 0.03009 -0.01441 0.03449 -0.01441 0.03472 C -0.01302 0.06181 -0.01372 0.08982 -0.01059 0.11713 C -0.01233 0.12593 -0.01094 0.1287 -0.00799 0.13657 C -0.0066 0.14514 -0.00573 0.15093 -0.00278 0.1581 C -0.00087 0.16829 0.00278 0.17778 0.00642 0.18657 C 0.0092 0.20463 0.00555 0.18565 0.01163 0.2037 C 0.01458 0.21273 0.01094 0.20764 0.01424 0.2169 C 0.01788 0.22662 0.02222 0.23773 0.02604 0.24722 C 0.0276 0.25532 0.03003 0.26065 0.03142 0.26898 C 0.02986 0.28195 0.02795 0.29468 0.02344 0.30579 C 0.02292 0.3088 0.02274 0.31157 0.02205 0.31458 C 0.02049 0.3206 0.01684 0.33195 0.01684 0.33218 C 0.01458 0.35 0.0151 0.3706 0.00903 0.38611 C 0.00573 0.40185 0.0059 0.40671 -0.00278 0.41644 C -0.00521 0.42245 -0.00747 0.42847 -0.01059 0.4338 C -0.01163 0.43565 -0.0132 0.43657 -0.01441 0.4382 C -0.01632 0.44097 -0.01806 0.44375 -0.01962 0.44699 C -0.02101 0.44977 -0.02205 0.45324 -0.02361 0.45556 C -0.02517 0.45833 -0.02726 0.45949 -0.02882 0.46204 C -0.03403 0.47153 -0.03576 0.48357 -0.04167 0.49028 C -0.04479 0.5007 -0.04601 0.50301 -0.04445 0.51412 C -0.04254 0.54074 -0.04097 0.56759 -0.03924 0.59421 C -0.04149 0.61296 -0.04288 0.62894 -0.03924 0.64838 C -0.03854 0.65139 -0.03507 0.66898 -0.03524 0.67037 C -0.03559 0.67199 -0.03715 0.67176 -0.03785 0.67269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" y="3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4.44444E-6 C 0.00868 0.00255 0.00903 0.00278 0.00972 0.01065 C 0.01024 0.02662 0.0099 0.01991 0.01059 0.03033 C 0.01129 0.0463 0.01198 0.06065 0.0125 0.07639 C 0.0125 0.09399 0.0125 0.11274 0.0132 0.1294 C 0.01302 0.16737 0.01285 0.2095 0.01163 0.24607 C 0.01146 0.27061 0.01077 0.29561 0.0099 0.31875 C 0.0092 0.33774 0.00799 0.35649 0.00712 0.37408 C 0.00677 0.38079 0.0066 0.38866 0.00643 0.39584 C 0.00608 0.41019 0.00573 0.42362 0.00521 0.43797 C 0.00504 0.46274 0.00469 0.48496 0.00504 0.51042 C 0.00521 0.522 0.0059 0.5338 0.00608 0.54561 C 0.00643 0.5588 0.00643 0.57362 0.00729 0.58542 C 0.00781 0.60255 0.00868 0.61412 0.00938 0.62894 C 0.01007 0.64005 0.01024 0.65162 0.01129 0.66227 C 0.01163 0.67408 0.01198 0.68565 0.0125 0.69746 C 0.0125 0.69954 0.01302 0.72524 0.01302 0.71505 " pathEditMode="relative" rAng="0" ptsTypes="ffffffffffffffff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3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1284 0.00532 -0.02447 0.01319 -0.0375 0.01597 C -0.04409 0.01968 -0.05069 0.02176 -0.05711 0.02685 C -0.06944 0.03727 -0.05468 0.02801 -0.06684 0.03519 C -0.07621 0.04722 -0.08246 0.06204 -0.0927 0.07292 C -0.09375 0.07685 -0.09444 0.08032 -0.096 0.08403 C -0.09739 0.08727 -0.09982 0.08866 -0.10086 0.09236 C -0.10677 0.10949 -0.10746 0.13611 -0.10885 0.15463 C -0.10694 0.18958 -0.10347 0.22176 -0.09913 0.25579 C -0.09861 0.28611 -0.09878 0.31713 -0.09774 0.34815 C -0.09635 0.37917 -0.08454 0.40972 -0.075 0.43519 C -0.07621 0.45694 -0.07864 0.47708 -0.08315 0.49792 C -0.08385 0.50995 -0.08385 0.5294 -0.08802 0.54097 C -0.09218 0.5544 -0.09635 0.56204 -0.09913 0.57685 C -0.10486 0.57037 -0.10538 0.57315 -0.1026 0.56806 " pathEditMode="relative" rAng="0" ptsTypes="ffffffffffffff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11111E-6 C -0.00243 0.00324 -0.00972 0.01921 -0.01319 0.03194 C -0.01545 0.05278 -0.02048 0.05694 -0.02517 0.07315 C -0.02847 0.09676 -0.02326 0.0618 -0.0283 0.08704 C -0.02899 0.09143 -0.03038 0.10092 -0.03038 0.10116 C -0.02934 0.12639 -0.02708 0.14907 -0.02517 0.1743 C -0.0276 0.19005 -0.02569 0.20625 -0.0243 0.22199 C -0.02552 0.24421 -0.02639 0.27037 -0.03038 0.2912 C -0.03489 0.31713 -0.04323 0.33912 -0.05121 0.35995 C -0.05538 0.36991 -0.05711 0.38194 -0.06232 0.38981 C -0.06684 0.40555 -0.06597 0.42454 -0.06128 0.44005 C -0.05798 0.46481 -0.05885 0.4912 -0.06232 0.51574 C -0.06267 0.52569 -0.06319 0.53727 -0.06441 0.54768 C -0.0651 0.55579 -0.06441 0.55463 -0.06614 0.55463 " pathEditMode="relative" rAng="0" ptsTypes="fffffffffffff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" y="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482 0.02407 0.04288 0.04167 0.04913 0.0838 C 0.0441 0.17014 0.05781 0.22315 0.0092 0.29722 C 0.01771 0.33241 0.02309 0.37037 0.05989 0.40417 C 0.04705 0.44722 0.04913 0.42778 0.04913 0.46273 " pathEditMode="relative" rAng="0" ptsTypes="ffff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26 -2.59259E-6 C 0.00695 0.04422 0.00209 0.09861 -0.00434 0.15139 C -0.0052 0.17361 -0.00746 0.19653 -0.00746 0.21875 C -0.00746 0.23357 0.00539 0.28033 0.00938 0.29468 C 0.01424 0.31088 0.01754 0.32847 0.02153 0.34537 C 0.02327 0.35347 0.02726 0.3706 0.02726 0.37084 C 0.02969 0.40394 0.02483 0.39283 0.03542 0.4088 " pathEditMode="relative" rAng="0" ptsTypes="ffffff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" y="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C -0.00139 0.0169 -0.00226 0.03704 -0.0033 0.05741 C -0.00348 0.06204 -0.00365 0.06783 -0.00382 0.07199 C -0.00799 0.13426 -0.00452 0.07616 -0.00764 0.11482 C -0.00851 0.12546 -0.00921 0.13866 -0.0099 0.1507 C -0.01059 0.16158 -0.01112 0.17431 -0.01129 0.18727 C -0.01146 0.19653 -0.01181 0.21574 -0.01181 0.21621 C -0.01164 0.2588 -0.01129 0.30347 -0.01042 0.34537 C -0.01077 0.37639 -0.01129 0.4088 -0.00938 0.43218 C -0.00886 0.44607 -0.00903 0.45833 -0.00955 0.47199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" y="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C 0.01007 0.01805 0.01788 0.03935 0.02448 0.05995 C 0.01615 0.08796 0.00833 0.11574 -5.55556E-7 0.14375 C -0.00243 0.15324 -0.00538 0.16273 -0.00781 0.17176 C -0.00885 0.17616 -0.01146 0.18588 -0.01146 0.18634 C -0.0125 0.21018 -0.01493 0.23542 -0.01493 0.25995 C -0.01493 0.27292 -0.01319 0.28542 -0.01146 0.29768 C -0.00972 0.30671 -0.00347 0.32546 -0.00347 0.32569 C -0.00781 0.34583 -0.01319 0.34375 -0.00347 0.34375 " pathEditMode="relative" rAng="0" ptsTypes="ffffffff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" y="1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23 C -0.0441 0.00069 -0.08924 -0.00926 -0.13264 0.01227 C -0.13889 0.02222 -0.1382 0.03958 -0.14045 0.05579 C -0.14323 0.07546 -0.14653 0.09491 -0.14844 0.11505 C -0.15139 0.14329 -0.15191 0.17384 -0.15365 0.20255 C -0.15243 0.23912 -0.15018 0.27315 -0.14722 0.3088 C -0.14688 0.32708 -0.14288 0.37708 -0.14584 0.39954 C -0.14688 0.41898 -0.14566 0.43056 -0.15365 0.43704 C -0.14948 0.44051 -0.15139 0.43981 -0.14844 0.43981 " pathEditMode="relative" rAng="0" ptsTypes="ffffffff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" y="2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C 0.01007 0.01597 0.0066 0.00787 0.01042 0.03958 C 0.01355 0.06389 0.01129 0.11759 0.01285 0.13727 C 0.01459 0.15671 0.01962 0.14537 0.02066 0.15717 C 0.01962 0.1743 0.01945 0.19166 0.01806 0.20879 C 0.01598 0.23472 0.00712 0.26088 0.00244 0.28634 C -4.44444E-6 0.30046 -0.00086 0.31597 -0.0052 0.32963 C -0.01909 0.37129 -0.03923 0.41018 -0.05138 0.45301 C -0.04583 0.47222 -0.03767 0.49051 -0.0335 0.51065 C -0.03819 0.52662 -0.02951 0.54838 -0.02604 0.56504 C -0.02864 0.57477 -0.0302 0.57152 -0.02604 0.57685 " pathEditMode="relative" rAng="0" ptsTypes="ffaffffffff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-0.01406 0.0125 -0.02291 0.04166 -0.03489 0.06852 C -0.03819 0.09051 -0.0401 0.11134 -0.04323 0.13217 C -0.04253 0.17384 -0.04288 0.19745 -0.0408 0.23333 C -0.04028 0.24398 -0.03854 0.26481 -0.03854 0.26574 C -0.03958 0.2993 -0.03993 0.30671 -0.04323 0.33402 C -0.04323 0.3368 -0.04253 0.33055 -0.04201 0.32893 " pathEditMode="relative" rAng="0" ptsTypes="ffffff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573 0.00439 -0.01146 0.00763 -0.01701 0.01088 C -0.02587 0.02569 -0.03455 0.04051 -0.04305 0.05486 C -0.05069 0.06736 -0.05659 0.09375 -0.06319 0.10995 C -0.06493 0.12245 -0.06614 0.13217 -0.06944 0.14305 C -0.07326 0.21018 -0.07448 0.27731 -0.07864 0.34444 C -0.08003 0.36782 -0.08333 0.3868 -0.08767 0.40694 C -0.09028 0.41921 -0.0875 0.41782 -0.09062 0.41782 " pathEditMode="relative" rAng="0" ptsTypes="fffffff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5" y="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C -0.01181 0.02963 -0.00799 0.07176 -0.01459 0.10648 C -0.01389 0.11227 -0.01216 0.11759 -0.01233 0.12315 C -0.01285 0.13218 -0.01511 0.13982 -0.01702 0.14838 C -0.01771 0.15208 -0.01771 0.15718 -0.01945 0.16019 C -0.02136 0.1632 -0.02431 0.16296 -0.02657 0.16412 C -0.03143 0.18889 -0.03178 0.21389 -0.03629 0.23866 C -0.03716 0.24699 -0.04098 0.25579 -0.03872 0.26343 C -0.03733 0.26759 -0.03143 0.25023 -0.03143 0.25509 C -0.03143 0.26227 -0.03629 0.26597 -0.03872 0.27176 C -0.04202 0.31042 -0.04341 0.32269 -0.04341 0.3669 " pathEditMode="relative" rAng="0" ptsTypes="ffffffffff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C -0.00243 0.05741 -0.00417 0.04699 -0.00798 0.09213 C -0.00746 0.10417 -0.00694 0.11528 -0.00625 0.12708 C -0.00573 0.13727 -0.00417 0.15602 -0.00417 0.15694 " pathEditMode="relative" rAng="0" ptsTypes="fff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66 0.04977 0.01164 0.04074 0.02379 0.07963 C 0.02171 0.09004 0.0198 0.1 0.01789 0.11041 C 0.01598 0.11875 0.01164 0.13495 0.01164 0.13588 " pathEditMode="relative" rAng="0" ptsTypes="fff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" y="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333E-6 C 0.03194 0.02361 0.03993 0.05301 0.04861 0.08125 C 0.05 0.09352 0.05347 0.10555 0.05347 0.11759 C 0.05347 0.12546 0.03298 0.15046 0.02708 0.15833 C 0.02031 0.16689 0.01562 0.17639 0.00972 0.18564 C 0.00694 0.19004 0.00087 0.19907 0.00087 0.1993 C -0.00347 0.21713 0.00416 0.21111 -0.01163 0.2199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" y="1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3.33333E-6 C 0.00781 0.01018 0.02326 0.02268 0.03541 0.03472 C 0.01979 0.05069 0.00434 0.06643 -0.01077 0.08287 C -0.01598 0.08819 -0.02084 0.09352 -0.02622 0.09884 C -0.02795 0.10139 -0.03282 0.10671 -0.03282 0.10694 C -0.03455 0.12106 -0.03924 0.13541 -0.03924 0.1493 C -0.03924 0.15694 -0.03646 0.16389 -0.03282 0.17106 C -0.02934 0.17662 -0.01789 0.18703 -0.01789 0.18727 C -0.02622 0.19884 -0.03646 0.19745 -0.01789 0.19745 " pathEditMode="relative" rAng="0" ptsTypes="ffffffffA">
                                      <p:cBhvr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" y="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1406 0.01088 -0.02274 0.03518 -0.0349 0.05833 C -0.03819 0.07685 -0.0401 0.09467 -0.04306 0.11227 C -0.04253 0.14791 -0.04288 0.16805 -0.0408 0.19861 C -0.04028 0.20764 -0.03854 0.22523 -0.03854 0.22592 C -0.03958 0.25463 -0.0401 0.26088 -0.04306 0.28426 C -0.04323 0.28657 -0.04253 0.28125 -0.04201 0.27986 " pathEditMode="relative" rAng="0" ptsTypes="ffffff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-3.7037E-7 C 0.01215 0.00208 0.01094 0.00741 0.00816 0.0125 C 0.00747 0.0162 0.00677 0.01991 0.00625 0.02361 C 0.0059 0.02523 0.00521 0.02917 0.00521 0.0294 C 0.00625 0.05232 0.00573 0.07593 0.00816 0.09861 C 0.00677 0.10625 0.00781 0.10857 0.01007 0.11528 C 0.01111 0.12222 0.01181 0.12732 0.01406 0.13357 C 0.01545 0.1419 0.01823 0.14977 0.02066 0.15741 C 0.02292 0.17269 0.02014 0.15648 0.02465 0.17176 C 0.02691 0.17963 0.02413 0.17523 0.02656 0.1831 C 0.02934 0.19097 0.03247 0.20069 0.03542 0.2088 C 0.03646 0.21528 0.03837 0.22014 0.03941 0.22708 C 0.03837 0.23819 0.03681 0.24884 0.03351 0.2581 C 0.03316 0.26042 0.03299 0.26296 0.03247 0.26528 C 0.03125 0.27037 0.02865 0.28009 0.02865 0.28032 C 0.02691 0.29537 0.02726 0.31273 0.02274 0.32593 C 0.02031 0.33912 0.02049 0.34329 0.01406 0.35162 C 0.01215 0.35671 0.01059 0.36181 0.00816 0.3662 C 0.00729 0.36782 0.00625 0.36852 0.00521 0.36991 C 0.00382 0.37222 0.00261 0.37454 0.00139 0.37732 C 0.00035 0.37963 -0.00035 0.38241 -0.00156 0.38449 C -0.0026 0.38681 -0.00434 0.38773 -0.00538 0.39005 C -0.0092 0.39815 -0.01059 0.4081 -0.0151 0.41412 C -0.01736 0.42269 -0.01823 0.42431 -0.01701 0.4338 C -0.01562 0.45648 -0.01458 0.47917 -0.01319 0.50185 C -0.01493 0.51759 -0.01597 0.53102 -0.01319 0.54769 C -0.01267 0.55 -0.01007 0.56482 -0.01024 0.56597 C -0.01042 0.56759 -0.01163 0.56736 -0.01215 0.56806 " pathEditMode="relative" rAng="0" ptsTypes="fffffffffffffffffffffffffffA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C -0.00087 0.00139 -0.00121 0.00139 -0.00191 0.00602 C -0.00225 0.01528 -0.00191 0.01135 -0.0026 0.01737 C -0.0033 0.02663 -0.00382 0.03496 -0.00434 0.04399 C -0.00434 0.05417 -0.00434 0.06505 -0.00486 0.07477 C -0.00486 0.09676 -0.00468 0.12107 -0.00347 0.14213 C -0.00347 0.15649 -0.00278 0.17084 -0.00191 0.18426 C -0.00139 0.19514 -0.00034 0.20602 0.00052 0.21621 C 0.00087 0.22014 0.00104 0.22477 0.00122 0.22871 C 0.00139 0.23704 0.00174 0.24491 0.00226 0.25325 C 0.00243 0.2676 0.00278 0.28033 0.00243 0.29514 C 0.00226 0.30186 0.00157 0.30857 0.00139 0.31551 C 0.00122 0.32315 0.00122 0.33172 0.00035 0.33843 C -0.00017 0.34838 -0.00087 0.3551 -0.00156 0.36366 C -0.00208 0.37014 -0.00225 0.37686 -0.0033 0.38288 C -0.00347 0.38982 -0.00382 0.39653 -0.00434 0.40325 C -0.00434 0.4044 -0.00486 0.41945 -0.00486 0.41343 " pathEditMode="relative" rAng="0" ptsTypes="ffffffffffffffffA">
                                      <p:cBhvr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" y="2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1.48148E-6 C 0.0191 0.00092 0.02222 0.00092 0.0276 0.00393 C 0.0316 0.01018 0.02899 0.00764 0.03438 0.0118 C 0.03993 0.01805 0.04531 0.02361 0.04948 0.02963 C 0.04948 0.03657 0.04948 0.04375 0.05521 0.05046 C 0.05347 0.06528 0.05208 0.08148 0.04271 0.09583 C 0.04132 0.10532 0.03559 0.11528 0.02899 0.1243 C 0.02361 0.13171 0.01372 0.13889 0.00712 0.14583 C 0.00399 0.14838 0.00278 0.15139 0.00139 0.15417 C -0.00139 0.15995 -0.00399 0.16504 -0.00799 0.1706 C -0.00937 0.18032 -0.01198 0.18912 -0.00937 0.19907 C -0.00799 0.20347 -0.0026 0.2081 -0.00139 0.21273 C 0.00139 0.21782 0.00139 0.22361 0.00851 0.22824 C 0.0125 0.23495 0.0191 0.23935 0.02483 0.24514 C 0.03021 0.24954 0.0316 0.25393 0.03993 0.2581 C 0.04271 0.26273 0.04531 0.26736 0.04948 0.27199 C 0.04948 0.27268 0.05347 0.28287 0.05347 0.2787 " pathEditMode="relative" rAng="0" ptsTypes="ffffffffffffffffA">
                                      <p:cBhvr>
                                        <p:cTn id="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" y="1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C:\Users\Administrator\Desktop\图片1 拷贝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1656184" cy="166006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338952" y="979304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latin typeface="楷体" pitchFamily="49" charset="-122"/>
                <a:ea typeface="楷体" pitchFamily="49" charset="-122"/>
              </a:rPr>
              <a:t>词语开花。</a:t>
            </a:r>
            <a:endParaRPr lang="zh-CN" altLang="en-US" sz="4000" b="1" spc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34818" y="548680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cí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kāi huā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85" y="4410260"/>
            <a:ext cx="1944216" cy="19442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38194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呀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48343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对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9102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96633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来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850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飞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0420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好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9914" y="4410260"/>
            <a:ext cx="1944216" cy="194421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202423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12572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33331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60862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24079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4649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大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4143" y="4410260"/>
            <a:ext cx="1944216" cy="1944216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5266652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6801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7560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25091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88308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38878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高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6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8373" y="4410260"/>
            <a:ext cx="1944216" cy="1944216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7330882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41031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中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1790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大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89321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52538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03108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4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85" y="2132856"/>
            <a:ext cx="1944216" cy="1944216"/>
          </a:xfrm>
          <a:prstGeom prst="rect">
            <a:avLst/>
          </a:prstGeom>
          <a:noFill/>
        </p:spPr>
      </p:pic>
      <p:sp>
        <p:nvSpPr>
          <p:cNvPr id="45" name="TextBox 44"/>
          <p:cNvSpPr txBox="1"/>
          <p:nvPr/>
        </p:nvSpPr>
        <p:spPr>
          <a:xfrm>
            <a:off x="1138194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48343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乌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9102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在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96633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59850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420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几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9914" y="2132856"/>
            <a:ext cx="1944216" cy="1944216"/>
          </a:xfrm>
          <a:prstGeom prst="rect">
            <a:avLst/>
          </a:prstGeom>
          <a:noFill/>
        </p:spPr>
      </p:pic>
      <p:sp>
        <p:nvSpPr>
          <p:cNvPr id="53" name="TextBox 52"/>
          <p:cNvSpPr txBox="1"/>
          <p:nvPr/>
        </p:nvSpPr>
        <p:spPr>
          <a:xfrm>
            <a:off x="3202423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12572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733331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们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60862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824079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乡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74649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0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4143" y="2132856"/>
            <a:ext cx="1944216" cy="1944216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5266652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76801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话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97560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25091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书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88308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不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38878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8373" y="2132856"/>
            <a:ext cx="1944216" cy="1944216"/>
          </a:xfrm>
          <a:prstGeom prst="rect">
            <a:avLst/>
          </a:prstGeom>
          <a:noFill/>
        </p:spPr>
      </p:pic>
      <p:sp>
        <p:nvSpPr>
          <p:cNvPr id="69" name="TextBox 68"/>
          <p:cNvSpPr txBox="1"/>
          <p:nvPr/>
        </p:nvSpPr>
        <p:spPr>
          <a:xfrm>
            <a:off x="7330882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441031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61790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89321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毛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52538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母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03108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公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6" grpId="0"/>
      <p:bldP spid="47" grpId="0"/>
      <p:bldP spid="48" grpId="0"/>
      <p:bldP spid="49" grpId="0"/>
      <p:bldP spid="50" grpId="0"/>
      <p:bldP spid="54" grpId="0"/>
      <p:bldP spid="55" grpId="0"/>
      <p:bldP spid="56" grpId="0"/>
      <p:bldP spid="57" grpId="0"/>
      <p:bldP spid="58" grpId="0"/>
      <p:bldP spid="62" grpId="0"/>
      <p:bldP spid="63" grpId="0"/>
      <p:bldP spid="64" grpId="0"/>
      <p:bldP spid="65" grpId="0"/>
      <p:bldP spid="66" grpId="0"/>
      <p:bldP spid="70" grpId="0"/>
      <p:bldP spid="71" grpId="0"/>
      <p:bldP spid="72" grpId="0"/>
      <p:bldP spid="73" grpId="0"/>
      <p:bldP spid="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4" descr="http://pic.pptbz.com/pptpic/201105/201105210713214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" name="矩形 192"/>
          <p:cNvSpPr/>
          <p:nvPr/>
        </p:nvSpPr>
        <p:spPr>
          <a:xfrm>
            <a:off x="8240134" y="6170314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79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40678" y="2285234"/>
            <a:ext cx="374441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zh-CN" altLang="en-US" sz="1400" spc="7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呀鸡卧蛋壳周乎整嘴洞丽极破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5167530" y="2261309"/>
            <a:ext cx="3456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186580" y="2693357"/>
            <a:ext cx="3456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099796" y="2204864"/>
            <a:ext cx="36279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endParaRPr lang="en-US" altLang="zh-CN" sz="10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932040" y="270892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朗读课文。说说小鸡啄开蛋壳后，看到了一个怎样的世界。</a:t>
            </a:r>
          </a:p>
        </p:txBody>
      </p:sp>
      <p:sp>
        <p:nvSpPr>
          <p:cNvPr id="75" name="矩形 74"/>
          <p:cNvSpPr/>
          <p:nvPr/>
        </p:nvSpPr>
        <p:spPr>
          <a:xfrm>
            <a:off x="4943329" y="3037834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填一填，读一读，注意独处句子的语气。</a:t>
            </a:r>
          </a:p>
        </p:txBody>
      </p:sp>
      <p:grpSp>
        <p:nvGrpSpPr>
          <p:cNvPr id="2" name="组合 47"/>
          <p:cNvGrpSpPr/>
          <p:nvPr/>
        </p:nvGrpSpPr>
        <p:grpSpPr>
          <a:xfrm>
            <a:off x="5048319" y="4535611"/>
            <a:ext cx="1224136" cy="338554"/>
            <a:chOff x="5104631" y="4465689"/>
            <a:chExt cx="1483593" cy="410311"/>
          </a:xfrm>
        </p:grpSpPr>
        <p:grpSp>
          <p:nvGrpSpPr>
            <p:cNvPr id="3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9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0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0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82" name="Text Box 3"/>
            <p:cNvSpPr txBox="1">
              <a:spLocks noChangeArrowheads="1"/>
            </p:cNvSpPr>
            <p:nvPr/>
          </p:nvSpPr>
          <p:spPr bwMode="auto">
            <a:xfrm>
              <a:off x="5104631" y="4465689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乎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9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9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9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8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9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9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9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0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8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8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8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2" name="组合 48"/>
          <p:cNvGrpSpPr/>
          <p:nvPr/>
        </p:nvGrpSpPr>
        <p:grpSpPr>
          <a:xfrm>
            <a:off x="6336569" y="4535612"/>
            <a:ext cx="1224136" cy="338554"/>
            <a:chOff x="5104631" y="4465688"/>
            <a:chExt cx="1483593" cy="410311"/>
          </a:xfrm>
        </p:grpSpPr>
        <p:grpSp>
          <p:nvGrpSpPr>
            <p:cNvPr id="13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2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2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2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04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他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1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6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7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1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8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9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0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0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sp>
        <p:nvSpPr>
          <p:cNvPr id="125" name="矩形 124"/>
          <p:cNvSpPr/>
          <p:nvPr/>
        </p:nvSpPr>
        <p:spPr>
          <a:xfrm>
            <a:off x="4970181" y="4005064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描一描，写一写。</a:t>
            </a:r>
          </a:p>
        </p:txBody>
      </p:sp>
      <p:grpSp>
        <p:nvGrpSpPr>
          <p:cNvPr id="21" name="组合 72"/>
          <p:cNvGrpSpPr/>
          <p:nvPr/>
        </p:nvGrpSpPr>
        <p:grpSpPr>
          <a:xfrm>
            <a:off x="5048319" y="5053359"/>
            <a:ext cx="1224136" cy="338554"/>
            <a:chOff x="5104631" y="4465688"/>
            <a:chExt cx="1483593" cy="410311"/>
          </a:xfrm>
        </p:grpSpPr>
        <p:grpSp>
          <p:nvGrpSpPr>
            <p:cNvPr id="22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4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4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4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28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鸡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4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4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4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4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6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3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3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3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8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3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3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3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30" name="组合 94"/>
          <p:cNvGrpSpPr/>
          <p:nvPr/>
        </p:nvGrpSpPr>
        <p:grpSpPr>
          <a:xfrm>
            <a:off x="6336569" y="5053358"/>
            <a:ext cx="1224136" cy="338554"/>
            <a:chOff x="5104631" y="4465688"/>
            <a:chExt cx="1483593" cy="410311"/>
          </a:xfrm>
        </p:grpSpPr>
        <p:grpSp>
          <p:nvGrpSpPr>
            <p:cNvPr id="31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6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6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50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呀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6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6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66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67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5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68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74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5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6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5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5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77" name="组合 116"/>
          <p:cNvGrpSpPr/>
          <p:nvPr/>
        </p:nvGrpSpPr>
        <p:grpSpPr>
          <a:xfrm>
            <a:off x="5048319" y="5561582"/>
            <a:ext cx="1224136" cy="338554"/>
            <a:chOff x="5104631" y="4465688"/>
            <a:chExt cx="1483593" cy="410311"/>
          </a:xfrm>
        </p:grpSpPr>
        <p:grpSp>
          <p:nvGrpSpPr>
            <p:cNvPr id="78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8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9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72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空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80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8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8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8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8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83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8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8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8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8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85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7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8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7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7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91" name="组合 138"/>
          <p:cNvGrpSpPr/>
          <p:nvPr/>
        </p:nvGrpSpPr>
        <p:grpSpPr>
          <a:xfrm>
            <a:off x="6336569" y="5561581"/>
            <a:ext cx="1224136" cy="338554"/>
            <a:chOff x="5104631" y="4465688"/>
            <a:chExt cx="1483593" cy="410311"/>
          </a:xfrm>
        </p:grpSpPr>
        <p:grpSp>
          <p:nvGrpSpPr>
            <p:cNvPr id="95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22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9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25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26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96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高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02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217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0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21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22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05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0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06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1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12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07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01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0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03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0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13" name="组合 226"/>
          <p:cNvGrpSpPr>
            <a:grpSpLocks noChangeAspect="1"/>
          </p:cNvGrpSpPr>
          <p:nvPr/>
        </p:nvGrpSpPr>
        <p:grpSpPr>
          <a:xfrm>
            <a:off x="6895722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28" name="圆角矩形 227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72"/>
          <p:cNvGrpSpPr>
            <a:grpSpLocks noChangeAspect="1"/>
          </p:cNvGrpSpPr>
          <p:nvPr/>
        </p:nvGrpSpPr>
        <p:grpSpPr>
          <a:xfrm>
            <a:off x="6319658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32" name="圆角矩形 231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76"/>
          <p:cNvGrpSpPr>
            <a:grpSpLocks noChangeAspect="1"/>
          </p:cNvGrpSpPr>
          <p:nvPr/>
        </p:nvGrpSpPr>
        <p:grpSpPr>
          <a:xfrm>
            <a:off x="8047850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36" name="圆角矩形 235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80"/>
          <p:cNvGrpSpPr>
            <a:grpSpLocks noChangeAspect="1"/>
          </p:cNvGrpSpPr>
          <p:nvPr/>
        </p:nvGrpSpPr>
        <p:grpSpPr>
          <a:xfrm>
            <a:off x="7471786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40" name="圆角矩形 239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84"/>
          <p:cNvGrpSpPr>
            <a:grpSpLocks noChangeAspect="1"/>
          </p:cNvGrpSpPr>
          <p:nvPr/>
        </p:nvGrpSpPr>
        <p:grpSpPr>
          <a:xfrm>
            <a:off x="5743594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44" name="圆角矩形 243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7" name="矩形 246"/>
          <p:cNvSpPr/>
          <p:nvPr/>
        </p:nvSpPr>
        <p:spPr>
          <a:xfrm>
            <a:off x="5698027" y="6086583"/>
            <a:ext cx="57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四周</a:t>
            </a:r>
          </a:p>
        </p:txBody>
      </p:sp>
      <p:sp>
        <p:nvSpPr>
          <p:cNvPr id="248" name="矩形 247"/>
          <p:cNvSpPr/>
          <p:nvPr/>
        </p:nvSpPr>
        <p:spPr>
          <a:xfrm>
            <a:off x="6294542" y="6089946"/>
            <a:ext cx="576000" cy="344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000" spc="-1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绿茵茵</a:t>
            </a:r>
          </a:p>
        </p:txBody>
      </p:sp>
      <p:sp>
        <p:nvSpPr>
          <p:cNvPr id="249" name="矩形 248"/>
          <p:cNvSpPr/>
          <p:nvPr/>
        </p:nvSpPr>
        <p:spPr>
          <a:xfrm>
            <a:off x="6860553" y="6086583"/>
            <a:ext cx="57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美丽</a:t>
            </a:r>
          </a:p>
        </p:txBody>
      </p:sp>
      <p:grpSp>
        <p:nvGrpSpPr>
          <p:cNvPr id="127" name="组合 249"/>
          <p:cNvGrpSpPr>
            <a:grpSpLocks noChangeAspect="1"/>
          </p:cNvGrpSpPr>
          <p:nvPr/>
        </p:nvGrpSpPr>
        <p:grpSpPr>
          <a:xfrm>
            <a:off x="5167530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51" name="圆角矩形 250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同侧圆角矩形 253"/>
          <p:cNvSpPr/>
          <p:nvPr/>
        </p:nvSpPr>
        <p:spPr>
          <a:xfrm>
            <a:off x="5395301" y="6122599"/>
            <a:ext cx="216000" cy="108000"/>
          </a:xfrm>
          <a:prstGeom prst="round2Same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矩形 254"/>
          <p:cNvSpPr/>
          <p:nvPr/>
        </p:nvSpPr>
        <p:spPr>
          <a:xfrm>
            <a:off x="5443839" y="6135145"/>
            <a:ext cx="10800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矩形 255"/>
          <p:cNvSpPr/>
          <p:nvPr/>
        </p:nvSpPr>
        <p:spPr>
          <a:xfrm>
            <a:off x="5251261" y="6158590"/>
            <a:ext cx="36000" cy="72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云形标注 256"/>
          <p:cNvSpPr>
            <a:spLocks noChangeAspect="1"/>
          </p:cNvSpPr>
          <p:nvPr/>
        </p:nvSpPr>
        <p:spPr>
          <a:xfrm>
            <a:off x="5239538" y="6026298"/>
            <a:ext cx="240000" cy="72000"/>
          </a:xfrm>
          <a:prstGeom prst="cloudCallout">
            <a:avLst>
              <a:gd name="adj1" fmla="val -46881"/>
              <a:gd name="adj2" fmla="val 18189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矩形 257"/>
          <p:cNvSpPr/>
          <p:nvPr/>
        </p:nvSpPr>
        <p:spPr>
          <a:xfrm>
            <a:off x="8407890" y="6386338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84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259" name="矩形 258"/>
          <p:cNvSpPr/>
          <p:nvPr/>
        </p:nvSpPr>
        <p:spPr>
          <a:xfrm>
            <a:off x="5074386" y="4283346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zh-CN" altLang="en-US" sz="1400" dirty="0"/>
          </a:p>
        </p:txBody>
      </p:sp>
      <p:sp>
        <p:nvSpPr>
          <p:cNvPr id="260" name="矩形 259"/>
          <p:cNvSpPr/>
          <p:nvPr/>
        </p:nvSpPr>
        <p:spPr>
          <a:xfrm>
            <a:off x="6336569" y="4298204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endParaRPr lang="zh-CN" altLang="en-US" sz="1400" dirty="0"/>
          </a:p>
        </p:txBody>
      </p:sp>
      <p:sp>
        <p:nvSpPr>
          <p:cNvPr id="261" name="矩形 260"/>
          <p:cNvSpPr/>
          <p:nvPr/>
        </p:nvSpPr>
        <p:spPr>
          <a:xfrm>
            <a:off x="5004048" y="4811785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zh-CN" altLang="en-US" sz="1400" dirty="0"/>
          </a:p>
        </p:txBody>
      </p:sp>
      <p:sp>
        <p:nvSpPr>
          <p:cNvPr id="262" name="矩形 261"/>
          <p:cNvSpPr/>
          <p:nvPr/>
        </p:nvSpPr>
        <p:spPr>
          <a:xfrm>
            <a:off x="6369325" y="4826643"/>
            <a:ext cx="396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/>
          </a:p>
        </p:txBody>
      </p:sp>
      <p:sp>
        <p:nvSpPr>
          <p:cNvPr id="263" name="矩形 262"/>
          <p:cNvSpPr/>
          <p:nvPr/>
        </p:nvSpPr>
        <p:spPr>
          <a:xfrm>
            <a:off x="5013573" y="5321174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zh-CN" altLang="en-US" sz="1400" dirty="0"/>
          </a:p>
        </p:txBody>
      </p:sp>
      <p:sp>
        <p:nvSpPr>
          <p:cNvPr id="264" name="矩形 263"/>
          <p:cNvSpPr/>
          <p:nvPr/>
        </p:nvSpPr>
        <p:spPr>
          <a:xfrm>
            <a:off x="6346094" y="5336032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5" name="TextBox 334"/>
          <p:cNvSpPr txBox="1"/>
          <p:nvPr/>
        </p:nvSpPr>
        <p:spPr>
          <a:xfrm>
            <a:off x="5220072" y="3397874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●整个世界都是</a:t>
            </a:r>
            <a:r>
              <a:rPr lang="zh-CN" altLang="en-US" sz="1400" u="sng" dirty="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的呀！</a:t>
            </a:r>
            <a:endParaRPr lang="en-US" altLang="zh-CN" sz="1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●原来世界这么</a:t>
            </a:r>
            <a:r>
              <a:rPr lang="zh-CN" altLang="en-US" sz="1400" u="sng" dirty="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呀！</a:t>
            </a:r>
            <a:endParaRPr lang="zh-CN" altLang="en-US" sz="1400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505685" y="5956295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78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1451037" y="322853"/>
            <a:ext cx="19159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endParaRPr lang="zh-CN" altLang="en-US" sz="1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8061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  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世 界 多 美 呀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9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17" y="3505282"/>
            <a:ext cx="3812150" cy="2859113"/>
          </a:xfrm>
          <a:prstGeom prst="rect">
            <a:avLst/>
          </a:prstGeom>
          <a:noFill/>
        </p:spPr>
      </p:pic>
      <p:cxnSp>
        <p:nvCxnSpPr>
          <p:cNvPr id="338" name="直接连接符 337"/>
          <p:cNvCxnSpPr/>
          <p:nvPr/>
        </p:nvCxnSpPr>
        <p:spPr>
          <a:xfrm>
            <a:off x="334817" y="5865983"/>
            <a:ext cx="1500879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矩形 338"/>
          <p:cNvSpPr/>
          <p:nvPr/>
        </p:nvSpPr>
        <p:spPr>
          <a:xfrm>
            <a:off x="262809" y="5744545"/>
            <a:ext cx="1716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作者楼飞甫。选用时有改动。</a:t>
            </a:r>
          </a:p>
        </p:txBody>
      </p:sp>
      <p:sp>
        <p:nvSpPr>
          <p:cNvPr id="235" name="矩形 234"/>
          <p:cNvSpPr/>
          <p:nvPr/>
        </p:nvSpPr>
        <p:spPr>
          <a:xfrm>
            <a:off x="323528" y="1041698"/>
            <a:ext cx="3888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7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母鸡卧着孵小鸡，一卧卧了许多天。蛋壳里的小鸡先是睡着的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后来他醒了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看见四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周黄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乎乎的。小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鸡想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整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个世界都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黄色的呀！</a:t>
            </a:r>
          </a:p>
          <a:p>
            <a:pPr>
              <a:lnSpc>
                <a:spcPct val="200000"/>
              </a:lnSpc>
            </a:pP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8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小鸡用小尖嘴啄鸡蛋壳。他啄呀啄呀，啄出一个小小的</a:t>
            </a:r>
            <a:r>
              <a:rPr lang="zh-CN" altLang="en-US" sz="1400" spc="600" dirty="0" smtClean="0">
                <a:latin typeface="楷体" pitchFamily="49" charset="-122"/>
                <a:ea typeface="楷体" pitchFamily="49" charset="-122"/>
              </a:rPr>
              <a:t>洞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1000" spc="150" dirty="0" smtClean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1400" spc="-3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他看见天空是蓝莹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莹的，草地是绿茵茵的，小河是碧澄澄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的。原来世界这么美丽呀！小鸡高兴极了。</a:t>
            </a:r>
            <a:endParaRPr lang="zh-CN" altLang="en-US" sz="1400" spc="1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327802" y="859541"/>
            <a:ext cx="43091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fū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xǔ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xiān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shuì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hòu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xǐnɡ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kàn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jiàn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dōu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de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de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yǎnr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  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yuán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me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xīnɡ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le</a:t>
            </a:r>
            <a:endParaRPr lang="zh-CN" altLang="en-US" sz="1000" spc="-15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0" name="矩形 249"/>
          <p:cNvSpPr/>
          <p:nvPr/>
        </p:nvSpPr>
        <p:spPr>
          <a:xfrm>
            <a:off x="5015335" y="476672"/>
            <a:ext cx="3888000" cy="173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它用力一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撑，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就把蛋壳撑破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了。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它叽叽叽地叫着，慢慢地站了起来。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叽叽，叽叽，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鸡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说：“世界多美呀</a:t>
            </a:r>
            <a:r>
              <a:rPr lang="en-US" altLang="zh-CN" sz="1400" spc="-15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蓝莹莹的，绿茵茵的，碧澄澄的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sz="1400" spc="-1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4992759" y="266086"/>
            <a:ext cx="43091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jiù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bǎ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le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màn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zhàn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qǐ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</a:t>
            </a:r>
            <a:endParaRPr lang="zh-CN" altLang="en-US" sz="1000" spc="-15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9" name="组合 48"/>
          <p:cNvGrpSpPr/>
          <p:nvPr/>
        </p:nvGrpSpPr>
        <p:grpSpPr>
          <a:xfrm>
            <a:off x="7618914" y="4533678"/>
            <a:ext cx="1224136" cy="338554"/>
            <a:chOff x="5104631" y="4465688"/>
            <a:chExt cx="1483593" cy="410311"/>
          </a:xfrm>
        </p:grpSpPr>
        <p:grpSp>
          <p:nvGrpSpPr>
            <p:cNvPr id="130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28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3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8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8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268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说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33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28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3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8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8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41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7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4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7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7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48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7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4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7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7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51" name="组合 94"/>
          <p:cNvGrpSpPr/>
          <p:nvPr/>
        </p:nvGrpSpPr>
        <p:grpSpPr>
          <a:xfrm>
            <a:off x="7618914" y="5051424"/>
            <a:ext cx="1224136" cy="338554"/>
            <a:chOff x="5104631" y="4465688"/>
            <a:chExt cx="1483593" cy="410311"/>
          </a:xfrm>
        </p:grpSpPr>
        <p:grpSp>
          <p:nvGrpSpPr>
            <p:cNvPr id="152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30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5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290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河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5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30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5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1504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9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150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1507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9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1508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9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9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sp>
        <p:nvSpPr>
          <p:cNvPr id="332" name="矩形 331"/>
          <p:cNvSpPr/>
          <p:nvPr/>
        </p:nvSpPr>
        <p:spPr>
          <a:xfrm>
            <a:off x="7618914" y="4296270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endParaRPr lang="zh-CN" altLang="en-US" sz="1400" dirty="0"/>
          </a:p>
        </p:txBody>
      </p:sp>
      <p:sp>
        <p:nvSpPr>
          <p:cNvPr id="333" name="矩形 332"/>
          <p:cNvSpPr/>
          <p:nvPr/>
        </p:nvSpPr>
        <p:spPr>
          <a:xfrm>
            <a:off x="7651670" y="4824709"/>
            <a:ext cx="396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/>
          </a:p>
        </p:txBody>
      </p:sp>
      <p:sp>
        <p:nvSpPr>
          <p:cNvPr id="337" name="TextBox 336"/>
          <p:cNvSpPr txBox="1"/>
          <p:nvPr/>
        </p:nvSpPr>
        <p:spPr>
          <a:xfrm>
            <a:off x="501411" y="1162885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①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0" name="TextBox 339"/>
          <p:cNvSpPr txBox="1"/>
          <p:nvPr/>
        </p:nvSpPr>
        <p:spPr>
          <a:xfrm>
            <a:off x="512700" y="2882621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②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4" name="TextBox 343"/>
          <p:cNvSpPr txBox="1"/>
          <p:nvPr/>
        </p:nvSpPr>
        <p:spPr>
          <a:xfrm>
            <a:off x="5220072" y="1469221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③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346" name="直接连接符 345"/>
          <p:cNvCxnSpPr/>
          <p:nvPr/>
        </p:nvCxnSpPr>
        <p:spPr>
          <a:xfrm>
            <a:off x="1558953" y="980728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89443" y="148478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1165046" y="148478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3928202" y="1484784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接连接符 383"/>
          <p:cNvCxnSpPr/>
          <p:nvPr/>
        </p:nvCxnSpPr>
        <p:spPr>
          <a:xfrm>
            <a:off x="429403" y="1916832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接连接符 384"/>
          <p:cNvCxnSpPr/>
          <p:nvPr/>
        </p:nvCxnSpPr>
        <p:spPr>
          <a:xfrm>
            <a:off x="433677" y="2333317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直接连接符 385"/>
          <p:cNvCxnSpPr/>
          <p:nvPr/>
        </p:nvCxnSpPr>
        <p:spPr>
          <a:xfrm>
            <a:off x="827584" y="233331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直接连接符 386"/>
          <p:cNvCxnSpPr/>
          <p:nvPr/>
        </p:nvCxnSpPr>
        <p:spPr>
          <a:xfrm>
            <a:off x="2665925" y="234888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1403648" y="3212976"/>
            <a:ext cx="5379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1835696" y="3645024"/>
            <a:ext cx="5379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2006564" y="450912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3575177" y="4497831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7357734" y="90872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3192559" y="4497831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2805667" y="4077072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接连接符 396"/>
          <p:cNvCxnSpPr/>
          <p:nvPr/>
        </p:nvCxnSpPr>
        <p:spPr>
          <a:xfrm>
            <a:off x="5114197" y="2235990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/>
          <p:cNvCxnSpPr/>
          <p:nvPr/>
        </p:nvCxnSpPr>
        <p:spPr>
          <a:xfrm>
            <a:off x="6190043" y="222042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接连接符 398"/>
          <p:cNvCxnSpPr/>
          <p:nvPr/>
        </p:nvCxnSpPr>
        <p:spPr>
          <a:xfrm>
            <a:off x="7270163" y="222042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/>
          <p:nvPr/>
        </p:nvCxnSpPr>
        <p:spPr>
          <a:xfrm>
            <a:off x="3131840" y="364502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第二单元\image\smallpic\河流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42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184525" y="249238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489325" y="96838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13420" y="404664"/>
            <a:ext cx="893058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>
                <a:latin typeface="楷体" pitchFamily="49" charset="-122"/>
                <a:ea typeface="楷体" pitchFamily="49" charset="-122"/>
              </a:rPr>
              <a:t>初读课文，整体感知：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世界多美呀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讲的是一只（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出生前后所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见到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的几景象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kumimoji="1"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、课文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共（      ）个自然段。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（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）、第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自然段：小鸡在蛋壳里看到（  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的世界。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（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）、第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自然段：小鸡伸出头看见一个（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）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的世界，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于是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钻了出来。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（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）、第</a:t>
            </a:r>
            <a:r>
              <a:rPr kumimoji="1"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kumimoji="1" lang="zh-CN" altLang="en-US" sz="2800" b="1" dirty="0">
                <a:latin typeface="楷体" pitchFamily="49" charset="-122"/>
                <a:ea typeface="楷体" pitchFamily="49" charset="-122"/>
              </a:rPr>
              <a:t>自然段：小鸡夸世界（     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）。</a:t>
            </a:r>
            <a:endParaRPr kumimoji="1"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965155" y="1347004"/>
            <a:ext cx="1190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小鸡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333254" y="2603004"/>
            <a:ext cx="387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366446" y="3261504"/>
            <a:ext cx="1619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黄乎乎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7701855" y="4523864"/>
            <a:ext cx="1165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668475" y="5811500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多美呀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uild="p" autoUpdateAnimBg="0"/>
      <p:bldP spid="36873" grpId="0" build="p" autoUpdateAnimBg="0"/>
      <p:bldP spid="36874" grpId="0" build="p" autoUpdateAnimBg="0"/>
      <p:bldP spid="36875" grpId="0" build="p" autoUpdateAnimBg="0"/>
      <p:bldP spid="36876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0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419872" y="1844824"/>
            <a:ext cx="5400675" cy="145424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小朋友们，谁来说说课文主要讲了一件什么事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en-US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187624" y="3573463"/>
            <a:ext cx="6624736" cy="230832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小鸡呆在蛋壳里，每天看到的都是黄乎乎的世界，多没有意思，这时它想干么呢？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0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Administrator\Desktop\图片8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077072"/>
            <a:ext cx="3036541" cy="2169390"/>
          </a:xfrm>
          <a:prstGeom prst="rect">
            <a:avLst/>
          </a:prstGeom>
          <a:noFill/>
        </p:spPr>
      </p:pic>
      <p:pic>
        <p:nvPicPr>
          <p:cNvPr id="6" name="Picture 17" descr="C:\Users\Administrator\Desktop\图片3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09414">
            <a:off x="6888201" y="5243802"/>
            <a:ext cx="1398136" cy="1571625"/>
          </a:xfrm>
          <a:prstGeom prst="rect">
            <a:avLst/>
          </a:prstGeom>
          <a:noFill/>
        </p:spPr>
      </p:pic>
      <p:pic>
        <p:nvPicPr>
          <p:cNvPr id="7" name="Picture 18" descr="C:\Users\Administrator\Desktop\图片2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5293077"/>
            <a:ext cx="1285875" cy="1485900"/>
          </a:xfrm>
          <a:prstGeom prst="rect">
            <a:avLst/>
          </a:prstGeom>
          <a:noFill/>
        </p:spPr>
      </p:pic>
      <p:pic>
        <p:nvPicPr>
          <p:cNvPr id="8" name="Picture 19" descr="C:\Users\Administrator\Desktop\图片1 拷贝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98415">
            <a:off x="747719" y="5288074"/>
            <a:ext cx="1236759" cy="151866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38820" y="21710"/>
            <a:ext cx="86409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    母鸡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卧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着孵小鸡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一卧卧了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许多天</a:t>
            </a:r>
            <a:r>
              <a:rPr lang="zh-CN" altLang="en-US" sz="3200" b="1" spc="-3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spc="25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07904" y="3645024"/>
            <a:ext cx="1516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许多天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4186560" y="4869160"/>
            <a:ext cx="628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5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卧</a:t>
            </a:r>
            <a:endParaRPr lang="zh-CN" altLang="en-US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13089" y="3645024"/>
            <a:ext cx="1106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38820" y="31924"/>
            <a:ext cx="864096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                                 </a:t>
            </a:r>
            <a:r>
              <a:rPr lang="zh-CN" altLang="en-US" sz="600" b="1" spc="25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蛋壳里的小鸡先是睡着的，后来他醒了，看见四</a:t>
            </a:r>
            <a:r>
              <a:rPr lang="zh-CN" altLang="en-US" sz="3200" b="1" spc="900" dirty="0" smtClean="0">
                <a:latin typeface="楷体" pitchFamily="49" charset="-122"/>
                <a:ea typeface="楷体" pitchFamily="49" charset="-122"/>
              </a:rPr>
              <a:t>周黄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乎乎的。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38820" y="147208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en-US" sz="800" b="1" spc="2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3200" b="1" spc="900" dirty="0" smtClean="0">
                <a:latin typeface="楷体" pitchFamily="49" charset="-122"/>
                <a:ea typeface="楷体" pitchFamily="49" charset="-122"/>
              </a:rPr>
              <a:t>鸡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想：</a:t>
            </a:r>
            <a:r>
              <a:rPr lang="zh-CN" altLang="en-US" sz="3200" b="1" spc="900" dirty="0" smtClean="0">
                <a:latin typeface="楷体" pitchFamily="49" charset="-122"/>
                <a:ea typeface="楷体" pitchFamily="49" charset="-122"/>
              </a:rPr>
              <a:t>整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个世界都</a:t>
            </a:r>
            <a:r>
              <a:rPr lang="zh-CN" altLang="en-US" sz="3200" b="1" spc="8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200" b="1" spc="250" dirty="0" smtClean="0">
                <a:latin typeface="楷体" pitchFamily="49" charset="-122"/>
                <a:ea typeface="楷体" pitchFamily="49" charset="-122"/>
              </a:rPr>
              <a:t>黄色的呀！</a:t>
            </a:r>
          </a:p>
        </p:txBody>
      </p:sp>
      <p:sp>
        <p:nvSpPr>
          <p:cNvPr id="15" name="椭圆 14"/>
          <p:cNvSpPr/>
          <p:nvPr/>
        </p:nvSpPr>
        <p:spPr>
          <a:xfrm>
            <a:off x="2458368" y="921420"/>
            <a:ext cx="57606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88756" y="908720"/>
            <a:ext cx="57606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395536" y="2276872"/>
            <a:ext cx="273630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7020272" y="5235375"/>
            <a:ext cx="1080120" cy="1427460"/>
          </a:xfrm>
          <a:prstGeom prst="ellipse">
            <a:avLst/>
          </a:prstGeom>
          <a:noFill/>
          <a:ln w="88900">
            <a:solidFill>
              <a:srgbClr val="FFD347">
                <a:alpha val="53725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5508104" y="2230264"/>
            <a:ext cx="3024336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5536" y="2924944"/>
            <a:ext cx="1368152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508104" y="2264172"/>
            <a:ext cx="3096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spc="800" dirty="0" smtClean="0"/>
              <a:t>指导朗读，注意读出句子的语气。</a:t>
            </a:r>
            <a:endParaRPr lang="zh-CN" altLang="en-US" sz="800" spc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  <p:bldP spid="28" grpId="1"/>
      <p:bldP spid="29" grpId="0"/>
      <p:bldP spid="30" grpId="0"/>
      <p:bldP spid="13" grpId="0"/>
      <p:bldP spid="14" grpId="0"/>
      <p:bldP spid="15" grpId="0" animBg="1"/>
      <p:bldP spid="17" grpId="0" animBg="1"/>
      <p:bldP spid="20" grpId="0" animBg="1"/>
      <p:bldP spid="20" grpId="1" animBg="1"/>
      <p:bldP spid="20" grpId="2" animBg="1"/>
      <p:bldP spid="20" grpId="3" animBg="1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0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Administrator\Desktop\图片8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581128"/>
            <a:ext cx="2532585" cy="1809350"/>
          </a:xfrm>
          <a:prstGeom prst="rect">
            <a:avLst/>
          </a:prstGeom>
          <a:noFill/>
        </p:spPr>
      </p:pic>
      <p:pic>
        <p:nvPicPr>
          <p:cNvPr id="23557" name="Picture 5" descr="C:\Users\Administrator\Desktop\图片9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661248"/>
            <a:ext cx="870792" cy="638703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23528" y="22047"/>
            <a:ext cx="8532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小鸡用小尖嘴啄鸡蛋壳。他啄呀啄呀，啄出一个小小的</a:t>
            </a:r>
            <a:r>
              <a:rPr lang="zh-CN" altLang="en-US" sz="3200" b="1" spc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洞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20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。他看见天空是蓝</a:t>
            </a:r>
            <a:r>
              <a:rPr lang="zh-CN" altLang="en-US" sz="3200" b="1" spc="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莹莹的，草地是绿茵茵的，小河是</a:t>
            </a:r>
            <a:r>
              <a:rPr lang="zh-CN" altLang="en-US" sz="3200" b="1" spc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碧澄</a:t>
            </a:r>
            <a:r>
              <a:rPr lang="zh-CN" altLang="en-US" sz="3200" b="1" spc="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原来世界这么美丽呀！小鸡高兴极了。</a:t>
            </a:r>
            <a:endParaRPr lang="en-US" altLang="zh-CN" sz="3200" b="1" spc="25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它用力</a:t>
            </a:r>
            <a:r>
              <a:rPr lang="zh-CN" altLang="en-US" sz="3200" b="1" spc="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撑，就把蛋</a:t>
            </a:r>
            <a:r>
              <a:rPr lang="zh-CN" altLang="en-US" sz="3200" b="1" spc="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壳撑</a:t>
            </a: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破了。它叽叽叽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地叫着，慢慢地站了起来。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C:\Users\zg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5301208"/>
            <a:ext cx="1689926" cy="1268760"/>
          </a:xfrm>
          <a:prstGeom prst="rect">
            <a:avLst/>
          </a:prstGeom>
          <a:noFill/>
        </p:spPr>
      </p:pic>
      <p:pic>
        <p:nvPicPr>
          <p:cNvPr id="2051" name="Picture 3" descr="C:\Users\zg\Desktop\图片2 拷贝.gif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635896" y="5445224"/>
            <a:ext cx="1084071" cy="1090720"/>
          </a:xfrm>
          <a:prstGeom prst="rect">
            <a:avLst/>
          </a:prstGeom>
          <a:noFill/>
        </p:spPr>
      </p:pic>
      <p:pic>
        <p:nvPicPr>
          <p:cNvPr id="12" name="Picture 15" descr="C:\Users\Administrator\Desktop\图片5 拷贝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5517232"/>
            <a:ext cx="864096" cy="923876"/>
          </a:xfrm>
          <a:prstGeom prst="rect">
            <a:avLst/>
          </a:prstGeom>
          <a:noFill/>
        </p:spPr>
      </p:pic>
      <p:pic>
        <p:nvPicPr>
          <p:cNvPr id="13" name="Picture 20" descr="C:\Users\Administrator\Desktop\图片6 拷贝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5229200"/>
            <a:ext cx="1872208" cy="1249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0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Administrator\Desktop\图片9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45224"/>
            <a:ext cx="1459836" cy="1070751"/>
          </a:xfrm>
          <a:prstGeom prst="rect">
            <a:avLst/>
          </a:prstGeom>
          <a:noFill/>
        </p:spPr>
      </p:pic>
      <p:pic>
        <p:nvPicPr>
          <p:cNvPr id="2050" name="Picture 2" descr="C:\Users\zg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516" y="4797152"/>
            <a:ext cx="2793052" cy="2096964"/>
          </a:xfrm>
          <a:prstGeom prst="rect">
            <a:avLst/>
          </a:prstGeom>
          <a:noFill/>
        </p:spPr>
      </p:pic>
      <p:pic>
        <p:nvPicPr>
          <p:cNvPr id="2051" name="Picture 3" descr="C:\Users\zg\Desktop\图片2 拷贝.gif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572393" y="4976491"/>
            <a:ext cx="1872210" cy="1788178"/>
          </a:xfrm>
          <a:prstGeom prst="rect">
            <a:avLst/>
          </a:prstGeom>
          <a:noFill/>
        </p:spPr>
      </p:pic>
      <p:pic>
        <p:nvPicPr>
          <p:cNvPr id="12" name="Picture 15" descr="C:\Users\Administrator\Desktop\图片5 拷贝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5308628"/>
            <a:ext cx="1368152" cy="1462804"/>
          </a:xfrm>
          <a:prstGeom prst="rect">
            <a:avLst/>
          </a:prstGeom>
          <a:noFill/>
        </p:spPr>
      </p:pic>
      <p:pic>
        <p:nvPicPr>
          <p:cNvPr id="13" name="Picture 20" descr="C:\Users\Administrator\Desktop\图片6 拷贝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5229200"/>
            <a:ext cx="2195836" cy="1465735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23528" y="19224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小鸡用小尖嘴啄鸡蛋壳。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19224"/>
            <a:ext cx="853244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</a:t>
            </a:r>
            <a:r>
              <a:rPr lang="zh-CN" altLang="en-US" sz="14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他啄呀啄呀，啄出一个小小的</a:t>
            </a:r>
            <a:r>
              <a:rPr lang="zh-CN" altLang="en-US" sz="3200" b="1" spc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洞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20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1940" y="740544"/>
            <a:ext cx="8532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en-US" sz="1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他看见天空是蓝</a:t>
            </a:r>
            <a:r>
              <a:rPr lang="zh-CN" altLang="en-US" sz="3200" b="1" spc="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莹莹的，草地是绿茵茵的，小河是</a:t>
            </a:r>
            <a:r>
              <a:rPr lang="zh-CN" altLang="en-US" sz="3200" b="1" spc="9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碧澄</a:t>
            </a:r>
            <a:r>
              <a:rPr lang="zh-CN" altLang="en-US" sz="3200" b="1" spc="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2204864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原来世界这么美丽呀！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0080" y="221355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en-US" sz="20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小鸡高兴极了。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3528" y="2950344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它用力</a:t>
            </a:r>
            <a:r>
              <a:rPr lang="zh-CN" altLang="en-US" sz="3200" b="1" spc="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撑，就把蛋</a:t>
            </a:r>
            <a:r>
              <a:rPr lang="zh-CN" altLang="en-US" sz="3200" b="1" spc="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壳撑</a:t>
            </a: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破了。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528" y="2956352"/>
            <a:ext cx="8532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</a:t>
            </a:r>
            <a:r>
              <a:rPr lang="zh-CN" altLang="en-US" sz="24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pc="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它叽叽叽</a:t>
            </a:r>
            <a:r>
              <a:rPr lang="zh-CN" altLang="en-US" sz="3200" b="1" spc="2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地叫着，慢慢地站了起来。</a:t>
            </a:r>
            <a:endParaRPr lang="zh-CN" altLang="en-US" sz="3200" b="1" spc="2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403648" y="2878916"/>
            <a:ext cx="3727670" cy="1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416348" y="2925524"/>
            <a:ext cx="38164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spc="1200" dirty="0" smtClean="0"/>
              <a:t>指导朗读，注意读出句子的语气。</a:t>
            </a:r>
            <a:endParaRPr lang="zh-CN" altLang="en-US" sz="800" spc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3258840" y="6581001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小鸡伸出小脑袋 ，看到了什么呢？</a:t>
            </a:r>
            <a:endParaRPr lang="zh-CN" altLang="en-US" sz="1200" dirty="0"/>
          </a:p>
        </p:txBody>
      </p:sp>
      <p:sp>
        <p:nvSpPr>
          <p:cNvPr id="25" name="矩形 24"/>
          <p:cNvSpPr/>
          <p:nvPr/>
        </p:nvSpPr>
        <p:spPr>
          <a:xfrm>
            <a:off x="0" y="6453336"/>
            <a:ext cx="21082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/>
              <a:t>小鸡为什么要这样做呢？容易吗？</a:t>
            </a:r>
            <a:endParaRPr lang="zh-CN" altLang="en-US" sz="1000" dirty="0"/>
          </a:p>
        </p:txBody>
      </p:sp>
      <p:sp>
        <p:nvSpPr>
          <p:cNvPr id="26" name="矩形 25"/>
          <p:cNvSpPr/>
          <p:nvPr/>
        </p:nvSpPr>
        <p:spPr>
          <a:xfrm>
            <a:off x="1588" y="6649879"/>
            <a:ext cx="236475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b="1" dirty="0" smtClean="0"/>
              <a:t>你从哪里读出了小鸡啄蛋壳的不容易？</a:t>
            </a:r>
            <a:endParaRPr lang="zh-CN" alt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267744" y="574517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洞  眼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7" grpId="0"/>
      <p:bldP spid="18" grpId="0"/>
      <p:bldP spid="21" grpId="0"/>
      <p:bldP spid="24" grpId="0"/>
      <p:bldP spid="25" grpId="0"/>
      <p:bldP spid="26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78644" y="404664"/>
            <a:ext cx="8424936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    叽叽</a:t>
            </a:r>
            <a:r>
              <a:rPr lang="zh-CN" altLang="en-US" sz="3200" b="1" spc="-3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叽叽</a:t>
            </a:r>
            <a:r>
              <a:rPr lang="zh-CN" altLang="en-US" sz="3200" b="1" spc="-3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鸡</a:t>
            </a:r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3200" b="1" spc="-300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世界多美呀</a:t>
            </a:r>
            <a:r>
              <a:rPr lang="en-US" altLang="zh-CN" sz="3200" b="1" spc="-15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蓝莹莹的，绿茵茵的，碧澄澄的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sz="3200" b="1" spc="-1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5399" y="2924944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蓝莹莹的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1145399" y="4185084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绿茵茵的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1145399" y="5445224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 smtClean="0">
                <a:latin typeface="楷体" pitchFamily="49" charset="-122"/>
                <a:ea typeface="楷体" pitchFamily="49" charset="-122"/>
              </a:rPr>
              <a:t>碧澄澄的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972936" y="2924944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小  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2936" y="4185084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天  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72936" y="5445224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草  地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2" name="直接连接符 21"/>
          <p:cNvCxnSpPr>
            <a:stCxn id="15" idx="3"/>
            <a:endCxn id="19" idx="1"/>
          </p:cNvCxnSpPr>
          <p:nvPr/>
        </p:nvCxnSpPr>
        <p:spPr>
          <a:xfrm>
            <a:off x="3131840" y="3217332"/>
            <a:ext cx="2841096" cy="12601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131840" y="4509120"/>
            <a:ext cx="2841096" cy="12601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8" idx="1"/>
          </p:cNvCxnSpPr>
          <p:nvPr/>
        </p:nvCxnSpPr>
        <p:spPr>
          <a:xfrm flipV="1">
            <a:off x="3131840" y="3217332"/>
            <a:ext cx="2841096" cy="25159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60648"/>
            <a:ext cx="619268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3809" y="6585476"/>
            <a:ext cx="2880000" cy="28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504" y="6576546"/>
            <a:ext cx="2880000" cy="28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760" y="6597352"/>
            <a:ext cx="1800000" cy="26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25344"/>
            <a:ext cx="899592" cy="33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7" y="7992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28675"/>
          <p:cNvSpPr txBox="1">
            <a:spLocks noChangeArrowheads="1"/>
          </p:cNvSpPr>
          <p:nvPr/>
        </p:nvSpPr>
        <p:spPr bwMode="auto">
          <a:xfrm>
            <a:off x="323528" y="188913"/>
            <a:ext cx="44651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照样子说词语：</a:t>
            </a:r>
          </a:p>
        </p:txBody>
      </p:sp>
      <p:sp>
        <p:nvSpPr>
          <p:cNvPr id="13" name="文本框 29698"/>
          <p:cNvSpPr txBox="1">
            <a:spLocks noChangeArrowheads="1"/>
          </p:cNvSpPr>
          <p:nvPr/>
        </p:nvSpPr>
        <p:spPr bwMode="auto">
          <a:xfrm>
            <a:off x="4716016" y="260648"/>
            <a:ext cx="28800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</a:rPr>
              <a:t>蓝莹莹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5" name="文本框 29700"/>
          <p:cNvSpPr txBox="1">
            <a:spLocks noChangeArrowheads="1"/>
          </p:cNvSpPr>
          <p:nvPr/>
        </p:nvSpPr>
        <p:spPr bwMode="auto">
          <a:xfrm>
            <a:off x="4547407" y="1809546"/>
            <a:ext cx="1320738" cy="388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白茫茫</a:t>
            </a: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蓝湛湛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水灵灵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红彤彤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黄澄澄 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29700"/>
          <p:cNvSpPr txBox="1">
            <a:spLocks noChangeArrowheads="1"/>
          </p:cNvSpPr>
          <p:nvPr/>
        </p:nvSpPr>
        <p:spPr bwMode="auto">
          <a:xfrm>
            <a:off x="6215887" y="1809546"/>
            <a:ext cx="1380449" cy="388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亮晶晶</a:t>
            </a:r>
            <a:endParaRPr lang="zh-CN" altLang="en-US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白花花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红扑扑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懒洋洋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水汪汪 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29700"/>
          <p:cNvSpPr txBox="1">
            <a:spLocks noChangeArrowheads="1"/>
          </p:cNvSpPr>
          <p:nvPr/>
        </p:nvSpPr>
        <p:spPr bwMode="auto">
          <a:xfrm>
            <a:off x="1500933" y="1809546"/>
            <a:ext cx="129614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绿茵茵 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黄乎乎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绿油油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红艳艳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黑乎乎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29700"/>
          <p:cNvSpPr txBox="1">
            <a:spLocks noChangeArrowheads="1"/>
          </p:cNvSpPr>
          <p:nvPr/>
        </p:nvSpPr>
        <p:spPr bwMode="auto">
          <a:xfrm>
            <a:off x="2962491" y="1809546"/>
            <a:ext cx="130877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碧澄澄 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红通通 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金灿灿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黑压压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嫩生生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16632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000" b="1" dirty="0" smtClean="0">
                <a:solidFill>
                  <a:srgbClr val="0000FF"/>
                </a:solidFill>
              </a:rPr>
              <a:t>填　一　填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196752"/>
            <a:ext cx="8589268" cy="5472608"/>
          </a:xfrm>
        </p:spPr>
        <p:txBody>
          <a:bodyPr>
            <a:noAutofit/>
          </a:bodyPr>
          <a:lstStyle/>
          <a:p>
            <a:pPr eaLnBrk="1" hangingPunct="1">
              <a:lnSpc>
                <a:spcPct val="200000"/>
              </a:lnSpc>
              <a:buFontTx/>
              <a:buNone/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  ●公园真美呀！天是（   ），树木是（   ），河水是（   ）。</a:t>
            </a:r>
          </a:p>
          <a:p>
            <a:pPr>
              <a:lnSpc>
                <a:spcPct val="200000"/>
              </a:lnSpc>
              <a:buNone/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  ●公园真美呀！天是（   ），麦苗是（   ），花儿是（   ）。</a:t>
            </a:r>
          </a:p>
          <a:p>
            <a:pPr>
              <a:lnSpc>
                <a:spcPct val="200000"/>
              </a:lnSpc>
              <a:buNone/>
            </a:pP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      ●学校真美呀！</a:t>
            </a:r>
            <a:r>
              <a:rPr kumimoji="1" lang="zh-CN" altLang="en-US" sz="2800" b="1" u="sng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是（   ），</a:t>
            </a:r>
            <a:r>
              <a:rPr kumimoji="1" lang="zh-CN" altLang="en-US" sz="2800" b="1" u="sng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是（   ），</a:t>
            </a:r>
            <a:r>
              <a:rPr kumimoji="1" lang="zh-CN" altLang="en-US" sz="2800" b="1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是（     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421" name="Picture 5" descr="图片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350" y="908050"/>
            <a:ext cx="2079625" cy="792163"/>
          </a:xfrm>
          <a:prstGeom prst="rect">
            <a:avLst/>
          </a:prstGeom>
          <a:noFill/>
        </p:spPr>
      </p:pic>
      <p:sp>
        <p:nvSpPr>
          <p:cNvPr id="188422" name="AutoShape 6"/>
          <p:cNvSpPr>
            <a:spLocks noChangeArrowheads="1"/>
          </p:cNvSpPr>
          <p:nvPr/>
        </p:nvSpPr>
        <p:spPr bwMode="auto">
          <a:xfrm>
            <a:off x="467544" y="2449969"/>
            <a:ext cx="1225550" cy="576262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00FF"/>
              </a:solidFill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468040" y="1857524"/>
            <a:ext cx="8136904" cy="391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0E85F2"/>
                </a:solidFill>
                <a:latin typeface="楷体" pitchFamily="49" charset="-122"/>
                <a:ea typeface="楷体" pitchFamily="49" charset="-122"/>
              </a:rPr>
              <a:t>    大自</a:t>
            </a:r>
            <a:r>
              <a:rPr kumimoji="1" lang="zh-CN" altLang="en-US" sz="4400" b="1" dirty="0">
                <a:solidFill>
                  <a:srgbClr val="0E85F2"/>
                </a:solidFill>
                <a:latin typeface="楷体" pitchFamily="49" charset="-122"/>
                <a:ea typeface="楷体" pitchFamily="49" charset="-122"/>
              </a:rPr>
              <a:t>然中，美无处不在。请你留心一下，把你眼中的美丽的世界向大家说说。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27584" y="902325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照样子，写一写。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1694413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FF33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世界多美呀！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天空是蓝莹莹的，草地是绿茵茵的，小河是碧澄澄的。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）是（      ）的，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）是（      ）的，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）是（      ）的，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）是（      ）的，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）是（      ）的。</a:t>
            </a:r>
            <a:endParaRPr lang="zh-CN" altLang="en-US" sz="2800" dirty="0"/>
          </a:p>
        </p:txBody>
      </p:sp>
      <p:sp>
        <p:nvSpPr>
          <p:cNvPr id="5" name="WordArt 2"/>
          <p:cNvSpPr>
            <a:spLocks noChangeArrowheads="1" noChangeShapeType="1"/>
          </p:cNvSpPr>
          <p:nvPr/>
        </p:nvSpPr>
        <p:spPr bwMode="auto">
          <a:xfrm>
            <a:off x="2051720" y="188566"/>
            <a:ext cx="547211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 dirty="0">
                <a:ln w="19050" cap="flat" cmpd="sng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  <a:ea typeface="华文新魏"/>
              </a:rPr>
              <a:t>拓展思维训练：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260648"/>
            <a:ext cx="468052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itchFamily="18" charset="0"/>
              </a:rPr>
              <a:t>义务教育语文</a:t>
            </a:r>
            <a:r>
              <a:rPr lang="en-US" altLang="zh-CN" sz="2400" b="1" dirty="0" smtClean="0">
                <a:latin typeface="Times New Roman" pitchFamily="18" charset="0"/>
              </a:rPr>
              <a:t>S</a:t>
            </a:r>
            <a:r>
              <a:rPr lang="zh-CN" altLang="en-US" sz="2400" b="1" dirty="0" smtClean="0">
                <a:latin typeface="Times New Roman" pitchFamily="18" charset="0"/>
              </a:rPr>
              <a:t>版</a:t>
            </a:r>
            <a:r>
              <a:rPr lang="en-US" altLang="zh-CN" sz="2400" b="1" dirty="0" smtClean="0">
                <a:latin typeface="Times New Roman" pitchFamily="18" charset="0"/>
              </a:rPr>
              <a:t>2016</a:t>
            </a:r>
            <a:r>
              <a:rPr lang="zh-CN" altLang="en-US" sz="2400" b="1" dirty="0" smtClean="0">
                <a:latin typeface="Times New Roman" pitchFamily="18" charset="0"/>
              </a:rPr>
              <a:t>年修订教材</a:t>
            </a:r>
            <a:endParaRPr lang="zh-CN" altLang="en-US" sz="2400" b="1" dirty="0">
              <a:latin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02922" y="2679055"/>
            <a:ext cx="6098610" cy="1470025"/>
            <a:chOff x="1366153" y="2693987"/>
            <a:chExt cx="5544616" cy="1470025"/>
          </a:xfrm>
        </p:grpSpPr>
        <p:sp>
          <p:nvSpPr>
            <p:cNvPr id="7" name="椭圆 6"/>
            <p:cNvSpPr/>
            <p:nvPr/>
          </p:nvSpPr>
          <p:spPr>
            <a:xfrm>
              <a:off x="1403648" y="2924944"/>
              <a:ext cx="936104" cy="936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Rectangle 2"/>
            <p:cNvSpPr txBox="1">
              <a:spLocks noChangeArrowheads="1"/>
            </p:cNvSpPr>
            <p:nvPr/>
          </p:nvSpPr>
          <p:spPr>
            <a:xfrm>
              <a:off x="1366153" y="2693987"/>
              <a:ext cx="5544616" cy="1470025"/>
            </a:xfrm>
            <a:prstGeom prst="rect">
              <a:avLst/>
            </a:prstGeom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1200" cap="none" normalizeH="0" noProof="0" dirty="0" smtClean="0">
                  <a:ln>
                    <a:solidFill>
                      <a:schemeClr val="bg2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4 </a:t>
              </a:r>
              <a:r>
                <a:rPr kumimoji="0" lang="zh-CN" altLang="en-US" sz="7200" b="1" i="0" u="none" strike="noStrike" kern="1200" cap="none" normalizeH="0" noProof="0" dirty="0" smtClean="0">
                  <a:ln>
                    <a:solidFill>
                      <a:schemeClr val="bg2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世界多美呀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131840" y="692696"/>
            <a:ext cx="5208952" cy="31426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小朋友们：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再见！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10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3564669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4" descr="http://pic.pptbz.com/pptpic/201105/201105210713214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" name="矩形 192"/>
          <p:cNvSpPr/>
          <p:nvPr/>
        </p:nvSpPr>
        <p:spPr>
          <a:xfrm>
            <a:off x="8240134" y="6170314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79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40678" y="2285234"/>
            <a:ext cx="374441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zh-CN" altLang="en-US" sz="1400" spc="7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呀鸡卧蛋壳周乎整嘴洞丽极破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5167530" y="2261309"/>
            <a:ext cx="3456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186580" y="2693357"/>
            <a:ext cx="3456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099796" y="2204864"/>
            <a:ext cx="36279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endParaRPr lang="en-US" altLang="zh-CN" sz="10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932040" y="2708920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朗读课文。说说小鸡啄开蛋壳后，看到了一个怎样的世界。</a:t>
            </a:r>
          </a:p>
        </p:txBody>
      </p:sp>
      <p:sp>
        <p:nvSpPr>
          <p:cNvPr id="75" name="矩形 74"/>
          <p:cNvSpPr/>
          <p:nvPr/>
        </p:nvSpPr>
        <p:spPr>
          <a:xfrm>
            <a:off x="4943329" y="3037834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填一填，读一读，注意独处句子的语气。</a:t>
            </a:r>
          </a:p>
        </p:txBody>
      </p:sp>
      <p:grpSp>
        <p:nvGrpSpPr>
          <p:cNvPr id="2" name="组合 47"/>
          <p:cNvGrpSpPr/>
          <p:nvPr/>
        </p:nvGrpSpPr>
        <p:grpSpPr>
          <a:xfrm>
            <a:off x="5048319" y="4535611"/>
            <a:ext cx="1224136" cy="338554"/>
            <a:chOff x="5104631" y="4465689"/>
            <a:chExt cx="1483593" cy="410311"/>
          </a:xfrm>
        </p:grpSpPr>
        <p:grpSp>
          <p:nvGrpSpPr>
            <p:cNvPr id="3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9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0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0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82" name="Text Box 3"/>
            <p:cNvSpPr txBox="1">
              <a:spLocks noChangeArrowheads="1"/>
            </p:cNvSpPr>
            <p:nvPr/>
          </p:nvSpPr>
          <p:spPr bwMode="auto">
            <a:xfrm>
              <a:off x="5104631" y="4465689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乎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9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9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9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8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9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9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9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0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8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8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8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2" name="组合 48"/>
          <p:cNvGrpSpPr/>
          <p:nvPr/>
        </p:nvGrpSpPr>
        <p:grpSpPr>
          <a:xfrm>
            <a:off x="6336569" y="4535612"/>
            <a:ext cx="1224136" cy="338554"/>
            <a:chOff x="5104631" y="4465688"/>
            <a:chExt cx="1483593" cy="410311"/>
          </a:xfrm>
        </p:grpSpPr>
        <p:grpSp>
          <p:nvGrpSpPr>
            <p:cNvPr id="13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2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2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2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04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他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5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1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6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7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1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8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9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0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0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1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1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sp>
        <p:nvSpPr>
          <p:cNvPr id="125" name="矩形 124"/>
          <p:cNvSpPr/>
          <p:nvPr/>
        </p:nvSpPr>
        <p:spPr>
          <a:xfrm>
            <a:off x="4970181" y="4005064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描一描，写一写。</a:t>
            </a:r>
          </a:p>
        </p:txBody>
      </p:sp>
      <p:grpSp>
        <p:nvGrpSpPr>
          <p:cNvPr id="21" name="组合 72"/>
          <p:cNvGrpSpPr/>
          <p:nvPr/>
        </p:nvGrpSpPr>
        <p:grpSpPr>
          <a:xfrm>
            <a:off x="5048319" y="5053359"/>
            <a:ext cx="1224136" cy="338554"/>
            <a:chOff x="5104631" y="4465688"/>
            <a:chExt cx="1483593" cy="410311"/>
          </a:xfrm>
        </p:grpSpPr>
        <p:grpSp>
          <p:nvGrpSpPr>
            <p:cNvPr id="22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4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4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4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28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鸡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4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4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4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4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6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3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8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3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3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9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3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30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3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3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31" name="组合 94"/>
          <p:cNvGrpSpPr/>
          <p:nvPr/>
        </p:nvGrpSpPr>
        <p:grpSpPr>
          <a:xfrm>
            <a:off x="6336569" y="5053358"/>
            <a:ext cx="1224136" cy="338554"/>
            <a:chOff x="5104631" y="4465688"/>
            <a:chExt cx="1483593" cy="410311"/>
          </a:xfrm>
        </p:grpSpPr>
        <p:grpSp>
          <p:nvGrpSpPr>
            <p:cNvPr id="64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6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4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50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呀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76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6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78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5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7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6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6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80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5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8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5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5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83" name="组合 116"/>
          <p:cNvGrpSpPr/>
          <p:nvPr/>
        </p:nvGrpSpPr>
        <p:grpSpPr>
          <a:xfrm>
            <a:off x="5048319" y="5561582"/>
            <a:ext cx="1224136" cy="338554"/>
            <a:chOff x="5104631" y="4465688"/>
            <a:chExt cx="1483593" cy="410311"/>
          </a:xfrm>
        </p:grpSpPr>
        <p:grpSp>
          <p:nvGrpSpPr>
            <p:cNvPr id="84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18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8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9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72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空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87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18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9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8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8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95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18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9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8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8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02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17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0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17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7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05" name="组合 138"/>
          <p:cNvGrpSpPr/>
          <p:nvPr/>
        </p:nvGrpSpPr>
        <p:grpSpPr>
          <a:xfrm>
            <a:off x="6336569" y="5561581"/>
            <a:ext cx="1224136" cy="338554"/>
            <a:chOff x="5104631" y="4465688"/>
            <a:chExt cx="1483593" cy="410311"/>
          </a:xfrm>
        </p:grpSpPr>
        <p:grpSp>
          <p:nvGrpSpPr>
            <p:cNvPr id="106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22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0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25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26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196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高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09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217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1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21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22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17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0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2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1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12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126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01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12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03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0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129" name="组合 226"/>
          <p:cNvGrpSpPr>
            <a:grpSpLocks noChangeAspect="1"/>
          </p:cNvGrpSpPr>
          <p:nvPr/>
        </p:nvGrpSpPr>
        <p:grpSpPr>
          <a:xfrm>
            <a:off x="6895722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28" name="圆角矩形 227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72"/>
          <p:cNvGrpSpPr>
            <a:grpSpLocks noChangeAspect="1"/>
          </p:cNvGrpSpPr>
          <p:nvPr/>
        </p:nvGrpSpPr>
        <p:grpSpPr>
          <a:xfrm>
            <a:off x="6319658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32" name="圆角矩形 231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76"/>
          <p:cNvGrpSpPr>
            <a:grpSpLocks noChangeAspect="1"/>
          </p:cNvGrpSpPr>
          <p:nvPr/>
        </p:nvGrpSpPr>
        <p:grpSpPr>
          <a:xfrm>
            <a:off x="8047850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36" name="圆角矩形 235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80"/>
          <p:cNvGrpSpPr>
            <a:grpSpLocks noChangeAspect="1"/>
          </p:cNvGrpSpPr>
          <p:nvPr/>
        </p:nvGrpSpPr>
        <p:grpSpPr>
          <a:xfrm>
            <a:off x="7471786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40" name="圆角矩形 239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84"/>
          <p:cNvGrpSpPr>
            <a:grpSpLocks noChangeAspect="1"/>
          </p:cNvGrpSpPr>
          <p:nvPr/>
        </p:nvGrpSpPr>
        <p:grpSpPr>
          <a:xfrm>
            <a:off x="5743594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44" name="圆角矩形 243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7" name="矩形 246"/>
          <p:cNvSpPr/>
          <p:nvPr/>
        </p:nvSpPr>
        <p:spPr>
          <a:xfrm>
            <a:off x="5698027" y="6086583"/>
            <a:ext cx="57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四周</a:t>
            </a:r>
          </a:p>
        </p:txBody>
      </p:sp>
      <p:sp>
        <p:nvSpPr>
          <p:cNvPr id="248" name="矩形 247"/>
          <p:cNvSpPr/>
          <p:nvPr/>
        </p:nvSpPr>
        <p:spPr>
          <a:xfrm>
            <a:off x="6294542" y="6089946"/>
            <a:ext cx="576000" cy="344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000" spc="-1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绿茵茵</a:t>
            </a:r>
          </a:p>
        </p:txBody>
      </p:sp>
      <p:sp>
        <p:nvSpPr>
          <p:cNvPr id="249" name="矩形 248"/>
          <p:cNvSpPr/>
          <p:nvPr/>
        </p:nvSpPr>
        <p:spPr>
          <a:xfrm>
            <a:off x="6860553" y="6086583"/>
            <a:ext cx="57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000" spc="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美丽</a:t>
            </a:r>
          </a:p>
        </p:txBody>
      </p:sp>
      <p:grpSp>
        <p:nvGrpSpPr>
          <p:cNvPr id="141" name="组合 249"/>
          <p:cNvGrpSpPr>
            <a:grpSpLocks noChangeAspect="1"/>
          </p:cNvGrpSpPr>
          <p:nvPr/>
        </p:nvGrpSpPr>
        <p:grpSpPr>
          <a:xfrm>
            <a:off x="5167530" y="6242321"/>
            <a:ext cx="468000" cy="208346"/>
            <a:chOff x="5652120" y="5661248"/>
            <a:chExt cx="540000" cy="240399"/>
          </a:xfrm>
          <a:solidFill>
            <a:schemeClr val="accent6"/>
          </a:solidFill>
        </p:grpSpPr>
        <p:sp>
          <p:nvSpPr>
            <p:cNvPr id="251" name="圆角矩形 250"/>
            <p:cNvSpPr/>
            <p:nvPr/>
          </p:nvSpPr>
          <p:spPr>
            <a:xfrm>
              <a:off x="5652120" y="5661248"/>
              <a:ext cx="540000" cy="2160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5752703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6031210" y="5829647"/>
              <a:ext cx="72000" cy="72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同侧圆角矩形 253"/>
          <p:cNvSpPr/>
          <p:nvPr/>
        </p:nvSpPr>
        <p:spPr>
          <a:xfrm>
            <a:off x="5395301" y="6122599"/>
            <a:ext cx="216000" cy="108000"/>
          </a:xfrm>
          <a:prstGeom prst="round2Same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矩形 254"/>
          <p:cNvSpPr/>
          <p:nvPr/>
        </p:nvSpPr>
        <p:spPr>
          <a:xfrm>
            <a:off x="5443839" y="6135145"/>
            <a:ext cx="10800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矩形 255"/>
          <p:cNvSpPr/>
          <p:nvPr/>
        </p:nvSpPr>
        <p:spPr>
          <a:xfrm>
            <a:off x="5251261" y="6158590"/>
            <a:ext cx="36000" cy="72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云形标注 256"/>
          <p:cNvSpPr>
            <a:spLocks noChangeAspect="1"/>
          </p:cNvSpPr>
          <p:nvPr/>
        </p:nvSpPr>
        <p:spPr>
          <a:xfrm>
            <a:off x="5239538" y="6026298"/>
            <a:ext cx="240000" cy="72000"/>
          </a:xfrm>
          <a:prstGeom prst="cloudCallout">
            <a:avLst>
              <a:gd name="adj1" fmla="val -46881"/>
              <a:gd name="adj2" fmla="val 18189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矩形 257"/>
          <p:cNvSpPr/>
          <p:nvPr/>
        </p:nvSpPr>
        <p:spPr>
          <a:xfrm>
            <a:off x="8407890" y="6386338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84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259" name="矩形 258"/>
          <p:cNvSpPr/>
          <p:nvPr/>
        </p:nvSpPr>
        <p:spPr>
          <a:xfrm>
            <a:off x="5074386" y="4283346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zh-CN" altLang="en-US" sz="1400" dirty="0"/>
          </a:p>
        </p:txBody>
      </p:sp>
      <p:sp>
        <p:nvSpPr>
          <p:cNvPr id="260" name="矩形 259"/>
          <p:cNvSpPr/>
          <p:nvPr/>
        </p:nvSpPr>
        <p:spPr>
          <a:xfrm>
            <a:off x="6336569" y="4298204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endParaRPr lang="zh-CN" altLang="en-US" sz="1400" dirty="0"/>
          </a:p>
        </p:txBody>
      </p:sp>
      <p:sp>
        <p:nvSpPr>
          <p:cNvPr id="261" name="矩形 260"/>
          <p:cNvSpPr/>
          <p:nvPr/>
        </p:nvSpPr>
        <p:spPr>
          <a:xfrm>
            <a:off x="5004048" y="4811785"/>
            <a:ext cx="325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zh-CN" altLang="en-US" sz="1400" dirty="0"/>
          </a:p>
        </p:txBody>
      </p:sp>
      <p:sp>
        <p:nvSpPr>
          <p:cNvPr id="262" name="矩形 261"/>
          <p:cNvSpPr/>
          <p:nvPr/>
        </p:nvSpPr>
        <p:spPr>
          <a:xfrm>
            <a:off x="6369325" y="4826643"/>
            <a:ext cx="396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yɑ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/>
          </a:p>
        </p:txBody>
      </p:sp>
      <p:sp>
        <p:nvSpPr>
          <p:cNvPr id="263" name="矩形 262"/>
          <p:cNvSpPr/>
          <p:nvPr/>
        </p:nvSpPr>
        <p:spPr>
          <a:xfrm>
            <a:off x="5013573" y="5321174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zh-CN" altLang="en-US" sz="1400" dirty="0"/>
          </a:p>
        </p:txBody>
      </p:sp>
      <p:sp>
        <p:nvSpPr>
          <p:cNvPr id="264" name="矩形 263"/>
          <p:cNvSpPr/>
          <p:nvPr/>
        </p:nvSpPr>
        <p:spPr>
          <a:xfrm>
            <a:off x="6346094" y="5336032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5" name="TextBox 334"/>
          <p:cNvSpPr txBox="1"/>
          <p:nvPr/>
        </p:nvSpPr>
        <p:spPr>
          <a:xfrm>
            <a:off x="5220072" y="3397874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●整个世界都是</a:t>
            </a:r>
            <a:r>
              <a:rPr lang="zh-CN" altLang="en-US" sz="1400" u="sng" dirty="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的呀！</a:t>
            </a:r>
            <a:endParaRPr lang="en-US" altLang="zh-CN" sz="1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●原来世界这么</a:t>
            </a:r>
            <a:r>
              <a:rPr lang="zh-CN" altLang="en-US" sz="1400" u="sng" dirty="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呀！</a:t>
            </a:r>
            <a:endParaRPr lang="zh-CN" altLang="en-US" sz="1400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505685" y="5956295"/>
            <a:ext cx="360040" cy="29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78</a:t>
            </a:r>
            <a:endParaRPr lang="zh-CN" altLang="en-US" sz="800" dirty="0" smtClean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1451037" y="322853"/>
            <a:ext cx="19159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endParaRPr lang="zh-CN" altLang="en-US" sz="1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8061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  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世 界 多 美 呀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9" name="Picture 2" descr="G:\小学一年级下册教学课件\2016语文S版小学一年级下册《世界多美呀》教学课件\世界多美呀_插图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17" y="3505282"/>
            <a:ext cx="3812150" cy="2859113"/>
          </a:xfrm>
          <a:prstGeom prst="rect">
            <a:avLst/>
          </a:prstGeom>
          <a:noFill/>
        </p:spPr>
      </p:pic>
      <p:cxnSp>
        <p:nvCxnSpPr>
          <p:cNvPr id="338" name="直接连接符 337"/>
          <p:cNvCxnSpPr/>
          <p:nvPr/>
        </p:nvCxnSpPr>
        <p:spPr>
          <a:xfrm>
            <a:off x="334817" y="5865983"/>
            <a:ext cx="1500879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矩形 338"/>
          <p:cNvSpPr/>
          <p:nvPr/>
        </p:nvSpPr>
        <p:spPr>
          <a:xfrm>
            <a:off x="262809" y="5744545"/>
            <a:ext cx="1716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000" spc="-5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作者楼飞甫。选用时有改动。</a:t>
            </a:r>
          </a:p>
        </p:txBody>
      </p:sp>
      <p:sp>
        <p:nvSpPr>
          <p:cNvPr id="235" name="矩形 234"/>
          <p:cNvSpPr/>
          <p:nvPr/>
        </p:nvSpPr>
        <p:spPr>
          <a:xfrm>
            <a:off x="323528" y="1041698"/>
            <a:ext cx="3888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7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母鸡卧着孵小鸡，一卧卧了许多天。蛋壳里的小鸡先是睡着的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后来他醒了</a:t>
            </a:r>
            <a:r>
              <a:rPr lang="zh-CN" altLang="en-US" sz="14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看见四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周黄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乎乎的。小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鸡想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整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个世界都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黄色的呀！</a:t>
            </a:r>
          </a:p>
          <a:p>
            <a:pPr>
              <a:lnSpc>
                <a:spcPct val="200000"/>
              </a:lnSpc>
            </a:pP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800" spc="15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小鸡用小尖嘴啄鸡蛋壳。他啄呀啄呀，啄出一个小小的</a:t>
            </a:r>
            <a:r>
              <a:rPr lang="zh-CN" altLang="en-US" sz="1400" spc="600" dirty="0" smtClean="0">
                <a:latin typeface="楷体" pitchFamily="49" charset="-122"/>
                <a:ea typeface="楷体" pitchFamily="49" charset="-122"/>
              </a:rPr>
              <a:t>洞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眼</a:t>
            </a:r>
            <a:r>
              <a:rPr lang="zh-CN" altLang="en-US" sz="1000" spc="150" dirty="0" smtClean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1400" spc="-3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他看见天空是蓝莹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莹的，草地是绿茵茵的，小河是碧澄澄</a:t>
            </a:r>
            <a:r>
              <a:rPr lang="zh-CN" altLang="en-US" sz="1400" spc="150" dirty="0" smtClean="0">
                <a:latin typeface="楷体" pitchFamily="49" charset="-122"/>
                <a:ea typeface="楷体" pitchFamily="49" charset="-122"/>
              </a:rPr>
              <a:t>的。原来世界这么美丽呀！小鸡高兴极了。</a:t>
            </a:r>
            <a:endParaRPr lang="zh-CN" altLang="en-US" sz="1400" spc="1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327802" y="859541"/>
            <a:ext cx="43091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fū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xǔ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xiān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shuì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hòu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xǐnɡ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kàn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jiàn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dōu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de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de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yǎnr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kōnɡ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  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yuán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me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xīnɡ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le</a:t>
            </a:r>
            <a:endParaRPr lang="zh-CN" altLang="en-US" sz="1000" spc="-15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0" name="矩形 249"/>
          <p:cNvSpPr/>
          <p:nvPr/>
        </p:nvSpPr>
        <p:spPr>
          <a:xfrm>
            <a:off x="5015335" y="476672"/>
            <a:ext cx="3888000" cy="173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它用力一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撑，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就把蛋壳撑破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了。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它叽叽叽地叫着，慢慢地站了起来。</a:t>
            </a:r>
          </a:p>
          <a:p>
            <a:pPr>
              <a:lnSpc>
                <a:spcPct val="200000"/>
              </a:lnSpc>
            </a:pPr>
            <a:r>
              <a:rPr lang="zh-CN" altLang="en-US" sz="1200" spc="3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叽叽，叽叽，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鸡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说：“世界多美呀</a:t>
            </a:r>
            <a:r>
              <a:rPr lang="en-US" altLang="zh-CN" sz="1400" spc="-15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400" spc="300" dirty="0" smtClean="0">
                <a:latin typeface="楷体" pitchFamily="49" charset="-122"/>
                <a:ea typeface="楷体" pitchFamily="49" charset="-122"/>
              </a:rPr>
              <a:t>蓝莹莹的，绿茵茵的，碧澄澄的</a:t>
            </a:r>
            <a:r>
              <a:rPr lang="zh-CN" altLang="en-US" sz="1400" spc="-150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sz="1400" spc="-1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4992759" y="266086"/>
            <a:ext cx="43091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yònɡ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jiù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bǎ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le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1000" spc="-15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8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jiào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màn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màn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zhàn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le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qǐ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ya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yínɡ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de       </a:t>
            </a:r>
            <a:r>
              <a:rPr lang="zh-CN" altLang="en-US" sz="1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5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0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de </a:t>
            </a:r>
            <a:endParaRPr lang="zh-CN" altLang="en-US" sz="1000" spc="-15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66" name="组合 48"/>
          <p:cNvGrpSpPr/>
          <p:nvPr/>
        </p:nvGrpSpPr>
        <p:grpSpPr>
          <a:xfrm>
            <a:off x="7618914" y="4533678"/>
            <a:ext cx="1224136" cy="338554"/>
            <a:chOff x="5104631" y="4465688"/>
            <a:chExt cx="1483593" cy="410311"/>
          </a:xfrm>
        </p:grpSpPr>
        <p:grpSp>
          <p:nvGrpSpPr>
            <p:cNvPr id="267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28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8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8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8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268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说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69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280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81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82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83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70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7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7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7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7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71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7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7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7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7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grpSp>
        <p:nvGrpSpPr>
          <p:cNvPr id="288" name="组合 94"/>
          <p:cNvGrpSpPr/>
          <p:nvPr/>
        </p:nvGrpSpPr>
        <p:grpSpPr>
          <a:xfrm>
            <a:off x="7618914" y="5051424"/>
            <a:ext cx="1224136" cy="338554"/>
            <a:chOff x="5104631" y="4465688"/>
            <a:chExt cx="1483593" cy="410311"/>
          </a:xfrm>
        </p:grpSpPr>
        <p:grpSp>
          <p:nvGrpSpPr>
            <p:cNvPr id="289" name="组合 23556"/>
            <p:cNvGrpSpPr>
              <a:grpSpLocks/>
            </p:cNvGrpSpPr>
            <p:nvPr/>
          </p:nvGrpSpPr>
          <p:grpSpPr bwMode="auto">
            <a:xfrm>
              <a:off x="5148064" y="4509120"/>
              <a:ext cx="360040" cy="351295"/>
              <a:chOff x="0" y="0"/>
              <a:chExt cx="4825" cy="4474"/>
            </a:xfrm>
          </p:grpSpPr>
          <p:sp>
            <p:nvSpPr>
              <p:cNvPr id="30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307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8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9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290" name="Text Box 3"/>
            <p:cNvSpPr txBox="1">
              <a:spLocks noChangeArrowheads="1"/>
            </p:cNvSpPr>
            <p:nvPr/>
          </p:nvSpPr>
          <p:spPr bwMode="auto">
            <a:xfrm>
              <a:off x="5104631" y="4465688"/>
              <a:ext cx="432048" cy="410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latin typeface="楷体" pitchFamily="49" charset="-122"/>
                  <a:ea typeface="楷体" pitchFamily="49" charset="-122"/>
                </a:rPr>
                <a:t>河</a:t>
              </a:r>
              <a:endParaRPr lang="zh-CN" altLang="en-US" sz="1600" b="1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91" name="组合 23556"/>
            <p:cNvGrpSpPr>
              <a:grpSpLocks/>
            </p:cNvGrpSpPr>
            <p:nvPr/>
          </p:nvGrpSpPr>
          <p:grpSpPr bwMode="auto">
            <a:xfrm>
              <a:off x="5508104" y="4509120"/>
              <a:ext cx="360040" cy="351295"/>
              <a:chOff x="0" y="0"/>
              <a:chExt cx="4825" cy="4474"/>
            </a:xfrm>
          </p:grpSpPr>
          <p:sp>
            <p:nvSpPr>
              <p:cNvPr id="30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303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4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5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92" name="组合 23556"/>
            <p:cNvGrpSpPr>
              <a:grpSpLocks/>
            </p:cNvGrpSpPr>
            <p:nvPr/>
          </p:nvGrpSpPr>
          <p:grpSpPr bwMode="auto">
            <a:xfrm>
              <a:off x="5868144" y="4509120"/>
              <a:ext cx="360040" cy="351295"/>
              <a:chOff x="0" y="0"/>
              <a:chExt cx="4825" cy="4474"/>
            </a:xfrm>
          </p:grpSpPr>
          <p:sp>
            <p:nvSpPr>
              <p:cNvPr id="29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99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300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301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grpSp>
          <p:nvGrpSpPr>
            <p:cNvPr id="293" name="组合 23556"/>
            <p:cNvGrpSpPr>
              <a:grpSpLocks/>
            </p:cNvGrpSpPr>
            <p:nvPr/>
          </p:nvGrpSpPr>
          <p:grpSpPr bwMode="auto">
            <a:xfrm>
              <a:off x="6228184" y="4509120"/>
              <a:ext cx="360040" cy="351295"/>
              <a:chOff x="0" y="0"/>
              <a:chExt cx="4825" cy="4474"/>
            </a:xfrm>
          </p:grpSpPr>
          <p:sp>
            <p:nvSpPr>
              <p:cNvPr id="29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25" cy="445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95" name="组合 23558"/>
              <p:cNvGrpSpPr>
                <a:grpSpLocks/>
              </p:cNvGrpSpPr>
              <p:nvPr/>
            </p:nvGrpSpPr>
            <p:grpSpPr bwMode="auto">
              <a:xfrm>
                <a:off x="1" y="0"/>
                <a:ext cx="4761" cy="4474"/>
                <a:chOff x="0" y="0"/>
                <a:chExt cx="4988" cy="4474"/>
              </a:xfrm>
            </p:grpSpPr>
            <p:sp>
              <p:nvSpPr>
                <p:cNvPr id="296" name="Line 7"/>
                <p:cNvSpPr>
                  <a:spLocks noChangeShapeType="1"/>
                </p:cNvSpPr>
                <p:nvPr/>
              </p:nvSpPr>
              <p:spPr bwMode="auto">
                <a:xfrm>
                  <a:off x="0" y="2382"/>
                  <a:ext cx="498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97" name="Line 8"/>
                <p:cNvSpPr>
                  <a:spLocks noChangeShapeType="1"/>
                </p:cNvSpPr>
                <p:nvPr/>
              </p:nvSpPr>
              <p:spPr bwMode="auto">
                <a:xfrm>
                  <a:off x="2495" y="0"/>
                  <a:ext cx="50" cy="447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sp>
        <p:nvSpPr>
          <p:cNvPr id="332" name="矩形 331"/>
          <p:cNvSpPr/>
          <p:nvPr/>
        </p:nvSpPr>
        <p:spPr>
          <a:xfrm>
            <a:off x="7618914" y="4296270"/>
            <a:ext cx="4667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shuō</a:t>
            </a:r>
            <a:endParaRPr lang="zh-CN" altLang="en-US" sz="1400" dirty="0"/>
          </a:p>
        </p:txBody>
      </p:sp>
      <p:sp>
        <p:nvSpPr>
          <p:cNvPr id="333" name="矩形 332"/>
          <p:cNvSpPr/>
          <p:nvPr/>
        </p:nvSpPr>
        <p:spPr>
          <a:xfrm>
            <a:off x="7651670" y="4824709"/>
            <a:ext cx="396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400" spc="-150" dirty="0"/>
          </a:p>
        </p:txBody>
      </p:sp>
      <p:sp>
        <p:nvSpPr>
          <p:cNvPr id="337" name="TextBox 336"/>
          <p:cNvSpPr txBox="1"/>
          <p:nvPr/>
        </p:nvSpPr>
        <p:spPr>
          <a:xfrm>
            <a:off x="501411" y="1162885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①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0" name="TextBox 339"/>
          <p:cNvSpPr txBox="1"/>
          <p:nvPr/>
        </p:nvSpPr>
        <p:spPr>
          <a:xfrm>
            <a:off x="512700" y="2882621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②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4" name="TextBox 343"/>
          <p:cNvSpPr txBox="1"/>
          <p:nvPr/>
        </p:nvSpPr>
        <p:spPr>
          <a:xfrm>
            <a:off x="5220072" y="1469221"/>
            <a:ext cx="396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③</a:t>
            </a:r>
            <a:endParaRPr lang="zh-CN" altLang="en-US" sz="1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346" name="直接连接符 345"/>
          <p:cNvCxnSpPr/>
          <p:nvPr/>
        </p:nvCxnSpPr>
        <p:spPr>
          <a:xfrm>
            <a:off x="1558953" y="980728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89443" y="148478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1165046" y="148478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3928202" y="1484784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接连接符 383"/>
          <p:cNvCxnSpPr/>
          <p:nvPr/>
        </p:nvCxnSpPr>
        <p:spPr>
          <a:xfrm>
            <a:off x="429403" y="1916832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接连接符 384"/>
          <p:cNvCxnSpPr/>
          <p:nvPr/>
        </p:nvCxnSpPr>
        <p:spPr>
          <a:xfrm>
            <a:off x="433677" y="2333317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直接连接符 385"/>
          <p:cNvCxnSpPr/>
          <p:nvPr/>
        </p:nvCxnSpPr>
        <p:spPr>
          <a:xfrm>
            <a:off x="827584" y="233331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直接连接符 386"/>
          <p:cNvCxnSpPr/>
          <p:nvPr/>
        </p:nvCxnSpPr>
        <p:spPr>
          <a:xfrm>
            <a:off x="2665925" y="234888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1403648" y="3212976"/>
            <a:ext cx="5379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1835696" y="3645024"/>
            <a:ext cx="5379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2006564" y="450912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3575177" y="4497831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7357734" y="908720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3192559" y="4497831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2805667" y="4077072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接连接符 396"/>
          <p:cNvCxnSpPr/>
          <p:nvPr/>
        </p:nvCxnSpPr>
        <p:spPr>
          <a:xfrm>
            <a:off x="5114197" y="2235990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/>
          <p:cNvCxnSpPr/>
          <p:nvPr/>
        </p:nvCxnSpPr>
        <p:spPr>
          <a:xfrm>
            <a:off x="6190043" y="222042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接连接符 398"/>
          <p:cNvCxnSpPr/>
          <p:nvPr/>
        </p:nvCxnSpPr>
        <p:spPr>
          <a:xfrm>
            <a:off x="7270163" y="2220427"/>
            <a:ext cx="6005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/>
          <p:nvPr/>
        </p:nvCxnSpPr>
        <p:spPr>
          <a:xfrm>
            <a:off x="3131840" y="3645024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" grpId="0"/>
      <p:bldP spid="340" grpId="0"/>
      <p:bldP spid="3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  界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  鸡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93008" y="1467337"/>
            <a:ext cx="1368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jī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睡  醒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552" y="2520926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shuì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xǐnɡ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  周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71800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sì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zhōu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0936" y="3581590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zuǐ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洞  眼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dònɡ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yǎn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河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4585790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  丽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měi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endParaRPr lang="en-US" altLang="zh-CN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卧  着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5004280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wò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蛋  壳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ké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撑  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860032" y="2518185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chēnɡ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pò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  个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zhěnɡ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ɡè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  空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kōnɡ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草  地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164520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dì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  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786354" y="4583049"/>
            <a:ext cx="17298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ɡāo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xìnɡ</a:t>
            </a:r>
            <a:endParaRPr lang="en-US" altLang="zh-CN" sz="2800" b="1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  了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971942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le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67544" y="5521894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huánɡ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蓝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莹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699792" y="5521894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yínɡ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绿茵茵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963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yīn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碧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42689" y="5519153"/>
            <a:ext cx="1633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bì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chénɡ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586160" y="141277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乎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kě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4099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kě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hū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 乎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12290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12291" name="ShockwaveFlash1" r:id="rId2" imgW="3384534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171450"/>
            <a:ext cx="9713913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332488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乡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men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xiānɡ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们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人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97922" y="1700808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de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rén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 的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8597900" y="6145213"/>
          <a:ext cx="546100" cy="712787"/>
        </p:xfrm>
        <a:graphic>
          <a:graphicData uri="http://schemas.openxmlformats.org/presentationml/2006/ole">
            <p:oleObj spid="_x0000_s5123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2577</Words>
  <Application>Microsoft Office PowerPoint</Application>
  <PresentationFormat>全屏显示(4:3)</PresentationFormat>
  <Paragraphs>516</Paragraphs>
  <Slides>40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Office 主题</vt:lpstr>
      <vt:lpstr>包装程序外壳对象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合作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填　一　填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84</cp:revision>
  <dcterms:created xsi:type="dcterms:W3CDTF">2017-02-26T12:09:03Z</dcterms:created>
  <dcterms:modified xsi:type="dcterms:W3CDTF">2017-03-02T14:40:01Z</dcterms:modified>
</cp:coreProperties>
</file>