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7" r:id="rId5"/>
    <p:sldId id="262" r:id="rId6"/>
    <p:sldId id="261" r:id="rId7"/>
    <p:sldId id="263" r:id="rId8"/>
    <p:sldId id="283" r:id="rId9"/>
    <p:sldId id="286" r:id="rId10"/>
    <p:sldId id="287" r:id="rId11"/>
    <p:sldId id="288" r:id="rId12"/>
    <p:sldId id="268" r:id="rId13"/>
    <p:sldId id="265" r:id="rId14"/>
    <p:sldId id="266" r:id="rId15"/>
    <p:sldId id="267" r:id="rId16"/>
    <p:sldId id="284" r:id="rId17"/>
    <p:sldId id="285" r:id="rId18"/>
    <p:sldId id="270" r:id="rId19"/>
    <p:sldId id="271" r:id="rId20"/>
    <p:sldId id="272" r:id="rId21"/>
    <p:sldId id="274" r:id="rId22"/>
    <p:sldId id="275" r:id="rId23"/>
    <p:sldId id="276" r:id="rId24"/>
    <p:sldId id="277" r:id="rId25"/>
    <p:sldId id="279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D0F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91" autoAdjust="0"/>
  </p:normalViewPr>
  <p:slideViewPr>
    <p:cSldViewPr>
      <p:cViewPr varScale="1">
        <p:scale>
          <a:sx n="66" d="100"/>
          <a:sy n="66" d="100"/>
        </p:scale>
        <p:origin x="-6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36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09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64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17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531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119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213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74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85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29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24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60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34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388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445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99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216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4038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6847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121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0891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97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2803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4365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898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025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450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44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699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6307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3714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853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4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6129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238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283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3551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3757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0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22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20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4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11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28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5CA3A-3A26-4154-A7C2-608FAC75F49E}" type="datetimeFigureOut">
              <a:rPr lang="zh-CN" altLang="en-US" smtClean="0"/>
              <a:t>2012/4/12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CEDED-CC87-4B9D-953A-5062F9CF82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9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0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6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49066-CBF0-43AF-B8C1-4E30BB69163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28671-F553-4AA5-B60F-BBD5E01DF86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12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1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4.xml"/><Relationship Id="rId5" Type="http://schemas.openxmlformats.org/officeDocument/2006/relationships/slide" Target="slide16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4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sound%20&amp;%20video%20of%20a%20red%20red%20rose/MP3.mp3" TargetMode="Externa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sound%20&amp;%20video%20of%20a%20red%20red%20rose/&#26391;&#35835;&#20248;&#32654;.flv" TargetMode="Externa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sound%20&amp;%20video%20of%20a%20red%20red%20rose/&#12304;&#26391;&#35829;&#12305;&#35270;&#39057;&#24102;&#23383;&#24149;.hlv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3688" y="2398827"/>
            <a:ext cx="6597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FCC00"/>
                </a:solidFill>
                <a:latin typeface="华文行楷" pitchFamily="2" charset="-122"/>
                <a:ea typeface="华文行楷" pitchFamily="2" charset="-122"/>
              </a:rPr>
              <a:t>     A Red, Red Rose</a:t>
            </a:r>
          </a:p>
          <a:p>
            <a:r>
              <a:rPr lang="en-US" altLang="zh-CN" sz="5400" b="1" dirty="0">
                <a:solidFill>
                  <a:srgbClr val="FFCC00"/>
                </a:solidFill>
                <a:latin typeface="华文行楷" pitchFamily="2" charset="-122"/>
                <a:ea typeface="华文行楷" pitchFamily="2" charset="-122"/>
              </a:rPr>
              <a:t>                by</a:t>
            </a:r>
          </a:p>
          <a:p>
            <a:r>
              <a:rPr lang="en-US" altLang="zh-CN" sz="5400" b="1" dirty="0">
                <a:solidFill>
                  <a:srgbClr val="FFCC00"/>
                </a:solidFill>
                <a:latin typeface="华文行楷" pitchFamily="2" charset="-122"/>
                <a:ea typeface="华文行楷" pitchFamily="2" charset="-122"/>
              </a:rPr>
              <a:t>        Robert Burns</a:t>
            </a:r>
            <a:endParaRPr lang="zh-CN" altLang="en-US" sz="5400" b="1" dirty="0">
              <a:solidFill>
                <a:srgbClr val="FFCC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592" y="1410371"/>
            <a:ext cx="669674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2303" y="776741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牛津高中英语模块八  高二下学期</a:t>
            </a:r>
          </a:p>
        </p:txBody>
      </p:sp>
    </p:spTree>
    <p:extLst>
      <p:ext uri="{BB962C8B-B14F-4D97-AF65-F5344CB8AC3E}">
        <p14:creationId xmlns:p14="http://schemas.microsoft.com/office/powerpoint/2010/main" val="29899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5413" y="1563035"/>
            <a:ext cx="62646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 smtClean="0"/>
              <a:t>Stanza 1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 smtClean="0"/>
              <a:t>O  </a:t>
            </a:r>
            <a:r>
              <a:rPr lang="en-US" altLang="zh-CN" sz="3200" b="1" dirty="0"/>
              <a:t>my </a:t>
            </a:r>
            <a:r>
              <a:rPr lang="en-US" altLang="zh-CN" sz="3200" b="1" dirty="0" err="1"/>
              <a:t>Luve's</a:t>
            </a:r>
            <a:r>
              <a:rPr lang="en-US" altLang="zh-CN" sz="3200" b="1" dirty="0"/>
              <a:t>  like a red, </a:t>
            </a:r>
            <a:r>
              <a:rPr lang="en-US" altLang="zh-CN" sz="3200" b="1" dirty="0" smtClean="0"/>
              <a:t>red  rose        </a:t>
            </a:r>
            <a:endParaRPr lang="en-US" altLang="zh-CN" sz="3200" b="1" dirty="0"/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 smtClean="0"/>
              <a:t>That</a:t>
            </a:r>
            <a:r>
              <a:rPr lang="en-US" altLang="zh-CN" sz="3200" b="1" dirty="0" smtClean="0">
                <a:latin typeface="Arial"/>
              </a:rPr>
              <a:t>’</a:t>
            </a:r>
            <a:r>
              <a:rPr lang="en-US" altLang="zh-CN" sz="3200" b="1" dirty="0" smtClean="0"/>
              <a:t>s </a:t>
            </a:r>
            <a:r>
              <a:rPr lang="en-US" altLang="zh-CN" sz="3200" b="1" dirty="0"/>
              <a:t>newly sprung in June:            </a:t>
            </a:r>
            <a:endParaRPr lang="zh-CN" altLang="en-US" sz="3200" b="1" dirty="0">
              <a:ea typeface="华文行楷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altLang="zh-CN" sz="3200" b="1" dirty="0" smtClean="0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2762910" y="3914015"/>
            <a:ext cx="2052228" cy="462634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spring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v.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开放</a:t>
            </a: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792258" y="3501008"/>
            <a:ext cx="251777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AutoShape 11"/>
          <p:cNvSpPr>
            <a:spLocks noChangeArrowheads="1"/>
          </p:cNvSpPr>
          <p:nvPr/>
        </p:nvSpPr>
        <p:spPr bwMode="auto">
          <a:xfrm rot="10800000">
            <a:off x="4572000" y="3861048"/>
            <a:ext cx="3689583" cy="1406449"/>
          </a:xfrm>
          <a:prstGeom prst="flowChartManualOperation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  June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in Scotland </a:t>
            </a:r>
            <a:endParaRPr lang="en-US" altLang="zh-CN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</a:rPr>
              <a:t>i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s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very comfortable.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Flowers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aren’t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</a:rPr>
              <a:t> in bloom till June. 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567871" y="3501008"/>
            <a:ext cx="295232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17" y="4688423"/>
            <a:ext cx="1728192" cy="1728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1935" y="309421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Detailed Understanding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07617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 flipV="1">
            <a:off x="4615774" y="2235682"/>
            <a:ext cx="316266" cy="376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19742" y="1916832"/>
            <a:ext cx="662439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Stanza 2 </a:t>
            </a:r>
          </a:p>
          <a:p>
            <a:pPr lvl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cs typeface="Times New Roman" pitchFamily="18" charset="0"/>
              </a:rPr>
              <a:t>As fair art </a:t>
            </a:r>
            <a:r>
              <a:rPr lang="en-US" altLang="zh-CN" sz="3200" b="1" dirty="0" smtClean="0">
                <a:cs typeface="Times New Roman" pitchFamily="18" charset="0"/>
              </a:rPr>
              <a:t>thou</a:t>
            </a:r>
            <a:r>
              <a:rPr lang="en-US" altLang="zh-CN" sz="3200" b="1" dirty="0">
                <a:cs typeface="Times New Roman" pitchFamily="18" charset="0"/>
              </a:rPr>
              <a:t>, my bonnie lass,             </a:t>
            </a:r>
            <a:endParaRPr lang="zh-CN" altLang="en-US" sz="32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cs typeface="Times New Roman" pitchFamily="18" charset="0"/>
              </a:rPr>
              <a:t>So deep in </a:t>
            </a:r>
            <a:r>
              <a:rPr lang="en-US" altLang="zh-CN" sz="3200" b="1" dirty="0" err="1">
                <a:cs typeface="Times New Roman" pitchFamily="18" charset="0"/>
              </a:rPr>
              <a:t>luve</a:t>
            </a:r>
            <a:r>
              <a:rPr lang="en-US" altLang="zh-CN" sz="3200" b="1" dirty="0">
                <a:cs typeface="Times New Roman" pitchFamily="18" charset="0"/>
              </a:rPr>
              <a:t> am I;                            </a:t>
            </a:r>
            <a:endParaRPr lang="zh-CN" altLang="en-US" sz="32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defRPr/>
            </a:pPr>
            <a:endParaRPr lang="en-US" altLang="zh-CN" sz="2400" b="1" dirty="0" smtClean="0">
              <a:cs typeface="Times New Roman" pitchFamily="18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36558" y="3794269"/>
            <a:ext cx="75608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You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are as pretty, my dear girl, as I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deeply love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1204" y="5229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86512" y="79611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ea typeface="宋体" pitchFamily="2" charset="-122"/>
              </a:rPr>
              <a:t>Bonnie</a:t>
            </a:r>
            <a:r>
              <a:rPr lang="en-US" altLang="zh-CN" sz="2800" b="1" dirty="0">
                <a:solidFill>
                  <a:srgbClr val="FF0000"/>
                </a:solidFill>
                <a:ea typeface="宋体" pitchFamily="2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 is </a:t>
            </a:r>
            <a:r>
              <a:rPr lang="en-US" altLang="zh-CN" sz="2800" b="1" dirty="0">
                <a:solidFill>
                  <a:srgbClr val="FF0000"/>
                </a:solidFill>
                <a:ea typeface="宋体" pitchFamily="2" charset="-122"/>
              </a:rPr>
              <a:t>derived from the French word </a:t>
            </a:r>
            <a:r>
              <a:rPr lang="en-US" altLang="zh-CN" sz="2800" b="1" i="1" dirty="0">
                <a:solidFill>
                  <a:srgbClr val="FF0000"/>
                </a:solidFill>
                <a:ea typeface="宋体" pitchFamily="2" charset="-122"/>
              </a:rPr>
              <a:t>bon</a:t>
            </a:r>
            <a:r>
              <a:rPr lang="en-US" altLang="zh-CN" sz="2800" b="1" dirty="0">
                <a:solidFill>
                  <a:srgbClr val="FF0000"/>
                </a:solidFill>
                <a:ea typeface="宋体" pitchFamily="2" charset="-122"/>
              </a:rPr>
              <a:t> (</a:t>
            </a:r>
            <a:r>
              <a:rPr lang="en-US" altLang="zh-CN" sz="2800" b="1" i="1" dirty="0">
                <a:solidFill>
                  <a:srgbClr val="FF0000"/>
                </a:solidFill>
                <a:ea typeface="宋体" pitchFamily="2" charset="-122"/>
              </a:rPr>
              <a:t>good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itchFamily="2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so it means “my pretty girl”.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rgbClr val="FF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03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720" y="789925"/>
            <a:ext cx="50254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en-US" altLang="zh-CN" sz="3200" b="1" dirty="0" smtClean="0"/>
              <a:t>Stanza 3</a:t>
            </a: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 smtClean="0"/>
              <a:t>Till </a:t>
            </a:r>
            <a:r>
              <a:rPr lang="en-US" altLang="zh-CN" sz="2800" b="1" dirty="0"/>
              <a:t>a’ the seas gang dry, my dear,        </a:t>
            </a:r>
            <a:endParaRPr lang="zh-CN" altLang="en-US" sz="2800" b="1" dirty="0">
              <a:ea typeface="华文行楷" pitchFamily="2" charset="-122"/>
              <a:cs typeface="宋体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/>
              <a:t>And the rocks melt </a:t>
            </a:r>
            <a:r>
              <a:rPr lang="en-US" altLang="zh-CN" sz="2800" b="1" dirty="0" err="1"/>
              <a:t>wi</a:t>
            </a:r>
            <a:r>
              <a:rPr lang="en-US" altLang="zh-CN" sz="2800" b="1" dirty="0"/>
              <a:t>’ the sun;          </a:t>
            </a:r>
            <a:endParaRPr lang="zh-CN" altLang="en-US" sz="2800" b="1" dirty="0">
              <a:ea typeface="华文行楷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/>
              <a:t>I will </a:t>
            </a:r>
            <a:r>
              <a:rPr lang="en-US" altLang="zh-CN" sz="2800" b="1" dirty="0" err="1"/>
              <a:t>luve</a:t>
            </a:r>
            <a:r>
              <a:rPr lang="en-US" altLang="zh-CN" sz="2800" b="1" dirty="0"/>
              <a:t> thee still, my dear, </a:t>
            </a:r>
            <a:endParaRPr lang="zh-CN" altLang="en-US" sz="2800" b="1" dirty="0">
              <a:ea typeface="华文行楷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/>
              <a:t>While the sands o’ life shall run.          </a:t>
            </a:r>
            <a:endParaRPr lang="zh-CN" altLang="en-US" sz="2800" b="1" dirty="0">
              <a:ea typeface="华文行楷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05" y="3846215"/>
            <a:ext cx="2474833" cy="235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箭头 5"/>
          <p:cNvSpPr/>
          <p:nvPr/>
        </p:nvSpPr>
        <p:spPr>
          <a:xfrm rot="4270830" flipH="1">
            <a:off x="2888033" y="3398627"/>
            <a:ext cx="96468" cy="895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0152" y="1618609"/>
            <a:ext cx="2520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山</a:t>
            </a:r>
            <a:r>
              <a:rPr lang="zh-CN" altLang="en-US" sz="2400" b="1" dirty="0" smtClean="0">
                <a:solidFill>
                  <a:srgbClr val="FF0000"/>
                </a:solidFill>
                <a:ea typeface="宋体" pitchFamily="2" charset="-122"/>
              </a:rPr>
              <a:t>无棱，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江水为竭，冬雷震震，夏雨雪，天地合，乃敢与君绝。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                 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  <a:ea typeface="宋体" pitchFamily="2" charset="-122"/>
              </a:rPr>
              <a:t>——</a:t>
            </a:r>
            <a:r>
              <a:rPr lang="en-US" altLang="zh-CN" sz="2400" b="1" dirty="0">
                <a:solidFill>
                  <a:srgbClr val="FF0000"/>
                </a:solidFill>
                <a:ea typeface="宋体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先秦汉魏晋南北朝诗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  <a:ea typeface="宋体" pitchFamily="2" charset="-122"/>
              </a:rPr>
              <a:t>·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汉鼓吹曲辞</a:t>
            </a:r>
            <a:r>
              <a:rPr lang="en-US" altLang="zh-CN" sz="2400" b="1" dirty="0">
                <a:solidFill>
                  <a:srgbClr val="FF0000"/>
                </a:solidFill>
                <a:latin typeface="Arial"/>
                <a:ea typeface="宋体" pitchFamily="2" charset="-122"/>
              </a:rPr>
              <a:t>·</a:t>
            </a:r>
            <a:r>
              <a:rPr lang="zh-CN" altLang="en-US" sz="2400" b="1" dirty="0">
                <a:solidFill>
                  <a:srgbClr val="FF0000"/>
                </a:solidFill>
                <a:ea typeface="宋体" pitchFamily="2" charset="-122"/>
              </a:rPr>
              <a:t>上邪</a:t>
            </a:r>
            <a:r>
              <a:rPr lang="en-US" altLang="zh-CN" sz="2400" b="1" dirty="0">
                <a:solidFill>
                  <a:srgbClr val="FF0000"/>
                </a:solidFill>
                <a:ea typeface="宋体" pitchFamily="2" charset="-122"/>
              </a:rPr>
              <a:t>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55976" y="5023626"/>
            <a:ext cx="2287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Faithful love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701" y="1916832"/>
            <a:ext cx="2200275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05" y="2528482"/>
            <a:ext cx="3162763" cy="13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35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8023" y="188640"/>
            <a:ext cx="8229600" cy="1143000"/>
          </a:xfrm>
        </p:spPr>
        <p:txBody>
          <a:bodyPr/>
          <a:lstStyle/>
          <a:p>
            <a:r>
              <a:rPr lang="en-US" altLang="zh-CN" b="1" dirty="0" smtClean="0"/>
              <a:t>Summary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 smtClean="0"/>
              <a:t>Fill in the blanks with the words below:</a:t>
            </a: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0000FF"/>
                </a:solidFill>
              </a:rPr>
              <a:t>     eternal    love    come   appearance  faithful</a:t>
            </a:r>
            <a:endParaRPr lang="en-US" altLang="zh-CN" sz="28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/>
              <a:t>The poem focuses on the theme of ______.In the first stanza, the poet praises that his sweetheart is beautiful in _____________and temperament.  He pledges his _______ and ________ love in the next two stanzas.  Finally he vows to his love that he will _______again however far he may go.  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2488540"/>
            <a:ext cx="902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love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4971" y="3402189"/>
            <a:ext cx="2217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appearance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2339752" y="3789040"/>
            <a:ext cx="1480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eternal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7" y="3827835"/>
            <a:ext cx="1421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faithful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81" y="4725144"/>
            <a:ext cx="1115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come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33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8667" y="4941168"/>
            <a:ext cx="7516097" cy="1323439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elaxedIns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 you translate it into Chinese?</a:t>
            </a:r>
          </a:p>
          <a:p>
            <a:pPr algn="ctr"/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12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rgbClr val="FED0F4"/>
          </a:solidFill>
        </p:spPr>
        <p:txBody>
          <a:bodyPr>
            <a:noAutofit/>
          </a:bodyPr>
          <a:lstStyle/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一朵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红红的玫瑰</a:t>
            </a:r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3600" dirty="0" smtClean="0">
                <a:latin typeface="隶书" pitchFamily="49" charset="-122"/>
                <a:ea typeface="隶书" pitchFamily="49" charset="-122"/>
              </a:rPr>
            </a:br>
            <a:r>
              <a:rPr lang="zh-CN" altLang="en-US" sz="2400" dirty="0">
                <a:latin typeface="隶书" pitchFamily="49" charset="-122"/>
                <a:ea typeface="隶书" pitchFamily="49" charset="-122"/>
              </a:rPr>
              <a:t>王守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</a:rPr>
              <a:t>仁译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340768"/>
            <a:ext cx="4330824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啊，我的爱人像一朵红红的玫瑰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在六月里含苞绽</a:t>
            </a:r>
            <a:r>
              <a:rPr lang="zh-CN" altLang="en-US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开</a:t>
            </a: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；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啊，我的爱人像一支乐曲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演奏得甜美而合</a:t>
            </a:r>
            <a:r>
              <a:rPr lang="zh-CN" altLang="en-US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拍</a:t>
            </a: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！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你是那么美丽，我的好姑娘，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我爱你那么深</a:t>
            </a:r>
            <a:r>
              <a:rPr lang="zh-CN" altLang="en-US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切</a:t>
            </a: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：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我会永远爱你，亲爱的，</a:t>
            </a:r>
            <a:endParaRPr lang="en-US" altLang="zh-CN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0" lvl="0" indent="0">
              <a:buNone/>
            </a:pP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直到四海枯</a:t>
            </a:r>
            <a:r>
              <a:rPr lang="zh-CN" altLang="en-US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竭</a:t>
            </a:r>
            <a:r>
              <a:rPr lang="zh-CN" altLang="en-US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：</a:t>
            </a:r>
          </a:p>
          <a:p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88024" y="1340768"/>
            <a:ext cx="3825751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直到四海枯竭，亲爱的，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岩石被太阳熔</a:t>
            </a:r>
            <a:r>
              <a:rPr lang="zh-CN" altLang="en-US" b="1" u="sng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解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；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亲爱的，我会永远爱你，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只要生命永不停</a:t>
            </a:r>
            <a:r>
              <a:rPr lang="zh-CN" altLang="en-US" b="1" u="sng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歇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endParaRPr lang="en-US" altLang="zh-CN" b="1" dirty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再见吧，我惟一的爱人，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我和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你暂时别</a:t>
            </a:r>
            <a:r>
              <a:rPr lang="zh-CN" altLang="en-US" b="1" u="sng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离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！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我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会回来的，我的爱人，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即使相隔万</a:t>
            </a:r>
            <a:r>
              <a:rPr lang="zh-CN" altLang="en-US" b="1" u="sng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里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" name="08 風之丘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43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 animBg="1"/>
      <p:bldP spid="6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隶书" pitchFamily="2" charset="-122"/>
                <a:ea typeface="华文隶书" pitchFamily="2" charset="-122"/>
              </a:rPr>
              <a:t>Step 3 Appreciation</a:t>
            </a: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      1. </a:t>
            </a:r>
            <a:r>
              <a:rPr lang="en-US" altLang="zh-CN" b="1" dirty="0" smtClean="0">
                <a:hlinkClick r:id="rId3" action="ppaction://hlinksldjump"/>
              </a:rPr>
              <a:t>Imagery</a:t>
            </a:r>
            <a:r>
              <a:rPr lang="zh-CN" altLang="en-US" b="1" dirty="0" smtClean="0"/>
              <a:t>（意象）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 smtClean="0"/>
              <a:t>      2. Rhetoric</a:t>
            </a:r>
            <a:r>
              <a:rPr lang="zh-CN" altLang="en-US" b="1" dirty="0" smtClean="0"/>
              <a:t>（修辞）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 smtClean="0"/>
              <a:t>           </a:t>
            </a:r>
            <a:r>
              <a:rPr lang="en-US" altLang="zh-CN" b="1" dirty="0" smtClean="0">
                <a:hlinkClick r:id="rId4" action="ppaction://hlinksldjump"/>
              </a:rPr>
              <a:t>simile</a:t>
            </a:r>
            <a:r>
              <a:rPr lang="zh-CN" altLang="en-US" b="1" dirty="0" smtClean="0"/>
              <a:t>（明喻）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</a:t>
            </a:r>
            <a:r>
              <a:rPr lang="en-US" altLang="zh-CN" b="1" dirty="0" smtClean="0">
                <a:hlinkClick r:id="rId5" action="ppaction://hlinksldjump"/>
              </a:rPr>
              <a:t>hyperbole</a:t>
            </a:r>
            <a:r>
              <a:rPr lang="zh-CN" altLang="en-US" b="1" dirty="0" smtClean="0"/>
              <a:t>（夸张）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</a:t>
            </a:r>
            <a:r>
              <a:rPr lang="en-US" altLang="zh-CN" b="1" dirty="0" smtClean="0">
                <a:hlinkClick r:id="rId6" action="ppaction://hlinksldjump"/>
              </a:rPr>
              <a:t>symbol</a:t>
            </a:r>
            <a:r>
              <a:rPr lang="zh-CN" altLang="en-US" b="1" dirty="0" smtClean="0"/>
              <a:t>（象征）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 smtClean="0"/>
              <a:t> </a:t>
            </a:r>
            <a:r>
              <a:rPr lang="en-US" altLang="zh-CN" b="1" dirty="0"/>
              <a:t> </a:t>
            </a:r>
            <a:r>
              <a:rPr lang="en-US" altLang="zh-CN" b="1" dirty="0" smtClean="0"/>
              <a:t>    3.</a:t>
            </a:r>
            <a:r>
              <a:rPr lang="en-US" altLang="zh-CN" b="1" dirty="0" smtClean="0">
                <a:hlinkClick r:id="rId7" action="ppaction://hlinksldjump"/>
              </a:rPr>
              <a:t>Rhyme</a:t>
            </a:r>
            <a:r>
              <a:rPr lang="zh-CN" altLang="en-US" b="1" dirty="0" smtClean="0"/>
              <a:t>（押韵）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21196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140420262L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97" y="1585852"/>
            <a:ext cx="217356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87" y="1688567"/>
            <a:ext cx="1805186" cy="1570921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673" y="1723583"/>
            <a:ext cx="2159942" cy="155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动作按钮: 后退或前一项 1">
            <a:hlinkClick r:id="rId5" action="ppaction://hlinksldjump" highlightClick="1"/>
          </p:cNvPr>
          <p:cNvSpPr/>
          <p:nvPr/>
        </p:nvSpPr>
        <p:spPr>
          <a:xfrm flipV="1">
            <a:off x="6994118" y="5013175"/>
            <a:ext cx="638222" cy="64807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814986" y="3861048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err="1" smtClean="0"/>
              <a:t>melodie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4535542"/>
            <a:ext cx="706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Seas gang dry and rocks melt </a:t>
            </a:r>
            <a:r>
              <a:rPr lang="en-US" altLang="zh-CN" sz="3200" b="1" dirty="0" err="1" smtClean="0"/>
              <a:t>wi</a:t>
            </a:r>
            <a:r>
              <a:rPr lang="en-US" altLang="zh-CN" sz="3200" b="1" dirty="0" smtClean="0"/>
              <a:t>’ the sun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1416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Rhetoric 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71599" y="1556792"/>
            <a:ext cx="63820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3200" b="1" dirty="0">
                <a:solidFill>
                  <a:prstClr val="black"/>
                </a:solidFill>
              </a:rPr>
              <a:t>Simile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0D05AB"/>
                </a:solidFill>
              </a:rPr>
              <a:t>O  my </a:t>
            </a:r>
            <a:r>
              <a:rPr lang="en-US" altLang="zh-CN" sz="3200" b="1" dirty="0" err="1">
                <a:solidFill>
                  <a:srgbClr val="0D05AB"/>
                </a:solidFill>
              </a:rPr>
              <a:t>Luve's</a:t>
            </a:r>
            <a:r>
              <a:rPr lang="en-US" altLang="zh-CN" sz="3200" b="1" dirty="0">
                <a:solidFill>
                  <a:srgbClr val="0D05AB"/>
                </a:solidFill>
              </a:rPr>
              <a:t>  like a red, red rose        </a:t>
            </a:r>
          </a:p>
          <a:p>
            <a:endParaRPr lang="en-US" altLang="zh-CN" sz="3200" dirty="0">
              <a:solidFill>
                <a:prstClr val="black"/>
              </a:solidFill>
            </a:endParaRPr>
          </a:p>
          <a:p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2976625"/>
            <a:ext cx="5239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D05AB"/>
                </a:solidFill>
              </a:rPr>
              <a:t>O, my </a:t>
            </a:r>
            <a:r>
              <a:rPr lang="en-US" altLang="zh-CN" sz="3200" b="1" dirty="0" err="1">
                <a:solidFill>
                  <a:srgbClr val="0D05AB"/>
                </a:solidFill>
              </a:rPr>
              <a:t>Luve's</a:t>
            </a:r>
            <a:r>
              <a:rPr lang="en-US" altLang="zh-CN" sz="3200" b="1" dirty="0">
                <a:solidFill>
                  <a:srgbClr val="0D05AB"/>
                </a:solidFill>
              </a:rPr>
              <a:t>  like the </a:t>
            </a:r>
            <a:r>
              <a:rPr lang="en-US" altLang="zh-CN" sz="3200" b="1" dirty="0" err="1">
                <a:solidFill>
                  <a:srgbClr val="0D05AB"/>
                </a:solidFill>
              </a:rPr>
              <a:t>melodie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5571360" y="1556792"/>
            <a:ext cx="2745056" cy="756664"/>
          </a:xfrm>
          <a:prstGeom prst="wedgeEllipseCallout">
            <a:avLst>
              <a:gd name="adj1" fmla="val -87966"/>
              <a:gd name="adj2" fmla="val 892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appearance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571360" y="3712512"/>
            <a:ext cx="2745056" cy="612648"/>
          </a:xfrm>
          <a:prstGeom prst="wedgeEllipseCallout">
            <a:avLst>
              <a:gd name="adj1" fmla="val -76894"/>
              <a:gd name="adj2" fmla="val -889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</a:rPr>
              <a:t>temperament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25160"/>
            <a:ext cx="2546463" cy="2016224"/>
          </a:xfrm>
          <a:prstGeom prst="rect">
            <a:avLst/>
          </a:prstGeom>
        </p:spPr>
      </p:pic>
      <p:sp>
        <p:nvSpPr>
          <p:cNvPr id="3" name="动作按钮: 后退或前一项 2">
            <a:hlinkClick r:id="rId3" action="ppaction://hlinksldjump" highlightClick="1"/>
          </p:cNvPr>
          <p:cNvSpPr/>
          <p:nvPr/>
        </p:nvSpPr>
        <p:spPr>
          <a:xfrm>
            <a:off x="6707285" y="4944684"/>
            <a:ext cx="1042416" cy="7771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25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66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2. Hyperbole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15616" y="2348880"/>
            <a:ext cx="69470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0D05AB"/>
                </a:solidFill>
              </a:rPr>
              <a:t>Till a’ the seas gang dry, my dear,        </a:t>
            </a:r>
            <a:endParaRPr lang="zh-CN" altLang="en-US" sz="3200" b="1" dirty="0">
              <a:solidFill>
                <a:srgbClr val="0D05AB"/>
              </a:solidFill>
              <a:latin typeface="华文行楷" pitchFamily="2" charset="-122"/>
              <a:ea typeface="华文行楷" pitchFamily="2" charset="-122"/>
              <a:cs typeface="宋体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0D05AB"/>
                </a:solidFill>
              </a:rPr>
              <a:t>And the rocks melt </a:t>
            </a:r>
            <a:r>
              <a:rPr lang="en-US" altLang="zh-CN" sz="3200" b="1" dirty="0" err="1">
                <a:solidFill>
                  <a:srgbClr val="0D05AB"/>
                </a:solidFill>
              </a:rPr>
              <a:t>wi</a:t>
            </a:r>
            <a:r>
              <a:rPr lang="en-US" altLang="zh-CN" sz="3200" b="1" dirty="0">
                <a:solidFill>
                  <a:srgbClr val="0D05AB"/>
                </a:solidFill>
              </a:rPr>
              <a:t>’ the sun;          </a:t>
            </a:r>
            <a:endParaRPr lang="zh-CN" altLang="en-US" sz="3200" b="1" dirty="0">
              <a:solidFill>
                <a:srgbClr val="0D05AB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94" y="4257985"/>
            <a:ext cx="1492026" cy="1763303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3312368" cy="117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动作按钮: 后退或前一项 1">
            <a:hlinkClick r:id="rId4" action="ppaction://hlinksldjump" highlightClick="1"/>
          </p:cNvPr>
          <p:cNvSpPr/>
          <p:nvPr/>
        </p:nvSpPr>
        <p:spPr>
          <a:xfrm>
            <a:off x="7020272" y="5035617"/>
            <a:ext cx="1042416" cy="62563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7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b="1" dirty="0" smtClean="0">
                <a:latin typeface="华文隶书" pitchFamily="2" charset="-122"/>
                <a:ea typeface="华文隶书" pitchFamily="2" charset="-122"/>
              </a:rPr>
              <a:t>Step 1 Lead in</a:t>
            </a:r>
            <a:endParaRPr lang="zh-CN" altLang="en-US" sz="5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83937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725923"/>
            <a:ext cx="3868837" cy="224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993" y="1628800"/>
            <a:ext cx="3096344" cy="200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380" y="3704576"/>
            <a:ext cx="4052044" cy="224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2511425" cy="588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74" y="5487241"/>
            <a:ext cx="1804987" cy="56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8" y="3140968"/>
            <a:ext cx="2408237" cy="57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416" y="5532185"/>
            <a:ext cx="1920875" cy="47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17" y="1717972"/>
            <a:ext cx="2798763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00116" y="3235096"/>
            <a:ext cx="2488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e</a:t>
            </a:r>
            <a:r>
              <a:rPr lang="en-US" altLang="zh-CN" sz="2800" b="1" dirty="0" smtClean="0"/>
              <a:t>ternal love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3294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0870" y="1772816"/>
            <a:ext cx="67795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b="1" i="1" dirty="0">
              <a:solidFill>
                <a:prstClr val="black"/>
              </a:solidFill>
            </a:endParaRPr>
          </a:p>
          <a:p>
            <a:r>
              <a:rPr lang="en-US" altLang="zh-CN" sz="3200" b="1" i="1" dirty="0">
                <a:solidFill>
                  <a:prstClr val="black"/>
                </a:solidFill>
              </a:rPr>
              <a:t>Rose             a. eternal  love</a:t>
            </a:r>
          </a:p>
          <a:p>
            <a:r>
              <a:rPr lang="en-US" altLang="zh-CN" sz="3200" b="1" i="1" dirty="0">
                <a:solidFill>
                  <a:prstClr val="black"/>
                </a:solidFill>
              </a:rPr>
              <a:t>Rock             b. deep love</a:t>
            </a:r>
          </a:p>
          <a:p>
            <a:r>
              <a:rPr lang="en-US" altLang="zh-CN" sz="3200" b="1" i="1" dirty="0">
                <a:solidFill>
                  <a:prstClr val="black"/>
                </a:solidFill>
              </a:rPr>
              <a:t>Sands           c. staunch</a:t>
            </a:r>
            <a:r>
              <a:rPr lang="zh-CN" altLang="en-US" sz="3200" b="1" i="1" dirty="0">
                <a:solidFill>
                  <a:prstClr val="black"/>
                </a:solidFill>
              </a:rPr>
              <a:t>（坚定的）</a:t>
            </a:r>
            <a:r>
              <a:rPr lang="en-US" altLang="zh-CN" sz="3200" b="1" i="1" dirty="0">
                <a:solidFill>
                  <a:prstClr val="black"/>
                </a:solidFill>
              </a:rPr>
              <a:t> love</a:t>
            </a:r>
          </a:p>
          <a:p>
            <a:r>
              <a:rPr lang="en-US" altLang="zh-CN" sz="3200" b="1" i="1" dirty="0">
                <a:solidFill>
                  <a:prstClr val="black"/>
                </a:solidFill>
              </a:rPr>
              <a:t>Seas              d. passionate  love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7864" y="908720"/>
            <a:ext cx="20409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prstClr val="black"/>
                </a:solidFill>
              </a:rPr>
              <a:t>Symbol </a:t>
            </a:r>
            <a:endParaRPr lang="zh-CN" altLang="en-US" sz="4400" b="1" dirty="0">
              <a:solidFill>
                <a:prstClr val="black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267744" y="2636912"/>
            <a:ext cx="1224136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2267744" y="3050088"/>
            <a:ext cx="1224136" cy="5229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2483768" y="2636912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2123728" y="3104964"/>
            <a:ext cx="1368152" cy="9721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动作按钮: 后退或前一项 3">
            <a:hlinkClick r:id="rId3" action="ppaction://hlinksldjump" highlightClick="1"/>
          </p:cNvPr>
          <p:cNvSpPr/>
          <p:nvPr/>
        </p:nvSpPr>
        <p:spPr>
          <a:xfrm flipH="1">
            <a:off x="6516216" y="5157192"/>
            <a:ext cx="936104" cy="720080"/>
          </a:xfrm>
          <a:prstGeom prst="actionButtonBackPrevious">
            <a:avLst/>
          </a:prstGeom>
          <a:solidFill>
            <a:srgbClr val="FED0F4"/>
          </a:solidFill>
          <a:ln>
            <a:solidFill>
              <a:srgbClr val="FED0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60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4687" y="27781"/>
            <a:ext cx="30604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2800" b="1" dirty="0">
              <a:solidFill>
                <a:prstClr val="black"/>
              </a:solidFill>
            </a:endParaRPr>
          </a:p>
          <a:p>
            <a:endParaRPr lang="en-US" altLang="zh-CN" sz="2800" b="1" dirty="0">
              <a:solidFill>
                <a:prstClr val="black"/>
              </a:solidFill>
            </a:endParaRPr>
          </a:p>
          <a:p>
            <a:r>
              <a:rPr lang="en-US" altLang="zh-CN" sz="2800" b="1" dirty="0">
                <a:solidFill>
                  <a:prstClr val="black"/>
                </a:solidFill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omic Sans MS" pitchFamily="66" charset="0"/>
                <a:hlinkClick r:id="rId2" action="ppaction://hlinkfile"/>
              </a:rPr>
              <a:t>Rhyme</a:t>
            </a:r>
            <a:r>
              <a:rPr lang="zh-CN" altLang="en-US" sz="2800" b="1" dirty="0">
                <a:solidFill>
                  <a:srgbClr val="000000"/>
                </a:solidFill>
                <a:latin typeface="Comic Sans MS" pitchFamily="66" charset="0"/>
                <a:hlinkClick r:id="rId2" action="ppaction://hlinkfile"/>
              </a:rPr>
              <a:t>（押韵） </a:t>
            </a:r>
            <a:r>
              <a:rPr lang="en-US" altLang="zh-CN" sz="2800" b="1" dirty="0">
                <a:solidFill>
                  <a:prstClr val="black"/>
                </a:solidFill>
                <a:hlinkClick r:id="rId2" action="ppaction://hlinkfile"/>
              </a:rPr>
              <a:t>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5816" y="1412776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O  my </a:t>
            </a:r>
            <a:r>
              <a:rPr lang="en-US" altLang="zh-CN" b="1" dirty="0" err="1">
                <a:solidFill>
                  <a:prstClr val="black"/>
                </a:solidFill>
              </a:rPr>
              <a:t>Luve's</a:t>
            </a:r>
            <a:r>
              <a:rPr lang="en-US" altLang="zh-CN" b="1" dirty="0">
                <a:solidFill>
                  <a:prstClr val="black"/>
                </a:solidFill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</a:rPr>
              <a:t> like a red, red rose    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That</a:t>
            </a:r>
            <a:r>
              <a:rPr lang="en-US" altLang="zh-CN" sz="2000" b="1" dirty="0">
                <a:solidFill>
                  <a:prstClr val="black"/>
                </a:solidFill>
                <a:latin typeface="Arial"/>
              </a:rPr>
              <a:t>‘</a:t>
            </a:r>
            <a:r>
              <a:rPr lang="en-US" altLang="zh-CN" sz="2000" b="1" dirty="0">
                <a:solidFill>
                  <a:prstClr val="black"/>
                </a:solidFill>
              </a:rPr>
              <a:t>s newly sprung in June:</a:t>
            </a:r>
            <a:r>
              <a:rPr lang="en-US" altLang="zh-CN" sz="2000" b="1" u="sng" dirty="0">
                <a:solidFill>
                  <a:prstClr val="black"/>
                </a:solidFill>
              </a:rPr>
              <a:t>            </a:t>
            </a:r>
            <a:endParaRPr lang="zh-CN" altLang="en-US" sz="2000" b="1" u="sng" dirty="0">
              <a:solidFill>
                <a:prstClr val="black"/>
              </a:solidFill>
              <a:ea typeface="华文行楷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O, my </a:t>
            </a:r>
            <a:r>
              <a:rPr lang="en-US" altLang="zh-CN" b="1" dirty="0" err="1">
                <a:solidFill>
                  <a:prstClr val="black"/>
                </a:solidFill>
              </a:rPr>
              <a:t>Luve's</a:t>
            </a:r>
            <a:r>
              <a:rPr lang="en-US" altLang="zh-CN" b="1" dirty="0">
                <a:solidFill>
                  <a:prstClr val="black"/>
                </a:solidFill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</a:rPr>
              <a:t> like the </a:t>
            </a:r>
            <a:r>
              <a:rPr lang="en-US" altLang="zh-CN" sz="2000" b="1" dirty="0" err="1">
                <a:solidFill>
                  <a:prstClr val="black"/>
                </a:solidFill>
              </a:rPr>
              <a:t>melodie</a:t>
            </a:r>
            <a:r>
              <a:rPr lang="en-US" altLang="zh-CN" sz="2000" b="1" dirty="0">
                <a:solidFill>
                  <a:prstClr val="black"/>
                </a:solidFill>
              </a:rPr>
              <a:t>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That</a:t>
            </a:r>
            <a:r>
              <a:rPr lang="en-US" altLang="zh-CN" sz="2000" b="1" dirty="0">
                <a:solidFill>
                  <a:prstClr val="black"/>
                </a:solidFill>
                <a:latin typeface="Arial"/>
              </a:rPr>
              <a:t>‘</a:t>
            </a:r>
            <a:r>
              <a:rPr lang="en-US" altLang="zh-CN" sz="2000" b="1" dirty="0">
                <a:solidFill>
                  <a:prstClr val="black"/>
                </a:solidFill>
              </a:rPr>
              <a:t>s sweetly </a:t>
            </a:r>
            <a:r>
              <a:rPr lang="en-US" altLang="zh-CN" sz="2000" b="1" dirty="0" err="1">
                <a:solidFill>
                  <a:prstClr val="black"/>
                </a:solidFill>
              </a:rPr>
              <a:t>play’d</a:t>
            </a:r>
            <a:r>
              <a:rPr lang="en-US" altLang="zh-CN" sz="2000" b="1" dirty="0">
                <a:solidFill>
                  <a:prstClr val="black"/>
                </a:solidFill>
              </a:rPr>
              <a:t> in tune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88571" y="2044902"/>
            <a:ext cx="2592287" cy="768652"/>
          </a:xfrm>
          <a:prstGeom prst="cloudCallout">
            <a:avLst>
              <a:gd name="adj1" fmla="val 94213"/>
              <a:gd name="adj2" fmla="val -91542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</a:rPr>
              <a:t>Alliteration</a:t>
            </a:r>
            <a:r>
              <a:rPr lang="zh-CN" altLang="en-US" sz="2400" b="1" dirty="0">
                <a:solidFill>
                  <a:prstClr val="white"/>
                </a:solidFill>
              </a:rPr>
              <a:t>（头韵）</a:t>
            </a:r>
          </a:p>
        </p:txBody>
      </p:sp>
      <p:sp>
        <p:nvSpPr>
          <p:cNvPr id="6" name="矩形 5"/>
          <p:cNvSpPr/>
          <p:nvPr/>
        </p:nvSpPr>
        <p:spPr>
          <a:xfrm>
            <a:off x="2915816" y="3462806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As fair art 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thou</a:t>
            </a:r>
            <a:r>
              <a:rPr lang="en-US" altLang="zh-CN" sz="2000" b="1" dirty="0">
                <a:solidFill>
                  <a:prstClr val="black"/>
                </a:solidFill>
              </a:rPr>
              <a:t>, my bonnie lass,             </a:t>
            </a:r>
            <a:endParaRPr lang="zh-CN" altLang="en-US" sz="2000" b="1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So deep in </a:t>
            </a:r>
            <a:r>
              <a:rPr lang="en-US" altLang="zh-CN" sz="2000" b="1" dirty="0" err="1">
                <a:solidFill>
                  <a:prstClr val="black"/>
                </a:solidFill>
              </a:rPr>
              <a:t>luve</a:t>
            </a:r>
            <a:r>
              <a:rPr lang="en-US" altLang="zh-CN" sz="2000" b="1" dirty="0">
                <a:solidFill>
                  <a:prstClr val="black"/>
                </a:solidFill>
              </a:rPr>
              <a:t> am I;                            </a:t>
            </a:r>
            <a:endParaRPr lang="zh-CN" altLang="en-US" sz="2000" b="1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And I will </a:t>
            </a:r>
            <a:r>
              <a:rPr lang="en-US" altLang="zh-CN" sz="2000" b="1" dirty="0" err="1">
                <a:solidFill>
                  <a:prstClr val="black"/>
                </a:solidFill>
              </a:rPr>
              <a:t>luve</a:t>
            </a:r>
            <a:r>
              <a:rPr lang="en-US" altLang="zh-CN" sz="2000" b="1" dirty="0">
                <a:solidFill>
                  <a:prstClr val="black"/>
                </a:solidFill>
              </a:rPr>
              <a:t> thee still, my dear,          </a:t>
            </a:r>
            <a:endParaRPr lang="zh-CN" altLang="en-US" sz="2000" b="1" dirty="0">
              <a:solidFill>
                <a:prstClr val="black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prstClr val="black"/>
                </a:solidFill>
              </a:rPr>
              <a:t>Till a’ the seas gang dry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8" name="七角星 7"/>
          <p:cNvSpPr/>
          <p:nvPr/>
        </p:nvSpPr>
        <p:spPr>
          <a:xfrm>
            <a:off x="6263680" y="3197880"/>
            <a:ext cx="2448272" cy="9144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</a:rPr>
              <a:t>End rhyme(</a:t>
            </a:r>
            <a:r>
              <a:rPr lang="zh-CN" altLang="en-US" b="1" dirty="0">
                <a:solidFill>
                  <a:prstClr val="white"/>
                </a:solidFill>
              </a:rPr>
              <a:t>尾韵</a:t>
            </a:r>
            <a:r>
              <a:rPr lang="en-US" altLang="zh-CN" b="1" dirty="0">
                <a:solidFill>
                  <a:prstClr val="white"/>
                </a:solidFill>
              </a:rPr>
              <a:t>)</a:t>
            </a: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7769" y="54105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</a:rPr>
              <a:t>While the sands o’ life shall run.          </a:t>
            </a:r>
            <a:endParaRPr lang="zh-CN" altLang="en-US" sz="2000" b="1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zh-CN" altLang="en-US" sz="2000" b="1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14687" y="4831825"/>
            <a:ext cx="2013097" cy="612648"/>
          </a:xfrm>
          <a:prstGeom prst="wedgeEllipseCallout">
            <a:avLst>
              <a:gd name="adj1" fmla="val 151764"/>
              <a:gd name="adj2" fmla="val 66955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</a:rPr>
              <a:t>Assonance (</a:t>
            </a:r>
            <a:r>
              <a:rPr lang="zh-CN" altLang="en-US" b="1" dirty="0">
                <a:solidFill>
                  <a:prstClr val="white"/>
                </a:solidFill>
              </a:rPr>
              <a:t>腹韵</a:t>
            </a:r>
            <a:r>
              <a:rPr lang="en-US" altLang="zh-CN" b="1" dirty="0">
                <a:solidFill>
                  <a:prstClr val="white"/>
                </a:solidFill>
              </a:rPr>
              <a:t>)</a:t>
            </a:r>
            <a:endParaRPr lang="zh-CN" altLang="en-US" b="1" dirty="0">
              <a:solidFill>
                <a:prstClr val="white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75140" y="1772816"/>
            <a:ext cx="9688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932040" y="1772816"/>
            <a:ext cx="12961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059157" y="5193028"/>
            <a:ext cx="504056" cy="10976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32040" y="4252219"/>
            <a:ext cx="360040" cy="103139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28084" y="2243378"/>
            <a:ext cx="612068" cy="9292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899" y="3119314"/>
            <a:ext cx="520753" cy="10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等腰三角形 23"/>
          <p:cNvSpPr/>
          <p:nvPr/>
        </p:nvSpPr>
        <p:spPr>
          <a:xfrm>
            <a:off x="2362608" y="5776974"/>
            <a:ext cx="530352" cy="228600"/>
          </a:xfrm>
          <a:prstGeom prst="triangle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193" y="5723460"/>
            <a:ext cx="554037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011" y="5723461"/>
            <a:ext cx="554037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等腰三角形 24"/>
          <p:cNvSpPr/>
          <p:nvPr/>
        </p:nvSpPr>
        <p:spPr>
          <a:xfrm>
            <a:off x="4496901" y="5818175"/>
            <a:ext cx="629816" cy="187400"/>
          </a:xfrm>
          <a:prstGeom prst="triangle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805" y="4549520"/>
            <a:ext cx="1511300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43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4800" b="1" dirty="0" smtClean="0">
                <a:latin typeface="华文隶书" pitchFamily="2" charset="-122"/>
                <a:ea typeface="华文隶书" pitchFamily="2" charset="-122"/>
              </a:rPr>
              <a:t>Step 4  </a:t>
            </a:r>
            <a:r>
              <a:rPr lang="en-US" altLang="zh-CN" sz="4800" b="1" dirty="0" smtClean="0">
                <a:latin typeface="华文隶书" pitchFamily="2" charset="-122"/>
                <a:ea typeface="华文隶书" pitchFamily="2" charset="-122"/>
                <a:hlinkClick r:id="rId3" action="ppaction://hlinkfile"/>
              </a:rPr>
              <a:t>Read Aloud 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1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5400" b="1" dirty="0" smtClean="0">
                <a:latin typeface="华文隶书" pitchFamily="2" charset="-122"/>
                <a:ea typeface="华文隶书" pitchFamily="2" charset="-122"/>
              </a:rPr>
              <a:t>Step 5 Homework </a:t>
            </a:r>
            <a:endParaRPr lang="zh-CN" altLang="en-US" sz="5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altLang="zh-CN" sz="4800" b="1" dirty="0" smtClean="0">
                <a:latin typeface="华文隶书" pitchFamily="2" charset="-122"/>
                <a:ea typeface="华文隶书" pitchFamily="2" charset="-122"/>
              </a:rPr>
              <a:t>Recite A Red, Red Rose.</a:t>
            </a:r>
          </a:p>
          <a:p>
            <a:pPr marL="514350" indent="-514350">
              <a:buAutoNum type="arabicPeriod"/>
            </a:pPr>
            <a:r>
              <a:rPr lang="en-US" altLang="zh-CN" sz="4800" b="1" dirty="0" smtClean="0">
                <a:latin typeface="华文隶书" pitchFamily="2" charset="-122"/>
                <a:ea typeface="华文隶书" pitchFamily="2" charset="-122"/>
              </a:rPr>
              <a:t>Find more poems on love.</a:t>
            </a:r>
            <a:endParaRPr lang="zh-CN" altLang="en-US" sz="48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21088"/>
            <a:ext cx="3109252" cy="203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5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2834" y="2425719"/>
            <a:ext cx="69597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for joining us!</a:t>
            </a:r>
            <a:endParaRPr lang="zh-CN" altLang="en-US" sz="48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24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3413850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FFFF00"/>
                </a:solidFill>
              </a:rPr>
              <a:t>Passionate </a:t>
            </a:r>
            <a:r>
              <a:rPr lang="en-US" altLang="zh-CN" sz="5400" b="1" dirty="0">
                <a:solidFill>
                  <a:srgbClr val="FFFF00"/>
                </a:solidFill>
              </a:rPr>
              <a:t>love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33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Step 2 Understanding</a:t>
            </a:r>
            <a:endParaRPr lang="zh-CN" altLang="en-US" sz="5400" b="1" dirty="0">
              <a:latin typeface="华文隶书" pitchFamily="2" charset="-122"/>
              <a:ea typeface="华文隶书" pitchFamily="2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altLang="zh-CN" sz="4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  <a:hlinkClick r:id="rId3" action="ppaction://hlinkfile"/>
            </a:endParaRPr>
          </a:p>
          <a:p>
            <a:pPr marL="0" indent="0" algn="ctr">
              <a:buNone/>
            </a:pPr>
            <a:endParaRPr lang="en-US" altLang="zh-CN" sz="48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hlinkClick r:id="rId3" action="ppaction://hlinkfile"/>
            </a:endParaRPr>
          </a:p>
          <a:p>
            <a:pPr marL="0" indent="0" algn="ctr">
              <a:buNone/>
            </a:pPr>
            <a:r>
              <a:rPr lang="en-US" altLang="zh-CN" sz="4800" b="1" dirty="0" smtClean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  <a:hlinkClick r:id="rId3" action="ppaction://hlinkfile"/>
              </a:rPr>
              <a:t>A Red, Red Rose</a:t>
            </a:r>
            <a:endParaRPr lang="zh-CN" altLang="en-US" sz="4800" b="1" dirty="0">
              <a:solidFill>
                <a:srgbClr val="00B05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418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A Red, Red Rose</a:t>
            </a:r>
            <a:endParaRPr lang="zh-CN" altLang="en-US" sz="36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00" y="620688"/>
            <a:ext cx="201622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611560" y="1789787"/>
            <a:ext cx="41764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O  my </a:t>
            </a:r>
            <a:r>
              <a:rPr lang="en-US" altLang="zh-CN" sz="2000" b="1" dirty="0" err="1"/>
              <a:t>Luve's</a:t>
            </a:r>
            <a:r>
              <a:rPr lang="en-US" altLang="zh-CN" sz="2000" b="1" dirty="0"/>
              <a:t>  like a red, red rose        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That</a:t>
            </a:r>
            <a:r>
              <a:rPr lang="en-US" altLang="zh-CN" sz="2000" b="1" dirty="0">
                <a:latin typeface="Arial"/>
              </a:rPr>
              <a:t>‘</a:t>
            </a:r>
            <a:r>
              <a:rPr lang="en-US" altLang="zh-CN" sz="2000" b="1" dirty="0"/>
              <a:t>s newly sprung in June:            </a:t>
            </a:r>
            <a:endParaRPr lang="zh-CN" altLang="en-US" sz="2000" b="1" dirty="0">
              <a:ea typeface="华文行楷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O, my </a:t>
            </a:r>
            <a:r>
              <a:rPr lang="en-US" altLang="zh-CN" sz="2000" b="1" dirty="0" err="1"/>
              <a:t>Luve's</a:t>
            </a:r>
            <a:r>
              <a:rPr lang="en-US" altLang="zh-CN" sz="2000" b="1" dirty="0"/>
              <a:t>  like the </a:t>
            </a:r>
            <a:r>
              <a:rPr lang="en-US" altLang="zh-CN" sz="2000" b="1" dirty="0" err="1"/>
              <a:t>melodie</a:t>
            </a:r>
            <a:r>
              <a:rPr lang="en-US" altLang="zh-CN" sz="2000" b="1" dirty="0"/>
              <a:t>. 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That</a:t>
            </a:r>
            <a:r>
              <a:rPr lang="en-US" altLang="zh-CN" sz="2000" b="1" dirty="0">
                <a:latin typeface="Arial"/>
              </a:rPr>
              <a:t>‘</a:t>
            </a:r>
            <a:r>
              <a:rPr lang="en-US" altLang="zh-CN" sz="2000" b="1" dirty="0"/>
              <a:t>s sweetly </a:t>
            </a:r>
            <a:r>
              <a:rPr lang="en-US" altLang="zh-CN" sz="2000" b="1" dirty="0" err="1"/>
              <a:t>play’d</a:t>
            </a:r>
            <a:r>
              <a:rPr lang="en-US" altLang="zh-CN" sz="2000" b="1" dirty="0"/>
              <a:t> in tune!             </a:t>
            </a:r>
            <a:endParaRPr lang="zh-CN" altLang="en-US" sz="2000" b="1" dirty="0"/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altLang="zh-CN" sz="2000" b="1" dirty="0"/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As fair art </a:t>
            </a:r>
            <a:r>
              <a:rPr lang="en-US" altLang="zh-CN" sz="2000" b="1" dirty="0" smtClean="0"/>
              <a:t>thou</a:t>
            </a:r>
            <a:r>
              <a:rPr lang="en-US" altLang="zh-CN" sz="2000" b="1" dirty="0"/>
              <a:t>, my bonnie lass,             </a:t>
            </a:r>
            <a:endParaRPr lang="zh-CN" altLang="en-US" sz="2000" b="1" dirty="0">
              <a:latin typeface="华文行楷" pitchFamily="2" charset="-122"/>
              <a:ea typeface="华文行楷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So deep in </a:t>
            </a:r>
            <a:r>
              <a:rPr lang="en-US" altLang="zh-CN" sz="2000" b="1" dirty="0" err="1"/>
              <a:t>luve</a:t>
            </a:r>
            <a:r>
              <a:rPr lang="en-US" altLang="zh-CN" sz="2000" b="1" dirty="0"/>
              <a:t> am I;                            </a:t>
            </a:r>
            <a:endParaRPr lang="zh-CN" altLang="en-US" sz="2000" b="1" dirty="0">
              <a:latin typeface="华文行楷" pitchFamily="2" charset="-122"/>
              <a:ea typeface="华文行楷" pitchFamily="2" charset="-122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And I will </a:t>
            </a:r>
            <a:r>
              <a:rPr lang="en-US" altLang="zh-CN" sz="2000" b="1" dirty="0" err="1"/>
              <a:t>luve</a:t>
            </a:r>
            <a:r>
              <a:rPr lang="en-US" altLang="zh-CN" sz="2000" b="1" dirty="0"/>
              <a:t> thee still, my dear,          </a:t>
            </a:r>
            <a:endParaRPr lang="zh-CN" altLang="en-US" sz="2000" b="1" dirty="0"/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/>
              <a:t>Till a’ the seas gang dry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4427984" y="1757775"/>
            <a:ext cx="43742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Till a’ the seas gang dry, my dear,       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And the rocks melt </a:t>
            </a:r>
            <a:r>
              <a:rPr lang="en-US" altLang="zh-CN" sz="2000" b="1" dirty="0" err="1">
                <a:cs typeface="Times New Roman" pitchFamily="18" charset="0"/>
              </a:rPr>
              <a:t>wi</a:t>
            </a:r>
            <a:r>
              <a:rPr lang="en-US" altLang="zh-CN" sz="2000" b="1" dirty="0">
                <a:cs typeface="Times New Roman" pitchFamily="18" charset="0"/>
              </a:rPr>
              <a:t>’ the sun;         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I will </a:t>
            </a:r>
            <a:r>
              <a:rPr lang="en-US" altLang="zh-CN" sz="2000" b="1" dirty="0" err="1">
                <a:cs typeface="Times New Roman" pitchFamily="18" charset="0"/>
              </a:rPr>
              <a:t>luve</a:t>
            </a:r>
            <a:r>
              <a:rPr lang="en-US" altLang="zh-CN" sz="2000" b="1" dirty="0">
                <a:cs typeface="Times New Roman" pitchFamily="18" charset="0"/>
              </a:rPr>
              <a:t> thee still, my dear,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While the sands o’ life shall run.         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And fare thee </a:t>
            </a:r>
            <a:r>
              <a:rPr lang="en-US" altLang="zh-CN" sz="2000" b="1" dirty="0" err="1">
                <a:cs typeface="Times New Roman" pitchFamily="18" charset="0"/>
              </a:rPr>
              <a:t>weel</a:t>
            </a:r>
            <a:r>
              <a:rPr lang="en-US" altLang="zh-CN" sz="2000" b="1" dirty="0">
                <a:cs typeface="Times New Roman" pitchFamily="18" charset="0"/>
              </a:rPr>
              <a:t>, my only </a:t>
            </a:r>
            <a:r>
              <a:rPr lang="en-US" altLang="zh-CN" sz="2000" b="1" dirty="0" err="1">
                <a:cs typeface="Times New Roman" pitchFamily="18" charset="0"/>
              </a:rPr>
              <a:t>luve</a:t>
            </a:r>
            <a:r>
              <a:rPr lang="en-US" altLang="zh-CN" sz="2000" b="1" dirty="0">
                <a:cs typeface="Times New Roman" pitchFamily="18" charset="0"/>
              </a:rPr>
              <a:t>       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And fare thee </a:t>
            </a:r>
            <a:r>
              <a:rPr lang="en-US" altLang="zh-CN" sz="2000" b="1" dirty="0" err="1">
                <a:cs typeface="Times New Roman" pitchFamily="18" charset="0"/>
              </a:rPr>
              <a:t>weel</a:t>
            </a:r>
            <a:r>
              <a:rPr lang="en-US" altLang="zh-CN" sz="2000" b="1" dirty="0">
                <a:cs typeface="Times New Roman" pitchFamily="18" charset="0"/>
              </a:rPr>
              <a:t> a while!             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>
                <a:cs typeface="Times New Roman" pitchFamily="18" charset="0"/>
              </a:rPr>
              <a:t>And I will come again, my </a:t>
            </a:r>
            <a:r>
              <a:rPr lang="en-US" altLang="zh-CN" sz="2000" b="1" dirty="0" err="1">
                <a:cs typeface="Times New Roman" pitchFamily="18" charset="0"/>
              </a:rPr>
              <a:t>luve</a:t>
            </a:r>
            <a:r>
              <a:rPr lang="en-US" altLang="zh-CN" sz="2000" b="1" dirty="0"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b="1" dirty="0" err="1">
                <a:cs typeface="Times New Roman" pitchFamily="18" charset="0"/>
              </a:rPr>
              <a:t>Tho</a:t>
            </a:r>
            <a:r>
              <a:rPr lang="en-US" altLang="zh-CN" sz="2000" b="1" dirty="0">
                <a:cs typeface="Times New Roman" pitchFamily="18" charset="0"/>
              </a:rPr>
              <a:t>’ it were ten thousand mile.</a:t>
            </a:r>
            <a:r>
              <a:rPr lang="en-US" altLang="zh-CN" sz="2000" b="1" dirty="0">
                <a:ea typeface="华文行楷" pitchFamily="2" charset="-122"/>
                <a:cs typeface="Times New Roman" pitchFamily="18" charset="0"/>
              </a:rPr>
              <a:t> </a:t>
            </a:r>
            <a:endParaRPr lang="zh-CN" altLang="en-US" sz="2000" b="1" dirty="0">
              <a:ea typeface="华文行楷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59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Find All the Old English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3264" y="1628800"/>
            <a:ext cx="8229600" cy="4525963"/>
          </a:xfrm>
        </p:spPr>
        <p:txBody>
          <a:bodyPr/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Stanza 1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O  my </a:t>
            </a:r>
            <a:r>
              <a:rPr lang="en-US" altLang="zh-CN" b="1" dirty="0" err="1">
                <a:solidFill>
                  <a:prstClr val="black"/>
                </a:solidFill>
              </a:rPr>
              <a:t>Luve's</a:t>
            </a:r>
            <a:r>
              <a:rPr lang="en-US" altLang="zh-CN" b="1" dirty="0">
                <a:solidFill>
                  <a:prstClr val="black"/>
                </a:solidFill>
              </a:rPr>
              <a:t>  like a red, red  rose        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That</a:t>
            </a:r>
            <a:r>
              <a:rPr lang="en-US" altLang="zh-CN" b="1" dirty="0">
                <a:solidFill>
                  <a:prstClr val="black"/>
                </a:solidFill>
                <a:latin typeface="Arial"/>
              </a:rPr>
              <a:t>’</a:t>
            </a:r>
            <a:r>
              <a:rPr lang="en-US" altLang="zh-CN" b="1" dirty="0">
                <a:solidFill>
                  <a:prstClr val="black"/>
                </a:solidFill>
              </a:rPr>
              <a:t>s newly sprung in June:            </a:t>
            </a:r>
            <a:endParaRPr lang="zh-CN" altLang="en-US" b="1" dirty="0">
              <a:solidFill>
                <a:prstClr val="black"/>
              </a:solidFill>
              <a:ea typeface="华文行楷" pitchFamily="2" charset="-122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en-US" altLang="zh-CN" b="1" dirty="0" smtClean="0">
                <a:solidFill>
                  <a:prstClr val="black"/>
                </a:solidFill>
              </a:rPr>
              <a:t>O</a:t>
            </a:r>
            <a:r>
              <a:rPr lang="en-US" altLang="zh-CN" b="1" dirty="0">
                <a:solidFill>
                  <a:prstClr val="black"/>
                </a:solidFill>
              </a:rPr>
              <a:t>, my </a:t>
            </a:r>
            <a:r>
              <a:rPr lang="en-US" altLang="zh-CN" b="1" dirty="0" err="1">
                <a:solidFill>
                  <a:prstClr val="black"/>
                </a:solidFill>
              </a:rPr>
              <a:t>Luve's</a:t>
            </a:r>
            <a:r>
              <a:rPr lang="en-US" altLang="zh-CN" b="1" dirty="0">
                <a:solidFill>
                  <a:prstClr val="black"/>
                </a:solidFill>
              </a:rPr>
              <a:t>  like the </a:t>
            </a:r>
            <a:r>
              <a:rPr lang="en-US" altLang="zh-CN" b="1" dirty="0" err="1">
                <a:solidFill>
                  <a:prstClr val="black"/>
                </a:solidFill>
              </a:rPr>
              <a:t>melodie</a:t>
            </a:r>
            <a:r>
              <a:rPr lang="en-US" altLang="zh-CN" b="1" dirty="0">
                <a:solidFill>
                  <a:prstClr val="black"/>
                </a:solidFill>
              </a:rPr>
              <a:t>. 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</a:rPr>
              <a:t>That</a:t>
            </a:r>
            <a:r>
              <a:rPr lang="en-US" altLang="zh-CN" b="1" dirty="0">
                <a:solidFill>
                  <a:prstClr val="black"/>
                </a:solidFill>
                <a:latin typeface="Arial"/>
              </a:rPr>
              <a:t>‘</a:t>
            </a:r>
            <a:r>
              <a:rPr lang="en-US" altLang="zh-CN" b="1" dirty="0">
                <a:solidFill>
                  <a:prstClr val="black"/>
                </a:solidFill>
              </a:rPr>
              <a:t>s sweetly </a:t>
            </a:r>
            <a:r>
              <a:rPr lang="en-US" altLang="zh-CN" b="1" dirty="0" err="1">
                <a:solidFill>
                  <a:prstClr val="black"/>
                </a:solidFill>
              </a:rPr>
              <a:t>play’d</a:t>
            </a:r>
            <a:r>
              <a:rPr lang="en-US" altLang="zh-CN" b="1" dirty="0">
                <a:solidFill>
                  <a:prstClr val="black"/>
                </a:solidFill>
              </a:rPr>
              <a:t> in tune!      </a:t>
            </a:r>
            <a:r>
              <a:rPr lang="en-US" altLang="zh-CN" sz="2000" b="1" dirty="0">
                <a:solidFill>
                  <a:prstClr val="black"/>
                </a:solidFill>
              </a:rPr>
              <a:t>       </a:t>
            </a:r>
            <a:endParaRPr lang="zh-CN" altLang="en-US" sz="2000" b="1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476" y="1353023"/>
            <a:ext cx="171291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865" y="3501008"/>
            <a:ext cx="2768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43228"/>
            <a:ext cx="1543050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701" y="4882263"/>
            <a:ext cx="16224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73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altLang="zh-CN" b="1" dirty="0">
                <a:solidFill>
                  <a:prstClr val="black"/>
                </a:solidFill>
              </a:rPr>
              <a:t>Stanza 2 </a:t>
            </a:r>
          </a:p>
          <a:p>
            <a:pPr marL="0" lvl="0" indent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As fair art thou, my bonnie lass,             </a:t>
            </a:r>
            <a:endParaRPr lang="zh-CN" altLang="en-US" b="1" dirty="0">
              <a:solidFill>
                <a:prstClr val="black"/>
              </a:solidFill>
              <a:ea typeface="华文行楷" pitchFamily="2" charset="-122"/>
              <a:cs typeface="Times New Roman" pitchFamily="18" charset="0"/>
            </a:endParaRPr>
          </a:p>
          <a:p>
            <a:pPr marL="0" lvl="0" indent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So deep in </a:t>
            </a:r>
            <a:r>
              <a:rPr lang="en-US" altLang="zh-CN" b="1" dirty="0" err="1">
                <a:solidFill>
                  <a:prstClr val="black"/>
                </a:solidFill>
                <a:cs typeface="Times New Roman" pitchFamily="18" charset="0"/>
              </a:rPr>
              <a:t>luve</a:t>
            </a: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 am I;                            </a:t>
            </a:r>
            <a:endParaRPr lang="zh-CN" altLang="en-US" b="1" dirty="0">
              <a:solidFill>
                <a:prstClr val="black"/>
              </a:solidFill>
              <a:ea typeface="华文行楷" pitchFamily="2" charset="-122"/>
              <a:cs typeface="Times New Roman" pitchFamily="18" charset="0"/>
            </a:endParaRPr>
          </a:p>
          <a:p>
            <a:pPr marL="0" lvl="0" indent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altLang="zh-CN" b="1" dirty="0" smtClean="0">
                <a:solidFill>
                  <a:prstClr val="black"/>
                </a:solidFill>
                <a:cs typeface="Times New Roman" pitchFamily="18" charset="0"/>
              </a:rPr>
              <a:t>And </a:t>
            </a: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I will </a:t>
            </a:r>
            <a:r>
              <a:rPr lang="en-US" altLang="zh-CN" b="1" dirty="0" err="1">
                <a:solidFill>
                  <a:prstClr val="black"/>
                </a:solidFill>
                <a:cs typeface="Times New Roman" pitchFamily="18" charset="0"/>
              </a:rPr>
              <a:t>luve</a:t>
            </a: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 thee still, my dear,          </a:t>
            </a:r>
            <a:endParaRPr lang="zh-CN" altLang="en-US" b="1" dirty="0">
              <a:solidFill>
                <a:prstClr val="black"/>
              </a:solidFill>
              <a:cs typeface="Times New Roman" pitchFamily="18" charset="0"/>
            </a:endParaRPr>
          </a:p>
          <a:p>
            <a:pPr marL="0" lvl="0" indent="0" fontAlgn="base">
              <a:lnSpc>
                <a:spcPts val="336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prstClr val="black"/>
                </a:solidFill>
                <a:cs typeface="Times New Roman" pitchFamily="18" charset="0"/>
              </a:rPr>
              <a:t>Till a’ the seas gang dry.</a:t>
            </a:r>
            <a:endParaRPr lang="zh-CN" altLang="en-US" b="1" dirty="0">
              <a:solidFill>
                <a:prstClr val="black"/>
              </a:solidFill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zh-CN" altLang="en-US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46894"/>
            <a:ext cx="1368152" cy="12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875724"/>
            <a:ext cx="774700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32796"/>
            <a:ext cx="774700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828349"/>
            <a:ext cx="723106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46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9441" y="1467989"/>
            <a:ext cx="632095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prstClr val="black"/>
                </a:solidFill>
              </a:rPr>
              <a:t>Stanza 3</a:t>
            </a: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prstClr val="black"/>
                </a:solidFill>
              </a:rPr>
              <a:t>Till a’ the seas gang dry, my dear,        </a:t>
            </a:r>
            <a:endParaRPr lang="zh-CN" altLang="en-US" sz="2800" b="1" dirty="0">
              <a:solidFill>
                <a:prstClr val="black"/>
              </a:solidFill>
              <a:ea typeface="华文行楷" pitchFamily="2" charset="-122"/>
              <a:cs typeface="宋体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prstClr val="black"/>
                </a:solidFill>
              </a:rPr>
              <a:t>And the rocks melt </a:t>
            </a:r>
            <a:r>
              <a:rPr lang="en-US" altLang="zh-CN" sz="2800" b="1" dirty="0" err="1">
                <a:solidFill>
                  <a:prstClr val="black"/>
                </a:solidFill>
              </a:rPr>
              <a:t>wi</a:t>
            </a:r>
            <a:r>
              <a:rPr lang="en-US" altLang="zh-CN" sz="2800" b="1" dirty="0">
                <a:solidFill>
                  <a:prstClr val="black"/>
                </a:solidFill>
              </a:rPr>
              <a:t>’ the sun;          </a:t>
            </a:r>
            <a:endParaRPr lang="zh-CN" altLang="en-US" sz="2800" b="1" dirty="0">
              <a:solidFill>
                <a:prstClr val="black"/>
              </a:solidFill>
              <a:ea typeface="华文行楷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prstClr val="black"/>
                </a:solidFill>
              </a:rPr>
              <a:t>I will </a:t>
            </a:r>
            <a:r>
              <a:rPr lang="en-US" altLang="zh-CN" sz="2800" b="1" dirty="0" err="1">
                <a:solidFill>
                  <a:prstClr val="black"/>
                </a:solidFill>
              </a:rPr>
              <a:t>luve</a:t>
            </a:r>
            <a:r>
              <a:rPr lang="en-US" altLang="zh-CN" sz="2800" b="1" dirty="0">
                <a:solidFill>
                  <a:prstClr val="black"/>
                </a:solidFill>
              </a:rPr>
              <a:t> thee still, my dear, </a:t>
            </a:r>
            <a:endParaRPr lang="zh-CN" altLang="en-US" sz="2800" b="1" dirty="0">
              <a:solidFill>
                <a:prstClr val="black"/>
              </a:solidFill>
              <a:ea typeface="华文行楷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prstClr val="black"/>
                </a:solidFill>
              </a:rPr>
              <a:t>While the sands o’ life shall run.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307" y="4437112"/>
            <a:ext cx="46355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135" y="2586683"/>
            <a:ext cx="46355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43" y="3284984"/>
            <a:ext cx="463550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96841" y="4873864"/>
            <a:ext cx="3907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A’: all,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wi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’: with, o’: of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198200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en-US" altLang="zh-CN" sz="3200" b="1" dirty="0" smtClean="0"/>
              <a:t>Stanza 4</a:t>
            </a:r>
          </a:p>
          <a:p>
            <a:pPr lvl="0">
              <a:spcBef>
                <a:spcPct val="50000"/>
              </a:spcBef>
              <a:defRPr/>
            </a:pPr>
            <a:r>
              <a:rPr lang="en-US" altLang="zh-CN" sz="3200" b="1" dirty="0" smtClean="0"/>
              <a:t>And </a:t>
            </a:r>
            <a:r>
              <a:rPr lang="en-US" altLang="zh-CN" sz="3200" b="1" dirty="0"/>
              <a:t>fare thee </a:t>
            </a:r>
            <a:r>
              <a:rPr lang="en-US" altLang="zh-CN" sz="3200" b="1" dirty="0" err="1"/>
              <a:t>weel</a:t>
            </a:r>
            <a:r>
              <a:rPr lang="en-US" altLang="zh-CN" sz="3200" b="1" dirty="0"/>
              <a:t>, my only </a:t>
            </a:r>
            <a:r>
              <a:rPr lang="en-US" altLang="zh-CN" sz="3200" b="1" dirty="0" err="1"/>
              <a:t>luve</a:t>
            </a:r>
            <a:r>
              <a:rPr lang="en-US" altLang="zh-CN" sz="3200" b="1" dirty="0"/>
              <a:t>       </a:t>
            </a:r>
          </a:p>
          <a:p>
            <a:pPr lvl="0">
              <a:spcBef>
                <a:spcPct val="50000"/>
              </a:spcBef>
              <a:defRPr/>
            </a:pPr>
            <a:r>
              <a:rPr lang="en-US" altLang="zh-CN" sz="3200" b="1" dirty="0"/>
              <a:t>And fare thee </a:t>
            </a:r>
            <a:r>
              <a:rPr lang="en-US" altLang="zh-CN" sz="3200" b="1" dirty="0" err="1"/>
              <a:t>weel</a:t>
            </a:r>
            <a:r>
              <a:rPr lang="en-US" altLang="zh-CN" sz="3200" b="1" dirty="0"/>
              <a:t> a while!              </a:t>
            </a:r>
            <a:endParaRPr lang="zh-CN" altLang="en-US" sz="3200" b="1" dirty="0">
              <a:ea typeface="华文行楷" pitchFamily="2" charset="-122"/>
            </a:endParaRPr>
          </a:p>
          <a:p>
            <a:pPr lvl="0">
              <a:spcBef>
                <a:spcPct val="50000"/>
              </a:spcBef>
              <a:defRPr/>
            </a:pPr>
            <a:r>
              <a:rPr lang="en-US" altLang="zh-CN" sz="3200" b="1" dirty="0"/>
              <a:t>And I will come again, my </a:t>
            </a:r>
            <a:r>
              <a:rPr lang="en-US" altLang="zh-CN" sz="3200" b="1" dirty="0" err="1"/>
              <a:t>luve</a:t>
            </a:r>
            <a:r>
              <a:rPr lang="en-US" altLang="zh-CN" sz="3200" b="1" dirty="0"/>
              <a:t>, </a:t>
            </a:r>
          </a:p>
          <a:p>
            <a:pPr lvl="0">
              <a:spcBef>
                <a:spcPct val="50000"/>
              </a:spcBef>
              <a:defRPr/>
            </a:pPr>
            <a:r>
              <a:rPr lang="en-US" altLang="zh-CN" sz="3200" b="1" dirty="0" err="1"/>
              <a:t>Tho</a:t>
            </a:r>
            <a:r>
              <a:rPr lang="en-US" altLang="zh-CN" sz="3200" b="1" dirty="0"/>
              <a:t>’ it were ten thousand mile.</a:t>
            </a:r>
            <a:r>
              <a:rPr lang="en-US" altLang="zh-CN" sz="3200" b="1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32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减号 2"/>
          <p:cNvSpPr/>
          <p:nvPr/>
        </p:nvSpPr>
        <p:spPr>
          <a:xfrm>
            <a:off x="1475656" y="2348881"/>
            <a:ext cx="3168352" cy="163446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843808" y="1455057"/>
            <a:ext cx="3960440" cy="434340"/>
          </a:xfrm>
          <a:prstGeom prst="foldedCorner">
            <a:avLst>
              <a:gd name="adj" fmla="val 12500"/>
            </a:avLst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say “Goodbye” to you</a:t>
            </a:r>
          </a:p>
        </p:txBody>
      </p:sp>
      <p:sp>
        <p:nvSpPr>
          <p:cNvPr id="6" name="减号 5"/>
          <p:cNvSpPr/>
          <p:nvPr/>
        </p:nvSpPr>
        <p:spPr>
          <a:xfrm>
            <a:off x="1043608" y="4529068"/>
            <a:ext cx="914400" cy="228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33934" y="4941272"/>
            <a:ext cx="4334648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Weel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: well, 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Tho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: though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95" y="3140968"/>
            <a:ext cx="706437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7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952</Words>
  <Application>Microsoft Office PowerPoint</Application>
  <PresentationFormat>全屏显示(4:3)</PresentationFormat>
  <Paragraphs>150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Office 主题​​</vt:lpstr>
      <vt:lpstr>1_Office 主题​​</vt:lpstr>
      <vt:lpstr>2_Office 主题​​</vt:lpstr>
      <vt:lpstr>3_Office 主题​​</vt:lpstr>
      <vt:lpstr>PowerPoint 演示文稿</vt:lpstr>
      <vt:lpstr>Step 1 Lead in</vt:lpstr>
      <vt:lpstr>PowerPoint 演示文稿</vt:lpstr>
      <vt:lpstr>Step 2 Understanding</vt:lpstr>
      <vt:lpstr>PowerPoint 演示文稿</vt:lpstr>
      <vt:lpstr>Find All the Old English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</vt:lpstr>
      <vt:lpstr>PowerPoint 演示文稿</vt:lpstr>
      <vt:lpstr>一朵红红的玫瑰 王守仁译</vt:lpstr>
      <vt:lpstr>Step 3 Appreciation</vt:lpstr>
      <vt:lpstr>PowerPoint 演示文稿</vt:lpstr>
      <vt:lpstr>Rhetoric </vt:lpstr>
      <vt:lpstr>PowerPoint 演示文稿</vt:lpstr>
      <vt:lpstr>PowerPoint 演示文稿</vt:lpstr>
      <vt:lpstr>PowerPoint 演示文稿</vt:lpstr>
      <vt:lpstr>Step 4  Read Aloud </vt:lpstr>
      <vt:lpstr>Step 5 Homework </vt:lpstr>
      <vt:lpstr>PowerPoint 演示文稿</vt:lpstr>
    </vt:vector>
  </TitlesOfParts>
  <Company>sqsf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GeXiaofang</dc:creator>
  <cp:lastModifiedBy>GeXiaofang</cp:lastModifiedBy>
  <cp:revision>67</cp:revision>
  <dcterms:created xsi:type="dcterms:W3CDTF">2012-04-10T02:46:40Z</dcterms:created>
  <dcterms:modified xsi:type="dcterms:W3CDTF">2012-04-12T01:48:52Z</dcterms:modified>
</cp:coreProperties>
</file>