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89" r:id="rId3"/>
    <p:sldId id="295" r:id="rId4"/>
    <p:sldId id="372" r:id="rId5"/>
    <p:sldId id="358" r:id="rId6"/>
    <p:sldId id="415" r:id="rId7"/>
    <p:sldId id="426" r:id="rId8"/>
    <p:sldId id="418" r:id="rId9"/>
    <p:sldId id="416" r:id="rId10"/>
    <p:sldId id="419" r:id="rId11"/>
    <p:sldId id="420" r:id="rId12"/>
    <p:sldId id="417" r:id="rId13"/>
    <p:sldId id="421" r:id="rId14"/>
    <p:sldId id="367" r:id="rId16"/>
    <p:sldId id="355" r:id="rId17"/>
    <p:sldId id="424" r:id="rId18"/>
    <p:sldId id="425" r:id="rId19"/>
    <p:sldId id="296" r:id="rId20"/>
    <p:sldId id="330" r:id="rId21"/>
    <p:sldId id="331" r:id="rId22"/>
    <p:sldId id="356" r:id="rId23"/>
    <p:sldId id="361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0000"/>
    <a:srgbClr val="000099"/>
    <a:srgbClr val="CC0000"/>
    <a:srgbClr val="A50021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9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7" d="100"/>
        <a:sy n="9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F04599-A528-41F2-AD4E-B37CBD578D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542840-DEA5-424E-9BF9-D45DD552F5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8D1C-6956-4889-9C34-4F04C47FE55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BAD89-C8D6-4804-8A27-5E2823C1092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BAD55-6255-4E75-943D-61E48789F3F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3A5DBB-AACF-4E2F-B631-CE4833A4078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A103782-438A-4BFC-951A-DEAF46D3098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BF65B-758B-4ED4-B99E-EBA6A750101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62E68-ED35-4BC5-AE86-F3A6444FE39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8BD0E-3670-419E-AE52-EE475146D2A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7D1D6-0FA7-4C37-B800-93160959FCB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59DFB-FD54-4532-89F2-9F3DDEF142B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4DA2F-0DEC-4C34-A708-8A8E1C44C27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48CBE-0D89-4B68-9A20-28A889B8320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E205E-DD42-483C-9124-09466B51877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+mj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+mj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+mj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F59FDDC-9800-4B1F-8296-8263A680074B}" type="slidenum">
              <a:rPr lang="en-US" altLang="zh-CN"/>
            </a:fld>
            <a:endParaRPr lang="en-US" altLang="zh-CN"/>
          </a:p>
        </p:txBody>
      </p:sp>
      <p:sp>
        <p:nvSpPr>
          <p:cNvPr id="7175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jpe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03" name="Group 7"/>
          <p:cNvGrpSpPr/>
          <p:nvPr/>
        </p:nvGrpSpPr>
        <p:grpSpPr bwMode="auto">
          <a:xfrm>
            <a:off x="179388" y="692150"/>
            <a:ext cx="2146300" cy="2663825"/>
            <a:chOff x="295" y="572"/>
            <a:chExt cx="1352" cy="1678"/>
          </a:xfrm>
        </p:grpSpPr>
        <p:pic>
          <p:nvPicPr>
            <p:cNvPr id="29704" name="Picture 8" descr="xxyw2bp69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r="-54"/>
            <a:stretch>
              <a:fillRect/>
            </a:stretch>
          </p:blipFill>
          <p:spPr bwMode="auto">
            <a:xfrm>
              <a:off x="295" y="572"/>
              <a:ext cx="1346" cy="1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705" name="Rectangle 9"/>
            <p:cNvSpPr>
              <a:spLocks noChangeArrowheads="1"/>
            </p:cNvSpPr>
            <p:nvPr/>
          </p:nvSpPr>
          <p:spPr bwMode="auto">
            <a:xfrm rot="441991">
              <a:off x="1103" y="1297"/>
              <a:ext cx="544" cy="681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b="1">
                  <a:solidFill>
                    <a:srgbClr val="800000"/>
                  </a:solidFill>
                </a:rPr>
                <a:t>猜</a:t>
              </a:r>
              <a:endParaRPr lang="zh-CN" altLang="en-US" sz="2400" b="1">
                <a:solidFill>
                  <a:srgbClr val="800000"/>
                </a:solidFill>
              </a:endParaRPr>
            </a:p>
            <a:p>
              <a:pPr algn="ctr"/>
              <a:r>
                <a:rPr lang="zh-CN" altLang="en-US" sz="2400" b="1">
                  <a:solidFill>
                    <a:srgbClr val="800000"/>
                  </a:solidFill>
                </a:rPr>
                <a:t>谜</a:t>
              </a:r>
              <a:endParaRPr lang="zh-CN" altLang="en-US" sz="2400" b="1">
                <a:solidFill>
                  <a:srgbClr val="800000"/>
                </a:solidFill>
              </a:endParaRPr>
            </a:p>
            <a:p>
              <a:pPr algn="ctr"/>
              <a:r>
                <a:rPr lang="zh-CN" altLang="en-US" sz="2400" b="1">
                  <a:solidFill>
                    <a:srgbClr val="800000"/>
                  </a:solidFill>
                </a:rPr>
                <a:t>语</a:t>
              </a:r>
              <a:endParaRPr lang="zh-CN" altLang="en-US" sz="2400" b="1">
                <a:solidFill>
                  <a:srgbClr val="800000"/>
                </a:solidFill>
              </a:endParaRPr>
            </a:p>
          </p:txBody>
        </p:sp>
      </p:grpSp>
      <p:pic>
        <p:nvPicPr>
          <p:cNvPr id="29706" name="Picture 10" descr="news_2006813195533"/>
          <p:cNvPicPr>
            <a:picLocks noChangeAspect="1" noChangeArrowheads="1"/>
          </p:cNvPicPr>
          <p:nvPr/>
        </p:nvPicPr>
        <p:blipFill>
          <a:blip r:embed="rId2" cstate="email"/>
          <a:srcRect b="-500"/>
          <a:stretch>
            <a:fillRect/>
          </a:stretch>
        </p:blipFill>
        <p:spPr bwMode="auto">
          <a:xfrm>
            <a:off x="358775" y="260350"/>
            <a:ext cx="8785225" cy="568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7" name="Picture 11" descr="图片1 拷贝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013325"/>
            <a:ext cx="8713787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708" name="Group 12"/>
          <p:cNvGrpSpPr/>
          <p:nvPr/>
        </p:nvGrpSpPr>
        <p:grpSpPr bwMode="auto">
          <a:xfrm>
            <a:off x="0" y="908050"/>
            <a:ext cx="2146300" cy="2663825"/>
            <a:chOff x="295" y="572"/>
            <a:chExt cx="1352" cy="1678"/>
          </a:xfrm>
        </p:grpSpPr>
        <p:pic>
          <p:nvPicPr>
            <p:cNvPr id="29709" name="Picture 13" descr="xxyw2bp69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r="-54"/>
            <a:stretch>
              <a:fillRect/>
            </a:stretch>
          </p:blipFill>
          <p:spPr bwMode="auto">
            <a:xfrm>
              <a:off x="295" y="572"/>
              <a:ext cx="1346" cy="1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710" name="Rectangle 14"/>
            <p:cNvSpPr>
              <a:spLocks noChangeArrowheads="1"/>
            </p:cNvSpPr>
            <p:nvPr/>
          </p:nvSpPr>
          <p:spPr bwMode="auto">
            <a:xfrm rot="441991">
              <a:off x="1103" y="1297"/>
              <a:ext cx="544" cy="681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b="1">
                  <a:solidFill>
                    <a:srgbClr val="800000"/>
                  </a:solidFill>
                </a:rPr>
                <a:t>猜</a:t>
              </a:r>
              <a:endParaRPr lang="zh-CN" altLang="en-US" sz="2400" b="1">
                <a:solidFill>
                  <a:srgbClr val="800000"/>
                </a:solidFill>
              </a:endParaRPr>
            </a:p>
            <a:p>
              <a:pPr algn="ctr"/>
              <a:r>
                <a:rPr lang="zh-CN" altLang="en-US" sz="2400" b="1">
                  <a:solidFill>
                    <a:srgbClr val="800000"/>
                  </a:solidFill>
                </a:rPr>
                <a:t>谜</a:t>
              </a:r>
              <a:endParaRPr lang="zh-CN" altLang="en-US" sz="2400" b="1">
                <a:solidFill>
                  <a:srgbClr val="800000"/>
                </a:solidFill>
              </a:endParaRPr>
            </a:p>
            <a:p>
              <a:pPr algn="ctr"/>
              <a:r>
                <a:rPr lang="zh-CN" altLang="en-US" sz="2400" b="1">
                  <a:solidFill>
                    <a:srgbClr val="800000"/>
                  </a:solidFill>
                </a:rPr>
                <a:t>语</a:t>
              </a:r>
              <a:endParaRPr lang="zh-CN" altLang="en-US" sz="2400" b="1">
                <a:solidFill>
                  <a:srgbClr val="800000"/>
                </a:solidFill>
              </a:endParaRPr>
            </a:p>
          </p:txBody>
        </p:sp>
      </p:grp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2700338" y="2205038"/>
            <a:ext cx="5545137" cy="21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b="1" dirty="0">
                <a:solidFill>
                  <a:srgbClr val="333300"/>
                </a:solidFill>
                <a:latin typeface="楷体_GB2312" pitchFamily="49" charset="-122"/>
                <a:ea typeface="楷体_GB2312" pitchFamily="49" charset="-122"/>
              </a:rPr>
              <a:t>生在树上，落在肩上， 干活躺下，休息靠墙。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2952750" y="1052513"/>
            <a:ext cx="6191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猜一猜这是什么东西</a:t>
            </a:r>
            <a:r>
              <a:rPr lang="en-US" altLang="zh-CN" sz="3600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600" dirty="0">
              <a:solidFill>
                <a:srgbClr val="66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9713" name="Picture 17" descr="sdx0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8538" y="1700213"/>
            <a:ext cx="6553200" cy="15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4" name="Picture 18" descr="图片4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4005263"/>
            <a:ext cx="1217613" cy="12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 descr="news_2006813195533"/>
          <p:cNvPicPr>
            <a:picLocks noChangeAspect="1" noChangeArrowheads="1"/>
          </p:cNvPicPr>
          <p:nvPr/>
        </p:nvPicPr>
        <p:blipFill>
          <a:blip r:embed="rId1" cstate="email"/>
          <a:srcRect b="-500"/>
          <a:stretch>
            <a:fillRect/>
          </a:stretch>
        </p:blipFill>
        <p:spPr bwMode="auto">
          <a:xfrm>
            <a:off x="179705" y="99060"/>
            <a:ext cx="8785225" cy="642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3" name="Picture 5" descr="图片1 拷贝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4" name="Picture 6" descr="sdx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1969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7" name="Picture 9" descr="wenhuayongpinyi1_038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6638" y="904558"/>
            <a:ext cx="735012" cy="73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549910" y="2867660"/>
            <a:ext cx="84150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用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“</a:t>
            </a:r>
            <a:r>
              <a:rPr lang="en-US" altLang="zh-CN" sz="4000" baseline="-25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﹋﹋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”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画出第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2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段中写路难走的句子。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 descr="news_2006813195533"/>
          <p:cNvPicPr>
            <a:picLocks noChangeAspect="1" noChangeArrowheads="1"/>
          </p:cNvPicPr>
          <p:nvPr/>
        </p:nvPicPr>
        <p:blipFill>
          <a:blip r:embed="rId1" cstate="email"/>
          <a:srcRect b="-500"/>
          <a:stretch>
            <a:fillRect/>
          </a:stretch>
        </p:blipFill>
        <p:spPr bwMode="auto">
          <a:xfrm>
            <a:off x="179705" y="99060"/>
            <a:ext cx="8785225" cy="642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3" name="Picture 5" descr="图片1 拷贝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4" name="Picture 6" descr="sdx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1969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4765" y="736600"/>
            <a:ext cx="3636010" cy="430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670" y="1464945"/>
            <a:ext cx="3744595" cy="4178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88670" y="249555"/>
            <a:ext cx="2846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山高路陡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8670" y="1464945"/>
            <a:ext cx="3744595" cy="4178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5400" y="736600"/>
            <a:ext cx="3635375" cy="430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 descr="news_2006813195533"/>
          <p:cNvPicPr>
            <a:picLocks noChangeAspect="1" noChangeArrowheads="1"/>
          </p:cNvPicPr>
          <p:nvPr/>
        </p:nvPicPr>
        <p:blipFill>
          <a:blip r:embed="rId1" cstate="email"/>
          <a:srcRect b="-500"/>
          <a:stretch>
            <a:fillRect/>
          </a:stretch>
        </p:blipFill>
        <p:spPr bwMode="auto">
          <a:xfrm>
            <a:off x="179705" y="99060"/>
            <a:ext cx="8785225" cy="642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3" name="Picture 5" descr="图片1 拷贝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4" name="Picture 6" descr="sdx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1969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1210" y="1489075"/>
            <a:ext cx="4196080" cy="4441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915" y="1674495"/>
            <a:ext cx="3167380" cy="41211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63575" y="416560"/>
            <a:ext cx="57969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朱德和同志们一起挑粮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01210" y="1946910"/>
            <a:ext cx="3071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挑着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01210" y="3106420"/>
            <a:ext cx="3071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戴着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01210" y="4343400"/>
            <a:ext cx="3071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穿着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70658" name="Picture 2" descr="095_jpg 拷贝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1675130"/>
            <a:ext cx="3562985" cy="4067175"/>
          </a:xfrm>
          <a:prstGeom prst="rect">
            <a:avLst/>
          </a:prstGeom>
          <a:noFill/>
          <a:ln w="57150" cmpd="thinThick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7172960" y="3106420"/>
            <a:ext cx="1097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粮食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7172960" y="2051050"/>
            <a:ext cx="15055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斗笠</a:t>
            </a:r>
            <a:endParaRPr lang="en-US" altLang="zh-CN" sz="3600"/>
          </a:p>
        </p:txBody>
      </p:sp>
      <p:sp>
        <p:nvSpPr>
          <p:cNvPr id="4" name="文本框 3"/>
          <p:cNvSpPr txBox="1"/>
          <p:nvPr/>
        </p:nvSpPr>
        <p:spPr>
          <a:xfrm>
            <a:off x="7324090" y="4343400"/>
            <a:ext cx="1097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草鞋</a:t>
            </a:r>
            <a:endParaRPr lang="zh-CN" altLang="en-US" sz="3600"/>
          </a:p>
        </p:txBody>
      </p:sp>
      <p:cxnSp>
        <p:nvCxnSpPr>
          <p:cNvPr id="7" name="直接连接符 6"/>
          <p:cNvCxnSpPr/>
          <p:nvPr/>
        </p:nvCxnSpPr>
        <p:spPr>
          <a:xfrm>
            <a:off x="5657215" y="2225040"/>
            <a:ext cx="1651000" cy="11315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588000" y="2256155"/>
            <a:ext cx="1664970" cy="11004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endCxn id="4" idx="1"/>
          </p:cNvCxnSpPr>
          <p:nvPr/>
        </p:nvCxnSpPr>
        <p:spPr>
          <a:xfrm flipV="1">
            <a:off x="5588000" y="4665980"/>
            <a:ext cx="1736090" cy="488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3" grpId="0"/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7" name="Picture 5" descr="11168435_6525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38530" y="422275"/>
            <a:ext cx="7266305" cy="531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1522095" y="558800"/>
            <a:ext cx="6153150" cy="50266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77335" y="5215890"/>
            <a:ext cx="33070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草鞋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 descr="news_2006813195533"/>
          <p:cNvPicPr>
            <a:picLocks noChangeAspect="1" noChangeArrowheads="1"/>
          </p:cNvPicPr>
          <p:nvPr/>
        </p:nvPicPr>
        <p:blipFill>
          <a:blip r:embed="rId1" cstate="email"/>
          <a:srcRect b="-500"/>
          <a:stretch>
            <a:fillRect/>
          </a:stretch>
        </p:blipFill>
        <p:spPr bwMode="auto">
          <a:xfrm>
            <a:off x="179705" y="99060"/>
            <a:ext cx="8785225" cy="642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3" name="Picture 5" descr="图片1 拷贝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4" name="Picture 6" descr="sdx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1969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4434205" y="1543050"/>
            <a:ext cx="38614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大家为什么要把朱德的扁担藏起来？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t="10101" r="1373" b="4555"/>
          <a:stretch>
            <a:fillRect/>
          </a:stretch>
        </p:blipFill>
        <p:spPr>
          <a:xfrm>
            <a:off x="401955" y="488315"/>
            <a:ext cx="3564890" cy="42386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72890" y="3589655"/>
            <a:ext cx="51841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为什么朱德同志又找来一根扁担，还写上自己的名字？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39005" y="2741930"/>
            <a:ext cx="3001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（心疼朱德）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1250" y="4897755"/>
            <a:ext cx="76466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（他要与战士们一起挑粮，储备足够的粮食 ，粉碎敌人的围攻。）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 descr="news_2006813195533"/>
          <p:cNvPicPr>
            <a:picLocks noChangeAspect="1" noChangeArrowheads="1"/>
          </p:cNvPicPr>
          <p:nvPr/>
        </p:nvPicPr>
        <p:blipFill>
          <a:blip r:embed="rId1" cstate="email"/>
          <a:srcRect b="-500"/>
          <a:stretch>
            <a:fillRect/>
          </a:stretch>
        </p:blipFill>
        <p:spPr bwMode="auto">
          <a:xfrm>
            <a:off x="179705" y="99060"/>
            <a:ext cx="8785225" cy="642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3" name="Picture 5" descr="图片1 拷贝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4" name="Picture 6" descr="sdx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1969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607695" y="1987550"/>
            <a:ext cx="45021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你觉得朱德是一个怎样的人？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6125" y="3673475"/>
            <a:ext cx="38792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以身作则，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与战士们</a:t>
            </a:r>
            <a:r>
              <a:rPr lang="zh-CN" altLang="en-US" sz="3600" b="1">
                <a:solidFill>
                  <a:srgbClr val="FF0000"/>
                </a:solidFill>
              </a:rPr>
              <a:t>同甘共苦，辛劳工作）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8790" y="1987550"/>
            <a:ext cx="3088005" cy="3485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313" y="193675"/>
            <a:ext cx="2540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115888"/>
            <a:ext cx="266382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auto">
          <a:xfrm>
            <a:off x="1042988" y="1284288"/>
            <a:ext cx="7200900" cy="52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9" name="Text Box 7"/>
          <p:cNvSpPr txBox="1">
            <a:spLocks noChangeArrowheads="1"/>
          </p:cNvSpPr>
          <p:nvPr/>
        </p:nvSpPr>
        <p:spPr bwMode="auto">
          <a:xfrm>
            <a:off x="357188" y="785813"/>
            <a:ext cx="14779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组词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70" name="Text Box 7"/>
          <p:cNvSpPr txBox="1">
            <a:spLocks noChangeArrowheads="1"/>
          </p:cNvSpPr>
          <p:nvPr/>
        </p:nvSpPr>
        <p:spPr bwMode="auto">
          <a:xfrm>
            <a:off x="357188" y="1790700"/>
            <a:ext cx="291941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己（     ）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记（     ）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4389438" y="1773238"/>
            <a:ext cx="291941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朱（     ）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株（     ）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72" name="Text Box 7"/>
          <p:cNvSpPr txBox="1">
            <a:spLocks noChangeArrowheads="1"/>
          </p:cNvSpPr>
          <p:nvPr/>
        </p:nvSpPr>
        <p:spPr bwMode="auto">
          <a:xfrm>
            <a:off x="357188" y="3933825"/>
            <a:ext cx="291941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冈（     ）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刚（     ）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73" name="Text Box 7"/>
          <p:cNvSpPr txBox="1">
            <a:spLocks noChangeArrowheads="1"/>
          </p:cNvSpPr>
          <p:nvPr/>
        </p:nvSpPr>
        <p:spPr bwMode="auto">
          <a:xfrm>
            <a:off x="4427538" y="3933825"/>
            <a:ext cx="291941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并（     ）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拼（     ）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313" y="193675"/>
            <a:ext cx="2540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115888"/>
            <a:ext cx="266382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auto">
          <a:xfrm>
            <a:off x="1042988" y="1284288"/>
            <a:ext cx="7200900" cy="52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973" name="Text Box 7"/>
          <p:cNvSpPr txBox="1">
            <a:spLocks noChangeArrowheads="1"/>
          </p:cNvSpPr>
          <p:nvPr/>
        </p:nvSpPr>
        <p:spPr bwMode="auto">
          <a:xfrm>
            <a:off x="357188" y="785813"/>
            <a:ext cx="7670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写出下面词语的近义词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3974" name="Text Box 7"/>
          <p:cNvSpPr txBox="1">
            <a:spLocks noChangeArrowheads="1"/>
          </p:cNvSpPr>
          <p:nvPr/>
        </p:nvSpPr>
        <p:spPr bwMode="auto">
          <a:xfrm>
            <a:off x="2124075" y="1628775"/>
            <a:ext cx="3998913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带领（       ）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会师（       ）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必须（       ）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越发（       ）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敬爱（       ）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3977" name="Text Box 7"/>
          <p:cNvSpPr txBox="1">
            <a:spLocks noChangeArrowheads="1"/>
          </p:cNvSpPr>
          <p:nvPr/>
        </p:nvSpPr>
        <p:spPr bwMode="auto">
          <a:xfrm>
            <a:off x="4067175" y="1628775"/>
            <a:ext cx="1223963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率领</a:t>
            </a:r>
            <a:endParaRPr lang="zh-CN" altLang="en-US" sz="40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会合</a:t>
            </a:r>
            <a:endParaRPr lang="zh-CN" altLang="en-US" sz="40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一定</a:t>
            </a:r>
            <a:endParaRPr lang="zh-CN" altLang="en-US" sz="40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更加</a:t>
            </a:r>
            <a:endParaRPr lang="zh-CN" altLang="en-US" sz="40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敬佩</a:t>
            </a:r>
            <a:endParaRPr lang="zh-CN" altLang="en-US" sz="40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3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39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39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39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39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39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39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39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39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39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39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39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39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313" y="193675"/>
            <a:ext cx="2540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115888"/>
            <a:ext cx="266382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6" name="Picture 4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auto">
          <a:xfrm>
            <a:off x="1042988" y="1284288"/>
            <a:ext cx="7200900" cy="52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997" name="Text Box 7"/>
          <p:cNvSpPr txBox="1">
            <a:spLocks noChangeArrowheads="1"/>
          </p:cNvSpPr>
          <p:nvPr/>
        </p:nvSpPr>
        <p:spPr bwMode="auto">
          <a:xfrm>
            <a:off x="357188" y="785813"/>
            <a:ext cx="7670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写出下面词语的反义词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4998" name="Text Box 7"/>
          <p:cNvSpPr txBox="1">
            <a:spLocks noChangeArrowheads="1"/>
          </p:cNvSpPr>
          <p:nvPr/>
        </p:nvSpPr>
        <p:spPr bwMode="auto">
          <a:xfrm>
            <a:off x="2124075" y="1628775"/>
            <a:ext cx="3998913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敌人（       ）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围攻（       ）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4999" name="Text Box 7"/>
          <p:cNvSpPr txBox="1">
            <a:spLocks noChangeArrowheads="1"/>
          </p:cNvSpPr>
          <p:nvPr/>
        </p:nvSpPr>
        <p:spPr bwMode="auto">
          <a:xfrm>
            <a:off x="2484438" y="3789363"/>
            <a:ext cx="302418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守（     ）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闲（     ）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5000" name="Text Box 7"/>
          <p:cNvSpPr txBox="1">
            <a:spLocks noChangeArrowheads="1"/>
          </p:cNvSpPr>
          <p:nvPr/>
        </p:nvSpPr>
        <p:spPr bwMode="auto">
          <a:xfrm>
            <a:off x="4067175" y="1628775"/>
            <a:ext cx="1223963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朋友</a:t>
            </a:r>
            <a:endParaRPr lang="zh-CN" altLang="en-US" sz="40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坚守</a:t>
            </a:r>
            <a:endParaRPr lang="zh-CN" altLang="en-US" sz="40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5001" name="Text Box 7"/>
          <p:cNvSpPr txBox="1">
            <a:spLocks noChangeArrowheads="1"/>
          </p:cNvSpPr>
          <p:nvPr/>
        </p:nvSpPr>
        <p:spPr bwMode="auto">
          <a:xfrm>
            <a:off x="3924300" y="3757613"/>
            <a:ext cx="792163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攻</a:t>
            </a:r>
            <a:endParaRPr lang="zh-CN" altLang="en-US" sz="40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忙</a:t>
            </a:r>
            <a:endParaRPr lang="zh-CN" altLang="en-US" sz="40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5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5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50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50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50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5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5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5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50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50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50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1">
            <a:lum bright="12000"/>
          </a:blip>
          <a:srcRect/>
          <a:stretch>
            <a:fillRect/>
          </a:stretch>
        </p:blipFill>
        <p:spPr bwMode="auto">
          <a:xfrm>
            <a:off x="1042988" y="1284288"/>
            <a:ext cx="7200900" cy="52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9" name="AutoShape 9"/>
          <p:cNvSpPr>
            <a:spLocks noChangeArrowheads="1"/>
          </p:cNvSpPr>
          <p:nvPr/>
        </p:nvSpPr>
        <p:spPr bwMode="auto">
          <a:xfrm>
            <a:off x="6877050" y="1989138"/>
            <a:ext cx="1439863" cy="720725"/>
          </a:xfrm>
          <a:prstGeom prst="horizontalScroll">
            <a:avLst>
              <a:gd name="adj" fmla="val 125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b="1"/>
              <a:t>谜底</a:t>
            </a:r>
            <a:endParaRPr lang="zh-CN" altLang="en-US" sz="3200" b="1"/>
          </a:p>
        </p:txBody>
      </p:sp>
      <p:pic>
        <p:nvPicPr>
          <p:cNvPr id="35850" name="Picture 10" descr="图片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26928" y="436563"/>
            <a:ext cx="4048125" cy="273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7019925" y="2708275"/>
            <a:ext cx="1835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993300"/>
                </a:solidFill>
              </a:rPr>
              <a:t>(</a:t>
            </a:r>
            <a:r>
              <a:rPr lang="zh-CN" altLang="en-US" sz="3200" b="1">
                <a:solidFill>
                  <a:srgbClr val="993300"/>
                </a:solidFill>
                <a:ea typeface="楷体_GB2312" pitchFamily="49" charset="-122"/>
              </a:rPr>
              <a:t>扁担</a:t>
            </a:r>
            <a:r>
              <a:rPr lang="en-US" altLang="zh-CN" sz="3600" b="1">
                <a:solidFill>
                  <a:srgbClr val="993300"/>
                </a:solidFill>
              </a:rPr>
              <a:t>)</a:t>
            </a:r>
            <a:endParaRPr lang="en-US" altLang="zh-CN" sz="3600" b="1">
              <a:solidFill>
                <a:srgbClr val="993300"/>
              </a:solidFill>
            </a:endParaRPr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179388" y="1284288"/>
            <a:ext cx="24479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扁担有什么用途呢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1835943" y="4724399"/>
            <a:ext cx="576103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</a:rPr>
              <a:t>       </a:t>
            </a:r>
            <a:r>
              <a:rPr lang="zh-CN" altLang="en-US" sz="3600" b="1" dirty="0">
                <a:ea typeface="楷体_GB2312" pitchFamily="49" charset="-122"/>
              </a:rPr>
              <a:t>今天我们来学习一篇与</a:t>
            </a:r>
            <a:r>
              <a:rPr lang="zh-CN" altLang="en-US" sz="3600" b="1" dirty="0">
                <a:solidFill>
                  <a:srgbClr val="CC0000"/>
                </a:solidFill>
                <a:ea typeface="楷体_GB2312" pitchFamily="49" charset="-122"/>
              </a:rPr>
              <a:t>扁担</a:t>
            </a:r>
            <a:r>
              <a:rPr lang="zh-CN" altLang="en-US" sz="3600" b="1" dirty="0">
                <a:ea typeface="楷体_GB2312" pitchFamily="49" charset="-122"/>
              </a:rPr>
              <a:t>有关的故事。</a:t>
            </a:r>
            <a:endParaRPr lang="zh-CN" altLang="en-US" sz="3600" b="1" dirty="0">
              <a:ea typeface="楷体_GB2312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6665" y="437515"/>
            <a:ext cx="4047490" cy="4196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r="-329" b="10071"/>
          <a:stretch>
            <a:fillRect/>
          </a:stretch>
        </p:blipFill>
        <p:spPr>
          <a:xfrm>
            <a:off x="2527300" y="436880"/>
            <a:ext cx="4060825" cy="4196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/>
      <p:bldP spid="35852" grpId="0"/>
      <p:bldP spid="358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4" name="Picture 4" descr="F20061115132042126982787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24075" y="260350"/>
            <a:ext cx="4484688" cy="612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17764" name="Picture 4" descr="news_2006813195533"/>
          <p:cNvPicPr>
            <a:picLocks noChangeAspect="1" noChangeArrowheads="1"/>
          </p:cNvPicPr>
          <p:nvPr/>
        </p:nvPicPr>
        <p:blipFill>
          <a:blip r:embed="rId1" cstate="email"/>
          <a:srcRect b="-500"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765" name="Picture 5" descr="图片1 拷贝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766" name="Picture 6" descr="sdx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773238"/>
            <a:ext cx="6553200" cy="15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900113" y="2276475"/>
            <a:ext cx="705643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66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3600" dirty="0">
                <a:solidFill>
                  <a:srgbClr val="6633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3600" dirty="0">
                <a:solidFill>
                  <a:srgbClr val="66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r>
              <a:rPr lang="en-US" altLang="zh-CN" sz="3600" dirty="0">
                <a:solidFill>
                  <a:srgbClr val="66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>
                <a:solidFill>
                  <a:srgbClr val="66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朱德的扁担</a:t>
            </a:r>
            <a:r>
              <a:rPr lang="en-US" altLang="zh-CN" sz="3600" dirty="0">
                <a:solidFill>
                  <a:srgbClr val="66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dirty="0">
                <a:solidFill>
                  <a:srgbClr val="66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这个故事讲给爸爸妈妈听。</a:t>
            </a:r>
            <a:endParaRPr lang="zh-CN" altLang="en-US" sz="3600" dirty="0">
              <a:solidFill>
                <a:srgbClr val="66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768" name="Text Box 8"/>
          <p:cNvSpPr txBox="1">
            <a:spLocks noChangeArrowheads="1"/>
          </p:cNvSpPr>
          <p:nvPr/>
        </p:nvSpPr>
        <p:spPr bwMode="auto">
          <a:xfrm>
            <a:off x="900113" y="3716338"/>
            <a:ext cx="712827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9966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600" dirty="0">
                <a:solidFill>
                  <a:srgbClr val="996633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3600" dirty="0">
                <a:solidFill>
                  <a:srgbClr val="9966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请阅读</a:t>
            </a:r>
            <a:r>
              <a:rPr lang="en-US" altLang="zh-CN" sz="3600" dirty="0">
                <a:solidFill>
                  <a:srgbClr val="9966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>
                <a:solidFill>
                  <a:srgbClr val="9966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朱德的故事</a:t>
            </a:r>
            <a:r>
              <a:rPr lang="en-US" altLang="zh-CN" sz="3600" dirty="0">
                <a:solidFill>
                  <a:srgbClr val="9966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dirty="0">
                <a:solidFill>
                  <a:srgbClr val="9966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等课外书。</a:t>
            </a:r>
            <a:endParaRPr lang="zh-CN" altLang="en-US" sz="3600" dirty="0">
              <a:solidFill>
                <a:srgbClr val="9966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769" name="WordArt 9"/>
          <p:cNvSpPr>
            <a:spLocks noChangeArrowheads="1" noChangeShapeType="1" noTextEdit="1"/>
          </p:cNvSpPr>
          <p:nvPr/>
        </p:nvSpPr>
        <p:spPr bwMode="auto">
          <a:xfrm>
            <a:off x="3924300" y="836613"/>
            <a:ext cx="1655763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0000FF"/>
                  </a:solidFill>
                  <a:round/>
                </a:ln>
                <a:solidFill>
                  <a:srgbClr val="FF99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作业</a:t>
            </a:r>
            <a:endParaRPr lang="zh-CN" altLang="en-US" sz="3600" kern="10" dirty="0">
              <a:ln w="12700">
                <a:solidFill>
                  <a:srgbClr val="0000FF"/>
                </a:solidFill>
                <a:round/>
              </a:ln>
              <a:solidFill>
                <a:srgbClr val="FF99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隶书"/>
              <a:ea typeface="隶书"/>
            </a:endParaRPr>
          </a:p>
        </p:txBody>
      </p:sp>
      <p:pic>
        <p:nvPicPr>
          <p:cNvPr id="117770" name="Picture 10" descr="xuexiyongpin1_015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825" y="4724400"/>
            <a:ext cx="1743075" cy="137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7"/>
          <p:cNvSpPr>
            <a:spLocks noChangeArrowheads="1" noChangeShapeType="1" noTextEdit="1"/>
          </p:cNvSpPr>
          <p:nvPr/>
        </p:nvSpPr>
        <p:spPr bwMode="auto">
          <a:xfrm>
            <a:off x="1625774" y="1412776"/>
            <a:ext cx="6048672" cy="10072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008000"/>
                  </a:solidFill>
                  <a:round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/>
                <a:ea typeface="隶书"/>
              </a:rPr>
              <a:t>16 </a:t>
            </a:r>
            <a:r>
              <a:rPr lang="zh-CN" altLang="en-US" sz="3600" b="1" kern="10" dirty="0">
                <a:ln w="9525">
                  <a:solidFill>
                    <a:srgbClr val="008000"/>
                  </a:solidFill>
                  <a:round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/>
                <a:ea typeface="隶书"/>
              </a:rPr>
              <a:t>朱德的扁担</a:t>
            </a:r>
            <a:endParaRPr lang="zh-CN" altLang="en-US" sz="3600" b="1" kern="10" dirty="0">
              <a:ln w="9525">
                <a:solidFill>
                  <a:srgbClr val="008000"/>
                </a:solidFill>
                <a:round/>
              </a:ln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/>
              <a:ea typeface="隶书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81380" y="2853055"/>
            <a:ext cx="7582535" cy="3766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 descr="news_2006813195533"/>
          <p:cNvPicPr>
            <a:picLocks noChangeAspect="1" noChangeArrowheads="1"/>
          </p:cNvPicPr>
          <p:nvPr/>
        </p:nvPicPr>
        <p:blipFill>
          <a:blip r:embed="rId1" cstate="email"/>
          <a:srcRect b="-500"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3" name="Picture 5" descr="图片1 拷贝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4" name="Picture 6" descr="sdx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1969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96" name="Text Box 8"/>
          <p:cNvSpPr txBox="1">
            <a:spLocks noChangeArrowheads="1"/>
          </p:cNvSpPr>
          <p:nvPr/>
        </p:nvSpPr>
        <p:spPr bwMode="auto">
          <a:xfrm>
            <a:off x="1619250" y="2297113"/>
            <a:ext cx="6624638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3300"/>
                </a:solidFill>
                <a:ea typeface="黑体" panose="02010609060101010101" pitchFamily="49" charset="-122"/>
              </a:rPr>
              <a:t>齐读课文，思考：</a:t>
            </a:r>
            <a:endParaRPr lang="zh-CN" altLang="en-US" sz="3600" dirty="0">
              <a:solidFill>
                <a:srgbClr val="003300"/>
              </a:solidFill>
              <a:ea typeface="黑体" panose="02010609060101010101" pitchFamily="49" charset="-122"/>
            </a:endParaRPr>
          </a:p>
        </p:txBody>
      </p:sp>
      <p:pic>
        <p:nvPicPr>
          <p:cNvPr id="114697" name="Picture 9" descr="wenhuayongpinyi1_038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2297113"/>
            <a:ext cx="735012" cy="73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98" name="Text Box 10"/>
          <p:cNvSpPr txBox="1">
            <a:spLocks noChangeArrowheads="1"/>
          </p:cNvSpPr>
          <p:nvPr/>
        </p:nvSpPr>
        <p:spPr bwMode="auto">
          <a:xfrm>
            <a:off x="971550" y="3089275"/>
            <a:ext cx="7056834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ea typeface="楷体_GB2312" pitchFamily="49" charset="-122"/>
              </a:rPr>
              <a:t>       </a:t>
            </a:r>
            <a:r>
              <a:rPr lang="en-US" altLang="zh-CN" sz="3200" b="1" dirty="0">
                <a:solidFill>
                  <a:srgbClr val="0000FF"/>
                </a:solidFill>
                <a:ea typeface="楷体_GB2312" pitchFamily="49" charset="-122"/>
              </a:rPr>
              <a:t>1.“</a:t>
            </a:r>
            <a:r>
              <a:rPr lang="zh-CN" altLang="en-US" sz="3200" b="1" dirty="0">
                <a:solidFill>
                  <a:srgbClr val="0000FF"/>
                </a:solidFill>
                <a:ea typeface="楷体_GB2312" pitchFamily="49" charset="-122"/>
              </a:rPr>
              <a:t>朱德的扁担”这个故事发生在什么时候？主要写了哪个人物</a:t>
            </a:r>
            <a:r>
              <a:rPr lang="en-US" altLang="zh-CN" sz="3200" b="1" dirty="0">
                <a:solidFill>
                  <a:srgbClr val="0000FF"/>
                </a:solidFill>
                <a:ea typeface="楷体_GB2312" pitchFamily="49" charset="-122"/>
              </a:rPr>
              <a:t>?</a:t>
            </a:r>
            <a:endParaRPr lang="en-US" altLang="zh-CN" sz="3200" b="1" dirty="0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114699" name="Text Box 11"/>
          <p:cNvSpPr txBox="1">
            <a:spLocks noChangeArrowheads="1"/>
          </p:cNvSpPr>
          <p:nvPr/>
        </p:nvSpPr>
        <p:spPr bwMode="auto">
          <a:xfrm>
            <a:off x="1908175" y="4241800"/>
            <a:ext cx="64087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ea typeface="楷体_GB2312" pitchFamily="49" charset="-122"/>
              </a:rPr>
              <a:t>2.</a:t>
            </a:r>
            <a:r>
              <a:rPr lang="zh-CN" altLang="en-US" sz="3200" b="1" dirty="0">
                <a:solidFill>
                  <a:srgbClr val="0000FF"/>
                </a:solidFill>
                <a:ea typeface="楷体_GB2312" pitchFamily="49" charset="-122"/>
              </a:rPr>
              <a:t>朱德用这个扁担来干什么？</a:t>
            </a:r>
            <a:endParaRPr lang="zh-CN" altLang="en-US" sz="3200" b="1" dirty="0">
              <a:solidFill>
                <a:srgbClr val="00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4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6" grpId="0" bldLvl="0" animBg="1"/>
      <p:bldP spid="1146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 descr="news_2006813195533"/>
          <p:cNvPicPr>
            <a:picLocks noChangeAspect="1" noChangeArrowheads="1"/>
          </p:cNvPicPr>
          <p:nvPr/>
        </p:nvPicPr>
        <p:blipFill>
          <a:blip r:embed="rId1" cstate="email"/>
          <a:srcRect b="-500"/>
          <a:stretch>
            <a:fillRect/>
          </a:stretch>
        </p:blipFill>
        <p:spPr bwMode="auto">
          <a:xfrm>
            <a:off x="179705" y="99060"/>
            <a:ext cx="8785225" cy="642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3" name="Picture 5" descr="图片1 拷贝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4" name="Picture 6" descr="sdx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1969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7" name="Picture 9" descr="wenhuayongpinyi1_038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2297113"/>
            <a:ext cx="735012" cy="73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765" y="1374775"/>
            <a:ext cx="3473450" cy="410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8405" y="1374140"/>
            <a:ext cx="3411855" cy="41090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18835" y="5483225"/>
            <a:ext cx="2511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毛泽东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32535" y="5483225"/>
            <a:ext cx="2511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朱德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 descr="news_2006813195533"/>
          <p:cNvPicPr>
            <a:picLocks noChangeAspect="1" noChangeArrowheads="1"/>
          </p:cNvPicPr>
          <p:nvPr/>
        </p:nvPicPr>
        <p:blipFill>
          <a:blip r:embed="rId1" cstate="email"/>
          <a:srcRect b="-500"/>
          <a:stretch>
            <a:fillRect/>
          </a:stretch>
        </p:blipFill>
        <p:spPr bwMode="auto">
          <a:xfrm>
            <a:off x="179705" y="99060"/>
            <a:ext cx="8785225" cy="642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3" name="Picture 5" descr="图片1 拷贝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4" name="Picture 6" descr="sdx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1969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1" name="Text Box 7"/>
          <p:cNvSpPr txBox="1"/>
          <p:nvPr/>
        </p:nvSpPr>
        <p:spPr>
          <a:xfrm>
            <a:off x="4483100" y="1185863"/>
            <a:ext cx="460375" cy="920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086" y="1423985"/>
            <a:ext cx="1349375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marR="0" defTabSz="914400" eaLnBrk="0" hangingPunct="0">
              <a:buNone/>
            </a:pPr>
            <a:r>
              <a:rPr kumimoji="0" lang="zh-CN" altLang="zh-CN" sz="4000" b="1" u="wavyDbl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>
                  <a:solidFill>
                    <a:schemeClr val="accent2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扁担</a:t>
            </a:r>
            <a:endParaRPr kumimoji="0" lang="zh-CN" altLang="zh-CN" sz="4000" b="1" u="wavyDbl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>
                <a:solidFill>
                  <a:schemeClr val="accent2"/>
                </a:solidFill>
              </a:u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0700" y="1423988"/>
            <a:ext cx="1349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None/>
            </a:pPr>
            <a:r>
              <a:rPr kumimoji="0" lang="zh-CN" altLang="zh-CN" sz="4000" b="1" baseline="0" noProof="1">
                <a:solidFill>
                  <a:schemeClr val="tx1"/>
                </a:solidFill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同</a:t>
            </a:r>
            <a:r>
              <a:rPr kumimoji="0" lang="zh-CN" altLang="zh-CN" sz="4000" b="1" u="wavyDbl" baseline="0" noProof="1">
                <a:solidFill>
                  <a:schemeClr val="tx1"/>
                </a:solidFill>
                <a:uFill>
                  <a:solidFill>
                    <a:srgbClr val="00B05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志</a:t>
            </a:r>
            <a:endParaRPr kumimoji="0" lang="zh-CN" altLang="zh-CN" sz="4000" b="1" u="wavyDbl" baseline="0" noProof="1">
              <a:solidFill>
                <a:schemeClr val="tx1"/>
              </a:solidFill>
              <a:uFill>
                <a:solidFill>
                  <a:srgbClr val="00B050"/>
                </a:solidFill>
              </a:u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94313" y="1423988"/>
            <a:ext cx="1349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None/>
            </a:pPr>
            <a:r>
              <a:rPr kumimoji="0" lang="zh-CN" altLang="zh-CN" sz="4000" b="1" baseline="0" noProof="1">
                <a:solidFill>
                  <a:schemeClr val="tx1"/>
                </a:solidFill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队</a:t>
            </a:r>
            <a:r>
              <a:rPr kumimoji="0" lang="zh-CN" altLang="zh-CN" sz="4000" b="1" u="wavyDbl" baseline="0" noProof="1">
                <a:solidFill>
                  <a:schemeClr val="tx1"/>
                </a:solidFill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伍</a:t>
            </a:r>
            <a:endParaRPr kumimoji="0" lang="zh-CN" altLang="zh-CN" sz="4000" b="1" u="wavyDbl" baseline="0" noProof="1">
              <a:solidFill>
                <a:schemeClr val="tx1"/>
              </a:solidFill>
              <a:uFill>
                <a:solidFill>
                  <a:srgbClr val="002060"/>
                </a:solidFill>
              </a:u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32675" y="1423353"/>
            <a:ext cx="1349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None/>
            </a:pPr>
            <a:r>
              <a:rPr kumimoji="0" lang="zh-CN" altLang="zh-CN" sz="4000" b="1" u="wavyDbl" baseline="0" noProof="1">
                <a:solidFill>
                  <a:schemeClr val="tx1"/>
                </a:solidFill>
                <a:uFill>
                  <a:solidFill>
                    <a:schemeClr val="accent6">
                      <a:lumMod val="50000"/>
                    </a:schemeClr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战士</a:t>
            </a:r>
            <a:endParaRPr kumimoji="0" lang="zh-CN" altLang="zh-CN" sz="4000" b="1" u="wavyDbl" baseline="0" noProof="1">
              <a:solidFill>
                <a:schemeClr val="tx1"/>
              </a:solidFill>
              <a:uFill>
                <a:solidFill>
                  <a:schemeClr val="accent6">
                    <a:lumMod val="50000"/>
                  </a:schemeClr>
                </a:solidFill>
              </a:u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60700" y="2598738"/>
            <a:ext cx="1349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None/>
            </a:pPr>
            <a:r>
              <a:rPr kumimoji="0" lang="zh-CN" altLang="zh-CN" sz="4000" b="1" kern="1200" cap="none" spc="0" normalizeH="0" baseline="0" noProof="1"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会</a:t>
            </a:r>
            <a:r>
              <a:rPr kumimoji="0" lang="zh-CN" altLang="zh-CN" sz="4000" b="1" u="wavyDbl" baseline="0" noProof="1">
                <a:solidFill>
                  <a:schemeClr val="tx1"/>
                </a:solidFill>
                <a:uFill>
                  <a:solidFill>
                    <a:schemeClr val="accent6">
                      <a:lumMod val="50000"/>
                    </a:schemeClr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师</a:t>
            </a:r>
            <a:endParaRPr kumimoji="0" lang="zh-CN" altLang="zh-CN" sz="4000" b="1" u="wavyDbl" baseline="0" noProof="1">
              <a:solidFill>
                <a:schemeClr val="tx1"/>
              </a:solidFill>
              <a:uFill>
                <a:solidFill>
                  <a:schemeClr val="accent6">
                    <a:lumMod val="50000"/>
                  </a:schemeClr>
                </a:solidFill>
              </a:u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7088" y="2598738"/>
            <a:ext cx="1349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None/>
            </a:pPr>
            <a:r>
              <a:rPr kumimoji="0" lang="zh-CN" altLang="zh-CN" sz="4000" b="1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红</a:t>
            </a:r>
            <a:r>
              <a:rPr kumimoji="0" lang="zh-CN" altLang="zh-CN" sz="4000" b="1" u="wavyDbl" baseline="0" noProof="1">
                <a:solidFill>
                  <a:schemeClr val="tx1"/>
                </a:solidFill>
                <a:uFill>
                  <a:solidFill>
                    <a:schemeClr val="accent6">
                      <a:lumMod val="50000"/>
                    </a:schemeClr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军</a:t>
            </a:r>
            <a:endParaRPr kumimoji="0" lang="zh-CN" altLang="zh-CN" sz="4000" b="1" u="wavyDbl" baseline="0" noProof="1">
              <a:solidFill>
                <a:schemeClr val="tx1"/>
              </a:solidFill>
              <a:uFill>
                <a:solidFill>
                  <a:schemeClr val="accent6">
                    <a:lumMod val="50000"/>
                  </a:schemeClr>
                </a:solidFill>
              </a:u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94630" y="2599055"/>
            <a:ext cx="1934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None/>
            </a:pPr>
            <a:r>
              <a:rPr kumimoji="0" lang="zh-CN" altLang="zh-CN" sz="4000" b="1" baseline="0" noProof="1">
                <a:solidFill>
                  <a:schemeClr val="tx1"/>
                </a:solidFill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毛</a:t>
            </a:r>
            <a:r>
              <a:rPr kumimoji="0" lang="zh-CN" altLang="zh-CN" sz="4000" b="1" u="wavyHeavy" baseline="0" noProof="1">
                <a:solidFill>
                  <a:schemeClr val="tx1"/>
                </a:solidFill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泽</a:t>
            </a:r>
            <a:r>
              <a:rPr kumimoji="0" lang="zh-CN" altLang="zh-CN" sz="4000" b="1" baseline="0" noProof="1">
                <a:solidFill>
                  <a:schemeClr val="tx1"/>
                </a:solidFill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东</a:t>
            </a:r>
            <a:endParaRPr kumimoji="0" lang="zh-CN" altLang="zh-CN" sz="4000" b="1" baseline="0" noProof="1">
              <a:solidFill>
                <a:schemeClr val="tx1"/>
              </a:solidFill>
              <a:uFill>
                <a:solidFill>
                  <a:srgbClr val="002060"/>
                </a:solidFill>
              </a:u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52055" y="2598738"/>
            <a:ext cx="134778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None/>
            </a:pPr>
            <a:r>
              <a:rPr kumimoji="0" lang="zh-CN" altLang="zh-CN" sz="4000" b="1" u="wavyHeavy" kern="1200" cap="none" spc="0" normalizeH="0" baseline="0" noProof="1"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抽</a:t>
            </a:r>
            <a:r>
              <a:rPr kumimoji="0" lang="zh-CN" altLang="zh-CN" sz="4000" b="1" baseline="0" noProof="1">
                <a:solidFill>
                  <a:schemeClr val="tx1"/>
                </a:solidFill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出</a:t>
            </a:r>
            <a:endParaRPr kumimoji="0" lang="zh-CN" altLang="zh-CN" sz="4000" b="1" baseline="0" noProof="1">
              <a:solidFill>
                <a:schemeClr val="tx1"/>
              </a:solidFill>
              <a:uFill>
                <a:solidFill>
                  <a:srgbClr val="002060"/>
                </a:solidFill>
              </a:u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5800" y="3943350"/>
            <a:ext cx="1349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None/>
            </a:pPr>
            <a:r>
              <a:rPr kumimoji="0" lang="zh-CN" altLang="zh-CN" sz="4000" b="1" u="wavyHeavy" kern="1200" cap="none" spc="0" normalizeH="0" baseline="0" noProof="1"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陡</a:t>
            </a:r>
            <a:r>
              <a:rPr kumimoji="0" lang="zh-CN" altLang="zh-CN" sz="4000" b="1" baseline="0" noProof="1">
                <a:solidFill>
                  <a:schemeClr val="tx1"/>
                </a:solidFill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坡</a:t>
            </a:r>
            <a:endParaRPr kumimoji="0" lang="zh-CN" altLang="zh-CN" sz="4000" b="1" baseline="0" noProof="1">
              <a:solidFill>
                <a:schemeClr val="tx1"/>
              </a:solidFill>
              <a:uFill>
                <a:solidFill>
                  <a:srgbClr val="002060"/>
                </a:solidFill>
              </a:u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33725" y="3943350"/>
            <a:ext cx="1349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None/>
            </a:pPr>
            <a:r>
              <a:rPr kumimoji="0" lang="zh-CN" altLang="zh-CN" sz="4000" b="1" baseline="0" noProof="1">
                <a:solidFill>
                  <a:schemeClr val="tx1"/>
                </a:solidFill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心</a:t>
            </a:r>
            <a:r>
              <a:rPr kumimoji="0" lang="zh-CN" altLang="zh-CN" sz="4000" b="1" u="wavyHeavy" kern="1200" cap="none" spc="0" normalizeH="0" baseline="0" noProof="1"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疼</a:t>
            </a:r>
            <a:endParaRPr kumimoji="0" lang="zh-CN" altLang="zh-CN" sz="4000" b="1" u="wavyHeavy" kern="1200" cap="none" spc="0" normalizeH="0" baseline="0" noProof="1">
              <a:uFill>
                <a:solidFill>
                  <a:srgbClr val="002060"/>
                </a:solidFill>
              </a:u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94313" y="3943350"/>
            <a:ext cx="134778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None/>
            </a:pPr>
            <a:r>
              <a:rPr kumimoji="0" lang="zh-CN" altLang="zh-CN" sz="4000" b="1" u="wavyHeavy" kern="1200" cap="none" spc="0" normalizeH="0" baseline="0" noProof="1"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敬</a:t>
            </a:r>
            <a:r>
              <a:rPr kumimoji="0" lang="zh-CN" altLang="zh-CN" sz="4000" b="1" baseline="0" noProof="1">
                <a:solidFill>
                  <a:schemeClr val="tx1"/>
                </a:solidFill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爱</a:t>
            </a:r>
            <a:endParaRPr kumimoji="0" lang="zh-CN" altLang="zh-CN" sz="4000" b="1" baseline="0" noProof="1">
              <a:solidFill>
                <a:schemeClr val="tx1"/>
              </a:solidFill>
              <a:uFill>
                <a:solidFill>
                  <a:srgbClr val="002060"/>
                </a:solidFill>
              </a:u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29158" y="4012883"/>
            <a:ext cx="134778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None/>
            </a:pPr>
            <a:r>
              <a:rPr kumimoji="0" lang="zh-CN" altLang="zh-CN" sz="4000" b="1" kern="1200" cap="none" spc="0" normalizeH="0" baseline="0" noProof="1"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材</a:t>
            </a:r>
            <a:r>
              <a:rPr kumimoji="0" lang="zh-CN" altLang="zh-CN" sz="4000" b="1" u="wavyDbl" baseline="0" noProof="1">
                <a:solidFill>
                  <a:schemeClr val="tx1"/>
                </a:solidFill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料</a:t>
            </a:r>
            <a:endParaRPr kumimoji="0" lang="zh-CN" altLang="zh-CN" sz="4000" b="1" u="wavyDbl" baseline="0" noProof="1">
              <a:solidFill>
                <a:schemeClr val="tx1"/>
              </a:solidFill>
              <a:uFill>
                <a:solidFill>
                  <a:srgbClr val="002060"/>
                </a:solidFill>
              </a:u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3850" y="844550"/>
            <a:ext cx="24904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biǎn dàn 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71863" y="844550"/>
            <a:ext cx="2128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zhì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02935" y="2019300"/>
            <a:ext cx="102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zé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33183" y="2019300"/>
            <a:ext cx="1727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jūn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71863" y="2019300"/>
            <a:ext cx="13477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shī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44005" y="717550"/>
            <a:ext cx="24123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zhàng shì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02935" y="717550"/>
            <a:ext cx="13477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wǔ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648893" y="3397250"/>
            <a:ext cx="18383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liào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30483" y="3397250"/>
            <a:ext cx="13477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jìng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595370" y="3305810"/>
            <a:ext cx="13477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téng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32143" y="3397250"/>
            <a:ext cx="13477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dǒu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39965" y="2019300"/>
            <a:ext cx="15354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chōu 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471863" y="5280978"/>
            <a:ext cx="134778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None/>
            </a:pPr>
            <a:r>
              <a:rPr kumimoji="0" lang="zh-CN" altLang="en-US" sz="4000" b="1" u="wavyDbl" baseline="0" noProof="1">
                <a:solidFill>
                  <a:schemeClr val="tx1"/>
                </a:solidFill>
                <a:uFill>
                  <a:solidFill>
                    <a:srgbClr val="00206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朱德</a:t>
            </a:r>
            <a:endParaRPr kumimoji="0" lang="zh-CN" altLang="en-US" sz="4000" b="1" u="wavyDbl" baseline="0" noProof="1">
              <a:solidFill>
                <a:schemeClr val="tx1"/>
              </a:solidFill>
              <a:uFill>
                <a:solidFill>
                  <a:srgbClr val="002060"/>
                </a:solidFill>
              </a:u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226118" y="4719955"/>
            <a:ext cx="18383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zhū dé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554855" y="2628265"/>
            <a:ext cx="809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||</a:t>
            </a:r>
            <a:endParaRPr lang="en-US" altLang="zh-CN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5" grpId="0"/>
      <p:bldP spid="24" grpId="0"/>
      <p:bldP spid="23" grpId="0"/>
      <p:bldP spid="22" grpId="0"/>
      <p:bldP spid="21" grpId="0"/>
      <p:bldP spid="31" grpId="0"/>
      <p:bldP spid="30" grpId="0"/>
      <p:bldP spid="29" grpId="0"/>
      <p:bldP spid="28" grpId="0"/>
      <p:bldP spid="27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 descr="news_2006813195533"/>
          <p:cNvPicPr>
            <a:picLocks noChangeAspect="1" noChangeArrowheads="1"/>
          </p:cNvPicPr>
          <p:nvPr/>
        </p:nvPicPr>
        <p:blipFill>
          <a:blip r:embed="rId1" cstate="email"/>
          <a:srcRect b="-500"/>
          <a:stretch>
            <a:fillRect/>
          </a:stretch>
        </p:blipFill>
        <p:spPr bwMode="auto">
          <a:xfrm>
            <a:off x="179705" y="99060"/>
            <a:ext cx="8785225" cy="642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3" name="Picture 5" descr="图片1 拷贝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4" name="Picture 6" descr="sdx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1969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7" name="Picture 9" descr="wenhuayongpinyi1_038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03388" y="2613978"/>
            <a:ext cx="735012" cy="73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527935" y="2614295"/>
            <a:ext cx="44996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会师是什么意思？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 descr="news_2006813195533"/>
          <p:cNvPicPr>
            <a:picLocks noChangeAspect="1" noChangeArrowheads="1"/>
          </p:cNvPicPr>
          <p:nvPr/>
        </p:nvPicPr>
        <p:blipFill>
          <a:blip r:embed="rId1" cstate="email"/>
          <a:srcRect b="-500"/>
          <a:stretch>
            <a:fillRect/>
          </a:stretch>
        </p:blipFill>
        <p:spPr bwMode="auto">
          <a:xfrm>
            <a:off x="179705" y="99060"/>
            <a:ext cx="8785225" cy="642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3" name="Picture 5" descr="图片1 拷贝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4" name="Picture 6" descr="sdx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1969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" y="1196975"/>
            <a:ext cx="8288020" cy="53276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85825" y="319405"/>
            <a:ext cx="66871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会师：队伍会和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 descr="news_2006813195533"/>
          <p:cNvPicPr>
            <a:picLocks noChangeAspect="1" noChangeArrowheads="1"/>
          </p:cNvPicPr>
          <p:nvPr/>
        </p:nvPicPr>
        <p:blipFill>
          <a:blip r:embed="rId1" cstate="email"/>
          <a:srcRect b="-500"/>
          <a:stretch>
            <a:fillRect/>
          </a:stretch>
        </p:blipFill>
        <p:spPr bwMode="auto">
          <a:xfrm>
            <a:off x="179705" y="99060"/>
            <a:ext cx="8785225" cy="642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3" name="Picture 5" descr="图片1 拷贝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4" name="Picture 6" descr="sdx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1969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7" name="Picture 9" descr="wenhuayongpinyi1_038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9593" y="1447483"/>
            <a:ext cx="735012" cy="73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520825" y="1964690"/>
            <a:ext cx="58051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齐读第二自然段，思考：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6130" y="3515360"/>
            <a:ext cx="78593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红军要做哪些事情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?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用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“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——”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画出。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0</TotalTime>
  <Words>674</Words>
  <Application>WPS 演示</Application>
  <PresentationFormat>全屏显示(4:3)</PresentationFormat>
  <Paragraphs>174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Garamond</vt:lpstr>
      <vt:lpstr>黑体</vt:lpstr>
      <vt:lpstr>楷体_GB2312</vt:lpstr>
      <vt:lpstr>隶书</vt:lpstr>
      <vt:lpstr>微软雅黑</vt:lpstr>
      <vt:lpstr>新宋体</vt:lpstr>
      <vt:lpstr>Arial Unicode MS</vt:lpstr>
      <vt:lpstr>Segoe Print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category>第一PPT模板网-WWW.1PPT.COM</cp:category>
  <cp:lastModifiedBy>Administrator</cp:lastModifiedBy>
  <cp:revision>120</cp:revision>
  <dcterms:created xsi:type="dcterms:W3CDTF">2003-09-19T06:25:00Z</dcterms:created>
  <dcterms:modified xsi:type="dcterms:W3CDTF">2017-11-22T08:21:18Z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