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8" r:id="rId2"/>
    <p:sldId id="259" r:id="rId3"/>
    <p:sldId id="260" r:id="rId4"/>
    <p:sldId id="261" r:id="rId5"/>
    <p:sldId id="265" r:id="rId6"/>
    <p:sldId id="264" r:id="rId7"/>
    <p:sldId id="263" r:id="rId8"/>
    <p:sldId id="262" r:id="rId9"/>
    <p:sldId id="257" r:id="rId10"/>
    <p:sldId id="266" r:id="rId11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000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1" d="100"/>
          <a:sy n="71" d="100"/>
        </p:scale>
        <p:origin x="-48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标题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tIns="0" rIns="18288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17" name="副标题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zh-CN" altLang="en-US" smtClean="0"/>
              <a:t>单击此处编辑母版副标题样式</a:t>
            </a:r>
            <a:endParaRPr lang="en-US"/>
          </a:p>
        </p:txBody>
      </p:sp>
      <p:sp>
        <p:nvSpPr>
          <p:cNvPr id="4" name="日期占位符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8337F9-E37F-467D-8D04-CE0AE680668F}" type="datetimeFigureOut">
              <a:rPr lang="zh-CN" altLang="en-US"/>
              <a:pPr>
                <a:defRPr/>
              </a:pPr>
              <a:t>2017-4-1</a:t>
            </a:fld>
            <a:endParaRPr lang="zh-CN" altLang="en-US"/>
          </a:p>
        </p:txBody>
      </p:sp>
      <p:sp>
        <p:nvSpPr>
          <p:cNvPr id="5" name="页脚占位符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54D5E2-4FDA-4E30-A56C-9954EEAF2E8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日期占位符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012B7B-8827-4440-BF0F-37A11B7A3691}" type="datetimeFigureOut">
              <a:rPr lang="zh-CN" altLang="en-US"/>
              <a:pPr>
                <a:defRPr/>
              </a:pPr>
              <a:t>2017-4-1</a:t>
            </a:fld>
            <a:endParaRPr lang="zh-CN" altLang="en-US"/>
          </a:p>
        </p:txBody>
      </p:sp>
      <p:sp>
        <p:nvSpPr>
          <p:cNvPr id="5" name="页脚占位符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7A97D7-3D84-48AC-B73F-CCBEB75E8D9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日期占位符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5476FA-5D8A-498D-962F-E7967FD98FFE}" type="datetimeFigureOut">
              <a:rPr lang="zh-CN" altLang="en-US"/>
              <a:pPr>
                <a:defRPr/>
              </a:pPr>
              <a:t>2017-4-1</a:t>
            </a:fld>
            <a:endParaRPr lang="zh-CN" altLang="en-US"/>
          </a:p>
        </p:txBody>
      </p:sp>
      <p:sp>
        <p:nvSpPr>
          <p:cNvPr id="5" name="页脚占位符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EE47F0-070B-4F2C-A0C5-2215E62E25F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日期占位符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505DB2-5DFA-4A90-B554-C37F03E17A86}" type="datetimeFigureOut">
              <a:rPr lang="zh-CN" altLang="en-US"/>
              <a:pPr>
                <a:defRPr/>
              </a:pPr>
              <a:t>2017-4-1</a:t>
            </a:fld>
            <a:endParaRPr lang="zh-CN" altLang="en-US"/>
          </a:p>
        </p:txBody>
      </p:sp>
      <p:sp>
        <p:nvSpPr>
          <p:cNvPr id="5" name="页脚占位符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BB7378-12E3-4A9A-B6F1-87AC710F885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tIns="0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E12CF9-E5FF-4CD8-87B1-7D0D403996CC}" type="datetimeFigureOut">
              <a:rPr lang="zh-CN" altLang="en-US"/>
              <a:pPr>
                <a:defRPr/>
              </a:pPr>
              <a:t>2017-4-1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F18D6D-B826-4F85-9A10-5BB727C1409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日期占位符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67CA5B-32C3-4C81-91ED-07B59BD79BBE}" type="datetimeFigureOut">
              <a:rPr lang="zh-CN" altLang="en-US"/>
              <a:pPr>
                <a:defRPr/>
              </a:pPr>
              <a:t>2017-4-1</a:t>
            </a:fld>
            <a:endParaRPr lang="zh-CN" altLang="en-US"/>
          </a:p>
        </p:txBody>
      </p:sp>
      <p:sp>
        <p:nvSpPr>
          <p:cNvPr id="6" name="页脚占位符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6F0FD4-FC9F-40AA-BC55-59741543371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内容占位符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日期占位符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6238BA-6153-4857-9ED0-B39C8986BDDB}" type="datetimeFigureOut">
              <a:rPr lang="zh-CN" altLang="en-US"/>
              <a:pPr>
                <a:defRPr/>
              </a:pPr>
              <a:t>2017-4-1</a:t>
            </a:fld>
            <a:endParaRPr lang="zh-CN" altLang="en-US"/>
          </a:p>
        </p:txBody>
      </p:sp>
      <p:sp>
        <p:nvSpPr>
          <p:cNvPr id="8" name="页脚占位符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515F2C-B416-438B-B275-CD4DFEA29DA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日期占位符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95DB68-D30E-45E2-927A-46B158E6CDAF}" type="datetimeFigureOut">
              <a:rPr lang="zh-CN" altLang="en-US"/>
              <a:pPr>
                <a:defRPr/>
              </a:pPr>
              <a:t>2017-4-1</a:t>
            </a:fld>
            <a:endParaRPr lang="zh-CN" altLang="en-US"/>
          </a:p>
        </p:txBody>
      </p:sp>
      <p:sp>
        <p:nvSpPr>
          <p:cNvPr id="4" name="页脚占位符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AE5DB3-B262-4D2A-B34F-DC08E9564CB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F8F7F3-B260-4280-BAB4-BFB79B73A6A9}" type="datetimeFigureOut">
              <a:rPr lang="zh-CN" altLang="en-US"/>
              <a:pPr>
                <a:defRPr/>
              </a:pPr>
              <a:t>2017-4-1</a:t>
            </a:fld>
            <a:endParaRPr lang="zh-CN" altLang="en-US"/>
          </a:p>
        </p:txBody>
      </p:sp>
      <p:sp>
        <p:nvSpPr>
          <p:cNvPr id="3" name="页脚占位符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E8AFBC-9050-4A80-8281-663B143FF36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日期占位符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E690D1-018C-46EC-8A29-BC4DCBB31989}" type="datetimeFigureOut">
              <a:rPr lang="zh-CN" altLang="en-US"/>
              <a:pPr>
                <a:defRPr/>
              </a:pPr>
              <a:t>2017-4-1</a:t>
            </a:fld>
            <a:endParaRPr lang="zh-CN" altLang="en-US"/>
          </a:p>
        </p:txBody>
      </p:sp>
      <p:sp>
        <p:nvSpPr>
          <p:cNvPr id="6" name="页脚占位符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13E932-B07B-4F12-B360-52E1BC56C23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单圆角矩形 8"/>
          <p:cNvSpPr/>
          <p:nvPr/>
        </p:nvSpPr>
        <p:spPr>
          <a:xfrm rot="420000" flipV="1">
            <a:off x="3165475" y="1108075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直角三角形 11"/>
          <p:cNvSpPr/>
          <p:nvPr/>
        </p:nvSpPr>
        <p:spPr>
          <a:xfrm rot="420000" flipV="1">
            <a:off x="8004175" y="5359400"/>
            <a:ext cx="155575" cy="155575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任意多边形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ea typeface="+mn-ea"/>
            </a:endParaRPr>
          </a:p>
        </p:txBody>
      </p:sp>
      <p:sp>
        <p:nvSpPr>
          <p:cNvPr id="8" name="任意多边形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ea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lIns="45720" rIns="45720" bIns="45720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zh-CN" altLang="en-US" noProof="0" smtClean="0"/>
              <a:t>单击图标添加图片</a:t>
            </a:r>
            <a:endParaRPr lang="en-US" noProof="0" dirty="0"/>
          </a:p>
        </p:txBody>
      </p:sp>
      <p:sp>
        <p:nvSpPr>
          <p:cNvPr id="9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698F09-25DC-4D70-B555-BA4AAE6FB38F}" type="datetimeFigureOut">
              <a:rPr lang="zh-CN" altLang="en-US"/>
              <a:pPr>
                <a:defRPr/>
              </a:pPr>
              <a:t>2017-4-1</a:t>
            </a:fld>
            <a:endParaRPr lang="zh-CN" altLang="en-US"/>
          </a:p>
        </p:txBody>
      </p:sp>
      <p:sp>
        <p:nvSpPr>
          <p:cNvPr id="10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1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8CA17C3-52EB-4DE0-AA88-FEDA87A8222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 6"/>
          <p:cNvSpPr>
            <a:spLocks/>
          </p:cNvSpPr>
          <p:nvPr/>
        </p:nvSpPr>
        <p:spPr bwMode="auto">
          <a:xfrm>
            <a:off x="-9525" y="-7938"/>
            <a:ext cx="9163050" cy="104140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ea typeface="+mn-ea"/>
            </a:endParaRPr>
          </a:p>
        </p:txBody>
      </p:sp>
      <p:sp>
        <p:nvSpPr>
          <p:cNvPr id="8" name="任意多边形 7"/>
          <p:cNvSpPr>
            <a:spLocks/>
          </p:cNvSpPr>
          <p:nvPr/>
        </p:nvSpPr>
        <p:spPr bwMode="auto">
          <a:xfrm>
            <a:off x="4381500" y="-7938"/>
            <a:ext cx="4762500" cy="6381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ea typeface="+mn-ea"/>
            </a:endParaRPr>
          </a:p>
        </p:txBody>
      </p:sp>
      <p:sp>
        <p:nvSpPr>
          <p:cNvPr id="1028" name="标题占位符 8"/>
          <p:cNvSpPr>
            <a:spLocks noGrp="1"/>
          </p:cNvSpPr>
          <p:nvPr>
            <p:ph type="title"/>
          </p:nvPr>
        </p:nvSpPr>
        <p:spPr bwMode="auto">
          <a:xfrm>
            <a:off x="457200" y="70485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en-US" smtClean="0"/>
          </a:p>
        </p:txBody>
      </p:sp>
      <p:sp>
        <p:nvSpPr>
          <p:cNvPr id="1029" name="文本占位符 29"/>
          <p:cNvSpPr>
            <a:spLocks noGrp="1"/>
          </p:cNvSpPr>
          <p:nvPr>
            <p:ph type="body" idx="1"/>
          </p:nvPr>
        </p:nvSpPr>
        <p:spPr bwMode="auto">
          <a:xfrm>
            <a:off x="457200" y="1935163"/>
            <a:ext cx="8229600" cy="438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smtClean="0"/>
          </a:p>
        </p:txBody>
      </p:sp>
      <p:sp>
        <p:nvSpPr>
          <p:cNvPr id="10" name="日期占位符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tx2">
                    <a:shade val="90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6CA3D8A9-5A3C-4FC9-A0EC-4D37881A4DA7}" type="datetimeFigureOut">
              <a:rPr lang="zh-CN" altLang="en-US"/>
              <a:pPr>
                <a:defRPr/>
              </a:pPr>
              <a:t>2017-4-1</a:t>
            </a:fld>
            <a:endParaRPr lang="zh-CN" altLang="en-US"/>
          </a:p>
        </p:txBody>
      </p:sp>
      <p:sp>
        <p:nvSpPr>
          <p:cNvPr id="22" name="页脚占位符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>
                    <a:shade val="90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tx2">
                    <a:shade val="90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0BF57E-BF32-4B9A-8635-A5E39596FD7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  <p:grpSp>
        <p:nvGrpSpPr>
          <p:cNvPr id="1033" name="组合 1"/>
          <p:cNvGrpSpPr>
            <a:grpSpLocks/>
          </p:cNvGrpSpPr>
          <p:nvPr/>
        </p:nvGrpSpPr>
        <p:grpSpPr bwMode="auto">
          <a:xfrm>
            <a:off x="-19050" y="203200"/>
            <a:ext cx="9180513" cy="647700"/>
            <a:chOff x="-19045" y="216550"/>
            <a:chExt cx="9180548" cy="649224"/>
          </a:xfrm>
        </p:grpSpPr>
        <p:sp>
          <p:nvSpPr>
            <p:cNvPr id="12" name="任意多边形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</a:endParaRPr>
            </a:p>
          </p:txBody>
        </p:sp>
        <p:sp>
          <p:nvSpPr>
            <p:cNvPr id="13" name="任意多边形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1" r:id="rId2"/>
    <p:sldLayoutId id="2147483673" r:id="rId3"/>
    <p:sldLayoutId id="2147483670" r:id="rId4"/>
    <p:sldLayoutId id="2147483669" r:id="rId5"/>
    <p:sldLayoutId id="2147483668" r:id="rId6"/>
    <p:sldLayoutId id="2147483667" r:id="rId7"/>
    <p:sldLayoutId id="2147483666" r:id="rId8"/>
    <p:sldLayoutId id="2147483674" r:id="rId9"/>
    <p:sldLayoutId id="2147483665" r:id="rId10"/>
    <p:sldLayoutId id="2147483664" r:id="rId11"/>
  </p:sldLayoutIdLst>
  <p:txStyles>
    <p:titleStyle>
      <a:lvl1pPr algn="l" rtl="0" fontAlgn="base">
        <a:spcBef>
          <a:spcPct val="0"/>
        </a:spcBef>
        <a:spcAft>
          <a:spcPct val="0"/>
        </a:spcAft>
        <a:defRPr sz="5000" kern="1200">
          <a:solidFill>
            <a:schemeClr val="tx2"/>
          </a:solidFill>
          <a:latin typeface="+mj-lt"/>
          <a:ea typeface="+mj-ea"/>
          <a:cs typeface="隶书"/>
        </a:defRPr>
      </a:lvl1pPr>
      <a:lvl2pPr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  <a:ea typeface="隶书"/>
          <a:cs typeface="隶书"/>
        </a:defRPr>
      </a:lvl2pPr>
      <a:lvl3pPr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  <a:ea typeface="隶书"/>
          <a:cs typeface="隶书"/>
        </a:defRPr>
      </a:lvl3pPr>
      <a:lvl4pPr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  <a:ea typeface="隶书"/>
          <a:cs typeface="隶书"/>
        </a:defRPr>
      </a:lvl4pPr>
      <a:lvl5pPr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  <a:ea typeface="隶书"/>
          <a:cs typeface="隶书"/>
        </a:defRPr>
      </a:lvl5pPr>
      <a:lvl6pPr marL="4572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  <a:ea typeface="隶书"/>
          <a:cs typeface="隶书"/>
        </a:defRPr>
      </a:lvl6pPr>
      <a:lvl7pPr marL="9144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  <a:ea typeface="隶书"/>
          <a:cs typeface="隶书"/>
        </a:defRPr>
      </a:lvl7pPr>
      <a:lvl8pPr marL="13716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  <a:ea typeface="隶书"/>
          <a:cs typeface="隶书"/>
        </a:defRPr>
      </a:lvl8pPr>
      <a:lvl9pPr marL="18288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  <a:ea typeface="隶书"/>
          <a:cs typeface="隶书"/>
        </a:defRPr>
      </a:lvl9pPr>
    </p:titleStyle>
    <p:bodyStyle>
      <a:lvl1pPr marL="273050" indent="-273050" algn="l" rtl="0" fontAlgn="base">
        <a:spcBef>
          <a:spcPct val="20000"/>
        </a:spcBef>
        <a:spcAft>
          <a:spcPct val="0"/>
        </a:spcAft>
        <a:buClr>
          <a:srgbClr val="0BD0D9"/>
        </a:buClr>
        <a:buSzPct val="95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46063" algn="l" rtl="0" fontAlgn="base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itchFamily="18" charset="2"/>
        <a:buChar char="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063" algn="l" rtl="0" fontAlgn="base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 2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7450" indent="-209550" algn="l" rtl="0" fontAlgn="base">
        <a:spcBef>
          <a:spcPct val="20000"/>
        </a:spcBef>
        <a:spcAft>
          <a:spcPct val="0"/>
        </a:spcAft>
        <a:buClr>
          <a:srgbClr val="0BD0D9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2088" indent="-209550" algn="l" rtl="0" fontAlgn="base"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3" name="Picture 4" descr="http://pigimg.zhongso.com/space/gallery/shopimg/2012/05/10/17/b2c_20120410050419721728_80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3125" y="0"/>
            <a:ext cx="70008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/>
          <p:cNvSpPr txBox="1"/>
          <p:nvPr/>
        </p:nvSpPr>
        <p:spPr>
          <a:xfrm>
            <a:off x="500063" y="428625"/>
            <a:ext cx="1785937" cy="54006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1500" b="1" dirty="0">
                <a:solidFill>
                  <a:srgbClr val="800000"/>
                </a:solidFill>
                <a:latin typeface="+mj-ea"/>
                <a:ea typeface="+mj-ea"/>
              </a:rPr>
              <a:t>查</a:t>
            </a:r>
            <a:endParaRPr lang="en-US" altLang="zh-CN" sz="11500" b="1" dirty="0">
              <a:solidFill>
                <a:srgbClr val="800000"/>
              </a:solidFill>
              <a:latin typeface="+mj-ea"/>
              <a:ea typeface="+mj-ea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1500" b="1" dirty="0">
                <a:solidFill>
                  <a:srgbClr val="800000"/>
                </a:solidFill>
                <a:latin typeface="+mj-ea"/>
                <a:ea typeface="+mj-ea"/>
              </a:rPr>
              <a:t>字</a:t>
            </a:r>
            <a:endParaRPr lang="en-US" altLang="zh-CN" sz="11500" b="1" dirty="0">
              <a:solidFill>
                <a:srgbClr val="800000"/>
              </a:solidFill>
              <a:latin typeface="+mj-ea"/>
              <a:ea typeface="+mj-ea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1500" b="1" dirty="0">
                <a:solidFill>
                  <a:srgbClr val="800000"/>
                </a:solidFill>
                <a:latin typeface="+mj-ea"/>
                <a:ea typeface="+mj-ea"/>
              </a:rPr>
              <a:t>典</a:t>
            </a:r>
            <a:endParaRPr lang="zh-CN" altLang="en-US" sz="11500" b="1" dirty="0">
              <a:solidFill>
                <a:srgbClr val="800000"/>
              </a:solidFill>
              <a:latin typeface="+mj-ea"/>
              <a:ea typeface="+mj-ea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000125" y="5857875"/>
            <a:ext cx="5148263" cy="64611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dirty="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</a:rPr>
              <a:t>蕲春县实验小学   余艳红</a:t>
            </a:r>
            <a:endParaRPr lang="zh-CN" altLang="en-US" sz="3600" b="1" dirty="0">
              <a:solidFill>
                <a:schemeClr val="accent1">
                  <a:lumMod val="75000"/>
                </a:schemeClr>
              </a:solidFill>
              <a:latin typeface="+mn-lt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2143125" y="2025650"/>
            <a:ext cx="4572000" cy="4832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4400" b="1">
                <a:latin typeface="Constantia" pitchFamily="18" charset="0"/>
              </a:rPr>
              <a:t>音序查字要记牢，</a:t>
            </a:r>
            <a:br>
              <a:rPr lang="zh-CN" altLang="en-US" sz="4400" b="1">
                <a:latin typeface="Constantia" pitchFamily="18" charset="0"/>
              </a:rPr>
            </a:br>
            <a:r>
              <a:rPr lang="zh-CN" altLang="en-US" sz="4400" b="1">
                <a:latin typeface="Constantia" pitchFamily="18" charset="0"/>
              </a:rPr>
              <a:t>先把大写字母找。</a:t>
            </a:r>
            <a:br>
              <a:rPr lang="zh-CN" altLang="en-US" sz="4400" b="1">
                <a:latin typeface="Constantia" pitchFamily="18" charset="0"/>
              </a:rPr>
            </a:br>
            <a:r>
              <a:rPr lang="zh-CN" altLang="en-US" sz="4400" b="1">
                <a:latin typeface="Constantia" pitchFamily="18" charset="0"/>
              </a:rPr>
              <a:t>字母下面找音节，</a:t>
            </a:r>
            <a:br>
              <a:rPr lang="zh-CN" altLang="en-US" sz="4400" b="1">
                <a:latin typeface="Constantia" pitchFamily="18" charset="0"/>
              </a:rPr>
            </a:br>
            <a:r>
              <a:rPr lang="zh-CN" altLang="en-US" sz="4400" b="1">
                <a:latin typeface="Constantia" pitchFamily="18" charset="0"/>
              </a:rPr>
              <a:t>看看它在多少页。</a:t>
            </a:r>
            <a:br>
              <a:rPr lang="zh-CN" altLang="en-US" sz="4400" b="1">
                <a:latin typeface="Constantia" pitchFamily="18" charset="0"/>
              </a:rPr>
            </a:br>
            <a:r>
              <a:rPr lang="zh-CN" altLang="en-US" sz="4400" b="1">
                <a:latin typeface="Constantia" pitchFamily="18" charset="0"/>
              </a:rPr>
              <a:t>从这一页往后找，</a:t>
            </a:r>
            <a:br>
              <a:rPr lang="zh-CN" altLang="en-US" sz="4400" b="1">
                <a:latin typeface="Constantia" pitchFamily="18" charset="0"/>
              </a:rPr>
            </a:br>
            <a:r>
              <a:rPr lang="zh-CN" altLang="en-US" sz="4400" b="1">
                <a:latin typeface="Constantia" pitchFamily="18" charset="0"/>
              </a:rPr>
              <a:t>生字一定能找到。</a:t>
            </a:r>
            <a:br>
              <a:rPr lang="zh-CN" altLang="en-US" sz="4400" b="1">
                <a:latin typeface="Constantia" pitchFamily="18" charset="0"/>
              </a:rPr>
            </a:br>
            <a:endParaRPr lang="zh-CN" altLang="en-US" sz="4400" b="1">
              <a:latin typeface="Constantia" pitchFamily="18" charset="0"/>
            </a:endParaRPr>
          </a:p>
        </p:txBody>
      </p:sp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857250" y="428625"/>
            <a:ext cx="4287838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000" b="1">
                <a:solidFill>
                  <a:srgbClr val="C00000"/>
                </a:solidFill>
                <a:latin typeface="华文行楷"/>
                <a:ea typeface="华文行楷"/>
                <a:cs typeface="华文行楷"/>
              </a:rPr>
              <a:t>记住口诀很重要：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5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1285875" y="2357438"/>
            <a:ext cx="5348288" cy="2586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5400">
                <a:latin typeface="Constantia" pitchFamily="18" charset="0"/>
              </a:rPr>
              <a:t>1</a:t>
            </a:r>
            <a:r>
              <a:rPr lang="zh-CN" altLang="en-US" sz="5400">
                <a:latin typeface="Constantia" pitchFamily="18" charset="0"/>
              </a:rPr>
              <a:t>、音序查字法</a:t>
            </a:r>
            <a:endParaRPr lang="en-US" altLang="zh-CN" sz="5400">
              <a:latin typeface="Constantia" pitchFamily="18" charset="0"/>
            </a:endParaRPr>
          </a:p>
          <a:p>
            <a:r>
              <a:rPr lang="en-US" altLang="zh-CN" sz="5400">
                <a:latin typeface="Constantia" pitchFamily="18" charset="0"/>
              </a:rPr>
              <a:t>2</a:t>
            </a:r>
            <a:r>
              <a:rPr lang="zh-CN" altLang="en-US" sz="5400">
                <a:latin typeface="Constantia" pitchFamily="18" charset="0"/>
              </a:rPr>
              <a:t>、部首查字法</a:t>
            </a:r>
            <a:endParaRPr lang="en-US" altLang="zh-CN" sz="5400">
              <a:latin typeface="Constantia" pitchFamily="18" charset="0"/>
            </a:endParaRPr>
          </a:p>
          <a:p>
            <a:r>
              <a:rPr lang="en-US" altLang="zh-CN" sz="5400">
                <a:latin typeface="Constantia" pitchFamily="18" charset="0"/>
              </a:rPr>
              <a:t>3</a:t>
            </a:r>
            <a:r>
              <a:rPr lang="zh-CN" altLang="en-US" sz="5400">
                <a:latin typeface="Constantia" pitchFamily="18" charset="0"/>
              </a:rPr>
              <a:t>、数笔画查字法</a:t>
            </a:r>
            <a:endParaRPr lang="zh-CN" altLang="en-US">
              <a:latin typeface="Constantia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143000" y="928688"/>
            <a:ext cx="4800600" cy="70802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000" dirty="0">
                <a:solidFill>
                  <a:srgbClr val="800000"/>
                </a:solidFill>
                <a:latin typeface="+mj-ea"/>
                <a:ea typeface="+mj-ea"/>
              </a:rPr>
              <a:t>查字典的三种方法：</a:t>
            </a:r>
            <a:endParaRPr lang="en-US" altLang="zh-CN" sz="4000" dirty="0">
              <a:solidFill>
                <a:srgbClr val="800000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3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42976" y="785794"/>
            <a:ext cx="2954655" cy="646331"/>
          </a:xfrm>
          <a:prstGeom prst="rect">
            <a:avLst/>
          </a:prstGeom>
          <a:noFill/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dirty="0">
                <a:latin typeface="+mn-lt"/>
                <a:ea typeface="+mn-ea"/>
              </a:rPr>
              <a:t>音序查字法：</a:t>
            </a:r>
            <a:endParaRPr lang="zh-CN" altLang="en-US" sz="3600" dirty="0">
              <a:latin typeface="+mn-lt"/>
              <a:ea typeface="+mn-ea"/>
            </a:endParaRP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642938" y="1785938"/>
            <a:ext cx="4929187" cy="354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4400">
                <a:latin typeface="Constantia" pitchFamily="18" charset="0"/>
              </a:rPr>
              <a:t>1</a:t>
            </a:r>
            <a:r>
              <a:rPr lang="zh-CN" altLang="en-US" sz="4400">
                <a:latin typeface="Constantia" pitchFamily="18" charset="0"/>
              </a:rPr>
              <a:t>、</a:t>
            </a:r>
            <a:r>
              <a:rPr lang="zh-CN" altLang="en-US" sz="3600">
                <a:latin typeface="Constantia" pitchFamily="18" charset="0"/>
              </a:rPr>
              <a:t>确定音序</a:t>
            </a:r>
            <a:endParaRPr lang="en-US" altLang="zh-CN" sz="3600">
              <a:latin typeface="Constantia" pitchFamily="18" charset="0"/>
            </a:endParaRPr>
          </a:p>
          <a:p>
            <a:r>
              <a:rPr lang="en-US" altLang="zh-CN" sz="3600">
                <a:latin typeface="Constantia" pitchFamily="18" charset="0"/>
              </a:rPr>
              <a:t>    </a:t>
            </a:r>
            <a:r>
              <a:rPr lang="zh-CN" altLang="en-US" sz="3600">
                <a:latin typeface="Constantia" pitchFamily="18" charset="0"/>
              </a:rPr>
              <a:t>确定所查字的音节，在“汉语拼音音节索引”栏目里，找到音节的大写字母。</a:t>
            </a:r>
            <a:endParaRPr lang="en-US" altLang="zh-CN" sz="3600">
              <a:latin typeface="Constantia" pitchFamily="18" charset="0"/>
            </a:endParaRPr>
          </a:p>
          <a:p>
            <a:endParaRPr lang="en-US" altLang="zh-CN">
              <a:latin typeface="Constantia" pitchFamily="18" charset="0"/>
            </a:endParaRPr>
          </a:p>
          <a:p>
            <a:r>
              <a:rPr lang="en-US" altLang="zh-CN">
                <a:latin typeface="Constantia" pitchFamily="18" charset="0"/>
              </a:rPr>
              <a:t>      </a:t>
            </a:r>
            <a:endParaRPr lang="zh-CN" altLang="en-US">
              <a:latin typeface="Constantia" pitchFamily="18" charset="0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6126163" y="1785938"/>
            <a:ext cx="3017837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4800">
                <a:latin typeface="Constantia" pitchFamily="18" charset="0"/>
              </a:rPr>
              <a:t>厨（</a:t>
            </a:r>
            <a:r>
              <a:rPr lang="en-US" altLang="zh-CN" sz="4800">
                <a:latin typeface="Constantia" pitchFamily="18" charset="0"/>
              </a:rPr>
              <a:t>chú</a:t>
            </a:r>
            <a:r>
              <a:rPr lang="zh-CN" altLang="en-US" sz="4800">
                <a:latin typeface="Constantia" pitchFamily="18" charset="0"/>
              </a:rPr>
              <a:t>）</a:t>
            </a: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6357938" y="3000375"/>
            <a:ext cx="1878012" cy="3324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400">
                <a:latin typeface="Constantia" pitchFamily="18" charset="0"/>
              </a:rPr>
              <a:t>音序是</a:t>
            </a:r>
            <a:endParaRPr lang="en-US" altLang="zh-CN" sz="4400">
              <a:latin typeface="Constantia" pitchFamily="18" charset="0"/>
            </a:endParaRPr>
          </a:p>
          <a:p>
            <a:r>
              <a:rPr lang="en-US" altLang="zh-CN" sz="16600">
                <a:solidFill>
                  <a:srgbClr val="800000"/>
                </a:solidFill>
                <a:latin typeface="Constantia" pitchFamily="18" charset="0"/>
              </a:rPr>
              <a:t>C</a:t>
            </a:r>
            <a:endParaRPr lang="zh-CN" altLang="en-US" sz="6600">
              <a:solidFill>
                <a:srgbClr val="800000"/>
              </a:solidFill>
              <a:latin typeface="Constant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28662" y="571480"/>
            <a:ext cx="2954655" cy="646331"/>
          </a:xfrm>
          <a:prstGeom prst="rect">
            <a:avLst/>
          </a:prstGeom>
          <a:noFill/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dirty="0">
                <a:latin typeface="+mn-lt"/>
                <a:ea typeface="+mn-ea"/>
              </a:rPr>
              <a:t>音序查字法：</a:t>
            </a:r>
            <a:endParaRPr lang="zh-CN" altLang="en-US" sz="3600" dirty="0">
              <a:latin typeface="+mn-lt"/>
              <a:ea typeface="+mn-ea"/>
            </a:endParaRPr>
          </a:p>
        </p:txBody>
      </p:sp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357188" y="1857375"/>
            <a:ext cx="4143375" cy="2862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600">
                <a:latin typeface="Constantia" pitchFamily="18" charset="0"/>
              </a:rPr>
              <a:t>     2</a:t>
            </a:r>
            <a:r>
              <a:rPr lang="zh-CN" altLang="en-US" sz="3600">
                <a:latin typeface="Constantia" pitchFamily="18" charset="0"/>
              </a:rPr>
              <a:t>、找到音节</a:t>
            </a:r>
            <a:endParaRPr lang="en-US" altLang="zh-CN" sz="3600">
              <a:latin typeface="Constantia" pitchFamily="18" charset="0"/>
            </a:endParaRPr>
          </a:p>
          <a:p>
            <a:r>
              <a:rPr lang="en-US" altLang="zh-CN" sz="3600">
                <a:latin typeface="Constantia" pitchFamily="18" charset="0"/>
              </a:rPr>
              <a:t>     </a:t>
            </a:r>
            <a:r>
              <a:rPr lang="zh-CN" altLang="en-US" sz="3600">
                <a:latin typeface="Constantia" pitchFamily="18" charset="0"/>
              </a:rPr>
              <a:t>在音节索引目录里，在大写字母的下面找到相应的音节。</a:t>
            </a: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5214938" y="2214563"/>
            <a:ext cx="3416300" cy="212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>
                <a:latin typeface="Constantia" pitchFamily="18" charset="0"/>
              </a:rPr>
              <a:t>“厨”的音节是</a:t>
            </a:r>
            <a:endParaRPr lang="en-US" altLang="zh-CN" sz="3600">
              <a:latin typeface="Constantia" pitchFamily="18" charset="0"/>
            </a:endParaRPr>
          </a:p>
          <a:p>
            <a:r>
              <a:rPr lang="en-US" altLang="zh-CN" sz="9600" b="1">
                <a:solidFill>
                  <a:srgbClr val="800000"/>
                </a:solidFill>
                <a:latin typeface="Constantia" pitchFamily="18" charset="0"/>
              </a:rPr>
              <a:t> chu</a:t>
            </a:r>
            <a:endParaRPr lang="zh-CN" altLang="en-US" sz="9600" b="1">
              <a:solidFill>
                <a:srgbClr val="800000"/>
              </a:solidFill>
              <a:latin typeface="Constant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28662" y="571480"/>
            <a:ext cx="2954655" cy="646331"/>
          </a:xfrm>
          <a:prstGeom prst="rect">
            <a:avLst/>
          </a:prstGeom>
          <a:noFill/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dirty="0">
                <a:latin typeface="+mn-lt"/>
                <a:ea typeface="+mn-ea"/>
              </a:rPr>
              <a:t>音序查字法：</a:t>
            </a:r>
            <a:endParaRPr lang="zh-CN" altLang="en-US" sz="3600" dirty="0">
              <a:latin typeface="+mn-lt"/>
              <a:ea typeface="+mn-ea"/>
            </a:endParaRPr>
          </a:p>
        </p:txBody>
      </p:sp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928688" y="1714500"/>
            <a:ext cx="3571875" cy="4154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4400">
                <a:latin typeface="Constantia" pitchFamily="18" charset="0"/>
              </a:rPr>
              <a:t>3</a:t>
            </a:r>
            <a:r>
              <a:rPr lang="zh-CN" altLang="en-US" sz="4400">
                <a:latin typeface="Constantia" pitchFamily="18" charset="0"/>
              </a:rPr>
              <a:t>、找到页码</a:t>
            </a:r>
            <a:endParaRPr lang="en-US" altLang="zh-CN" sz="4400">
              <a:latin typeface="Constantia" pitchFamily="18" charset="0"/>
            </a:endParaRPr>
          </a:p>
          <a:p>
            <a:r>
              <a:rPr lang="en-US" altLang="zh-CN" sz="4400">
                <a:latin typeface="Constantia" pitchFamily="18" charset="0"/>
              </a:rPr>
              <a:t>    </a:t>
            </a:r>
            <a:r>
              <a:rPr lang="zh-CN" altLang="en-US" sz="4400">
                <a:latin typeface="Constantia" pitchFamily="18" charset="0"/>
              </a:rPr>
              <a:t>根据音节索引中音节后面所提供的页码，翻到字典正文的页码</a:t>
            </a: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5429250" y="1857375"/>
            <a:ext cx="3698875" cy="3446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000">
                <a:latin typeface="Constantia" pitchFamily="18" charset="0"/>
              </a:rPr>
              <a:t>“</a:t>
            </a:r>
            <a:r>
              <a:rPr lang="en-US" altLang="zh-CN" sz="4000">
                <a:latin typeface="Constantia" pitchFamily="18" charset="0"/>
              </a:rPr>
              <a:t>chu</a:t>
            </a:r>
            <a:r>
              <a:rPr lang="zh-CN" altLang="en-US" sz="4000">
                <a:solidFill>
                  <a:srgbClr val="800000"/>
                </a:solidFill>
                <a:latin typeface="Constantia" pitchFamily="18" charset="0"/>
              </a:rPr>
              <a:t> </a:t>
            </a:r>
            <a:r>
              <a:rPr lang="zh-CN" altLang="en-US" sz="4000">
                <a:latin typeface="Constantia" pitchFamily="18" charset="0"/>
              </a:rPr>
              <a:t>”后面的</a:t>
            </a:r>
            <a:endParaRPr lang="en-US" altLang="zh-CN" sz="4000">
              <a:latin typeface="Constantia" pitchFamily="18" charset="0"/>
            </a:endParaRPr>
          </a:p>
          <a:p>
            <a:r>
              <a:rPr lang="zh-CN" altLang="en-US" sz="4000">
                <a:latin typeface="Constantia" pitchFamily="18" charset="0"/>
              </a:rPr>
              <a:t>页码是</a:t>
            </a:r>
            <a:endParaRPr lang="en-US" altLang="zh-CN" sz="4000">
              <a:latin typeface="Constantia" pitchFamily="18" charset="0"/>
            </a:endParaRPr>
          </a:p>
          <a:p>
            <a:r>
              <a:rPr lang="en-US" altLang="zh-CN" sz="13800">
                <a:solidFill>
                  <a:srgbClr val="800000"/>
                </a:solidFill>
                <a:latin typeface="Constantia" pitchFamily="18" charset="0"/>
              </a:rPr>
              <a:t>65</a:t>
            </a:r>
            <a:endParaRPr lang="zh-CN" altLang="en-US" sz="3600">
              <a:solidFill>
                <a:srgbClr val="800000"/>
              </a:solidFill>
              <a:latin typeface="Constant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28662" y="571480"/>
            <a:ext cx="2954655" cy="646331"/>
          </a:xfrm>
          <a:prstGeom prst="rect">
            <a:avLst/>
          </a:prstGeom>
          <a:noFill/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dirty="0">
                <a:latin typeface="+mn-lt"/>
                <a:ea typeface="+mn-ea"/>
              </a:rPr>
              <a:t>音序查字法：</a:t>
            </a:r>
            <a:endParaRPr lang="zh-CN" altLang="en-US" sz="3600" dirty="0">
              <a:latin typeface="+mn-lt"/>
              <a:ea typeface="+mn-ea"/>
            </a:endParaRPr>
          </a:p>
        </p:txBody>
      </p:sp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500063" y="1349375"/>
            <a:ext cx="3429000" cy="4154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4400">
                <a:latin typeface="Constantia" pitchFamily="18" charset="0"/>
              </a:rPr>
              <a:t>4</a:t>
            </a:r>
            <a:r>
              <a:rPr lang="zh-CN" altLang="en-US" sz="4400">
                <a:latin typeface="Constantia" pitchFamily="18" charset="0"/>
              </a:rPr>
              <a:t>、找到汉字</a:t>
            </a:r>
            <a:endParaRPr lang="en-US" altLang="zh-CN" sz="4400">
              <a:latin typeface="Constantia" pitchFamily="18" charset="0"/>
            </a:endParaRPr>
          </a:p>
          <a:p>
            <a:r>
              <a:rPr lang="zh-CN" altLang="en-US" sz="4400">
                <a:latin typeface="Constantia" pitchFamily="18" charset="0"/>
              </a:rPr>
              <a:t>顺着音节下面的汉字依次往下找，找到所要查的汉字。</a:t>
            </a: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4286250" y="1714500"/>
            <a:ext cx="4287838" cy="4186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400">
                <a:latin typeface="Constantia" pitchFamily="18" charset="0"/>
              </a:rPr>
              <a:t>“厨”字所在</a:t>
            </a:r>
            <a:endParaRPr lang="en-US" altLang="zh-CN" sz="4400">
              <a:latin typeface="Constantia" pitchFamily="18" charset="0"/>
            </a:endParaRPr>
          </a:p>
          <a:p>
            <a:r>
              <a:rPr lang="zh-CN" altLang="en-US" sz="4400">
                <a:latin typeface="Constantia" pitchFamily="18" charset="0"/>
              </a:rPr>
              <a:t>的页码是</a:t>
            </a:r>
            <a:endParaRPr lang="en-US" altLang="zh-CN" sz="4400">
              <a:latin typeface="Constantia" pitchFamily="18" charset="0"/>
            </a:endParaRPr>
          </a:p>
          <a:p>
            <a:r>
              <a:rPr lang="en-US" altLang="zh-CN" sz="13800">
                <a:solidFill>
                  <a:srgbClr val="800000"/>
                </a:solidFill>
                <a:latin typeface="Constantia" pitchFamily="18" charset="0"/>
              </a:rPr>
              <a:t>66</a:t>
            </a:r>
            <a:endParaRPr lang="en-US" altLang="zh-CN" sz="8800">
              <a:solidFill>
                <a:srgbClr val="800000"/>
              </a:solidFill>
              <a:latin typeface="Constantia" pitchFamily="18" charset="0"/>
            </a:endParaRPr>
          </a:p>
          <a:p>
            <a:r>
              <a:rPr lang="zh-CN" altLang="en-US" sz="4000">
                <a:latin typeface="Constantia" pitchFamily="18" charset="0"/>
              </a:rPr>
              <a:t>这才是正确的页码</a:t>
            </a:r>
            <a:endParaRPr lang="zh-CN" altLang="en-US" sz="6000">
              <a:latin typeface="Constant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4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928688" y="1673225"/>
          <a:ext cx="7000875" cy="45212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136902"/>
                <a:gridCol w="1434866"/>
                <a:gridCol w="838938"/>
                <a:gridCol w="1136902"/>
                <a:gridCol w="1136902"/>
                <a:gridCol w="1316413"/>
              </a:tblGrid>
              <a:tr h="1445254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4400" dirty="0" smtClean="0"/>
                        <a:t>汉字</a:t>
                      </a:r>
                      <a:endParaRPr lang="zh-CN" altLang="en-US" sz="4400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4400" dirty="0" smtClean="0"/>
                        <a:t>拼音</a:t>
                      </a:r>
                      <a:endParaRPr lang="zh-CN" altLang="en-US" sz="4400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4400" dirty="0" smtClean="0"/>
                        <a:t>音序</a:t>
                      </a:r>
                      <a:endParaRPr lang="zh-CN" altLang="en-US" sz="4400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4400" dirty="0" smtClean="0"/>
                        <a:t>音节</a:t>
                      </a:r>
                      <a:endParaRPr lang="zh-CN" altLang="en-US" sz="4400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4400" dirty="0" smtClean="0"/>
                        <a:t>页码</a:t>
                      </a:r>
                      <a:endParaRPr lang="zh-CN" altLang="en-US" sz="4400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4400" dirty="0" smtClean="0"/>
                        <a:t>组词</a:t>
                      </a:r>
                      <a:endParaRPr lang="zh-CN" altLang="en-US" sz="4400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</a:tr>
              <a:tr h="768752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4400" dirty="0" smtClean="0"/>
                        <a:t>厨</a:t>
                      </a:r>
                      <a:endParaRPr lang="zh-CN" altLang="en-US" sz="4400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4400" dirty="0" err="1" smtClean="0"/>
                        <a:t>chú</a:t>
                      </a:r>
                      <a:endParaRPr lang="zh-CN" altLang="en-US" sz="4400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4400" dirty="0" smtClean="0"/>
                        <a:t>C</a:t>
                      </a:r>
                      <a:endParaRPr lang="zh-CN" altLang="en-US" sz="4400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4400" dirty="0" err="1" smtClean="0"/>
                        <a:t>chu</a:t>
                      </a:r>
                      <a:endParaRPr lang="zh-CN" altLang="en-US" sz="4400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4400" dirty="0" smtClean="0"/>
                        <a:t>66</a:t>
                      </a:r>
                      <a:endParaRPr lang="zh-CN" altLang="en-US" sz="4400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4400" dirty="0" smtClean="0"/>
                        <a:t>厨房</a:t>
                      </a:r>
                      <a:endParaRPr lang="zh-CN" altLang="en-US" sz="4400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</a:tr>
              <a:tr h="768752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4400" dirty="0" smtClean="0"/>
                        <a:t>伦</a:t>
                      </a:r>
                      <a:endParaRPr lang="zh-CN" altLang="en-US" sz="4400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4400" dirty="0" err="1" smtClean="0"/>
                        <a:t>lún</a:t>
                      </a:r>
                      <a:endParaRPr lang="zh-CN" altLang="en-US" sz="4400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4400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4400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4400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4400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</a:tr>
              <a:tr h="768752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4400" dirty="0" smtClean="0"/>
                        <a:t>序</a:t>
                      </a:r>
                      <a:endParaRPr lang="zh-CN" altLang="en-US" sz="4400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4400" dirty="0" err="1" smtClean="0"/>
                        <a:t>xù</a:t>
                      </a:r>
                      <a:endParaRPr lang="zh-CN" altLang="en-US" sz="4400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440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4400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4400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4400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</a:tr>
              <a:tr h="768752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4400" dirty="0" smtClean="0"/>
                        <a:t>赠</a:t>
                      </a:r>
                      <a:endParaRPr lang="zh-CN" altLang="en-US" sz="4400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4400" dirty="0" err="1" smtClean="0"/>
                        <a:t>zèng</a:t>
                      </a:r>
                      <a:endParaRPr lang="zh-CN" altLang="en-US" sz="4400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440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4400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4400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4400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</a:tr>
            </a:tbl>
          </a:graphicData>
        </a:graphic>
      </p:graphicFrame>
      <p:sp>
        <p:nvSpPr>
          <p:cNvPr id="19488" name="TextBox 3"/>
          <p:cNvSpPr txBox="1">
            <a:spLocks noChangeArrowheads="1"/>
          </p:cNvSpPr>
          <p:nvPr/>
        </p:nvSpPr>
        <p:spPr bwMode="auto">
          <a:xfrm>
            <a:off x="500063" y="500063"/>
            <a:ext cx="223678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000" b="1">
                <a:solidFill>
                  <a:srgbClr val="C00000"/>
                </a:solidFill>
                <a:latin typeface="Constantia" pitchFamily="18" charset="0"/>
              </a:rPr>
              <a:t>小练习：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2286000" y="857250"/>
          <a:ext cx="5829300" cy="5761038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500199"/>
                <a:gridCol w="1414471"/>
                <a:gridCol w="1457335"/>
                <a:gridCol w="1457335"/>
              </a:tblGrid>
              <a:tr h="448111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600" dirty="0" smtClean="0"/>
                        <a:t>汉字</a:t>
                      </a:r>
                      <a:endParaRPr lang="zh-CN" altLang="en-US" sz="3600" dirty="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600" dirty="0" smtClean="0"/>
                        <a:t>拼音</a:t>
                      </a:r>
                      <a:endParaRPr lang="zh-CN" altLang="en-US" sz="3600" dirty="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600" dirty="0" smtClean="0"/>
                        <a:t>音序</a:t>
                      </a:r>
                      <a:endParaRPr lang="zh-CN" altLang="en-US" sz="3600" dirty="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600" dirty="0" smtClean="0"/>
                        <a:t>页码</a:t>
                      </a:r>
                      <a:endParaRPr lang="zh-CN" altLang="en-US" sz="3600" dirty="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448111">
                <a:tc>
                  <a:txBody>
                    <a:bodyPr/>
                    <a:lstStyle/>
                    <a:p>
                      <a:r>
                        <a:rPr lang="zh-CN" altLang="en-US" sz="3600" dirty="0" smtClean="0"/>
                        <a:t>补</a:t>
                      </a:r>
                      <a:endParaRPr lang="zh-CN" altLang="en-US" sz="3600" dirty="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3600" dirty="0" err="1" smtClean="0"/>
                        <a:t>bŭ</a:t>
                      </a:r>
                      <a:endParaRPr lang="zh-CN" altLang="en-US" sz="3600" dirty="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3600" dirty="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3600" dirty="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448111">
                <a:tc>
                  <a:txBody>
                    <a:bodyPr/>
                    <a:lstStyle/>
                    <a:p>
                      <a:r>
                        <a:rPr lang="zh-CN" altLang="en-US" sz="3600" dirty="0" smtClean="0"/>
                        <a:t>庞</a:t>
                      </a:r>
                      <a:endParaRPr lang="zh-CN" altLang="en-US" sz="3600" dirty="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3600" dirty="0" err="1" smtClean="0"/>
                        <a:t>páng</a:t>
                      </a:r>
                      <a:endParaRPr lang="zh-CN" altLang="en-US" sz="3600" dirty="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3600" dirty="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3600" dirty="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448111">
                <a:tc>
                  <a:txBody>
                    <a:bodyPr/>
                    <a:lstStyle/>
                    <a:p>
                      <a:r>
                        <a:rPr lang="zh-CN" altLang="en-US" sz="3600" dirty="0" smtClean="0"/>
                        <a:t>蛮</a:t>
                      </a:r>
                      <a:endParaRPr lang="zh-CN" altLang="en-US" sz="3600" dirty="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3600" dirty="0" err="1" smtClean="0"/>
                        <a:t>mán</a:t>
                      </a:r>
                      <a:endParaRPr lang="zh-CN" altLang="en-US" sz="3600" dirty="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3600" dirty="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3600" dirty="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448111">
                <a:tc>
                  <a:txBody>
                    <a:bodyPr/>
                    <a:lstStyle/>
                    <a:p>
                      <a:r>
                        <a:rPr lang="zh-CN" altLang="en-US" sz="3600" dirty="0" smtClean="0"/>
                        <a:t>服</a:t>
                      </a:r>
                      <a:endParaRPr lang="zh-CN" altLang="en-US" sz="3600" dirty="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3600" dirty="0" err="1" smtClean="0"/>
                        <a:t>fú</a:t>
                      </a:r>
                      <a:endParaRPr lang="zh-CN" altLang="en-US" sz="3600" dirty="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3600" dirty="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3600" dirty="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448111">
                <a:tc>
                  <a:txBody>
                    <a:bodyPr/>
                    <a:lstStyle/>
                    <a:p>
                      <a:r>
                        <a:rPr lang="zh-CN" altLang="en-US" sz="3600" dirty="0" smtClean="0"/>
                        <a:t>底</a:t>
                      </a:r>
                      <a:endParaRPr lang="zh-CN" altLang="en-US" sz="3600" dirty="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3600" dirty="0" err="1" smtClean="0"/>
                        <a:t>dĭ</a:t>
                      </a:r>
                      <a:endParaRPr lang="zh-CN" altLang="en-US" sz="3600" dirty="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3600" dirty="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3600" dirty="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448111">
                <a:tc>
                  <a:txBody>
                    <a:bodyPr/>
                    <a:lstStyle/>
                    <a:p>
                      <a:r>
                        <a:rPr lang="zh-CN" altLang="en-US" sz="3600" dirty="0" smtClean="0"/>
                        <a:t>唐</a:t>
                      </a:r>
                      <a:endParaRPr lang="zh-CN" altLang="en-US" sz="3600" dirty="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3600" dirty="0" err="1" smtClean="0"/>
                        <a:t>táng</a:t>
                      </a:r>
                      <a:endParaRPr lang="zh-CN" altLang="en-US" sz="3600" dirty="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3600" dirty="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3600" dirty="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448111">
                <a:tc>
                  <a:txBody>
                    <a:bodyPr/>
                    <a:lstStyle/>
                    <a:p>
                      <a:r>
                        <a:rPr lang="zh-CN" altLang="en-US" sz="3600" dirty="0" smtClean="0"/>
                        <a:t>怒</a:t>
                      </a:r>
                      <a:endParaRPr lang="zh-CN" altLang="en-US" sz="3600" dirty="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3600" dirty="0" err="1" smtClean="0"/>
                        <a:t>nù</a:t>
                      </a:r>
                      <a:endParaRPr lang="zh-CN" altLang="en-US" sz="3600" dirty="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3600" dirty="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3600" dirty="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448111">
                <a:tc>
                  <a:txBody>
                    <a:bodyPr/>
                    <a:lstStyle/>
                    <a:p>
                      <a:r>
                        <a:rPr lang="zh-CN" altLang="en-US" sz="3600" dirty="0" smtClean="0"/>
                        <a:t>栏</a:t>
                      </a:r>
                      <a:endParaRPr lang="zh-CN" altLang="en-US" sz="3600" dirty="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3600" dirty="0" err="1" smtClean="0"/>
                        <a:t>lán</a:t>
                      </a:r>
                      <a:endParaRPr lang="zh-CN" altLang="en-US" sz="3600" dirty="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3600" dirty="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3600" dirty="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214313" y="1928813"/>
            <a:ext cx="1878012" cy="1446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400" b="1">
                <a:solidFill>
                  <a:srgbClr val="C00000"/>
                </a:solidFill>
                <a:latin typeface="Constantia" pitchFamily="18" charset="0"/>
              </a:rPr>
              <a:t>再来</a:t>
            </a:r>
            <a:endParaRPr lang="en-US" altLang="zh-CN" sz="4400" b="1">
              <a:solidFill>
                <a:srgbClr val="C00000"/>
              </a:solidFill>
              <a:latin typeface="Constantia" pitchFamily="18" charset="0"/>
            </a:endParaRPr>
          </a:p>
          <a:p>
            <a:r>
              <a:rPr lang="zh-CN" altLang="en-US" sz="4400" b="1">
                <a:solidFill>
                  <a:srgbClr val="C00000"/>
                </a:solidFill>
                <a:latin typeface="Constantia" pitchFamily="18" charset="0"/>
              </a:rPr>
              <a:t>练一练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809" name="Group 305"/>
          <p:cNvGraphicFramePr>
            <a:graphicFrameLocks noGrp="1"/>
          </p:cNvGraphicFramePr>
          <p:nvPr/>
        </p:nvGraphicFramePr>
        <p:xfrm>
          <a:off x="755650" y="333375"/>
          <a:ext cx="7862888" cy="5808663"/>
        </p:xfrm>
        <a:graphic>
          <a:graphicData uri="http://schemas.openxmlformats.org/drawingml/2006/table">
            <a:tbl>
              <a:tblPr/>
              <a:tblGrid>
                <a:gridCol w="1368425"/>
                <a:gridCol w="1252538"/>
                <a:gridCol w="1309687"/>
                <a:gridCol w="1311275"/>
                <a:gridCol w="1311275"/>
                <a:gridCol w="1309688"/>
              </a:tblGrid>
              <a:tr h="5762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3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nstantia" pitchFamily="18" charset="0"/>
                          <a:ea typeface="宋体" charset="-122"/>
                        </a:rPr>
                        <a:t>汉字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3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nstantia" pitchFamily="18" charset="0"/>
                          <a:ea typeface="宋体" charset="-122"/>
                        </a:rPr>
                        <a:t>拼音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3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nstantia" pitchFamily="18" charset="0"/>
                          <a:ea typeface="宋体" charset="-122"/>
                        </a:rPr>
                        <a:t>音序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3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nstantia" pitchFamily="18" charset="0"/>
                          <a:ea typeface="宋体" charset="-122"/>
                        </a:rPr>
                        <a:t>音节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3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nstantia" pitchFamily="18" charset="0"/>
                          <a:ea typeface="宋体" charset="-122"/>
                        </a:rPr>
                        <a:t>页码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3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nstantia" pitchFamily="18" charset="0"/>
                          <a:ea typeface="宋体" charset="-122"/>
                        </a:rPr>
                        <a:t>组词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476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3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nstantia" pitchFamily="18" charset="0"/>
                          <a:ea typeface="宋体" charset="-122"/>
                        </a:rPr>
                        <a:t>厨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itchFamily="18" charset="2"/>
                        <a:buNone/>
                        <a:tabLst/>
                      </a:pPr>
                      <a:r>
                        <a:rPr kumimoji="0" lang="en-US" altLang="zh-CN" sz="3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nstantia" pitchFamily="18" charset="0"/>
                          <a:ea typeface="宋体" charset="-122"/>
                        </a:rPr>
                        <a:t>chú</a:t>
                      </a:r>
                      <a:endParaRPr kumimoji="0" lang="zh-CN" altLang="en-US" sz="3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tantia" pitchFamily="18" charset="0"/>
                        <a:ea typeface="宋体" charset="-122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3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nstantia" pitchFamily="18" charset="0"/>
                          <a:ea typeface="宋体" charset="-122"/>
                        </a:rPr>
                        <a:t>C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3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nstantia" pitchFamily="18" charset="0"/>
                          <a:ea typeface="宋体" charset="-122"/>
                        </a:rPr>
                        <a:t>chu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3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nstantia" pitchFamily="18" charset="0"/>
                          <a:ea typeface="宋体" charset="-122"/>
                        </a:rPr>
                        <a:t>66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3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nstantia" pitchFamily="18" charset="0"/>
                          <a:ea typeface="宋体" charset="-122"/>
                        </a:rPr>
                        <a:t>厨房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715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3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nstantia" pitchFamily="18" charset="0"/>
                          <a:ea typeface="宋体" charset="-122"/>
                        </a:rPr>
                        <a:t>巾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3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nstantia" pitchFamily="18" charset="0"/>
                          <a:ea typeface="宋体" charset="-122"/>
                        </a:rPr>
                        <a:t>jīn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tantia" pitchFamily="18" charset="0"/>
                        <a:ea typeface="宋体" charset="-122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tantia" pitchFamily="18" charset="0"/>
                        <a:ea typeface="宋体" charset="-122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tantia" pitchFamily="18" charset="0"/>
                        <a:ea typeface="宋体" charset="-122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tantia" pitchFamily="18" charset="0"/>
                        <a:ea typeface="宋体" charset="-122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99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3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nstantia" pitchFamily="18" charset="0"/>
                          <a:ea typeface="宋体" charset="-122"/>
                        </a:rPr>
                        <a:t>身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3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nstantia" pitchFamily="18" charset="0"/>
                          <a:ea typeface="宋体" charset="-122"/>
                        </a:rPr>
                        <a:t>shēn</a:t>
                      </a:r>
                      <a:endParaRPr kumimoji="0" lang="zh-CN" altLang="en-US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tantia" pitchFamily="18" charset="0"/>
                        <a:ea typeface="宋体" charset="-122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tantia" pitchFamily="18" charset="0"/>
                        <a:ea typeface="宋体" charset="-122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tantia" pitchFamily="18" charset="0"/>
                        <a:ea typeface="宋体" charset="-122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tantia" pitchFamily="18" charset="0"/>
                        <a:ea typeface="宋体" charset="-122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tantia" pitchFamily="18" charset="0"/>
                        <a:ea typeface="宋体" charset="-122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476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3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nstantia" pitchFamily="18" charset="0"/>
                          <a:ea typeface="宋体" charset="-122"/>
                        </a:rPr>
                        <a:t>至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3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nstantia" pitchFamily="18" charset="0"/>
                          <a:ea typeface="宋体" charset="-122"/>
                        </a:rPr>
                        <a:t>zhì</a:t>
                      </a:r>
                      <a:endParaRPr kumimoji="0" lang="zh-CN" altLang="en-US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tantia" pitchFamily="18" charset="0"/>
                        <a:ea typeface="宋体" charset="-122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tantia" pitchFamily="18" charset="0"/>
                        <a:ea typeface="宋体" charset="-122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tantia" pitchFamily="18" charset="0"/>
                        <a:ea typeface="宋体" charset="-122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tantia" pitchFamily="18" charset="0"/>
                        <a:ea typeface="宋体" charset="-122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tantia" pitchFamily="18" charset="0"/>
                        <a:ea typeface="宋体" charset="-122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476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3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nstantia" pitchFamily="18" charset="0"/>
                          <a:ea typeface="宋体" charset="-122"/>
                        </a:rPr>
                        <a:t>结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3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nstantia" pitchFamily="18" charset="0"/>
                          <a:ea typeface="宋体" charset="-122"/>
                        </a:rPr>
                        <a:t>jiē</a:t>
                      </a:r>
                      <a:endParaRPr kumimoji="0" lang="zh-CN" altLang="en-US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tantia" pitchFamily="18" charset="0"/>
                        <a:ea typeface="宋体" charset="-122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tantia" pitchFamily="18" charset="0"/>
                        <a:ea typeface="宋体" charset="-122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tantia" pitchFamily="18" charset="0"/>
                        <a:ea typeface="宋体" charset="-122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tantia" pitchFamily="18" charset="0"/>
                        <a:ea typeface="宋体" charset="-122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tantia" pitchFamily="18" charset="0"/>
                        <a:ea typeface="宋体" charset="-122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476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3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nstantia" pitchFamily="18" charset="0"/>
                          <a:ea typeface="宋体" charset="-122"/>
                        </a:rPr>
                        <a:t>滋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3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nstantia" pitchFamily="18" charset="0"/>
                          <a:ea typeface="宋体" charset="-122"/>
                        </a:rPr>
                        <a:t>zī</a:t>
                      </a:r>
                      <a:endParaRPr kumimoji="0" lang="zh-CN" altLang="en-US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tantia" pitchFamily="18" charset="0"/>
                        <a:ea typeface="宋体" charset="-122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tantia" pitchFamily="18" charset="0"/>
                        <a:ea typeface="宋体" charset="-122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tantia" pitchFamily="18" charset="0"/>
                        <a:ea typeface="宋体" charset="-122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tantia" pitchFamily="18" charset="0"/>
                        <a:ea typeface="宋体" charset="-122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tantia" pitchFamily="18" charset="0"/>
                        <a:ea typeface="宋体" charset="-122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476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3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nstantia" pitchFamily="18" charset="0"/>
                          <a:ea typeface="宋体" charset="-122"/>
                        </a:rPr>
                        <a:t>潭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3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nstantia" pitchFamily="18" charset="0"/>
                          <a:ea typeface="宋体" charset="-122"/>
                        </a:rPr>
                        <a:t>tán</a:t>
                      </a:r>
                      <a:endParaRPr kumimoji="0" lang="zh-CN" altLang="en-US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tantia" pitchFamily="18" charset="0"/>
                        <a:ea typeface="宋体" charset="-122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tantia" pitchFamily="18" charset="0"/>
                        <a:ea typeface="宋体" charset="-122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tantia" pitchFamily="18" charset="0"/>
                        <a:ea typeface="宋体" charset="-122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tantia" pitchFamily="18" charset="0"/>
                        <a:ea typeface="宋体" charset="-122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tantia" pitchFamily="18" charset="0"/>
                        <a:ea typeface="宋体" charset="-122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476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3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nstantia" pitchFamily="18" charset="0"/>
                          <a:ea typeface="宋体" charset="-122"/>
                        </a:rPr>
                        <a:t>苏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3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nstantia" pitchFamily="18" charset="0"/>
                          <a:ea typeface="宋体" charset="-122"/>
                        </a:rPr>
                        <a:t>sū</a:t>
                      </a:r>
                      <a:endParaRPr kumimoji="0" lang="zh-CN" altLang="en-US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tantia" pitchFamily="18" charset="0"/>
                        <a:ea typeface="宋体" charset="-122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tantia" pitchFamily="18" charset="0"/>
                        <a:ea typeface="宋体" charset="-122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tantia" pitchFamily="18" charset="0"/>
                        <a:ea typeface="宋体" charset="-122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tantia" pitchFamily="18" charset="0"/>
                        <a:ea typeface="宋体" charset="-122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tantia" pitchFamily="18" charset="0"/>
                        <a:ea typeface="宋体" charset="-122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476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3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nstantia" pitchFamily="18" charset="0"/>
                          <a:ea typeface="宋体" charset="-122"/>
                        </a:rPr>
                        <a:t>累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3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nstantia" pitchFamily="18" charset="0"/>
                          <a:ea typeface="宋体" charset="-122"/>
                        </a:rPr>
                        <a:t>lĕi</a:t>
                      </a:r>
                      <a:endParaRPr kumimoji="0" lang="zh-CN" altLang="en-US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tantia" pitchFamily="18" charset="0"/>
                        <a:ea typeface="宋体" charset="-122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tantia" pitchFamily="18" charset="0"/>
                        <a:ea typeface="宋体" charset="-122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tantia" pitchFamily="18" charset="0"/>
                        <a:ea typeface="宋体" charset="-122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tantia" pitchFamily="18" charset="0"/>
                        <a:ea typeface="宋体" charset="-122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tantia" pitchFamily="18" charset="0"/>
                        <a:ea typeface="宋体" charset="-122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546" name="TextBox 2"/>
          <p:cNvSpPr txBox="1">
            <a:spLocks noChangeArrowheads="1"/>
          </p:cNvSpPr>
          <p:nvPr/>
        </p:nvSpPr>
        <p:spPr bwMode="auto">
          <a:xfrm>
            <a:off x="0" y="-320675"/>
            <a:ext cx="2268538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C00000"/>
                </a:solidFill>
                <a:latin typeface="Constantia" pitchFamily="18" charset="0"/>
              </a:rPr>
              <a:t>作业巩固：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流畅">
  <a:themeElements>
    <a:clrScheme name="流畅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流畅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流畅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流畅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ppt/theme/themeOverride2.xml><?xml version="1.0" encoding="utf-8"?>
<a:themeOverride xmlns:a="http://schemas.openxmlformats.org/drawingml/2006/main">
  <a:clrScheme name="流畅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264</TotalTime>
  <Words>362</Words>
  <Application>Microsoft Office PowerPoint</Application>
  <PresentationFormat>全屏显示(4:3)</PresentationFormat>
  <Paragraphs>106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演示文稿设计模板</vt:lpstr>
      </vt:variant>
      <vt:variant>
        <vt:i4>4</vt:i4>
      </vt:variant>
      <vt:variant>
        <vt:lpstr>幻灯片标题</vt:lpstr>
      </vt:variant>
      <vt:variant>
        <vt:i4>10</vt:i4>
      </vt:variant>
    </vt:vector>
  </HeadingPairs>
  <TitlesOfParts>
    <vt:vector size="21" baseType="lpstr">
      <vt:lpstr>Constantia</vt:lpstr>
      <vt:lpstr>宋体</vt:lpstr>
      <vt:lpstr>Arial</vt:lpstr>
      <vt:lpstr>Calibri</vt:lpstr>
      <vt:lpstr>隶书</vt:lpstr>
      <vt:lpstr>Wingdings 2</vt:lpstr>
      <vt:lpstr>华文行楷</vt:lpstr>
      <vt:lpstr>流畅</vt:lpstr>
      <vt:lpstr>流畅</vt:lpstr>
      <vt:lpstr>流畅</vt:lpstr>
      <vt:lpstr>流畅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</vt:vector>
  </TitlesOfParts>
  <Company>微软中国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微软用户</dc:creator>
  <cp:lastModifiedBy>User</cp:lastModifiedBy>
  <cp:revision>11</cp:revision>
  <dcterms:created xsi:type="dcterms:W3CDTF">2017-03-23T13:15:35Z</dcterms:created>
  <dcterms:modified xsi:type="dcterms:W3CDTF">2017-04-01T07:47:40Z</dcterms:modified>
</cp:coreProperties>
</file>