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96" r:id="rId3"/>
  </p:sldMasterIdLst>
  <p:sldIdLst>
    <p:sldId id="257" r:id="rId4"/>
    <p:sldId id="256" r:id="rId5"/>
    <p:sldId id="259" r:id="rId6"/>
    <p:sldId id="260" r:id="rId7"/>
    <p:sldId id="261" r:id="rId8"/>
    <p:sldId id="262" r:id="rId9"/>
    <p:sldId id="268" r:id="rId10"/>
    <p:sldId id="271" r:id="rId11"/>
    <p:sldId id="263" r:id="rId12"/>
    <p:sldId id="270" r:id="rId13"/>
    <p:sldId id="264" r:id="rId14"/>
    <p:sldId id="272" r:id="rId15"/>
    <p:sldId id="273" r:id="rId16"/>
    <p:sldId id="26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-78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04BF-AC37-47F7-A64C-D707A3413022}" type="datetimeFigureOut">
              <a:rPr lang="zh-CN" altLang="en-US" smtClean="0"/>
              <a:pPr/>
              <a:t>2017/12/27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B767-C8F7-480F-877B-17601A066D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4806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04BF-AC37-47F7-A64C-D707A3413022}" type="datetimeFigureOut">
              <a:rPr lang="zh-CN" altLang="en-US" smtClean="0"/>
              <a:pPr/>
              <a:t>2017/12/27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B767-C8F7-480F-877B-17601A066D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3785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04BF-AC37-47F7-A64C-D707A3413022}" type="datetimeFigureOut">
              <a:rPr lang="zh-CN" altLang="en-US" smtClean="0"/>
              <a:pPr/>
              <a:t>2017/12/27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B767-C8F7-480F-877B-17601A066D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6266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36851" y="2132014"/>
            <a:ext cx="8544983" cy="1296987"/>
          </a:xfrm>
        </p:spPr>
        <p:txBody>
          <a:bodyPr/>
          <a:lstStyle>
            <a:lvl1pPr algn="r">
              <a:defRPr sz="4000" b="1"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07834" y="3573463"/>
            <a:ext cx="7871884" cy="766762"/>
          </a:xfrm>
        </p:spPr>
        <p:txBody>
          <a:bodyPr/>
          <a:lstStyle>
            <a:lvl1pPr marL="0" indent="0" algn="r">
              <a:buFontTx/>
              <a:buNone/>
              <a:defRPr sz="3200"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1941C8E-2ED9-4C2A-ADFB-5AA7C1918A58}" type="datetimeFigureOut">
              <a:rPr lang="zh-CN" altLang="en-US"/>
              <a:pPr>
                <a:defRPr/>
              </a:pPr>
              <a:t>2017/12/27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14F839-D60D-4650-8EAA-BD1AA3510D4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2414489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63A9E-7320-452F-9CE9-1CE4CFC00992}" type="datetimeFigureOut">
              <a:rPr lang="zh-CN" altLang="en-US"/>
              <a:pPr>
                <a:defRPr/>
              </a:pPr>
              <a:t>2017/12/27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724B32-2769-45F3-A8C4-D1DDCE93050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988155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3A589-367F-4296-8121-83BA242EF174}" type="datetimeFigureOut">
              <a:rPr lang="zh-CN" altLang="en-US"/>
              <a:pPr>
                <a:defRPr/>
              </a:pPr>
              <a:t>2017/12/27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5603FA-CD99-48B8-9C75-54036A5FF37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553851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56368" y="1600201"/>
            <a:ext cx="4561417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020984" y="1600201"/>
            <a:ext cx="4561416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A6376-76AD-4163-92B1-1C4160A5C1E8}" type="datetimeFigureOut">
              <a:rPr lang="zh-CN" altLang="en-US"/>
              <a:pPr>
                <a:defRPr/>
              </a:pPr>
              <a:t>2017/12/27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0BB50-F52F-4601-978A-F0F911EE614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584571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E9F87-E7F2-417C-B6D0-F05563A9916E}" type="datetimeFigureOut">
              <a:rPr lang="zh-CN" altLang="en-US"/>
              <a:pPr>
                <a:defRPr/>
              </a:pPr>
              <a:t>2017/12/27 Wednesday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8722D-DABB-4154-93DA-BBC4445CE51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747996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5E399-A7F4-44DC-8CEB-8AECE877026C}" type="datetimeFigureOut">
              <a:rPr lang="zh-CN" altLang="en-US"/>
              <a:pPr>
                <a:defRPr/>
              </a:pPr>
              <a:t>2017/12/27 Wednesday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329E3-30D9-4EB7-A1A3-67CBD08A799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41362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4A111-F269-4A66-AC65-1FA80F4EC886}" type="datetimeFigureOut">
              <a:rPr lang="zh-CN" altLang="en-US"/>
              <a:pPr>
                <a:defRPr/>
              </a:pPr>
              <a:t>2017/12/27 Wednesday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218DC8-8901-4B2A-9A97-BA276420640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4882897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0830C-7A54-4322-8A91-69471E707D0D}" type="datetimeFigureOut">
              <a:rPr lang="zh-CN" altLang="en-US"/>
              <a:pPr>
                <a:defRPr/>
              </a:pPr>
              <a:t>2017/12/27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9E34E-DCC4-46D9-9455-BFC2CB6BACB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628159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04BF-AC37-47F7-A64C-D707A3413022}" type="datetimeFigureOut">
              <a:rPr lang="zh-CN" altLang="en-US" smtClean="0"/>
              <a:pPr/>
              <a:t>2017/12/27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B767-C8F7-480F-877B-17601A066D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04667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4023E-5051-4243-BD9B-71736D4EE0F3}" type="datetimeFigureOut">
              <a:rPr lang="zh-CN" altLang="en-US"/>
              <a:pPr>
                <a:defRPr/>
              </a:pPr>
              <a:t>2017/12/27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3D393-EB78-4AB1-BF19-CE6E48F242A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182960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2AB066-3710-4E2D-910C-171AFA0ED1EC}" type="datetimeFigureOut">
              <a:rPr lang="zh-CN" altLang="en-US"/>
              <a:pPr>
                <a:defRPr/>
              </a:pPr>
              <a:t>2017/12/27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6D361F-C620-41C7-B743-08799952776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0244242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51952" y="274639"/>
            <a:ext cx="2330449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56367" y="274639"/>
            <a:ext cx="6792384" cy="585152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78DDC-8BDB-4CEF-823A-55956DEDF76B}" type="datetimeFigureOut">
              <a:rPr lang="zh-CN" altLang="en-US"/>
              <a:pPr>
                <a:defRPr/>
              </a:pPr>
              <a:t>2017/12/27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0566D-9868-41A5-A8C9-F8E436E3D7E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8431559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5626A6-0F7D-4CDC-AE7A-DDFD4ABCEB7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8373508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E66E10-A7B4-4CBF-B124-14E5A6B3B24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9372628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C68BA3-4E25-4C90-BF3E-968908E814B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5423991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ADEB14-2DC6-4278-A56A-53E4977C056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62351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546543-6FD1-47E4-BE2E-5A0BE3EC3E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2416394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C33AAF-E5CF-4C80-903F-2CF833EEAB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288909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103F45-F61F-4A31-99DD-FF1F3693536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906796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04BF-AC37-47F7-A64C-D707A3413022}" type="datetimeFigureOut">
              <a:rPr lang="zh-CN" altLang="en-US" smtClean="0"/>
              <a:pPr/>
              <a:t>2017/12/27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B767-C8F7-480F-877B-17601A066D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51624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564AFD-B0DE-491A-AFCC-6166ECC744E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7083121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208314-EE82-43FB-8523-E20652A4507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715365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FD5EB9-6EBF-412D-8A17-ED43EBA9434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4780825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9CFB9-0E68-497F-AAFD-2974B1CDED5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394606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04BF-AC37-47F7-A64C-D707A3413022}" type="datetimeFigureOut">
              <a:rPr lang="zh-CN" altLang="en-US" smtClean="0"/>
              <a:pPr/>
              <a:t>2017/12/27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B767-C8F7-480F-877B-17601A066D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6259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04BF-AC37-47F7-A64C-D707A3413022}" type="datetimeFigureOut">
              <a:rPr lang="zh-CN" altLang="en-US" smtClean="0"/>
              <a:pPr/>
              <a:t>2017/12/27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B767-C8F7-480F-877B-17601A066D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6295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04BF-AC37-47F7-A64C-D707A3413022}" type="datetimeFigureOut">
              <a:rPr lang="zh-CN" altLang="en-US" smtClean="0"/>
              <a:pPr/>
              <a:t>2017/12/27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B767-C8F7-480F-877B-17601A066D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456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04BF-AC37-47F7-A64C-D707A3413022}" type="datetimeFigureOut">
              <a:rPr lang="zh-CN" altLang="en-US" smtClean="0"/>
              <a:pPr/>
              <a:t>2017/12/27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B767-C8F7-480F-877B-17601A066D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4318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04BF-AC37-47F7-A64C-D707A3413022}" type="datetimeFigureOut">
              <a:rPr lang="zh-CN" altLang="en-US" smtClean="0"/>
              <a:pPr/>
              <a:t>2017/12/27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B767-C8F7-480F-877B-17601A066D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554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04BF-AC37-47F7-A64C-D707A3413022}" type="datetimeFigureOut">
              <a:rPr lang="zh-CN" altLang="en-US" smtClean="0"/>
              <a:pPr/>
              <a:t>2017/12/27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B767-C8F7-480F-877B-17601A066D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7684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104BF-AC37-47F7-A64C-D707A3413022}" type="datetimeFigureOut">
              <a:rPr lang="zh-CN" altLang="en-US" smtClean="0"/>
              <a:pPr/>
              <a:t>2017/12/27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EB767-C8F7-480F-877B-17601A066D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7284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56368" y="274638"/>
            <a:ext cx="932603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56368" y="1600201"/>
            <a:ext cx="932603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fld id="{6ACEB8AA-57F3-4FAB-A524-F4BB40518F7B}" type="datetimeFigureOut">
              <a:rPr lang="zh-CN" altLang="en-US"/>
              <a:pPr>
                <a:defRPr/>
              </a:pPr>
              <a:t>2017/12/27 Wednesday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fld id="{C9E7950F-B8FC-487D-9765-DEDA5A86373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956046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265F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65F00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65F00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65F00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65F00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265F00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265F00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265F00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265F00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rgbClr val="265F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rgbClr val="265F0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ern="1200">
          <a:solidFill>
            <a:srgbClr val="265F00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 kern="1200">
          <a:solidFill>
            <a:srgbClr val="265F0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kern="1200">
          <a:solidFill>
            <a:srgbClr val="265F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5402741-689D-4EB7-B56E-E0F8D543456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883568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6" Type="http://schemas.openxmlformats.org/officeDocument/2006/relationships/hyperlink" Target="file:///E:\&#30896;&#25758;&#22768;&#38899;&#32032;&#26448;&#19979;&#36733;\&#30896;&#25758;&#22768;&#38899;&#32032;&#26448;&#19979;&#36733;\ZR1021.WAV" TargetMode="External"/><Relationship Id="rId11" Type="http://schemas.openxmlformats.org/officeDocument/2006/relationships/image" Target="../media/image12.jpeg"/><Relationship Id="rId5" Type="http://schemas.openxmlformats.org/officeDocument/2006/relationships/image" Target="../media/image7.jpeg"/><Relationship Id="rId10" Type="http://schemas.openxmlformats.org/officeDocument/2006/relationships/image" Target="../media/image11.jpeg"/><Relationship Id="rId4" Type="http://schemas.openxmlformats.org/officeDocument/2006/relationships/image" Target="../media/image6.jpeg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44727" y="1125415"/>
            <a:ext cx="6428935" cy="1015663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识字</a:t>
            </a:r>
            <a:r>
              <a:rPr lang="zh-CN" altLang="en-US" sz="60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三</a:t>
            </a:r>
            <a:r>
              <a:rPr lang="zh-CN" altLang="en-US" sz="60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  </a:t>
            </a:r>
            <a:r>
              <a:rPr lang="zh-CN" altLang="en-US" sz="6000" dirty="0">
                <a:latin typeface="华文彩云" panose="02010800040101010101" pitchFamily="2" charset="-122"/>
                <a:ea typeface="华文彩云" panose="02010800040101010101" pitchFamily="2" charset="-122"/>
              </a:rPr>
              <a:t>贝的故事</a:t>
            </a:r>
          </a:p>
        </p:txBody>
      </p:sp>
    </p:spTree>
    <p:extLst>
      <p:ext uri="{BB962C8B-B14F-4D97-AF65-F5344CB8AC3E}">
        <p14:creationId xmlns:p14="http://schemas.microsoft.com/office/powerpoint/2010/main" xmlns="" val="543593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2702" y="478302"/>
            <a:ext cx="945348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古时候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，人们觉得贝壳很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漂亮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，也很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珍贵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，喜欢把它们当作</a:t>
            </a:r>
            <a:r>
              <a:rPr lang="zh-CN" altLang="en-US" sz="5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饰品戴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在身上。</a:t>
            </a:r>
          </a:p>
        </p:txBody>
      </p:sp>
      <p:pic>
        <p:nvPicPr>
          <p:cNvPr id="8194" name="Picture 2" descr="http://p2.so.qhmsg.com/bdr/_240_/t010f569753e0f61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4375" y="3404698"/>
            <a:ext cx="3286125" cy="2286001"/>
          </a:xfrm>
          <a:prstGeom prst="rect">
            <a:avLst/>
          </a:prstGeom>
          <a:noFill/>
        </p:spPr>
      </p:pic>
      <p:pic>
        <p:nvPicPr>
          <p:cNvPr id="8196" name="Picture 4" descr="http://p3.so.qhmsg.com/bdr/_240_/t01c1df9269429e96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94929" y="3413490"/>
            <a:ext cx="2628900" cy="2286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072788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37745" y="464553"/>
            <a:ext cx="6994525" cy="258813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dirty="0">
                <a:ea typeface="楷体_GB2312" pitchFamily="49" charset="-122"/>
              </a:rPr>
              <a:t>“饰品、佩戴</a:t>
            </a:r>
            <a:r>
              <a:rPr lang="en-US" altLang="zh-CN" sz="4000" dirty="0">
                <a:ea typeface="楷体_GB2312" pitchFamily="49" charset="-122"/>
              </a:rPr>
              <a:t>”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4000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饰品，是用来装饰的物品</a:t>
            </a:r>
            <a:endParaRPr lang="en-US" altLang="zh-CN" sz="4000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佩戴，指插戴；佩挂</a:t>
            </a:r>
          </a:p>
        </p:txBody>
      </p:sp>
      <p:sp>
        <p:nvSpPr>
          <p:cNvPr id="21507" name="WordArt 3"/>
          <p:cNvSpPr>
            <a:spLocks noChangeArrowheads="1" noChangeShapeType="1"/>
          </p:cNvSpPr>
          <p:nvPr/>
        </p:nvSpPr>
        <p:spPr bwMode="auto">
          <a:xfrm>
            <a:off x="253121" y="0"/>
            <a:ext cx="3384550" cy="1727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53882" dir="2700000" algn="ctr" rotWithShape="0">
                    <a:srgbClr val="9999FF">
                      <a:alpha val="78998"/>
                    </a:srgbClr>
                  </a:outerShdw>
                </a:effectLst>
                <a:latin typeface="宋体" panose="02010600030101010101" pitchFamily="2" charset="-122"/>
              </a:rPr>
              <a:t>疑难词语探究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599" y="3052688"/>
            <a:ext cx="4187709" cy="38053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40505" y="3052689"/>
            <a:ext cx="4037428" cy="38053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0308" y="3052689"/>
            <a:ext cx="3934264" cy="3805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33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2702" y="478302"/>
            <a:ext cx="94534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而且贝壳可以随身携带，不容易损坏，于是古人还把贝壳当作钱币。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22131" y="4906108"/>
            <a:ext cx="97242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      所以</a:t>
            </a:r>
            <a:r>
              <a:rPr lang="zh-CN" altLang="en-US" sz="3600" dirty="0" smtClean="0"/>
              <a:t>，用</a:t>
            </a:r>
            <a:r>
              <a:rPr lang="zh-CN" altLang="en-US" sz="3600" dirty="0" smtClean="0"/>
              <a:t>“</a:t>
            </a:r>
            <a:r>
              <a:rPr lang="zh-CN" altLang="en-US" sz="3600" dirty="0" smtClean="0"/>
              <a:t>贝</a:t>
            </a:r>
            <a:r>
              <a:rPr lang="zh-CN" altLang="en-US" sz="3600" dirty="0" smtClean="0"/>
              <a:t>” 作</a:t>
            </a:r>
            <a:r>
              <a:rPr lang="zh-CN" altLang="en-US" sz="3600" dirty="0" smtClean="0"/>
              <a:t>偏旁的字大多与钱财有关，比如， </a:t>
            </a:r>
            <a:r>
              <a:rPr lang="zh-CN" altLang="en-US" sz="3600" dirty="0" smtClean="0"/>
              <a:t>“赚、赔、购、贫、货”。</a:t>
            </a:r>
            <a:endParaRPr lang="zh-CN" altLang="en-US" sz="3600" dirty="0"/>
          </a:p>
        </p:txBody>
      </p:sp>
      <p:pic>
        <p:nvPicPr>
          <p:cNvPr id="1028" name="Picture 4" descr="http://p1.so.qhmsg.com/bdr/_240_/t01cb91ad1bf77e18a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2944" y="2270492"/>
            <a:ext cx="3752850" cy="2286001"/>
          </a:xfrm>
          <a:prstGeom prst="rect">
            <a:avLst/>
          </a:prstGeom>
          <a:noFill/>
        </p:spPr>
      </p:pic>
      <p:pic>
        <p:nvPicPr>
          <p:cNvPr id="1030" name="Picture 6" descr="http://p5.so.qhimgs1.com/bdr/_240_/t0136e06243693218c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3652" y="2288076"/>
            <a:ext cx="3048000" cy="2286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072788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008439" y="1412876"/>
            <a:ext cx="26495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kern="0" dirty="0" smtClean="0">
                <a:solidFill>
                  <a:srgbClr val="006600"/>
                </a:solidFill>
              </a:rPr>
              <a:t>思考</a:t>
            </a:r>
            <a:endParaRPr lang="zh-CN" altLang="en-US" sz="4000" b="1" kern="0" dirty="0">
              <a:solidFill>
                <a:srgbClr val="006600"/>
              </a:solidFill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992314" y="2482850"/>
            <a:ext cx="8410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kern="0" dirty="0">
                <a:solidFill>
                  <a:srgbClr val="FF0000"/>
                </a:solidFill>
              </a:rPr>
              <a:t>1</a:t>
            </a:r>
            <a:r>
              <a:rPr lang="zh-CN" altLang="en-US" sz="3600" b="1" kern="0" dirty="0" smtClean="0">
                <a:solidFill>
                  <a:srgbClr val="FF0000"/>
                </a:solidFill>
              </a:rPr>
              <a:t>、</a:t>
            </a:r>
            <a:r>
              <a:rPr lang="zh-CN" altLang="en-US" sz="3600" b="1" kern="0" dirty="0" smtClean="0">
                <a:solidFill>
                  <a:srgbClr val="FF0000"/>
                </a:solidFill>
              </a:rPr>
              <a:t>你还知道</a:t>
            </a:r>
            <a:r>
              <a:rPr lang="zh-CN" altLang="en-US" sz="3600" b="1" kern="0" dirty="0" smtClean="0">
                <a:solidFill>
                  <a:srgbClr val="FF0000"/>
                </a:solidFill>
              </a:rPr>
              <a:t>那些汉字的故事？</a:t>
            </a:r>
            <a:endParaRPr lang="zh-CN" altLang="en-US" sz="3600" b="1" kern="0" dirty="0">
              <a:solidFill>
                <a:srgbClr val="FF0000"/>
              </a:solidFill>
            </a:endParaRPr>
          </a:p>
        </p:txBody>
      </p:sp>
      <p:pic>
        <p:nvPicPr>
          <p:cNvPr id="14343" name="Picture 6" descr="我会猜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8213" y="765176"/>
            <a:ext cx="1619250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8" name="Picture 6" descr="http://img.qqai.net/uploads/i_1_4012819500x3613455725_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1382" y="3452813"/>
            <a:ext cx="3476625" cy="2095501"/>
          </a:xfrm>
          <a:prstGeom prst="rect">
            <a:avLst/>
          </a:prstGeom>
          <a:noFill/>
        </p:spPr>
      </p:pic>
      <p:pic>
        <p:nvPicPr>
          <p:cNvPr id="79880" name="Picture 8" descr="http://p0.so.qhimgs1.com/bdr/_240_/t017a238cfc7aecce7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90483" y="3422282"/>
            <a:ext cx="4210050" cy="2286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5466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008439" y="1412876"/>
            <a:ext cx="26495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kern="0" dirty="0">
                <a:solidFill>
                  <a:srgbClr val="006600"/>
                </a:solidFill>
              </a:rPr>
              <a:t>作业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992314" y="2482850"/>
            <a:ext cx="8410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kern="0" dirty="0">
                <a:solidFill>
                  <a:srgbClr val="FF0000"/>
                </a:solidFill>
              </a:rPr>
              <a:t>1</a:t>
            </a:r>
            <a:r>
              <a:rPr lang="zh-CN" altLang="en-US" sz="3600" b="1" kern="0" dirty="0">
                <a:solidFill>
                  <a:srgbClr val="FF0000"/>
                </a:solidFill>
              </a:rPr>
              <a:t>、我要做小播音员，美美地读一遍课文。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992314" y="3492499"/>
            <a:ext cx="90551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kern="0" dirty="0">
                <a:solidFill>
                  <a:srgbClr val="FF0000"/>
                </a:solidFill>
              </a:rPr>
              <a:t>2</a:t>
            </a:r>
            <a:r>
              <a:rPr lang="zh-CN" altLang="en-US" sz="3600" b="1" kern="0" dirty="0">
                <a:solidFill>
                  <a:srgbClr val="FF0000"/>
                </a:solidFill>
              </a:rPr>
              <a:t>、 学写本课生字。</a:t>
            </a:r>
          </a:p>
        </p:txBody>
      </p:sp>
      <p:pic>
        <p:nvPicPr>
          <p:cNvPr id="14343" name="Picture 6" descr="我会猜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8213" y="765176"/>
            <a:ext cx="1619250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5466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8884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4153486" y="2457271"/>
            <a:ext cx="6781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zh-CN" kern="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en-US" sz="3600" kern="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认真读课文，想想课文讲了什么内容？课文有几个自然段？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927226" y="449263"/>
            <a:ext cx="309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endParaRPr lang="zh-CN" altLang="en-US" kern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 rot="5400000">
            <a:off x="-372794" y="3062181"/>
            <a:ext cx="6611816" cy="886266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2431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初读课文完成任务</a:t>
            </a:r>
          </a:p>
        </p:txBody>
      </p:sp>
    </p:spTree>
    <p:extLst>
      <p:ext uri="{BB962C8B-B14F-4D97-AF65-F5344CB8AC3E}">
        <p14:creationId xmlns:p14="http://schemas.microsoft.com/office/powerpoint/2010/main" xmlns="" val="15404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027"/>
          <p:cNvSpPr txBox="1">
            <a:spLocks noChangeArrowheads="1"/>
          </p:cNvSpPr>
          <p:nvPr/>
        </p:nvSpPr>
        <p:spPr bwMode="auto">
          <a:xfrm>
            <a:off x="4267200" y="3733800"/>
            <a:ext cx="3657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50000"/>
              </a:spcBef>
              <a:buNone/>
            </a:pPr>
            <a:endParaRPr lang="zh-CN" altLang="en-US" sz="3200" kern="0">
              <a:solidFill>
                <a:srgbClr val="EAEAEA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5" name="Text Box 1030"/>
          <p:cNvSpPr txBox="1">
            <a:spLocks noChangeArrowheads="1"/>
          </p:cNvSpPr>
          <p:nvPr/>
        </p:nvSpPr>
        <p:spPr bwMode="auto">
          <a:xfrm>
            <a:off x="2948354" y="2189579"/>
            <a:ext cx="8915400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zh-CN" sz="6000" kern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6000" kern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、用你喜欢的符号标出本课生字</a:t>
            </a:r>
            <a:endParaRPr lang="en-US" altLang="zh-CN" sz="6000" kern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None/>
            </a:pPr>
            <a:r>
              <a:rPr lang="en-US" altLang="zh-CN" sz="6000" kern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6000" kern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、小组内把带拼音的生字，读一读。</a:t>
            </a:r>
          </a:p>
        </p:txBody>
      </p:sp>
      <p:sp>
        <p:nvSpPr>
          <p:cNvPr id="13316" name="WordArt 1032"/>
          <p:cNvSpPr>
            <a:spLocks noChangeArrowheads="1" noChangeShapeType="1" noTextEdit="1"/>
          </p:cNvSpPr>
          <p:nvPr/>
        </p:nvSpPr>
        <p:spPr bwMode="auto">
          <a:xfrm>
            <a:off x="3291254" y="-28135"/>
            <a:ext cx="4114800" cy="20574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563972" dir="14049741" sx="125000" sy="125000" algn="tl" rotWithShape="0">
                    <a:srgbClr val="C7DFD3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找一找</a:t>
            </a:r>
          </a:p>
        </p:txBody>
      </p:sp>
    </p:spTree>
    <p:extLst>
      <p:ext uri="{BB962C8B-B14F-4D97-AF65-F5344CB8AC3E}">
        <p14:creationId xmlns:p14="http://schemas.microsoft.com/office/powerpoint/2010/main" xmlns="" val="1480074158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2782888" y="765176"/>
            <a:ext cx="91746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65F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6000" b="1" kern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  骨  珍  贵  饰  品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4079875" y="836613"/>
            <a:ext cx="260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kern="0"/>
              <a:t> 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567781" y="1916114"/>
            <a:ext cx="950229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kern="0" dirty="0"/>
              <a:t> </a:t>
            </a:r>
            <a:r>
              <a:rPr lang="zh-CN" altLang="en-US" sz="3600" b="1" kern="0" dirty="0"/>
              <a:t> 甲方     骨头     珍爱      贵重     装饰     品德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640013" y="0"/>
            <a:ext cx="955198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kern="0" dirty="0"/>
              <a:t> </a:t>
            </a:r>
            <a:r>
              <a:rPr lang="en-US" altLang="zh-CN" sz="5400" kern="0" dirty="0" err="1"/>
              <a:t>jiǎ</a:t>
            </a:r>
            <a:r>
              <a:rPr lang="en-US" altLang="zh-CN" sz="5400" kern="0" dirty="0">
                <a:latin typeface="宋体" panose="02010600030101010101" pitchFamily="2" charset="-122"/>
              </a:rPr>
              <a:t> </a:t>
            </a:r>
            <a:r>
              <a:rPr lang="en-US" altLang="zh-CN" sz="5400" kern="0" dirty="0"/>
              <a:t>  </a:t>
            </a:r>
            <a:r>
              <a:rPr lang="en-US" altLang="zh-CN" sz="5400" kern="0" dirty="0" err="1"/>
              <a:t>gǔ</a:t>
            </a:r>
            <a:r>
              <a:rPr lang="en-US" altLang="zh-CN" sz="5400" kern="0" dirty="0"/>
              <a:t>    </a:t>
            </a:r>
            <a:r>
              <a:rPr lang="en-US" altLang="zh-CN" sz="5400" kern="0" dirty="0" err="1"/>
              <a:t>zhēn</a:t>
            </a:r>
            <a:r>
              <a:rPr lang="en-US" altLang="zh-CN" sz="5400" kern="0" dirty="0"/>
              <a:t>   </a:t>
            </a:r>
            <a:r>
              <a:rPr lang="en-US" altLang="zh-CN" sz="5400" kern="0" dirty="0" err="1"/>
              <a:t>guì</a:t>
            </a:r>
            <a:r>
              <a:rPr lang="en-US" altLang="zh-CN" sz="5400" kern="0" dirty="0"/>
              <a:t>    </a:t>
            </a:r>
            <a:r>
              <a:rPr lang="en-US" altLang="zh-CN" sz="5400" kern="0" dirty="0" err="1"/>
              <a:t>shì</a:t>
            </a:r>
            <a:r>
              <a:rPr lang="en-US" altLang="zh-CN" sz="5400" kern="0" dirty="0"/>
              <a:t>    </a:t>
            </a:r>
            <a:r>
              <a:rPr lang="en-US" altLang="zh-CN" sz="5400" kern="0" dirty="0" err="1"/>
              <a:t>pǐn</a:t>
            </a:r>
            <a:r>
              <a:rPr lang="en-US" altLang="zh-CN" sz="5400" kern="0" dirty="0"/>
              <a:t> </a:t>
            </a:r>
            <a:endParaRPr lang="en-US" altLang="zh-CN" sz="3600" kern="0" dirty="0"/>
          </a:p>
        </p:txBody>
      </p:sp>
      <p:sp>
        <p:nvSpPr>
          <p:cNvPr id="7174" name="WordArt 7"/>
          <p:cNvSpPr>
            <a:spLocks noChangeArrowheads="1" noChangeShapeType="1" noTextEdit="1"/>
          </p:cNvSpPr>
          <p:nvPr/>
        </p:nvSpPr>
        <p:spPr bwMode="auto">
          <a:xfrm rot="993028">
            <a:off x="487977" y="270406"/>
            <a:ext cx="1979878" cy="98953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6000" b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438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 panose="02010600030101010101" pitchFamily="2" charset="-122"/>
              </a:rPr>
              <a:t>我会认</a:t>
            </a:r>
          </a:p>
        </p:txBody>
      </p:sp>
      <p:sp>
        <p:nvSpPr>
          <p:cNvPr id="7175" name="Text Box 9"/>
          <p:cNvSpPr txBox="1">
            <a:spLocks noChangeArrowheads="1"/>
          </p:cNvSpPr>
          <p:nvPr/>
        </p:nvSpPr>
        <p:spPr bwMode="auto">
          <a:xfrm>
            <a:off x="1899139" y="3357563"/>
            <a:ext cx="1029286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 kern="0" dirty="0" err="1"/>
              <a:t>pèi</a:t>
            </a:r>
            <a:r>
              <a:rPr lang="en-US" altLang="zh-CN" sz="4800" kern="0" dirty="0"/>
              <a:t>  </a:t>
            </a:r>
            <a:r>
              <a:rPr lang="en-US" altLang="zh-CN" sz="4800" kern="0" dirty="0" err="1"/>
              <a:t>dài</a:t>
            </a:r>
            <a:r>
              <a:rPr lang="en-US" altLang="zh-CN" sz="4800" kern="0" dirty="0"/>
              <a:t>  </a:t>
            </a:r>
            <a:r>
              <a:rPr lang="en-US" altLang="zh-CN" sz="4800" kern="0" dirty="0" err="1"/>
              <a:t>gòu</a:t>
            </a:r>
            <a:r>
              <a:rPr lang="en-US" altLang="zh-CN" sz="4800" kern="0" dirty="0"/>
              <a:t>  </a:t>
            </a:r>
            <a:r>
              <a:rPr lang="en-US" altLang="zh-CN" sz="4800" kern="0" dirty="0" err="1"/>
              <a:t>mǎi</a:t>
            </a:r>
            <a:r>
              <a:rPr lang="en-US" altLang="zh-CN" sz="4800" kern="0" dirty="0"/>
              <a:t>  </a:t>
            </a:r>
            <a:r>
              <a:rPr lang="en-US" altLang="zh-CN" sz="4800" kern="0" dirty="0" err="1"/>
              <a:t>piān</a:t>
            </a:r>
            <a:r>
              <a:rPr lang="en-US" altLang="zh-CN" sz="4800" kern="0" dirty="0"/>
              <a:t>   </a:t>
            </a:r>
            <a:r>
              <a:rPr lang="en-US" altLang="zh-CN" sz="4800" kern="0" dirty="0" err="1"/>
              <a:t>cái</a:t>
            </a:r>
            <a:r>
              <a:rPr lang="en-US" altLang="zh-CN" sz="4800" kern="0" dirty="0"/>
              <a:t>   </a:t>
            </a:r>
            <a:r>
              <a:rPr lang="en-US" altLang="zh-CN" sz="4800" kern="0" dirty="0" err="1"/>
              <a:t>pín</a:t>
            </a:r>
            <a:r>
              <a:rPr lang="en-US" altLang="zh-CN" sz="4800" kern="0" dirty="0"/>
              <a:t>    </a:t>
            </a:r>
            <a:r>
              <a:rPr lang="en-US" altLang="zh-CN" sz="4800" kern="0" dirty="0" err="1"/>
              <a:t>bì</a:t>
            </a:r>
            <a:r>
              <a:rPr lang="en-US" altLang="zh-CN" sz="4800" kern="0" dirty="0"/>
              <a:t>     </a:t>
            </a:r>
            <a:endParaRPr lang="zh-CN" altLang="en-US" sz="4800" kern="0" dirty="0"/>
          </a:p>
        </p:txBody>
      </p:sp>
      <p:sp>
        <p:nvSpPr>
          <p:cNvPr id="7176" name="Text Box 10"/>
          <p:cNvSpPr txBox="1">
            <a:spLocks noChangeArrowheads="1"/>
          </p:cNvSpPr>
          <p:nvPr/>
        </p:nvSpPr>
        <p:spPr bwMode="auto">
          <a:xfrm>
            <a:off x="1899139" y="4134813"/>
            <a:ext cx="1017094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佩 戴 购 买 偏  财 贫 币       </a:t>
            </a:r>
          </a:p>
        </p:txBody>
      </p:sp>
      <p:sp>
        <p:nvSpPr>
          <p:cNvPr id="7177" name="Text Box 11"/>
          <p:cNvSpPr txBox="1">
            <a:spLocks noChangeArrowheads="1"/>
          </p:cNvSpPr>
          <p:nvPr/>
        </p:nvSpPr>
        <p:spPr bwMode="auto">
          <a:xfrm>
            <a:off x="1589649" y="5160177"/>
            <a:ext cx="10480431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kern="0" dirty="0"/>
              <a:t>  佩戴  爱戴   购买  买菜   偏旁    钱财   贫穷   纸币</a:t>
            </a:r>
          </a:p>
          <a:p>
            <a:pPr>
              <a:spcBef>
                <a:spcPct val="50000"/>
              </a:spcBef>
            </a:pPr>
            <a:endParaRPr lang="zh-CN" altLang="en-US" sz="3600" b="1" kern="0" dirty="0"/>
          </a:p>
        </p:txBody>
      </p:sp>
    </p:spTree>
    <p:extLst>
      <p:ext uri="{BB962C8B-B14F-4D97-AF65-F5344CB8AC3E}">
        <p14:creationId xmlns:p14="http://schemas.microsoft.com/office/powerpoint/2010/main" xmlns="" val="3413589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果树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0" cy="689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5" name="Group 3"/>
          <p:cNvGrpSpPr>
            <a:grpSpLocks/>
          </p:cNvGrpSpPr>
          <p:nvPr/>
        </p:nvGrpSpPr>
        <p:grpSpPr bwMode="auto">
          <a:xfrm>
            <a:off x="2450286" y="214051"/>
            <a:ext cx="1219200" cy="1201738"/>
            <a:chOff x="-746" y="-46"/>
            <a:chExt cx="706" cy="771"/>
          </a:xfrm>
        </p:grpSpPr>
        <p:pic>
          <p:nvPicPr>
            <p:cNvPr id="8241" name="Picture 4" descr="苹果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46" y="-46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42" name="Text Box 5"/>
            <p:cNvSpPr txBox="1">
              <a:spLocks noChangeArrowheads="1"/>
            </p:cNvSpPr>
            <p:nvPr/>
          </p:nvSpPr>
          <p:spPr bwMode="auto">
            <a:xfrm>
              <a:off x="-679" y="38"/>
              <a:ext cx="544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5400" kern="0" dirty="0" smtClean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骨</a:t>
              </a:r>
              <a:endParaRPr lang="zh-CN" altLang="en-US" sz="5400" kern="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198" name="Group 6"/>
          <p:cNvGrpSpPr>
            <a:grpSpLocks/>
          </p:cNvGrpSpPr>
          <p:nvPr/>
        </p:nvGrpSpPr>
        <p:grpSpPr bwMode="auto">
          <a:xfrm>
            <a:off x="4475883" y="1726916"/>
            <a:ext cx="1432846" cy="1300162"/>
            <a:chOff x="-299" y="-35"/>
            <a:chExt cx="781" cy="771"/>
          </a:xfrm>
        </p:grpSpPr>
        <p:pic>
          <p:nvPicPr>
            <p:cNvPr id="8239" name="Picture 7" descr="苹果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99" y="-35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 Box 8"/>
            <p:cNvSpPr txBox="1">
              <a:spLocks noChangeArrowheads="1"/>
            </p:cNvSpPr>
            <p:nvPr/>
          </p:nvSpPr>
          <p:spPr bwMode="auto">
            <a:xfrm>
              <a:off x="-198" y="77"/>
              <a:ext cx="680" cy="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5400" kern="0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随</a:t>
              </a:r>
              <a:endParaRPr lang="zh-CN" altLang="en-US" sz="5400" kern="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201" name="Group 9"/>
          <p:cNvGrpSpPr>
            <a:grpSpLocks/>
          </p:cNvGrpSpPr>
          <p:nvPr/>
        </p:nvGrpSpPr>
        <p:grpSpPr bwMode="auto">
          <a:xfrm>
            <a:off x="739672" y="633728"/>
            <a:ext cx="1295400" cy="1219200"/>
            <a:chOff x="-700" y="-51"/>
            <a:chExt cx="706" cy="771"/>
          </a:xfrm>
        </p:grpSpPr>
        <p:pic>
          <p:nvPicPr>
            <p:cNvPr id="3" name="Picture 10" descr="苹果1">
              <a:hlinkClick r:id="rId6" action="ppaction://hlinkfile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00" y="-51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38" name="Text Box 11"/>
            <p:cNvSpPr txBox="1">
              <a:spLocks noChangeArrowheads="1"/>
            </p:cNvSpPr>
            <p:nvPr/>
          </p:nvSpPr>
          <p:spPr bwMode="auto">
            <a:xfrm>
              <a:off x="-560" y="86"/>
              <a:ext cx="544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5400" kern="0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甲</a:t>
              </a:r>
            </a:p>
          </p:txBody>
        </p:sp>
      </p:grpSp>
      <p:grpSp>
        <p:nvGrpSpPr>
          <p:cNvPr id="8204" name="Group 12"/>
          <p:cNvGrpSpPr>
            <a:grpSpLocks/>
          </p:cNvGrpSpPr>
          <p:nvPr/>
        </p:nvGrpSpPr>
        <p:grpSpPr bwMode="auto">
          <a:xfrm>
            <a:off x="1095389" y="2196032"/>
            <a:ext cx="1295400" cy="1214438"/>
            <a:chOff x="-584" y="215"/>
            <a:chExt cx="706" cy="771"/>
          </a:xfrm>
        </p:grpSpPr>
        <p:pic>
          <p:nvPicPr>
            <p:cNvPr id="8235" name="Picture 13" descr="苹果1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84" y="215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36" name="Text Box 14"/>
            <p:cNvSpPr txBox="1">
              <a:spLocks noChangeArrowheads="1"/>
            </p:cNvSpPr>
            <p:nvPr/>
          </p:nvSpPr>
          <p:spPr bwMode="auto">
            <a:xfrm>
              <a:off x="-474" y="307"/>
              <a:ext cx="544" cy="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5400" kern="0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损</a:t>
              </a:r>
              <a:endParaRPr lang="zh-CN" altLang="en-US" sz="5400" kern="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207" name="Group 15"/>
          <p:cNvGrpSpPr>
            <a:grpSpLocks/>
          </p:cNvGrpSpPr>
          <p:nvPr/>
        </p:nvGrpSpPr>
        <p:grpSpPr bwMode="auto">
          <a:xfrm>
            <a:off x="4361574" y="329021"/>
            <a:ext cx="1295400" cy="1143000"/>
            <a:chOff x="-517" y="-19"/>
            <a:chExt cx="706" cy="771"/>
          </a:xfrm>
        </p:grpSpPr>
        <p:pic>
          <p:nvPicPr>
            <p:cNvPr id="8233" name="Picture 16" descr="苹果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17" y="-19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 Box 17"/>
            <p:cNvSpPr txBox="1">
              <a:spLocks noChangeArrowheads="1"/>
            </p:cNvSpPr>
            <p:nvPr/>
          </p:nvSpPr>
          <p:spPr bwMode="auto">
            <a:xfrm>
              <a:off x="-363" y="78"/>
              <a:ext cx="544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5400" kern="0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类</a:t>
              </a:r>
              <a:endParaRPr lang="zh-CN" altLang="en-US" sz="5400" kern="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210" name="Group 18"/>
          <p:cNvGrpSpPr>
            <a:grpSpLocks/>
          </p:cNvGrpSpPr>
          <p:nvPr/>
        </p:nvGrpSpPr>
        <p:grpSpPr bwMode="auto">
          <a:xfrm>
            <a:off x="6251164" y="107530"/>
            <a:ext cx="1287463" cy="1219200"/>
            <a:chOff x="-385" y="68"/>
            <a:chExt cx="706" cy="771"/>
          </a:xfrm>
        </p:grpSpPr>
        <p:pic>
          <p:nvPicPr>
            <p:cNvPr id="5" name="Picture 19" descr="苹果1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5" y="68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32" name="Text Box 20"/>
            <p:cNvSpPr txBox="1">
              <a:spLocks noChangeArrowheads="1"/>
            </p:cNvSpPr>
            <p:nvPr/>
          </p:nvSpPr>
          <p:spPr bwMode="auto">
            <a:xfrm>
              <a:off x="-240" y="149"/>
              <a:ext cx="544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5400" kern="0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饰</a:t>
              </a:r>
            </a:p>
          </p:txBody>
        </p:sp>
      </p:grpSp>
      <p:grpSp>
        <p:nvGrpSpPr>
          <p:cNvPr id="8213" name="Group 21"/>
          <p:cNvGrpSpPr>
            <a:grpSpLocks/>
          </p:cNvGrpSpPr>
          <p:nvPr/>
        </p:nvGrpSpPr>
        <p:grpSpPr bwMode="auto">
          <a:xfrm>
            <a:off x="8667750" y="357188"/>
            <a:ext cx="1295400" cy="1147762"/>
            <a:chOff x="0" y="0"/>
            <a:chExt cx="706" cy="771"/>
          </a:xfrm>
        </p:grpSpPr>
        <p:pic>
          <p:nvPicPr>
            <p:cNvPr id="8229" name="Picture 22" descr="苹果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30" name="Text Box 23"/>
            <p:cNvSpPr txBox="1">
              <a:spLocks noChangeArrowheads="1"/>
            </p:cNvSpPr>
            <p:nvPr/>
          </p:nvSpPr>
          <p:spPr bwMode="auto">
            <a:xfrm>
              <a:off x="136" y="136"/>
              <a:ext cx="544" cy="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5400" kern="0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漂</a:t>
              </a:r>
              <a:endParaRPr lang="zh-CN" altLang="en-US" sz="5400" kern="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216" name="Group 24"/>
          <p:cNvGrpSpPr>
            <a:grpSpLocks/>
          </p:cNvGrpSpPr>
          <p:nvPr/>
        </p:nvGrpSpPr>
        <p:grpSpPr bwMode="auto">
          <a:xfrm>
            <a:off x="2790191" y="1901850"/>
            <a:ext cx="1295400" cy="1143000"/>
            <a:chOff x="-439" y="30"/>
            <a:chExt cx="706" cy="771"/>
          </a:xfrm>
        </p:grpSpPr>
        <p:pic>
          <p:nvPicPr>
            <p:cNvPr id="8227" name="Picture 25" descr="苹果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39" y="3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26"/>
            <p:cNvSpPr txBox="1">
              <a:spLocks noChangeArrowheads="1"/>
            </p:cNvSpPr>
            <p:nvPr/>
          </p:nvSpPr>
          <p:spPr bwMode="auto">
            <a:xfrm>
              <a:off x="-324" y="110"/>
              <a:ext cx="544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5400" kern="0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币</a:t>
              </a:r>
              <a:endParaRPr lang="zh-CN" altLang="en-US" sz="5400" kern="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219" name="Group 27"/>
          <p:cNvGrpSpPr>
            <a:grpSpLocks/>
          </p:cNvGrpSpPr>
          <p:nvPr/>
        </p:nvGrpSpPr>
        <p:grpSpPr bwMode="auto">
          <a:xfrm>
            <a:off x="6124872" y="1812344"/>
            <a:ext cx="1295400" cy="1143000"/>
            <a:chOff x="-140" y="66"/>
            <a:chExt cx="706" cy="771"/>
          </a:xfrm>
        </p:grpSpPr>
        <p:pic>
          <p:nvPicPr>
            <p:cNvPr id="7" name="Picture 28" descr="苹果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0" y="66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26" name="Text Box 29"/>
            <p:cNvSpPr txBox="1">
              <a:spLocks noChangeArrowheads="1"/>
            </p:cNvSpPr>
            <p:nvPr/>
          </p:nvSpPr>
          <p:spPr bwMode="auto">
            <a:xfrm>
              <a:off x="-9" y="148"/>
              <a:ext cx="544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5400" kern="0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购</a:t>
              </a:r>
            </a:p>
          </p:txBody>
        </p:sp>
      </p:grpSp>
      <p:grpSp>
        <p:nvGrpSpPr>
          <p:cNvPr id="8222" name="Group 30"/>
          <p:cNvGrpSpPr>
            <a:grpSpLocks/>
          </p:cNvGrpSpPr>
          <p:nvPr/>
        </p:nvGrpSpPr>
        <p:grpSpPr bwMode="auto">
          <a:xfrm>
            <a:off x="7571970" y="1586450"/>
            <a:ext cx="1295400" cy="1143000"/>
            <a:chOff x="-130" y="10"/>
            <a:chExt cx="706" cy="771"/>
          </a:xfrm>
        </p:grpSpPr>
        <p:pic>
          <p:nvPicPr>
            <p:cNvPr id="8223" name="Picture 31" descr="苹果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0" y="1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24" name="Text Box 32"/>
            <p:cNvSpPr txBox="1">
              <a:spLocks noChangeArrowheads="1"/>
            </p:cNvSpPr>
            <p:nvPr/>
          </p:nvSpPr>
          <p:spPr bwMode="auto">
            <a:xfrm>
              <a:off x="-9" y="108"/>
              <a:ext cx="544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5400" kern="0" dirty="0" smtClean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易</a:t>
              </a:r>
              <a:endParaRPr lang="zh-CN" altLang="en-US" sz="5400" kern="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225" name="Group 33"/>
          <p:cNvGrpSpPr>
            <a:grpSpLocks/>
          </p:cNvGrpSpPr>
          <p:nvPr/>
        </p:nvGrpSpPr>
        <p:grpSpPr bwMode="auto">
          <a:xfrm>
            <a:off x="8953500" y="1714500"/>
            <a:ext cx="1295400" cy="1143000"/>
            <a:chOff x="0" y="0"/>
            <a:chExt cx="706" cy="771"/>
          </a:xfrm>
        </p:grpSpPr>
        <p:pic>
          <p:nvPicPr>
            <p:cNvPr id="8221" name="Picture 34" descr="苹果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35"/>
            <p:cNvSpPr txBox="1">
              <a:spLocks noChangeArrowheads="1"/>
            </p:cNvSpPr>
            <p:nvPr/>
          </p:nvSpPr>
          <p:spPr bwMode="auto">
            <a:xfrm>
              <a:off x="136" y="136"/>
              <a:ext cx="544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5400" kern="0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品</a:t>
              </a:r>
            </a:p>
          </p:txBody>
        </p:sp>
      </p:grpSp>
      <p:grpSp>
        <p:nvGrpSpPr>
          <p:cNvPr id="8228" name="Group 36"/>
          <p:cNvGrpSpPr>
            <a:grpSpLocks/>
          </p:cNvGrpSpPr>
          <p:nvPr/>
        </p:nvGrpSpPr>
        <p:grpSpPr bwMode="auto">
          <a:xfrm>
            <a:off x="2595563" y="3286125"/>
            <a:ext cx="1319212" cy="1143000"/>
            <a:chOff x="0" y="0"/>
            <a:chExt cx="719" cy="771"/>
          </a:xfrm>
        </p:grpSpPr>
        <p:pic>
          <p:nvPicPr>
            <p:cNvPr id="9" name="Picture 37" descr="苹果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20" name="Text Box 38"/>
            <p:cNvSpPr txBox="1">
              <a:spLocks noChangeArrowheads="1"/>
            </p:cNvSpPr>
            <p:nvPr/>
          </p:nvSpPr>
          <p:spPr bwMode="auto">
            <a:xfrm>
              <a:off x="175" y="40"/>
              <a:ext cx="544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5400" kern="0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珍</a:t>
              </a:r>
              <a:r>
                <a:rPr lang="zh-CN" altLang="en-US" sz="5400" kern="0" dirty="0" smtClean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5400" kern="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231" name="Group 39"/>
          <p:cNvGrpSpPr>
            <a:grpSpLocks/>
          </p:cNvGrpSpPr>
          <p:nvPr/>
        </p:nvGrpSpPr>
        <p:grpSpPr bwMode="auto">
          <a:xfrm>
            <a:off x="3952875" y="3214688"/>
            <a:ext cx="1295400" cy="1143000"/>
            <a:chOff x="0" y="0"/>
            <a:chExt cx="706" cy="771"/>
          </a:xfrm>
        </p:grpSpPr>
        <p:pic>
          <p:nvPicPr>
            <p:cNvPr id="8217" name="Picture 40" descr="苹果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18" name="Text Box 41"/>
            <p:cNvSpPr txBox="1">
              <a:spLocks noChangeArrowheads="1"/>
            </p:cNvSpPr>
            <p:nvPr/>
          </p:nvSpPr>
          <p:spPr bwMode="auto">
            <a:xfrm>
              <a:off x="136" y="136"/>
              <a:ext cx="544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5400" kern="0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财</a:t>
              </a:r>
              <a:r>
                <a:rPr lang="zh-CN" altLang="en-US" sz="5400" kern="0" dirty="0" smtClean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5400" kern="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234" name="Group 42"/>
          <p:cNvGrpSpPr>
            <a:grpSpLocks/>
          </p:cNvGrpSpPr>
          <p:nvPr/>
        </p:nvGrpSpPr>
        <p:grpSpPr bwMode="auto">
          <a:xfrm>
            <a:off x="5381625" y="3071813"/>
            <a:ext cx="1295400" cy="1143000"/>
            <a:chOff x="0" y="0"/>
            <a:chExt cx="706" cy="771"/>
          </a:xfrm>
        </p:grpSpPr>
        <p:pic>
          <p:nvPicPr>
            <p:cNvPr id="8215" name="Picture 43" descr="苹果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 Box 44"/>
            <p:cNvSpPr txBox="1">
              <a:spLocks noChangeArrowheads="1"/>
            </p:cNvSpPr>
            <p:nvPr/>
          </p:nvSpPr>
          <p:spPr bwMode="auto">
            <a:xfrm>
              <a:off x="136" y="136"/>
              <a:ext cx="544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5400" kern="0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贫 </a:t>
              </a:r>
            </a:p>
          </p:txBody>
        </p:sp>
      </p:grpSp>
      <p:grpSp>
        <p:nvGrpSpPr>
          <p:cNvPr id="8237" name="Group 45"/>
          <p:cNvGrpSpPr>
            <a:grpSpLocks/>
          </p:cNvGrpSpPr>
          <p:nvPr/>
        </p:nvGrpSpPr>
        <p:grpSpPr bwMode="auto">
          <a:xfrm>
            <a:off x="6881813" y="3071813"/>
            <a:ext cx="1295400" cy="1143000"/>
            <a:chOff x="0" y="0"/>
            <a:chExt cx="706" cy="771"/>
          </a:xfrm>
        </p:grpSpPr>
        <p:pic>
          <p:nvPicPr>
            <p:cNvPr id="11" name="Picture 43" descr="苹果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14" name="Text Box 44"/>
            <p:cNvSpPr txBox="1">
              <a:spLocks noChangeArrowheads="1"/>
            </p:cNvSpPr>
            <p:nvPr/>
          </p:nvSpPr>
          <p:spPr bwMode="auto">
            <a:xfrm>
              <a:off x="136" y="136"/>
              <a:ext cx="544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5400" kern="0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购</a:t>
              </a:r>
              <a:r>
                <a:rPr lang="zh-CN" altLang="en-US" sz="5400" kern="0" dirty="0" smtClean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5400" kern="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240" name="Group 48"/>
          <p:cNvGrpSpPr>
            <a:grpSpLocks/>
          </p:cNvGrpSpPr>
          <p:nvPr/>
        </p:nvGrpSpPr>
        <p:grpSpPr bwMode="auto">
          <a:xfrm>
            <a:off x="8239125" y="2714625"/>
            <a:ext cx="1295400" cy="1143000"/>
            <a:chOff x="0" y="0"/>
            <a:chExt cx="706" cy="771"/>
          </a:xfrm>
        </p:grpSpPr>
        <p:pic>
          <p:nvPicPr>
            <p:cNvPr id="8211" name="Picture 43" descr="苹果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12" name="Text Box 44"/>
            <p:cNvSpPr txBox="1">
              <a:spLocks noChangeArrowheads="1"/>
            </p:cNvSpPr>
            <p:nvPr/>
          </p:nvSpPr>
          <p:spPr bwMode="auto">
            <a:xfrm>
              <a:off x="136" y="136"/>
              <a:ext cx="544" cy="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265F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5400" kern="0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赔</a:t>
              </a:r>
              <a:r>
                <a:rPr lang="zh-CN" altLang="en-US" sz="5400" kern="0" dirty="0" smtClean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5400" kern="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601746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8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8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228600"/>
            <a:ext cx="9677400" cy="741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855742" y="1646043"/>
            <a:ext cx="6175717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kern="0" dirty="0">
                <a:solidFill>
                  <a:schemeClr val="accent2"/>
                </a:solidFill>
              </a:rPr>
              <a:t>    读一读，看谁读得准</a:t>
            </a:r>
          </a:p>
          <a:p>
            <a:endParaRPr lang="en-US" altLang="zh-CN" sz="4400" b="1" kern="0" dirty="0">
              <a:solidFill>
                <a:srgbClr val="FF0066"/>
              </a:solidFill>
              <a:ea typeface="隶书" panose="02010509060101010101" pitchFamily="49" charset="-122"/>
            </a:endParaRPr>
          </a:p>
          <a:p>
            <a:r>
              <a:rPr lang="zh-CN" altLang="en-US" sz="4400" b="1" kern="0" dirty="0">
                <a:solidFill>
                  <a:srgbClr val="FF0066"/>
                </a:solidFill>
                <a:ea typeface="隶书" panose="02010509060101010101" pitchFamily="49" charset="-122"/>
              </a:rPr>
              <a:t>甲骨文、饰品、佩戴</a:t>
            </a:r>
            <a:endParaRPr lang="en-US" altLang="zh-CN" sz="4400" b="1" kern="0" dirty="0">
              <a:solidFill>
                <a:srgbClr val="FF0066"/>
              </a:solidFill>
              <a:ea typeface="隶书" panose="02010509060101010101" pitchFamily="49" charset="-122"/>
            </a:endParaRPr>
          </a:p>
          <a:p>
            <a:endParaRPr lang="en-US" altLang="zh-CN" sz="4400" b="1" kern="0" dirty="0">
              <a:solidFill>
                <a:srgbClr val="FF0066"/>
              </a:solidFill>
              <a:ea typeface="隶书" panose="02010509060101010101" pitchFamily="49" charset="-122"/>
            </a:endParaRPr>
          </a:p>
          <a:p>
            <a:r>
              <a:rPr lang="zh-CN" altLang="en-US" sz="4400" b="1" kern="0" dirty="0">
                <a:solidFill>
                  <a:srgbClr val="FF0066"/>
                </a:solidFill>
                <a:ea typeface="隶书" panose="02010509060101010101" pitchFamily="49" charset="-122"/>
              </a:rPr>
              <a:t>随身、购买、偏旁  珍贵</a:t>
            </a:r>
          </a:p>
        </p:txBody>
      </p:sp>
    </p:spTree>
    <p:extLst>
      <p:ext uri="{BB962C8B-B14F-4D97-AF65-F5344CB8AC3E}">
        <p14:creationId xmlns:p14="http://schemas.microsoft.com/office/powerpoint/2010/main" xmlns="" val="3987277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2702" y="478302"/>
            <a:ext cx="9453489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读一读，看谁读得准</a:t>
            </a:r>
            <a:endParaRPr lang="en-US" altLang="zh-CN" sz="4000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一些生活在水里的动物，用贝壳保护自己的身体。甲骨文中的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贝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 字，画的就是贝类的两扇壳张开的样子。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30419" y="4719711"/>
            <a:ext cx="6726112" cy="161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727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197475" y="766156"/>
            <a:ext cx="6994525" cy="258813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dirty="0">
                <a:ea typeface="楷体_GB2312" pitchFamily="49" charset="-122"/>
              </a:rPr>
              <a:t>“甲骨文</a:t>
            </a:r>
            <a:r>
              <a:rPr lang="en-US" altLang="zh-CN" sz="4000" dirty="0">
                <a:ea typeface="楷体_GB2312" pitchFamily="49" charset="-122"/>
              </a:rPr>
              <a:t>”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4000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     古代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刻在龟甲和兽骨上的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文字，现在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的汉字就是从甲骨文演变下来的。 </a:t>
            </a:r>
          </a:p>
          <a:p>
            <a:pPr eaLnBrk="1" hangingPunct="1">
              <a:buFontTx/>
              <a:buNone/>
            </a:pP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7" name="WordArt 3"/>
          <p:cNvSpPr>
            <a:spLocks noChangeArrowheads="1" noChangeShapeType="1"/>
          </p:cNvSpPr>
          <p:nvPr/>
        </p:nvSpPr>
        <p:spPr bwMode="auto">
          <a:xfrm>
            <a:off x="1033023" y="117475"/>
            <a:ext cx="3384550" cy="1727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53882" dir="2700000" algn="ctr" rotWithShape="0">
                    <a:srgbClr val="9999FF">
                      <a:alpha val="78998"/>
                    </a:srgbClr>
                  </a:outerShdw>
                </a:effectLst>
                <a:latin typeface="宋体" panose="02010600030101010101" pitchFamily="2" charset="-122"/>
              </a:rPr>
              <a:t>疑难词语探究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349305"/>
            <a:ext cx="5190978" cy="4508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5888" y="3796518"/>
            <a:ext cx="6726112" cy="161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616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绿底花纹">
  <a:themeElements>
    <a:clrScheme name="绿底花纹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绿底花纹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绿底花纹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底花纹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底花纹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底花纹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底花纹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底花纹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绿底花纹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绿底花纹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绿底花纹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绿底花纹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绿底花纹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绿底花纹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328</Words>
  <Application>Microsoft Office PowerPoint</Application>
  <PresentationFormat>自定义</PresentationFormat>
  <Paragraphs>53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Office 主题​​</vt:lpstr>
      <vt:lpstr>绿底花纹</vt:lpstr>
      <vt:lpstr>2_默认设计模板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wx</dc:creator>
  <cp:lastModifiedBy>AutoBVT</cp:lastModifiedBy>
  <cp:revision>27</cp:revision>
  <dcterms:created xsi:type="dcterms:W3CDTF">2016-09-18T11:07:36Z</dcterms:created>
  <dcterms:modified xsi:type="dcterms:W3CDTF">2017-12-27T08:25:38Z</dcterms:modified>
</cp:coreProperties>
</file>