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4" r:id="rId3"/>
    <p:sldId id="265" r:id="rId4"/>
    <p:sldId id="266" r:id="rId5"/>
    <p:sldId id="257" r:id="rId6"/>
    <p:sldId id="267" r:id="rId7"/>
    <p:sldId id="268" r:id="rId8"/>
    <p:sldId id="269" r:id="rId9"/>
    <p:sldId id="270" r:id="rId10"/>
    <p:sldId id="273" r:id="rId11"/>
    <p:sldId id="256" r:id="rId12"/>
    <p:sldId id="271" r:id="rId13"/>
    <p:sldId id="272" r:id="rId14"/>
    <p:sldId id="258" r:id="rId15"/>
    <p:sldId id="259" r:id="rId16"/>
    <p:sldId id="276" r:id="rId17"/>
    <p:sldId id="277" r:id="rId18"/>
    <p:sldId id="278" r:id="rId19"/>
    <p:sldId id="280" r:id="rId20"/>
    <p:sldId id="275" r:id="rId21"/>
    <p:sldId id="281" r:id="rId22"/>
    <p:sldId id="274" r:id="rId23"/>
    <p:sldId id="279" r:id="rId24"/>
    <p:sldId id="260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79E7-2389-4C8A-8FD7-63CF9AD3C776}" type="datetimeFigureOut">
              <a:rPr lang="zh-CN" altLang="en-US" smtClean="0"/>
              <a:pPr/>
              <a:t>2017-4-18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AA71F-4219-4166-A669-82F233BC28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79E7-2389-4C8A-8FD7-63CF9AD3C776}" type="datetimeFigureOut">
              <a:rPr lang="zh-CN" altLang="en-US" smtClean="0"/>
              <a:pPr/>
              <a:t>2017-4-18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AA71F-4219-4166-A669-82F233BC28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79E7-2389-4C8A-8FD7-63CF9AD3C776}" type="datetimeFigureOut">
              <a:rPr lang="zh-CN" altLang="en-US" smtClean="0"/>
              <a:pPr/>
              <a:t>2017-4-18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AA71F-4219-4166-A669-82F233BC28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79E7-2389-4C8A-8FD7-63CF9AD3C776}" type="datetimeFigureOut">
              <a:rPr lang="zh-CN" altLang="en-US" smtClean="0"/>
              <a:pPr/>
              <a:t>2017-4-18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AA71F-4219-4166-A669-82F233BC28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79E7-2389-4C8A-8FD7-63CF9AD3C776}" type="datetimeFigureOut">
              <a:rPr lang="zh-CN" altLang="en-US" smtClean="0"/>
              <a:pPr/>
              <a:t>2017-4-18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AA71F-4219-4166-A669-82F233BC28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79E7-2389-4C8A-8FD7-63CF9AD3C776}" type="datetimeFigureOut">
              <a:rPr lang="zh-CN" altLang="en-US" smtClean="0"/>
              <a:pPr/>
              <a:t>2017-4-18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AA71F-4219-4166-A669-82F233BC28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79E7-2389-4C8A-8FD7-63CF9AD3C776}" type="datetimeFigureOut">
              <a:rPr lang="zh-CN" altLang="en-US" smtClean="0"/>
              <a:pPr/>
              <a:t>2017-4-18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AA71F-4219-4166-A669-82F233BC28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79E7-2389-4C8A-8FD7-63CF9AD3C776}" type="datetimeFigureOut">
              <a:rPr lang="zh-CN" altLang="en-US" smtClean="0"/>
              <a:pPr/>
              <a:t>2017-4-18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AA71F-4219-4166-A669-82F233BC28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79E7-2389-4C8A-8FD7-63CF9AD3C776}" type="datetimeFigureOut">
              <a:rPr lang="zh-CN" altLang="en-US" smtClean="0"/>
              <a:pPr/>
              <a:t>2017-4-18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AA71F-4219-4166-A669-82F233BC28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79E7-2389-4C8A-8FD7-63CF9AD3C776}" type="datetimeFigureOut">
              <a:rPr lang="zh-CN" altLang="en-US" smtClean="0"/>
              <a:pPr/>
              <a:t>2017-4-18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AA71F-4219-4166-A669-82F233BC283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79E7-2389-4C8A-8FD7-63CF9AD3C776}" type="datetimeFigureOut">
              <a:rPr lang="zh-CN" altLang="en-US" smtClean="0"/>
              <a:pPr/>
              <a:t>2017-4-18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AA71F-4219-4166-A669-82F233BC28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379E7-2389-4C8A-8FD7-63CF9AD3C776}" type="datetimeFigureOut">
              <a:rPr lang="zh-CN" altLang="en-US" smtClean="0"/>
              <a:pPr/>
              <a:t>2017-4-18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AA71F-4219-4166-A669-82F233BC28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1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9144000" cy="6000768"/>
          </a:xfrm>
          <a:ln/>
        </p:spPr>
      </p:pic>
      <p:sp>
        <p:nvSpPr>
          <p:cNvPr id="5" name="矩形 4"/>
          <p:cNvSpPr/>
          <p:nvPr/>
        </p:nvSpPr>
        <p:spPr>
          <a:xfrm>
            <a:off x="0" y="0"/>
            <a:ext cx="571182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zh-CN" sz="6000" b="1" cap="all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17</a:t>
            </a:r>
            <a:r>
              <a:rPr lang="zh-CN" altLang="en-US" sz="6000" b="1" cap="all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、团团和圆圆</a:t>
            </a:r>
            <a:endParaRPr lang="zh-CN" altLang="en-US" sz="6000" b="1" cap="all" spc="0" dirty="0">
              <a:ln/>
              <a:solidFill>
                <a:srgbClr val="FFFF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54997" y="5934670"/>
            <a:ext cx="54890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明德小学   冯本山</a:t>
            </a:r>
            <a:endParaRPr lang="zh-CN" altLang="en-US" sz="5400" b="1" cap="none" spc="0" dirty="0">
              <a:ln>
                <a:prstDash val="solid"/>
              </a:ln>
              <a:solidFill>
                <a:srgbClr val="7030A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658813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矩形 29699"/>
          <p:cNvSpPr/>
          <p:nvPr/>
        </p:nvSpPr>
        <p:spPr>
          <a:xfrm>
            <a:off x="0" y="500042"/>
            <a:ext cx="9144000" cy="1508105"/>
          </a:xfrm>
          <a:prstGeom prst="rect">
            <a:avLst/>
          </a:prstGeom>
          <a:solidFill>
            <a:schemeClr val="bg1">
              <a:alpha val="38823"/>
            </a:schemeClr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lvl="0" eaLnBrk="1" hangingPunct="1"/>
            <a:r>
              <a:rPr lang="en-US" altLang="zh-CN" sz="4800" b="1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4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宝岛台湾</a:t>
            </a:r>
            <a:r>
              <a:rPr lang="zh-CN" altLang="en-US" sz="4400" b="1" dirty="0">
                <a:solidFill>
                  <a:srgbClr val="00B050"/>
                </a:solidFill>
                <a:latin typeface="仿宋" panose="02010609060101010101" charset="-122"/>
                <a:ea typeface="仿宋" panose="02010609060101010101" charset="-122"/>
              </a:rPr>
              <a:t>的木栅动物园里，住着两只可爱的大熊猫：团团和圆圆。</a:t>
            </a:r>
          </a:p>
        </p:txBody>
      </p:sp>
      <p:pic>
        <p:nvPicPr>
          <p:cNvPr id="12" name="内容占位符 3" descr="A5"/>
          <p:cNvPicPr>
            <a:picLocks noChangeAspect="1"/>
          </p:cNvPicPr>
          <p:nvPr/>
        </p:nvPicPr>
        <p:blipFill>
          <a:blip r:embed="rId2"/>
          <a:srcRect l="1539" t="26127"/>
          <a:stretch>
            <a:fillRect/>
          </a:stretch>
        </p:blipFill>
        <p:spPr>
          <a:xfrm>
            <a:off x="0" y="2071678"/>
            <a:ext cx="8929718" cy="4786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658813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文本框 99"/>
          <p:cNvSpPr txBox="1"/>
          <p:nvPr/>
        </p:nvSpPr>
        <p:spPr>
          <a:xfrm>
            <a:off x="2071670" y="0"/>
            <a:ext cx="707233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chemeClr val="tx2"/>
                </a:solidFill>
                <a:latin typeface="仿宋" panose="02010609060101010101" charset="-122"/>
                <a:ea typeface="仿宋" panose="02010609060101010101" charset="-122"/>
              </a:rPr>
              <a:t>团团是男生，一有空就</a:t>
            </a:r>
            <a:r>
              <a:rPr lang="zh-CN" altLang="en-US" sz="40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爬高上低</a:t>
            </a:r>
            <a:r>
              <a:rPr lang="zh-CN" altLang="en-US" sz="4000" b="1" dirty="0">
                <a:solidFill>
                  <a:schemeClr val="tx2"/>
                </a:solidFill>
                <a:latin typeface="仿宋" panose="02010609060101010101" charset="-122"/>
                <a:ea typeface="仿宋" panose="02010609060101010101" charset="-122"/>
              </a:rPr>
              <a:t>。圆圆是女生，喜欢</a:t>
            </a:r>
            <a:r>
              <a:rPr lang="zh-CN" altLang="en-US" sz="40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安安静静</a:t>
            </a:r>
            <a:r>
              <a:rPr lang="zh-CN" altLang="en-US" sz="4000" b="1" dirty="0">
                <a:solidFill>
                  <a:schemeClr val="tx2"/>
                </a:solidFill>
                <a:latin typeface="仿宋" panose="02010609060101010101" charset="-122"/>
                <a:ea typeface="仿宋" panose="02010609060101010101" charset="-122"/>
              </a:rPr>
              <a:t>地在一边啃竹子。</a:t>
            </a:r>
          </a:p>
        </p:txBody>
      </p:sp>
      <p:pic>
        <p:nvPicPr>
          <p:cNvPr id="7" name="内容占位符 3" descr="A13"/>
          <p:cNvPicPr>
            <a:picLocks noChangeAspect="1"/>
          </p:cNvPicPr>
          <p:nvPr/>
        </p:nvPicPr>
        <p:blipFill>
          <a:blip r:embed="rId2"/>
          <a:srcRect l="42593" t="17919" r="4629"/>
          <a:stretch>
            <a:fillRect/>
          </a:stretch>
        </p:blipFill>
        <p:spPr>
          <a:xfrm>
            <a:off x="3071802" y="1857364"/>
            <a:ext cx="6072198" cy="4857760"/>
          </a:xfrm>
          <a:prstGeom prst="rect">
            <a:avLst/>
          </a:prstGeom>
        </p:spPr>
      </p:pic>
      <p:pic>
        <p:nvPicPr>
          <p:cNvPr id="8" name="内容占位符 1"/>
          <p:cNvPicPr>
            <a:picLocks noChangeAspect="1"/>
          </p:cNvPicPr>
          <p:nvPr/>
        </p:nvPicPr>
        <p:blipFill>
          <a:blip r:embed="rId3"/>
          <a:srcRect l="27465" t="36269" r="29620" b="1939"/>
          <a:stretch>
            <a:fillRect/>
          </a:stretch>
        </p:blipFill>
        <p:spPr>
          <a:xfrm>
            <a:off x="0" y="1857364"/>
            <a:ext cx="3071802" cy="2500330"/>
          </a:xfrm>
          <a:prstGeom prst="rect">
            <a:avLst/>
          </a:prstGeom>
          <a:ln/>
        </p:spPr>
      </p:pic>
      <p:pic>
        <p:nvPicPr>
          <p:cNvPr id="9" name="内容占位符 1"/>
          <p:cNvPicPr>
            <a:picLocks noChangeAspect="1"/>
          </p:cNvPicPr>
          <p:nvPr/>
        </p:nvPicPr>
        <p:blipFill>
          <a:blip r:embed="rId3"/>
          <a:srcRect l="60081" r="1296" b="29994"/>
          <a:stretch>
            <a:fillRect/>
          </a:stretch>
        </p:blipFill>
        <p:spPr>
          <a:xfrm>
            <a:off x="0" y="4143380"/>
            <a:ext cx="3000364" cy="2714620"/>
          </a:xfrm>
          <a:prstGeom prst="rect">
            <a:avLst/>
          </a:prstGeom>
          <a:ln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658813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57148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 后来</a:t>
            </a:r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，团团圆圆长大了，它们有了自己的宝宝，一家人生活得很快乐。</a:t>
            </a:r>
            <a:endParaRPr lang="zh-CN" altLang="en-US" sz="4400" dirty="0"/>
          </a:p>
        </p:txBody>
      </p:sp>
      <p:pic>
        <p:nvPicPr>
          <p:cNvPr id="7170" name="Picture 2" descr="http://p0.so.qhimgs1.com/bdr/_240_/t019f6635b17ca67ae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3176531"/>
            <a:ext cx="2857488" cy="3681469"/>
          </a:xfrm>
          <a:prstGeom prst="rect">
            <a:avLst/>
          </a:prstGeom>
          <a:noFill/>
        </p:spPr>
      </p:pic>
      <p:pic>
        <p:nvPicPr>
          <p:cNvPr id="7172" name="Picture 4" descr="http://p0.so.qhmsg.com/bdr/_240_/t01141b1d581da5f7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3214686"/>
            <a:ext cx="3143272" cy="3143272"/>
          </a:xfrm>
          <a:prstGeom prst="rect">
            <a:avLst/>
          </a:prstGeom>
          <a:noFill/>
        </p:spPr>
      </p:pic>
      <p:pic>
        <p:nvPicPr>
          <p:cNvPr id="7174" name="Picture 6" descr="http://p4.so.qhimgs1.com/bdr/_240_/t0115432a50003c72f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14677"/>
            <a:ext cx="3286116" cy="36433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658813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57148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团团</a:t>
            </a:r>
            <a:r>
              <a:rPr lang="zh-CN" altLang="en-US" sz="40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圆圆一家在台湾可受欢迎了。每天，小朋友们排着长队，等着跟它们合影留念。人们还制作了大熊猫</a:t>
            </a:r>
            <a:r>
              <a:rPr lang="zh-CN" altLang="en-US" sz="40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纪念邮票。</a:t>
            </a:r>
            <a:endParaRPr lang="zh-CN" altLang="en-US" sz="4000" dirty="0"/>
          </a:p>
        </p:txBody>
      </p:sp>
      <p:sp>
        <p:nvSpPr>
          <p:cNvPr id="5" name="矩形 4"/>
          <p:cNvSpPr/>
          <p:nvPr/>
        </p:nvSpPr>
        <p:spPr>
          <a:xfrm>
            <a:off x="0" y="235743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         听说排</a:t>
            </a:r>
            <a:r>
              <a:rPr lang="zh-CN" altLang="en-US" sz="3600" dirty="0"/>
              <a:t>了很长的队伍才看到熊猫，排了多久啊？</a:t>
            </a:r>
            <a:r>
              <a:rPr lang="zh-CN" altLang="en-US" sz="3600" dirty="0" smtClean="0"/>
              <a:t>为什么都愿意</a:t>
            </a:r>
            <a:r>
              <a:rPr lang="zh-CN" altLang="en-US" sz="3600" dirty="0"/>
              <a:t>排这么长的队伍呢？假如你是设计师，熊猫纪念邮票上又会画些什么，写些什么呢？</a:t>
            </a:r>
          </a:p>
        </p:txBody>
      </p:sp>
      <p:pic>
        <p:nvPicPr>
          <p:cNvPr id="6146" name="Picture 2" descr="http://p0.so.qhmsg.com/bdr/_240_/t01ef364c019c03485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4071942"/>
            <a:ext cx="5143504" cy="2786059"/>
          </a:xfrm>
          <a:prstGeom prst="rect">
            <a:avLst/>
          </a:prstGeom>
          <a:noFill/>
        </p:spPr>
      </p:pic>
      <p:pic>
        <p:nvPicPr>
          <p:cNvPr id="6148" name="Picture 4" descr="http://p2.so.qhimgs1.com/bdr/_240_/t0115bf3b7b7082e71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571999"/>
            <a:ext cx="2928958" cy="2286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500042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</a:rPr>
              <a:t>、比一比</a:t>
            </a:r>
            <a:r>
              <a:rPr lang="zh-CN" altLang="en-US" sz="3200" dirty="0" smtClean="0">
                <a:solidFill>
                  <a:srgbClr val="FF0000"/>
                </a:solidFill>
              </a:rPr>
              <a:t>，再分别给它们找朋友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  <a:r>
              <a:rPr lang="zh-CN" altLang="en-US" sz="3200" dirty="0" smtClean="0">
                <a:solidFill>
                  <a:srgbClr val="FF0000"/>
                </a:solidFill>
              </a:rPr>
              <a:t/>
            </a:r>
            <a:br>
              <a:rPr lang="zh-CN" altLang="en-US" sz="3200" dirty="0" smtClean="0">
                <a:solidFill>
                  <a:srgbClr val="FF0000"/>
                </a:solidFill>
              </a:rPr>
            </a:br>
            <a:r>
              <a:rPr lang="zh-CN" altLang="en-US" sz="3200" dirty="0" smtClean="0">
                <a:solidFill>
                  <a:srgbClr val="FF0000"/>
                </a:solidFill>
              </a:rPr>
              <a:t>明</a:t>
            </a:r>
            <a:r>
              <a:rPr lang="zh-CN" altLang="en-US" sz="3200" dirty="0" smtClean="0">
                <a:solidFill>
                  <a:srgbClr val="FF0000"/>
                </a:solidFill>
              </a:rPr>
              <a:t>（  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）宝</a:t>
            </a:r>
            <a:r>
              <a:rPr lang="zh-CN" altLang="en-US" sz="3200" dirty="0" smtClean="0">
                <a:solidFill>
                  <a:srgbClr val="FF0000"/>
                </a:solidFill>
              </a:rPr>
              <a:t>（   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）团</a:t>
            </a:r>
            <a:r>
              <a:rPr lang="zh-CN" altLang="en-US" sz="3200" dirty="0" smtClean="0">
                <a:solidFill>
                  <a:srgbClr val="FF0000"/>
                </a:solidFill>
              </a:rPr>
              <a:t>（      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）友</a:t>
            </a:r>
            <a:r>
              <a:rPr lang="zh-CN" altLang="en-US" sz="3200" dirty="0" smtClean="0">
                <a:solidFill>
                  <a:srgbClr val="FF0000"/>
                </a:solidFill>
              </a:rPr>
              <a:t>（            ）</a:t>
            </a:r>
            <a:r>
              <a:rPr lang="zh-CN" altLang="en-US" sz="3200" dirty="0" smtClean="0">
                <a:solidFill>
                  <a:srgbClr val="FF0000"/>
                </a:solidFill>
              </a:rPr>
              <a:t/>
            </a:r>
            <a:br>
              <a:rPr lang="zh-CN" altLang="en-US" sz="3200" dirty="0" smtClean="0">
                <a:solidFill>
                  <a:srgbClr val="FF0000"/>
                </a:solidFill>
              </a:rPr>
            </a:br>
            <a:r>
              <a:rPr lang="zh-CN" altLang="en-US" sz="3200" dirty="0" smtClean="0">
                <a:solidFill>
                  <a:srgbClr val="FF0000"/>
                </a:solidFill>
              </a:rPr>
              <a:t>朋（ </a:t>
            </a:r>
            <a:r>
              <a:rPr lang="zh-CN" altLang="en-US" sz="3200" dirty="0" smtClean="0">
                <a:solidFill>
                  <a:srgbClr val="FF0000"/>
                </a:solidFill>
              </a:rPr>
              <a:t>     ）</a:t>
            </a:r>
            <a:r>
              <a:rPr lang="zh-CN" altLang="en-US" sz="3200" dirty="0" smtClean="0">
                <a:solidFill>
                  <a:srgbClr val="FF0000"/>
                </a:solidFill>
              </a:rPr>
              <a:t>空（ </a:t>
            </a:r>
            <a:r>
              <a:rPr lang="zh-CN" altLang="en-US" sz="3200" dirty="0" smtClean="0">
                <a:solidFill>
                  <a:srgbClr val="FF0000"/>
                </a:solidFill>
              </a:rPr>
              <a:t>       ）</a:t>
            </a:r>
            <a:r>
              <a:rPr lang="zh-CN" altLang="en-US" sz="3200" dirty="0" smtClean="0">
                <a:solidFill>
                  <a:srgbClr val="FF0000"/>
                </a:solidFill>
              </a:rPr>
              <a:t>圆（ </a:t>
            </a:r>
            <a:r>
              <a:rPr lang="zh-CN" altLang="en-US" sz="3200" dirty="0" smtClean="0">
                <a:solidFill>
                  <a:srgbClr val="FF0000"/>
                </a:solidFill>
              </a:rPr>
              <a:t>          ）有（             ）</a:t>
            </a:r>
            <a:r>
              <a:rPr lang="zh-CN" altLang="en-US" sz="3200" dirty="0" smtClean="0">
                <a:solidFill>
                  <a:srgbClr val="FF0000"/>
                </a:solidFill>
              </a:rPr>
              <a:t/>
            </a:r>
            <a:br>
              <a:rPr lang="zh-CN" altLang="en-US" sz="3200" dirty="0" smtClean="0">
                <a:solidFill>
                  <a:srgbClr val="FF0000"/>
                </a:solidFill>
              </a:rPr>
            </a:br>
            <a:r>
              <a:rPr lang="en-US" altLang="zh-CN" sz="3200" dirty="0" smtClean="0">
                <a:solidFill>
                  <a:srgbClr val="FF0000"/>
                </a:solidFill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</a:rPr>
              <a:t>、给</a:t>
            </a:r>
            <a:r>
              <a:rPr lang="zh-CN" altLang="en-US" sz="3200" dirty="0" smtClean="0">
                <a:solidFill>
                  <a:srgbClr val="FF0000"/>
                </a:solidFill>
              </a:rPr>
              <a:t>下面的词语排队，组成一句话写下来。注意加上标点哦</a:t>
            </a:r>
            <a:r>
              <a:rPr lang="zh-CN" altLang="en-US" sz="3200" dirty="0" smtClean="0">
                <a:solidFill>
                  <a:srgbClr val="FF0000"/>
                </a:solidFill>
              </a:rPr>
              <a:t>！</a:t>
            </a:r>
            <a:r>
              <a:rPr lang="zh-CN" altLang="en-US" sz="3200" dirty="0" smtClean="0">
                <a:solidFill>
                  <a:srgbClr val="FF0000"/>
                </a:solidFill>
              </a:rPr>
              <a:t/>
            </a:r>
            <a:br>
              <a:rPr lang="zh-CN" altLang="en-US" sz="3200" dirty="0" smtClean="0">
                <a:solidFill>
                  <a:srgbClr val="FF0000"/>
                </a:solidFill>
              </a:rPr>
            </a:br>
            <a:r>
              <a:rPr lang="zh-CN" altLang="en-US" sz="3200" dirty="0" smtClean="0">
                <a:solidFill>
                  <a:srgbClr val="FF0000"/>
                </a:solidFill>
              </a:rPr>
              <a:t>   </a:t>
            </a:r>
            <a:r>
              <a:rPr lang="en-US" altLang="zh-CN" sz="3200" dirty="0" smtClean="0">
                <a:solidFill>
                  <a:srgbClr val="FF0000"/>
                </a:solidFill>
              </a:rPr>
              <a:t>(</a:t>
            </a:r>
            <a:r>
              <a:rPr lang="en-US" altLang="zh-CN" sz="3200" dirty="0" smtClean="0">
                <a:solidFill>
                  <a:srgbClr val="FF0000"/>
                </a:solidFill>
              </a:rPr>
              <a:t>1)</a:t>
            </a:r>
            <a:r>
              <a:rPr lang="zh-CN" altLang="en-US" sz="3200" dirty="0" smtClean="0">
                <a:solidFill>
                  <a:srgbClr val="FF0000"/>
                </a:solidFill>
              </a:rPr>
              <a:t>两只 大熊猫 公园里 可爱的 住着</a:t>
            </a:r>
            <a:br>
              <a:rPr lang="zh-CN" altLang="en-US" sz="3200" dirty="0" smtClean="0">
                <a:solidFill>
                  <a:srgbClr val="FF0000"/>
                </a:solidFill>
              </a:rPr>
            </a:b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</a:rPr>
              <a:t>____________</a:t>
            </a:r>
            <a:r>
              <a:rPr lang="en-US" altLang="zh-CN" sz="3200" b="1" u="sng" dirty="0" smtClean="0">
                <a:solidFill>
                  <a:srgbClr val="FF0000"/>
                </a:solidFill>
                <a:latin typeface="宋体" pitchFamily="2" charset="-122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</a:rPr>
              <a:t>__________________</a:t>
            </a:r>
            <a:r>
              <a:rPr lang="en-US" altLang="zh-CN" sz="3200" b="1" u="sng" dirty="0" smtClean="0">
                <a:solidFill>
                  <a:srgbClr val="FF0000"/>
                </a:solidFill>
                <a:latin typeface="宋体" pitchFamily="2" charset="-122"/>
              </a:rPr>
              <a:t>               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</a:rPr>
              <a:t>）大熊猫 台湾 在 受欢迎 非常</a:t>
            </a:r>
            <a:br>
              <a:rPr lang="zh-CN" altLang="en-US" sz="3200" dirty="0" smtClean="0">
                <a:solidFill>
                  <a:srgbClr val="FF0000"/>
                </a:solidFill>
              </a:rPr>
            </a:b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</a:rPr>
              <a:t> ______</a:t>
            </a:r>
            <a:r>
              <a:rPr lang="en-US" altLang="zh-CN" sz="3200" b="1" u="sng" dirty="0" smtClean="0">
                <a:solidFill>
                  <a:srgbClr val="FF0000"/>
                </a:solidFill>
                <a:latin typeface="宋体" pitchFamily="2" charset="-122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</a:rPr>
              <a:t>______</a:t>
            </a:r>
            <a:r>
              <a:rPr lang="en-US" altLang="zh-CN" sz="3200" b="1" u="sng" dirty="0" smtClean="0">
                <a:solidFill>
                  <a:srgbClr val="FF0000"/>
                </a:solidFill>
                <a:latin typeface="宋体" pitchFamily="2" charset="-122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</a:rPr>
              <a:t>______</a:t>
            </a:r>
            <a:r>
              <a:rPr lang="en-US" altLang="zh-CN" sz="3200" b="1" u="sng" dirty="0" smtClean="0">
                <a:solidFill>
                  <a:srgbClr val="FF0000"/>
                </a:solidFill>
                <a:latin typeface="宋体" pitchFamily="2" charset="-122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</a:rPr>
              <a:t>______</a:t>
            </a:r>
            <a:r>
              <a:rPr lang="en-US" altLang="zh-CN" sz="3200" b="1" u="sng" dirty="0" smtClean="0">
                <a:solidFill>
                  <a:srgbClr val="FF0000"/>
                </a:solidFill>
                <a:latin typeface="宋体" pitchFamily="2" charset="-122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</a:rPr>
              <a:t>______</a:t>
            </a:r>
            <a:r>
              <a:rPr lang="en-US" altLang="zh-CN" sz="3200" b="1" u="sng" dirty="0" smtClean="0">
                <a:solidFill>
                  <a:srgbClr val="FF0000"/>
                </a:solidFill>
                <a:latin typeface="宋体" pitchFamily="2" charset="-122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</a:rPr>
              <a:t/>
            </a:r>
            <a:br>
              <a:rPr lang="zh-CN" altLang="en-US" sz="3200" dirty="0" smtClean="0">
                <a:solidFill>
                  <a:srgbClr val="FF0000"/>
                </a:solidFill>
              </a:rPr>
            </a:br>
            <a:r>
              <a:rPr lang="en-US" altLang="zh-CN" sz="3200" dirty="0" smtClean="0">
                <a:solidFill>
                  <a:srgbClr val="FF0000"/>
                </a:solidFill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</a:rPr>
              <a:t>、按</a:t>
            </a:r>
            <a:r>
              <a:rPr lang="zh-CN" altLang="en-US" sz="3200" dirty="0" smtClean="0">
                <a:solidFill>
                  <a:srgbClr val="FF0000"/>
                </a:solidFill>
              </a:rPr>
              <a:t>课文内容填空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  <a:r>
              <a:rPr lang="zh-CN" altLang="en-US" sz="3200" dirty="0" smtClean="0">
                <a:solidFill>
                  <a:srgbClr val="FF0000"/>
                </a:solidFill>
              </a:rPr>
              <a:t/>
            </a:r>
            <a:br>
              <a:rPr lang="zh-CN" altLang="en-US" sz="3200" dirty="0" smtClean="0">
                <a:solidFill>
                  <a:srgbClr val="FF0000"/>
                </a:solidFill>
              </a:rPr>
            </a:br>
            <a:r>
              <a:rPr lang="zh-CN" altLang="en-US" sz="3200" dirty="0" smtClean="0">
                <a:solidFill>
                  <a:srgbClr val="FF0000"/>
                </a:solidFill>
              </a:rPr>
              <a:t>（ </a:t>
            </a:r>
            <a:r>
              <a:rPr lang="zh-CN" altLang="en-US" sz="3200" dirty="0" smtClean="0">
                <a:solidFill>
                  <a:srgbClr val="FF0000"/>
                </a:solidFill>
              </a:rPr>
              <a:t>      ）</a:t>
            </a:r>
            <a:r>
              <a:rPr lang="zh-CN" altLang="en-US" sz="3200" dirty="0" smtClean="0">
                <a:solidFill>
                  <a:srgbClr val="FF0000"/>
                </a:solidFill>
              </a:rPr>
              <a:t>是男生，一有空就爬高（ </a:t>
            </a:r>
            <a:r>
              <a:rPr lang="zh-CN" altLang="en-US" sz="3200" dirty="0" smtClean="0">
                <a:solidFill>
                  <a:srgbClr val="FF0000"/>
                </a:solidFill>
              </a:rPr>
              <a:t>       ）</a:t>
            </a:r>
            <a:r>
              <a:rPr lang="zh-CN" altLang="en-US" sz="3200" dirty="0" smtClean="0">
                <a:solidFill>
                  <a:srgbClr val="FF0000"/>
                </a:solidFill>
              </a:rPr>
              <a:t>。（ </a:t>
            </a:r>
            <a:r>
              <a:rPr lang="zh-CN" altLang="en-US" sz="3200" dirty="0" smtClean="0">
                <a:solidFill>
                  <a:srgbClr val="FF0000"/>
                </a:solidFill>
              </a:rPr>
              <a:t>       ）</a:t>
            </a:r>
            <a:r>
              <a:rPr lang="zh-CN" altLang="en-US" sz="3200" dirty="0" smtClean="0">
                <a:solidFill>
                  <a:srgbClr val="FF0000"/>
                </a:solidFill>
              </a:rPr>
              <a:t>是女生，喜欢</a:t>
            </a:r>
            <a:r>
              <a:rPr lang="zh-CN" altLang="en-US" sz="3200" dirty="0" smtClean="0">
                <a:solidFill>
                  <a:srgbClr val="FF0000"/>
                </a:solidFill>
              </a:rPr>
              <a:t>（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）静静地在（ </a:t>
            </a:r>
            <a:r>
              <a:rPr lang="zh-CN" altLang="en-US" sz="3200" dirty="0" smtClean="0">
                <a:solidFill>
                  <a:srgbClr val="FF0000"/>
                </a:solidFill>
              </a:rPr>
              <a:t>         ）</a:t>
            </a:r>
            <a:r>
              <a:rPr lang="zh-CN" altLang="en-US" sz="3200" dirty="0" smtClean="0">
                <a:solidFill>
                  <a:srgbClr val="FF0000"/>
                </a:solidFill>
              </a:rPr>
              <a:t>啃竹子。</a:t>
            </a:r>
            <a:r>
              <a:rPr lang="zh-CN" altLang="en-US" sz="3200" dirty="0" smtClean="0"/>
              <a:t/>
            </a:r>
            <a:br>
              <a:rPr lang="zh-CN" altLang="en-US" sz="3200" dirty="0" smtClean="0"/>
            </a:br>
            <a:endParaRPr lang="zh-CN" altLang="en-US" sz="3200" dirty="0"/>
          </a:p>
        </p:txBody>
      </p:sp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拓展练习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00042"/>
            <a:ext cx="9144000" cy="29546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5400" b="1" cap="all" spc="0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认</a:t>
            </a:r>
            <a:r>
              <a:rPr lang="zh-CN" altLang="en-US" sz="5400" b="1" cap="all" spc="0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读生字</a:t>
            </a:r>
            <a:endParaRPr lang="en-US" altLang="zh-CN" sz="66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团        圆            宝        男     朋        友            队       票</a:t>
            </a:r>
            <a:endParaRPr lang="zh-CN" altLang="en-US" sz="6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000232" y="428604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团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39241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1" dirty="0" smtClean="0">
                <a:solidFill>
                  <a:srgbClr val="00B0F0"/>
                </a:solidFill>
              </a:rPr>
              <a:t>□</a:t>
            </a:r>
            <a:r>
              <a:rPr lang="zh-CN" alt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8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全包围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143108" y="428604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圆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39241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1" dirty="0" smtClean="0">
                <a:solidFill>
                  <a:srgbClr val="00B0F0"/>
                </a:solidFill>
              </a:rPr>
              <a:t>□</a:t>
            </a:r>
            <a:r>
              <a:rPr lang="zh-CN" alt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8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全包围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214546" y="642918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宝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dirty="0" smtClean="0">
                <a:solidFill>
                  <a:srgbClr val="00B0F0"/>
                </a:solidFill>
              </a:rPr>
              <a:t>宀</a:t>
            </a:r>
            <a:r>
              <a:rPr lang="zh-CN" alt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8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214546" y="642918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男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力</a:t>
            </a:r>
            <a:r>
              <a:rPr lang="zh-CN" alt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8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资料宝袋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844" y="642918"/>
            <a:ext cx="900115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          </a:t>
            </a:r>
            <a:r>
              <a:rPr lang="zh-CN" altLang="en-US" sz="4400" dirty="0" smtClean="0">
                <a:solidFill>
                  <a:srgbClr val="FF0000"/>
                </a:solidFill>
              </a:rPr>
              <a:t>大熊猫属唯一的哺乳动物，体色为黑白两色，它有着圆圆的脸颊，大大的黑眼圈，胖嘟嘟的身体，标志性的内八字的行走方式，有锋利的爪子。是世界上最可爱的动物之一。大熊猫已在地球上生存了至少</a:t>
            </a:r>
            <a:r>
              <a:rPr lang="en-US" altLang="zh-CN" sz="4400" dirty="0" smtClean="0">
                <a:solidFill>
                  <a:srgbClr val="FF0000"/>
                </a:solidFill>
              </a:rPr>
              <a:t>800</a:t>
            </a:r>
            <a:r>
              <a:rPr lang="zh-CN" altLang="en-US" sz="4400" dirty="0" smtClean="0">
                <a:solidFill>
                  <a:srgbClr val="FF0000"/>
                </a:solidFill>
              </a:rPr>
              <a:t>万年，被誉为“活化石”和“中国国宝”。</a:t>
            </a:r>
            <a:endParaRPr lang="zh-CN" altLang="en-US" sz="4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000232" y="428604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朋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41242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月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214546" y="642918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友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dirty="0" smtClean="0">
                <a:solidFill>
                  <a:srgbClr val="00B0F0"/>
                </a:solidFill>
              </a:rPr>
              <a:t>又</a:t>
            </a:r>
            <a:r>
              <a:rPr lang="zh-CN" alt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8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000232" y="428604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队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41242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00B0F0"/>
                </a:solidFill>
              </a:rPr>
              <a:t>阝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214546" y="642918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票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dirty="0" smtClean="0">
                <a:solidFill>
                  <a:srgbClr val="00B0F0"/>
                </a:solidFill>
              </a:rPr>
              <a:t>西</a:t>
            </a:r>
            <a:r>
              <a:rPr lang="zh-CN" alt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8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p4.so.qhimgs1.com/bdr/_240_/t0115432a50003c72fa.jpg"/>
          <p:cNvPicPr>
            <a:picLocks noChangeAspect="1" noChangeArrowheads="1"/>
          </p:cNvPicPr>
          <p:nvPr/>
        </p:nvPicPr>
        <p:blipFill>
          <a:blip r:embed="rId2"/>
          <a:srcRect l="4348" t="5882" r="6521" b="11765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1643042" y="714356"/>
            <a:ext cx="5857916" cy="17953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6600" b="1" cap="none" spc="0" baseline="-250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欢迎指导</a:t>
            </a:r>
            <a:endParaRPr lang="zh-CN" altLang="en-US" sz="16600" b="1" cap="none" spc="0" baseline="-2500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资料宝袋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8596" y="714356"/>
            <a:ext cx="85724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“团团”和“圆圆”名字的由来：</a:t>
            </a:r>
            <a:r>
              <a:rPr lang="en-US" altLang="zh-CN" sz="4800" dirty="0" smtClean="0">
                <a:solidFill>
                  <a:srgbClr val="FF0000"/>
                </a:solidFill>
              </a:rPr>
              <a:t>2006</a:t>
            </a:r>
            <a:r>
              <a:rPr lang="zh-CN" altLang="en-US" sz="4800" dirty="0" smtClean="0">
                <a:solidFill>
                  <a:srgbClr val="FF0000"/>
                </a:solidFill>
              </a:rPr>
              <a:t>年</a:t>
            </a:r>
            <a:r>
              <a:rPr lang="en-US" altLang="zh-CN" sz="4800" dirty="0" smtClean="0">
                <a:solidFill>
                  <a:srgbClr val="FF0000"/>
                </a:solidFill>
              </a:rPr>
              <a:t>1</a:t>
            </a:r>
            <a:r>
              <a:rPr lang="zh-CN" altLang="en-US" sz="4800" dirty="0" smtClean="0">
                <a:solidFill>
                  <a:srgbClr val="FF0000"/>
                </a:solidFill>
              </a:rPr>
              <a:t>月</a:t>
            </a:r>
            <a:r>
              <a:rPr lang="en-US" altLang="zh-CN" sz="4800" dirty="0" smtClean="0">
                <a:solidFill>
                  <a:srgbClr val="FF0000"/>
                </a:solidFill>
              </a:rPr>
              <a:t>28</a:t>
            </a:r>
            <a:r>
              <a:rPr lang="zh-CN" altLang="en-US" sz="4800" dirty="0" smtClean="0">
                <a:solidFill>
                  <a:srgbClr val="FF0000"/>
                </a:solidFill>
              </a:rPr>
              <a:t>日，在大陆的春节联欢晚会上，通过观众投票确定赠台大熊猫的乳名为“团团”和“圆圆”。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pic>
        <p:nvPicPr>
          <p:cNvPr id="7" name="图片 1"/>
          <p:cNvPicPr>
            <a:picLocks noChangeAspect="1"/>
          </p:cNvPicPr>
          <p:nvPr/>
        </p:nvPicPr>
        <p:blipFill>
          <a:blip r:embed="rId2"/>
          <a:srcRect l="7842" r="9804" b="16666"/>
          <a:stretch>
            <a:fillRect/>
          </a:stretch>
        </p:blipFill>
        <p:spPr>
          <a:xfrm>
            <a:off x="0" y="4357694"/>
            <a:ext cx="3000364" cy="2500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3"/>
          <a:srcRect l="2439" t="15909" b="9090"/>
          <a:stretch>
            <a:fillRect/>
          </a:stretch>
        </p:blipFill>
        <p:spPr>
          <a:xfrm>
            <a:off x="6286512" y="4357694"/>
            <a:ext cx="2857488" cy="2500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3"/>
          <p:cNvPicPr>
            <a:picLocks noChangeAspect="1"/>
          </p:cNvPicPr>
          <p:nvPr/>
        </p:nvPicPr>
        <p:blipFill>
          <a:blip r:embed="rId4"/>
          <a:srcRect b="13513"/>
          <a:stretch>
            <a:fillRect/>
          </a:stretch>
        </p:blipFill>
        <p:spPr>
          <a:xfrm>
            <a:off x="3000364" y="4357694"/>
            <a:ext cx="3331804" cy="250030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1"/>
            <a:ext cx="2643174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000" b="1" noProof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预习要求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714356"/>
            <a:ext cx="9144000" cy="64633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</a:t>
            </a:r>
            <a:r>
              <a:rPr lang="zh-CN" altLang="en-US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、畅言 </a:t>
            </a:r>
            <a:r>
              <a:rPr lang="zh-CN" altLang="en-US" sz="6000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电子课本领读</a:t>
            </a:r>
            <a:endParaRPr lang="en-US" altLang="zh-CN" sz="6000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r>
              <a:rPr lang="en-US" altLang="zh-CN" sz="60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、自由读：要求：读准音、读通顺句子。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en-US" altLang="zh-CN" sz="60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、自主学习</a:t>
            </a:r>
            <a:r>
              <a:rPr lang="en-US" altLang="zh-CN" sz="6000" b="1" dirty="0" smtClean="0">
                <a:solidFill>
                  <a:srgbClr val="FF0000"/>
                </a:solidFill>
              </a:rPr>
              <a:t>: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标出自然段序号。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en-US" altLang="zh-CN" sz="60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、画出生字词。</a:t>
            </a:r>
          </a:p>
          <a:p>
            <a:pPr algn="ctr"/>
            <a:endParaRPr lang="zh-CN" altLang="en-US" sz="5400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nanshansi123.com/uploads/allimg/170214/1-1F214114H55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4643438" cy="6437773"/>
          </a:xfrm>
          <a:prstGeom prst="rect">
            <a:avLst/>
          </a:prstGeom>
          <a:noFill/>
        </p:spPr>
      </p:pic>
      <p:pic>
        <p:nvPicPr>
          <p:cNvPr id="4100" name="Picture 4" descr="http://www.nanshansi123.com/uploads/allimg/170214/1-1F214114J33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428603"/>
            <a:ext cx="4500562" cy="6429397"/>
          </a:xfrm>
          <a:prstGeom prst="rect">
            <a:avLst/>
          </a:prstGeom>
          <a:noFill/>
        </p:spPr>
      </p:pic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预习检查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预习检查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844" y="0"/>
            <a:ext cx="900115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                             </a:t>
            </a:r>
            <a:r>
              <a:rPr lang="en-US" altLang="zh-CN" sz="3600" dirty="0" smtClean="0">
                <a:solidFill>
                  <a:srgbClr val="7030A0"/>
                </a:solidFill>
              </a:rPr>
              <a:t>15</a:t>
            </a:r>
            <a:r>
              <a:rPr lang="zh-CN" altLang="en-US" sz="3600" dirty="0" smtClean="0">
                <a:solidFill>
                  <a:srgbClr val="7030A0"/>
                </a:solidFill>
              </a:rPr>
              <a:t>、团团</a:t>
            </a:r>
            <a:r>
              <a:rPr lang="zh-CN" altLang="en-US" sz="3600" dirty="0">
                <a:solidFill>
                  <a:srgbClr val="7030A0"/>
                </a:solidFill>
              </a:rPr>
              <a:t>和</a:t>
            </a:r>
            <a:r>
              <a:rPr lang="zh-CN" altLang="en-US" sz="3600" dirty="0" smtClean="0">
                <a:solidFill>
                  <a:srgbClr val="7030A0"/>
                </a:solidFill>
              </a:rPr>
              <a:t>圆圆</a:t>
            </a:r>
            <a:endParaRPr lang="zh-CN" altLang="en-US" sz="3600" dirty="0">
              <a:solidFill>
                <a:srgbClr val="7030A0"/>
              </a:solidFill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</a:rPr>
              <a:t>         </a:t>
            </a:r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宝岛</a:t>
            </a:r>
            <a:r>
              <a:rPr lang="zh-CN" altLang="en-US" sz="36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台湾的木栅动物园里，住着两只可爱的大熊猫：团团和圆圆。</a:t>
            </a:r>
          </a:p>
          <a:p>
            <a:r>
              <a:rPr lang="zh-CN" altLang="en-US" sz="36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 </a:t>
            </a:r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团团</a:t>
            </a:r>
            <a:r>
              <a:rPr lang="zh-CN" altLang="en-US" sz="36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是男生，一有空就爬高上低。圆圆是女生，喜欢安安静静地在一遍啃竹子。</a:t>
            </a:r>
          </a:p>
          <a:p>
            <a:r>
              <a:rPr lang="zh-CN" altLang="en-US" sz="36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 </a:t>
            </a:r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后来</a:t>
            </a:r>
            <a:r>
              <a:rPr lang="zh-CN" altLang="en-US" sz="36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，团团圆圆长大了，它们有了自己的宝宝，一家人生活得很快乐。</a:t>
            </a:r>
          </a:p>
          <a:p>
            <a:r>
              <a:rPr lang="zh-CN" altLang="en-US" sz="36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 </a:t>
            </a:r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团团</a:t>
            </a:r>
            <a:r>
              <a:rPr lang="zh-CN" altLang="en-US" sz="36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圆圆一家在台湾可受欢迎了。每天，小朋友们排着长队，等着跟它们合影留念。人们还制作了大熊猫纪念邮票。</a:t>
            </a:r>
          </a:p>
          <a:p>
            <a:r>
              <a:rPr lang="zh-CN" altLang="en-US" sz="36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 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Arial" pitchFamily="34" charset="0"/>
              </a:rPr>
              <a:t>字词</a:t>
            </a:r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乐园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642918"/>
            <a:ext cx="9144000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团团    圆圆     宝</a:t>
            </a:r>
            <a:r>
              <a:rPr lang="zh-CN" altLang="en-US" sz="6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岛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 男</a:t>
            </a: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生     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朋友    </a:t>
            </a: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长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队    </a:t>
            </a: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邮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票   </a:t>
            </a: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木</a:t>
            </a:r>
            <a:r>
              <a:rPr lang="zh-CN" altLang="en-US" sz="6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栅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可</a:t>
            </a:r>
            <a:r>
              <a:rPr lang="zh-CN" altLang="en-US" sz="6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爱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lang="zh-CN" altLang="en-US" sz="6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熊</a:t>
            </a: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猫 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  爬高上</a:t>
            </a:r>
            <a:r>
              <a:rPr lang="zh-CN" altLang="en-US" sz="6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低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  </a:t>
            </a:r>
            <a:endParaRPr lang="en-US" altLang="zh-CN" sz="6600" dirty="0" smtClean="0">
              <a:solidFill>
                <a:srgbClr val="FF0000"/>
              </a:solidFill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啃</a:t>
            </a: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竹子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lang="zh-CN" altLang="en-US" sz="6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排</a:t>
            </a: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着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合</a:t>
            </a:r>
            <a:r>
              <a:rPr lang="zh-CN" altLang="en-US" sz="6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影</a:t>
            </a:r>
            <a:endParaRPr lang="en-US" altLang="zh-CN" sz="6600" dirty="0" smtClean="0">
              <a:solidFill>
                <a:srgbClr val="00B0F0"/>
              </a:solidFill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留</a:t>
            </a:r>
            <a:r>
              <a:rPr lang="zh-CN" altLang="en-US" sz="6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念</a:t>
            </a:r>
            <a:endParaRPr kumimoji="0" lang="zh-CN" sz="66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658813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矩形 29699"/>
          <p:cNvSpPr/>
          <p:nvPr/>
        </p:nvSpPr>
        <p:spPr>
          <a:xfrm>
            <a:off x="0" y="500042"/>
            <a:ext cx="9144000" cy="2308324"/>
          </a:xfrm>
          <a:prstGeom prst="rect">
            <a:avLst/>
          </a:prstGeom>
          <a:solidFill>
            <a:schemeClr val="bg1">
              <a:alpha val="38823"/>
            </a:schemeClr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lvl="0" eaLnBrk="1" hangingPunct="1"/>
            <a:r>
              <a:rPr lang="en-US" altLang="zh-CN" sz="4800" b="1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4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宝岛台湾</a:t>
            </a:r>
            <a:r>
              <a:rPr lang="zh-CN" altLang="en-US" sz="4800" b="1" dirty="0">
                <a:solidFill>
                  <a:srgbClr val="00B050"/>
                </a:solidFill>
                <a:latin typeface="仿宋" panose="02010609060101010101" charset="-122"/>
                <a:ea typeface="仿宋" panose="02010609060101010101" charset="-122"/>
              </a:rPr>
              <a:t>的木栅动物园里，住着两只可爱的大熊猫：团团和圆圆。</a:t>
            </a:r>
          </a:p>
        </p:txBody>
      </p:sp>
      <p:grpSp>
        <p:nvGrpSpPr>
          <p:cNvPr id="6" name="组合 19457"/>
          <p:cNvGrpSpPr/>
          <p:nvPr/>
        </p:nvGrpSpPr>
        <p:grpSpPr>
          <a:xfrm>
            <a:off x="0" y="2572255"/>
            <a:ext cx="9144000" cy="4285746"/>
            <a:chOff x="219" y="414"/>
            <a:chExt cx="5653" cy="3548"/>
          </a:xfrm>
        </p:grpSpPr>
        <p:pic>
          <p:nvPicPr>
            <p:cNvPr id="7" name="Picture 4" descr="W02007102952444966449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9" y="2259"/>
              <a:ext cx="2711" cy="17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Picture 5" descr="图片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9" y="414"/>
              <a:ext cx="2711" cy="175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Picture 7" descr="图片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30" y="2172"/>
              <a:ext cx="2942" cy="179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" name="Picture 8" descr="23101950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30" y="414"/>
              <a:ext cx="2942" cy="17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 Box 9"/>
            <p:cNvSpPr txBox="1"/>
            <p:nvPr/>
          </p:nvSpPr>
          <p:spPr>
            <a:xfrm>
              <a:off x="296" y="651"/>
              <a:ext cx="907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阿里山</a:t>
              </a:r>
            </a:p>
          </p:txBody>
        </p:sp>
        <p:sp>
          <p:nvSpPr>
            <p:cNvPr id="12" name="Text Box 10"/>
            <p:cNvSpPr txBox="1"/>
            <p:nvPr/>
          </p:nvSpPr>
          <p:spPr>
            <a:xfrm>
              <a:off x="4670" y="651"/>
              <a:ext cx="120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玉山</a:t>
              </a:r>
            </a:p>
          </p:txBody>
        </p:sp>
        <p:sp>
          <p:nvSpPr>
            <p:cNvPr id="13" name="Text Box 11"/>
            <p:cNvSpPr txBox="1"/>
            <p:nvPr/>
          </p:nvSpPr>
          <p:spPr>
            <a:xfrm>
              <a:off x="1842" y="3473"/>
              <a:ext cx="108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日月潭</a:t>
              </a:r>
            </a:p>
          </p:txBody>
        </p:sp>
        <p:sp>
          <p:nvSpPr>
            <p:cNvPr id="14" name="Text Box 12"/>
            <p:cNvSpPr txBox="1"/>
            <p:nvPr/>
          </p:nvSpPr>
          <p:spPr>
            <a:xfrm>
              <a:off x="4670" y="3473"/>
              <a:ext cx="8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台北</a:t>
              </a:r>
            </a:p>
          </p:txBody>
        </p:sp>
      </p:grpSp>
      <p:sp>
        <p:nvSpPr>
          <p:cNvPr id="15" name="WordArt 14"/>
          <p:cNvSpPr>
            <a:spLocks noTextEdit="1"/>
          </p:cNvSpPr>
          <p:nvPr/>
        </p:nvSpPr>
        <p:spPr>
          <a:xfrm>
            <a:off x="2357422" y="3143248"/>
            <a:ext cx="4591065" cy="2363799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 dirty="0">
                <a:ln w="9525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风景优美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658813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矩形 29699"/>
          <p:cNvSpPr/>
          <p:nvPr/>
        </p:nvSpPr>
        <p:spPr>
          <a:xfrm>
            <a:off x="0" y="500042"/>
            <a:ext cx="9144000" cy="1508105"/>
          </a:xfrm>
          <a:prstGeom prst="rect">
            <a:avLst/>
          </a:prstGeom>
          <a:solidFill>
            <a:schemeClr val="bg1">
              <a:alpha val="38823"/>
            </a:schemeClr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lvl="0" eaLnBrk="1" hangingPunct="1"/>
            <a:r>
              <a:rPr lang="en-US" altLang="zh-CN" sz="4800" b="1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4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宝岛台湾</a:t>
            </a:r>
            <a:r>
              <a:rPr lang="zh-CN" altLang="en-US" sz="4400" b="1" dirty="0">
                <a:solidFill>
                  <a:srgbClr val="00B050"/>
                </a:solidFill>
                <a:latin typeface="仿宋" panose="02010609060101010101" charset="-122"/>
                <a:ea typeface="仿宋" panose="02010609060101010101" charset="-122"/>
              </a:rPr>
              <a:t>的木栅动物园里，住着两只可爱的大熊猫：团团和圆圆。</a:t>
            </a:r>
          </a:p>
        </p:txBody>
      </p:sp>
      <p:grpSp>
        <p:nvGrpSpPr>
          <p:cNvPr id="15" name="组合 20481"/>
          <p:cNvGrpSpPr>
            <a:grpSpLocks noChangeAspect="1"/>
          </p:cNvGrpSpPr>
          <p:nvPr/>
        </p:nvGrpSpPr>
        <p:grpSpPr>
          <a:xfrm>
            <a:off x="0" y="2000240"/>
            <a:ext cx="9144000" cy="4857760"/>
            <a:chOff x="392" y="592"/>
            <a:chExt cx="5250" cy="3445"/>
          </a:xfrm>
        </p:grpSpPr>
        <p:pic>
          <p:nvPicPr>
            <p:cNvPr id="16" name="Picture 7" descr="8046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33" y="2024"/>
              <a:ext cx="1806" cy="20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" name="Picture 5" descr="9d9ddafcee8b6da2b801a01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2" y="593"/>
              <a:ext cx="1609" cy="15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" name="Picture 6" descr="7848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18" y="592"/>
              <a:ext cx="1837" cy="15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" name="Picture 8" descr="xin_4b178b6d8dd94c42adb840902573038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78" y="592"/>
              <a:ext cx="1753" cy="15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" name="Picture 9" descr="200909190828327364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77" y="2178"/>
              <a:ext cx="1765" cy="185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26" name="Picture 2" descr="http://p1.so.qhimgs1.com/bdr/_240_/t0133252b717dfda89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" y="4214818"/>
            <a:ext cx="2786050" cy="2643182"/>
          </a:xfrm>
          <a:prstGeom prst="rect">
            <a:avLst/>
          </a:prstGeom>
          <a:noFill/>
        </p:spPr>
      </p:pic>
      <p:sp>
        <p:nvSpPr>
          <p:cNvPr id="28" name="WordArt 13"/>
          <p:cNvSpPr>
            <a:spLocks noTextEdit="1"/>
          </p:cNvSpPr>
          <p:nvPr/>
        </p:nvSpPr>
        <p:spPr>
          <a:xfrm>
            <a:off x="3000364" y="3643314"/>
            <a:ext cx="4392628" cy="2376503"/>
          </a:xfrm>
          <a:prstGeom prst="rect">
            <a:avLst/>
          </a:prstGeom>
        </p:spPr>
        <p:txBody>
          <a:bodyPr wrap="none" fromWordArt="1">
            <a:prstTxWarp prst="textChevronInverted">
              <a:avLst>
                <a:gd name="adj" fmla="val 75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 dirty="0">
                <a:ln w="9525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物产丰富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192</TotalTime>
  <Words>498</Words>
  <Application>Microsoft Office PowerPoint</Application>
  <PresentationFormat>全屏显示(4:3)</PresentationFormat>
  <Paragraphs>97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龙腾四海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21</cp:revision>
  <dcterms:created xsi:type="dcterms:W3CDTF">2017-04-13T23:25:39Z</dcterms:created>
  <dcterms:modified xsi:type="dcterms:W3CDTF">2017-04-18T00:28:33Z</dcterms:modified>
</cp:coreProperties>
</file>