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sldIdLst>
    <p:sldId id="256" r:id="rId2"/>
    <p:sldId id="257" r:id="rId3"/>
    <p:sldId id="297" r:id="rId4"/>
    <p:sldId id="258" r:id="rId5"/>
    <p:sldId id="260" r:id="rId6"/>
    <p:sldId id="261" r:id="rId7"/>
    <p:sldId id="262" r:id="rId8"/>
    <p:sldId id="259" r:id="rId9"/>
    <p:sldId id="263" r:id="rId10"/>
    <p:sldId id="264" r:id="rId11"/>
    <p:sldId id="281" r:id="rId12"/>
    <p:sldId id="282" r:id="rId13"/>
    <p:sldId id="284" r:id="rId14"/>
    <p:sldId id="285" r:id="rId15"/>
    <p:sldId id="286" r:id="rId16"/>
    <p:sldId id="287" r:id="rId17"/>
    <p:sldId id="288" r:id="rId18"/>
    <p:sldId id="283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8476"/>
    <a:srgbClr val="987A69"/>
    <a:srgbClr val="927160"/>
    <a:srgbClr val="CED2CA"/>
    <a:srgbClr val="96827B"/>
    <a:srgbClr val="E9B2A1"/>
    <a:srgbClr val="C4C4C4"/>
    <a:srgbClr val="CBCBCB"/>
    <a:srgbClr val="DCDCDC"/>
    <a:srgbClr val="E5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D635F88-73DE-C548-9DB3-81DEF435D0F7}" type="datetimeFigureOut">
              <a:rPr kumimoji="1" lang="zh-CN" altLang="en-US" smtClean="0"/>
              <a:t>2017/2/13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A8D8199-A6D4-DC40-8746-01FD12B37B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zh-CN" dirty="0"/>
              <a:t> </a:t>
            </a:r>
            <a:r>
              <a:rPr kumimoji="1" lang="zh-CN" altLang="en-US" dirty="0" smtClean="0"/>
              <a:t>                春夏秋冬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2816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24157" y="1110863"/>
            <a:ext cx="8759626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kumimoji="1" lang="zh-CN" altLang="en-US" sz="7200" dirty="0" smtClean="0">
                <a:latin typeface="华文楷体"/>
                <a:ea typeface="华文楷体"/>
                <a:cs typeface="华文楷体"/>
              </a:rPr>
              <a:t>霜   吹    落    降    飘   </a:t>
            </a:r>
            <a:endParaRPr kumimoji="1" lang="en-US" altLang="zh-CN" sz="72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itchFamily="34" charset="0"/>
              <a:buNone/>
            </a:pPr>
            <a:endParaRPr kumimoji="1" lang="en-US" altLang="zh-CN" sz="72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itchFamily="34" charset="0"/>
              <a:buNone/>
            </a:pPr>
            <a:r>
              <a:rPr kumimoji="1" lang="zh-CN" altLang="en-US" sz="7200" dirty="0" smtClean="0">
                <a:latin typeface="华文楷体"/>
                <a:ea typeface="华文楷体"/>
                <a:cs typeface="华文楷体"/>
              </a:rPr>
              <a:t>游    池    入 </a:t>
            </a:r>
            <a:endParaRPr kumimoji="1" lang="en-US" altLang="zh-CN" sz="7200" dirty="0" smtClean="0">
              <a:latin typeface="华文楷体"/>
              <a:ea typeface="华文楷体"/>
              <a:cs typeface="华文楷体"/>
            </a:endParaRPr>
          </a:p>
          <a:p>
            <a:endParaRPr kumimoji="1" lang="zh-CN" altLang="en-US" sz="72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10085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>
                <a:latin typeface="华文楷体"/>
                <a:ea typeface="华文楷体"/>
                <a:cs typeface="华文楷体"/>
              </a:rPr>
              <a:t>霜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277217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>
                <a:latin typeface="华文楷体"/>
                <a:ea typeface="华文楷体"/>
              </a:rPr>
              <a:t>吹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674062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</a:rPr>
              <a:t>池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3342633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>
                <a:latin typeface="华文楷体"/>
                <a:ea typeface="华文楷体"/>
              </a:rPr>
              <a:t>落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57327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</a:rPr>
              <a:t>入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227395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>
                <a:latin typeface="华文楷体"/>
                <a:ea typeface="华文楷体"/>
              </a:rPr>
              <a:t>游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1167741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</a:rPr>
              <a:t>降</a:t>
            </a:r>
            <a:endParaRPr lang="zh-CN" altLang="en-US" sz="30000" dirty="0"/>
          </a:p>
        </p:txBody>
      </p:sp>
    </p:spTree>
    <p:extLst>
      <p:ext uri="{BB962C8B-B14F-4D97-AF65-F5344CB8AC3E}">
        <p14:creationId xmlns:p14="http://schemas.microsoft.com/office/powerpoint/2010/main" val="3000923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7744" y="1196752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0" dirty="0" smtClean="0">
                <a:latin typeface="华文楷体" pitchFamily="2" charset="-122"/>
                <a:ea typeface="华文楷体" pitchFamily="2" charset="-122"/>
              </a:rPr>
              <a:t>飘</a:t>
            </a:r>
            <a:endParaRPr lang="zh-CN" altLang="en-US" sz="3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97601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0" dirty="0">
                <a:latin typeface="华文楷体" pitchFamily="2" charset="-122"/>
                <a:ea typeface="华文楷体" pitchFamily="2" charset="-122"/>
              </a:rPr>
              <a:t>青草</a:t>
            </a:r>
            <a:endParaRPr lang="zh-CN" altLang="en-US" sz="3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31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游戏一：你做我猜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solidFill>
                  <a:srgbClr val="408000"/>
                </a:solidFill>
              </a:rPr>
              <a:t>春天</a:t>
            </a:r>
            <a:endParaRPr kumimoji="1" lang="en-US" altLang="zh-CN" sz="4400" dirty="0" smtClean="0">
              <a:solidFill>
                <a:srgbClr val="408000"/>
              </a:solidFill>
            </a:endParaRPr>
          </a:p>
          <a:p>
            <a:pPr marL="0" indent="0">
              <a:buNone/>
            </a:pPr>
            <a:r>
              <a:rPr kumimoji="1" lang="zh-CN" altLang="en-US" sz="4400" dirty="0" smtClean="0"/>
              <a:t>        </a:t>
            </a:r>
            <a:r>
              <a:rPr kumimoji="1" lang="zh-CN" altLang="en-US" sz="4400" dirty="0" smtClean="0">
                <a:solidFill>
                  <a:srgbClr val="FFFF00"/>
                </a:solidFill>
              </a:rPr>
              <a:t>夏天</a:t>
            </a:r>
            <a:endParaRPr kumimoji="1" lang="en-US" altLang="zh-CN" sz="44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kumimoji="1" lang="zh-CN" altLang="en-US" sz="4400" dirty="0" smtClean="0"/>
              <a:t>                  </a:t>
            </a:r>
            <a:r>
              <a:rPr kumimoji="1" lang="zh-CN" altLang="en-US" sz="4400" dirty="0" smtClean="0">
                <a:solidFill>
                  <a:srgbClr val="FF8000"/>
                </a:solidFill>
              </a:rPr>
              <a:t>秋天</a:t>
            </a:r>
            <a:endParaRPr kumimoji="1" lang="en-US" altLang="zh-CN" sz="4400" dirty="0" smtClean="0">
              <a:solidFill>
                <a:srgbClr val="FF8000"/>
              </a:solidFill>
            </a:endParaRPr>
          </a:p>
          <a:p>
            <a:pPr marL="0" indent="0">
              <a:buNone/>
            </a:pPr>
            <a:r>
              <a:rPr kumimoji="1" lang="zh-CN" altLang="en-US" sz="4400" dirty="0" smtClean="0"/>
              <a:t>                            </a:t>
            </a:r>
            <a:r>
              <a:rPr kumimoji="1" lang="zh-CN" altLang="en-US" sz="4400" dirty="0" smtClean="0">
                <a:solidFill>
                  <a:srgbClr val="0000FF"/>
                </a:solidFill>
              </a:rPr>
              <a:t>冬天</a:t>
            </a:r>
            <a:endParaRPr kumimoji="1" lang="en-US" altLang="zh-CN" sz="44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0" dirty="0" smtClean="0">
                <a:latin typeface="华文楷体" pitchFamily="2" charset="-122"/>
                <a:ea typeface="华文楷体" pitchFamily="2" charset="-122"/>
              </a:rPr>
              <a:t>游鱼</a:t>
            </a:r>
            <a:endParaRPr lang="zh-CN" altLang="en-US" sz="3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819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0" dirty="0">
                <a:latin typeface="华文楷体" pitchFamily="2" charset="-122"/>
                <a:ea typeface="华文楷体" pitchFamily="2" charset="-122"/>
              </a:rPr>
              <a:t>飞鸟</a:t>
            </a:r>
          </a:p>
        </p:txBody>
      </p:sp>
    </p:spTree>
    <p:extLst>
      <p:ext uri="{BB962C8B-B14F-4D97-AF65-F5344CB8AC3E}">
        <p14:creationId xmlns:p14="http://schemas.microsoft.com/office/powerpoint/2010/main" val="14043093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0" dirty="0" smtClean="0">
                <a:latin typeface="华文楷体" pitchFamily="2" charset="-122"/>
                <a:ea typeface="华文楷体" pitchFamily="2" charset="-122"/>
              </a:rPr>
              <a:t>红花</a:t>
            </a:r>
            <a:endParaRPr lang="zh-CN" altLang="en-US" sz="3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584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0" dirty="0" smtClean="0">
                <a:latin typeface="华文楷体" pitchFamily="2" charset="-122"/>
                <a:ea typeface="华文楷体" pitchFamily="2" charset="-122"/>
              </a:rPr>
              <a:t>鸟入林</a:t>
            </a:r>
            <a:endParaRPr lang="zh-CN" altLang="en-US" sz="2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871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0" dirty="0">
                <a:latin typeface="华文楷体" pitchFamily="2" charset="-122"/>
                <a:ea typeface="华文楷体" pitchFamily="2" charset="-122"/>
              </a:rPr>
              <a:t>池草青</a:t>
            </a:r>
          </a:p>
        </p:txBody>
      </p:sp>
    </p:spTree>
    <p:extLst>
      <p:ext uri="{BB962C8B-B14F-4D97-AF65-F5344CB8AC3E}">
        <p14:creationId xmlns:p14="http://schemas.microsoft.com/office/powerpoint/2010/main" val="357869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0" dirty="0" smtClean="0">
                <a:latin typeface="华文楷体" pitchFamily="2" charset="-122"/>
                <a:ea typeface="华文楷体" pitchFamily="2" charset="-122"/>
              </a:rPr>
              <a:t>秋霜降</a:t>
            </a:r>
            <a:endParaRPr lang="zh-CN" altLang="en-US" sz="2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7328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0" dirty="0">
                <a:latin typeface="华文楷体" pitchFamily="2" charset="-122"/>
                <a:ea typeface="华文楷体" pitchFamily="2" charset="-122"/>
              </a:rPr>
              <a:t>冬</a:t>
            </a:r>
            <a:r>
              <a:rPr lang="zh-CN" altLang="en-US" sz="20000" dirty="0" smtClean="0">
                <a:latin typeface="华文楷体" pitchFamily="2" charset="-122"/>
                <a:ea typeface="华文楷体" pitchFamily="2" charset="-122"/>
              </a:rPr>
              <a:t>雪飘</a:t>
            </a:r>
            <a:endParaRPr lang="zh-CN" altLang="en-US" sz="20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460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11851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5400" dirty="0">
                <a:latin typeface="华文楷体"/>
                <a:ea typeface="华文楷体"/>
                <a:cs typeface="华文楷体"/>
              </a:rPr>
              <a:t>春风吹    夏雨落    秋霜降    冬雪飘</a:t>
            </a:r>
            <a:endParaRPr kumimoji="1" lang="en-US" altLang="zh-CN" sz="5400" dirty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>
                <a:latin typeface="华文楷体"/>
                <a:ea typeface="华文楷体"/>
                <a:cs typeface="华文楷体"/>
              </a:rPr>
              <a:t>池草青    山花红    鱼出水    鸟入林</a:t>
            </a:r>
            <a:endParaRPr kumimoji="1" lang="en-US" altLang="zh-CN" sz="5400" dirty="0">
              <a:latin typeface="华文楷体"/>
              <a:ea typeface="华文楷体"/>
              <a:cs typeface="华文楷体"/>
            </a:endParaRPr>
          </a:p>
          <a:p>
            <a:endParaRPr kumimoji="1" lang="zh-CN" altLang="en-US" sz="54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892449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春风吹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山花红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    </a:t>
            </a:r>
            <a:endParaRPr kumimoji="1" lang="en-US" altLang="zh-CN" sz="5400" dirty="0" smtClean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夏雨落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池</a:t>
            </a:r>
            <a:r>
              <a:rPr kumimoji="1" lang="zh-CN" altLang="en-US" sz="5400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草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青</a:t>
            </a:r>
            <a:r>
              <a:rPr kumimoji="1" lang="zh-CN" altLang="zh-CN" sz="5400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  <a:endParaRPr kumimoji="1" lang="en-US" altLang="zh-CN" sz="5400" dirty="0" smtClean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秋霜降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鸟入林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冬雪飘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鱼藏水。</a:t>
            </a:r>
            <a:endParaRPr kumimoji="1" lang="en-US" altLang="zh-CN" sz="5400" dirty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en-US" altLang="zh-CN" dirty="0">
              <a:latin typeface="华文楷体"/>
              <a:ea typeface="华文楷体"/>
              <a:cs typeface="华文楷体"/>
            </a:endParaRPr>
          </a:p>
          <a:p>
            <a:endParaRPr kumimoji="1" lang="zh-CN" altLang="en-US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7011887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游戏三：看词说词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5400" dirty="0" smtClean="0">
                <a:latin typeface="华文楷体"/>
                <a:ea typeface="华文楷体"/>
                <a:cs typeface="华文楷体"/>
              </a:rPr>
              <a:t>春风  ？</a:t>
            </a:r>
            <a:endParaRPr kumimoji="1" lang="en-US" altLang="zh-CN" sz="5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latin typeface="华文楷体"/>
                <a:ea typeface="华文楷体"/>
                <a:cs typeface="华文楷体"/>
              </a:rPr>
              <a:t>夏雨  ？</a:t>
            </a:r>
            <a:endParaRPr kumimoji="1" lang="en-US" altLang="zh-CN" sz="5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latin typeface="华文楷体"/>
                <a:ea typeface="华文楷体"/>
                <a:cs typeface="华文楷体"/>
              </a:rPr>
              <a:t>秋霜  ？</a:t>
            </a:r>
            <a:endParaRPr kumimoji="1" lang="en-US" altLang="zh-CN" sz="5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latin typeface="华文楷体"/>
                <a:ea typeface="华文楷体"/>
                <a:cs typeface="华文楷体"/>
              </a:rPr>
              <a:t>冬雪  ？</a:t>
            </a:r>
            <a:endParaRPr kumimoji="1" lang="zh-CN" altLang="en-US" sz="54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4058602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春夏秋冬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春夏秋冬是地球的四季，也为一年。春天一般从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月份开始，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月份结束，夏天从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月份开始，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月份结束；秋天从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月份开始，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月份结束；冬天从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月份开始，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月份结束。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5455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l="-13071" r="-13071"/>
          <a:stretch>
            <a:fillRect/>
          </a:stretch>
        </p:blipFill>
        <p:spPr>
          <a:xfrm>
            <a:off x="-638100" y="533400"/>
            <a:ext cx="10672763" cy="6324600"/>
          </a:xfrm>
        </p:spPr>
      </p:pic>
      <p:sp>
        <p:nvSpPr>
          <p:cNvPr id="5" name="矩形 4"/>
          <p:cNvSpPr/>
          <p:nvPr/>
        </p:nvSpPr>
        <p:spPr>
          <a:xfrm>
            <a:off x="6303796" y="5557472"/>
            <a:ext cx="2610074" cy="1025277"/>
          </a:xfrm>
          <a:prstGeom prst="rect">
            <a:avLst/>
          </a:prstGeom>
          <a:solidFill>
            <a:srgbClr val="A484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56853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l="-8864" r="-8864"/>
          <a:stretch>
            <a:fillRect/>
          </a:stretch>
        </p:blipFill>
        <p:spPr>
          <a:xfrm>
            <a:off x="-649750" y="533399"/>
            <a:ext cx="10463865" cy="6200809"/>
          </a:xfrm>
        </p:spPr>
      </p:pic>
      <p:sp>
        <p:nvSpPr>
          <p:cNvPr id="5" name="矩形 4"/>
          <p:cNvSpPr/>
          <p:nvPr/>
        </p:nvSpPr>
        <p:spPr>
          <a:xfrm>
            <a:off x="5849364" y="5359405"/>
            <a:ext cx="3157724" cy="1025278"/>
          </a:xfrm>
          <a:prstGeom prst="rect">
            <a:avLst/>
          </a:prstGeom>
          <a:solidFill>
            <a:srgbClr val="987A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84717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l="-3741" r="-3741"/>
          <a:stretch>
            <a:fillRect/>
          </a:stretch>
        </p:blipFill>
        <p:spPr>
          <a:xfrm>
            <a:off x="-521578" y="244671"/>
            <a:ext cx="10007378" cy="6268174"/>
          </a:xfrm>
        </p:spPr>
      </p:pic>
      <p:sp>
        <p:nvSpPr>
          <p:cNvPr id="5" name="矩形 4"/>
          <p:cNvSpPr/>
          <p:nvPr/>
        </p:nvSpPr>
        <p:spPr>
          <a:xfrm>
            <a:off x="5837711" y="5149691"/>
            <a:ext cx="3306289" cy="1363154"/>
          </a:xfrm>
          <a:prstGeom prst="rect">
            <a:avLst/>
          </a:prstGeom>
          <a:solidFill>
            <a:srgbClr val="9682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86433" y="5103087"/>
            <a:ext cx="407824" cy="792259"/>
          </a:xfrm>
          <a:prstGeom prst="rect">
            <a:avLst/>
          </a:prstGeom>
          <a:solidFill>
            <a:srgbClr val="CED2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74558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l="-4370" r="-4370"/>
          <a:stretch>
            <a:fillRect/>
          </a:stretch>
        </p:blipFill>
        <p:spPr>
          <a:xfrm>
            <a:off x="34956" y="661560"/>
            <a:ext cx="8949980" cy="5303692"/>
          </a:xfrm>
        </p:spPr>
      </p:pic>
    </p:spTree>
    <p:extLst>
      <p:ext uri="{BB962C8B-B14F-4D97-AF65-F5344CB8AC3E}">
        <p14:creationId xmlns:p14="http://schemas.microsoft.com/office/powerpoint/2010/main" val="1209687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l="-12940" r="-12940"/>
          <a:stretch>
            <a:fillRect/>
          </a:stretch>
        </p:blipFill>
        <p:spPr>
          <a:xfrm>
            <a:off x="-1010965" y="198067"/>
            <a:ext cx="11206691" cy="6641002"/>
          </a:xfrm>
          <a:solidFill>
            <a:schemeClr val="bg1">
              <a:lumMod val="85000"/>
            </a:schemeClr>
          </a:solidFill>
        </p:spPr>
      </p:pic>
      <p:sp>
        <p:nvSpPr>
          <p:cNvPr id="5" name="矩形 4"/>
          <p:cNvSpPr/>
          <p:nvPr/>
        </p:nvSpPr>
        <p:spPr>
          <a:xfrm>
            <a:off x="151477" y="4497242"/>
            <a:ext cx="2318772" cy="547590"/>
          </a:xfrm>
          <a:prstGeom prst="rect">
            <a:avLst/>
          </a:prstGeom>
          <a:solidFill>
            <a:srgbClr val="CBCB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80427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春风吹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山花红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    </a:t>
            </a:r>
            <a:endParaRPr kumimoji="1" lang="en-US" altLang="zh-CN" sz="5400" dirty="0" smtClean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夏雨落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池</a:t>
            </a:r>
            <a:r>
              <a:rPr kumimoji="1" lang="zh-CN" altLang="en-US" sz="5400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草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青</a:t>
            </a:r>
            <a:r>
              <a:rPr kumimoji="1" lang="zh-CN" altLang="zh-CN" sz="5400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  <a:endParaRPr kumimoji="1" lang="en-US" altLang="zh-CN" sz="5400" dirty="0" smtClean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秋霜降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鸟入林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;</a:t>
            </a:r>
          </a:p>
          <a:p>
            <a:pPr marL="0" indent="0">
              <a:buNone/>
            </a:pP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冬雪飘</a:t>
            </a:r>
            <a:r>
              <a:rPr kumimoji="1" lang="en-US" altLang="zh-CN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kumimoji="1" lang="zh-CN" altLang="en-US" sz="5400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鱼藏水。</a:t>
            </a:r>
            <a:endParaRPr kumimoji="1" lang="en-US" altLang="zh-CN" sz="5400" dirty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en-US" altLang="zh-CN" dirty="0">
              <a:latin typeface="华文楷体"/>
              <a:ea typeface="华文楷体"/>
              <a:cs typeface="华文楷体"/>
            </a:endParaRPr>
          </a:p>
          <a:p>
            <a:endParaRPr kumimoji="1" lang="zh-CN" altLang="en-US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786243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7833"/>
            <a:ext cx="8229600" cy="990600"/>
          </a:xfrm>
        </p:spPr>
        <p:txBody>
          <a:bodyPr/>
          <a:lstStyle/>
          <a:p>
            <a:r>
              <a:rPr kumimoji="1" lang="zh-CN" altLang="en-US" dirty="0" smtClean="0"/>
              <a:t>书写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44208" y="1600200"/>
            <a:ext cx="2242592" cy="4876800"/>
          </a:xfrm>
        </p:spPr>
        <p:txBody>
          <a:bodyPr>
            <a:normAutofit/>
          </a:bodyPr>
          <a:lstStyle/>
          <a:p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春天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春风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春雨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春日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春季</a:t>
            </a:r>
            <a:endParaRPr kumimoji="1" lang="zh-CN" altLang="en-US" sz="3600" dirty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5" name="矩形 4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>
              <a:stCxn id="5" idx="1"/>
              <a:endCxn id="5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1259632" y="1240299"/>
            <a:ext cx="45105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  <a:cs typeface="华文楷体"/>
              </a:rPr>
              <a:t>春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4250719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风雨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大风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风衣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秋风</a:t>
            </a:r>
            <a:endParaRPr kumimoji="1" lang="zh-CN" altLang="en-US" sz="4400" dirty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259632" y="980728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  <a:cs typeface="华文楷体"/>
              </a:rPr>
              <a:t>风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7495364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花生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红花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花朵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花儿</a:t>
            </a:r>
            <a:endParaRPr kumimoji="1" lang="zh-CN" altLang="en-US" sz="4400" dirty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87624" y="1268760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0000" dirty="0" smtClean="0">
                <a:latin typeface="华文楷体"/>
                <a:ea typeface="华文楷体"/>
                <a:cs typeface="华文楷体"/>
              </a:rPr>
              <a:t>花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9021477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出入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入口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进入</a:t>
            </a:r>
            <a:endParaRPr kumimoji="1" lang="zh-CN" altLang="en-US" sz="4400" dirty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15616" y="1268760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30000" dirty="0" smtClean="0">
                <a:latin typeface="华文楷体"/>
                <a:ea typeface="华文楷体"/>
                <a:cs typeface="华文楷体"/>
              </a:rPr>
              <a:t>入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050158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9951388900f6a8ae230ff0e960a5c13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0" y="1386621"/>
            <a:ext cx="5753100" cy="381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7100" y="230477"/>
            <a:ext cx="2816900" cy="990600"/>
          </a:xfrm>
        </p:spPr>
        <p:txBody>
          <a:bodyPr>
            <a:noAutofit/>
          </a:bodyPr>
          <a:lstStyle/>
          <a:p>
            <a:r>
              <a:rPr kumimoji="1" lang="zh-CN" altLang="en-US" sz="8800" dirty="0" smtClean="0"/>
              <a:t>春天</a:t>
            </a:r>
            <a:endParaRPr kumimoji="1" lang="zh-CN" altLang="en-US" sz="8800" dirty="0"/>
          </a:p>
        </p:txBody>
      </p:sp>
      <p:pic>
        <p:nvPicPr>
          <p:cNvPr id="5" name="图片 4" descr="a1bd58afbf341b52010c4f898a634bc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291621"/>
            <a:ext cx="5468588" cy="3663954"/>
          </a:xfrm>
          <a:prstGeom prst="rect">
            <a:avLst/>
          </a:prstGeom>
        </p:spPr>
      </p:pic>
      <p:pic>
        <p:nvPicPr>
          <p:cNvPr id="7" name="内容占位符 6" descr="d6548da0c8429503a60c8d325a3652ab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2593"/>
          <a:stretch>
            <a:fillRect/>
          </a:stretch>
        </p:blipFill>
        <p:spPr>
          <a:xfrm>
            <a:off x="-1" y="29345"/>
            <a:ext cx="5868399" cy="3477570"/>
          </a:xfrm>
        </p:spPr>
      </p:pic>
    </p:spTree>
    <p:extLst>
      <p:ext uri="{BB962C8B-B14F-4D97-AF65-F5344CB8AC3E}">
        <p14:creationId xmlns:p14="http://schemas.microsoft.com/office/powerpoint/2010/main" val="10928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冬天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冬眠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冬雪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冬日</a:t>
            </a:r>
            <a:endParaRPr kumimoji="1" lang="zh-CN" altLang="en-US" sz="4400" dirty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15616" y="1268760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30000" dirty="0" smtClean="0">
                <a:latin typeface="华文楷体"/>
                <a:ea typeface="华文楷体"/>
                <a:cs typeface="华文楷体"/>
              </a:rPr>
              <a:t>冬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6479091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雪花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大雪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下雪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雪人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87624" y="1268760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30000" dirty="0" smtClean="0">
                <a:latin typeface="华文楷体"/>
                <a:ea typeface="华文楷体"/>
                <a:cs typeface="华文楷体"/>
              </a:rPr>
              <a:t>雪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6638905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216" y="1600200"/>
            <a:ext cx="2170584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飞鸟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飞天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飞翔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飞机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4400" dirty="0" smtClean="0">
                <a:latin typeface="华文楷体"/>
                <a:ea typeface="华文楷体"/>
                <a:cs typeface="华文楷体"/>
              </a:rPr>
              <a:t>飞上</a:t>
            </a:r>
            <a:endParaRPr kumimoji="1" lang="en-US" altLang="zh-CN" sz="4400" dirty="0" smtClean="0"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71600" y="1700808"/>
            <a:ext cx="4510518" cy="4510518"/>
            <a:chOff x="1979712" y="1853232"/>
            <a:chExt cx="4510518" cy="4510518"/>
          </a:xfrm>
        </p:grpSpPr>
        <p:sp>
          <p:nvSpPr>
            <p:cNvPr id="6" name="矩形 5"/>
            <p:cNvSpPr/>
            <p:nvPr/>
          </p:nvSpPr>
          <p:spPr>
            <a:xfrm>
              <a:off x="1979712" y="1853232"/>
              <a:ext cx="4510518" cy="45105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4234971" y="1853232"/>
              <a:ext cx="0" cy="4510518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6" idx="1"/>
              <a:endCxn id="6" idx="3"/>
            </p:cNvCxnSpPr>
            <p:nvPr/>
          </p:nvCxnSpPr>
          <p:spPr>
            <a:xfrm>
              <a:off x="1979712" y="4108491"/>
              <a:ext cx="4510518" cy="0"/>
            </a:xfrm>
            <a:prstGeom prst="line">
              <a:avLst/>
            </a:prstGeom>
            <a:ln w="28575" cmpd="sng">
              <a:solidFill>
                <a:srgbClr val="0000FF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87624" y="1268760"/>
            <a:ext cx="4078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30000" dirty="0" smtClean="0">
                <a:latin typeface="华文楷体"/>
                <a:ea typeface="华文楷体"/>
                <a:cs typeface="华文楷体"/>
              </a:rPr>
              <a:t>飞</a:t>
            </a:r>
            <a:endParaRPr kumimoji="1" lang="zh-CN" altLang="en-US" sz="300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87282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48345" y="385694"/>
            <a:ext cx="2595655" cy="990600"/>
          </a:xfrm>
        </p:spPr>
        <p:txBody>
          <a:bodyPr>
            <a:noAutofit/>
          </a:bodyPr>
          <a:lstStyle/>
          <a:p>
            <a:r>
              <a:rPr kumimoji="1" lang="zh-CN" altLang="en-US" sz="8800" dirty="0" smtClean="0"/>
              <a:t>夏天</a:t>
            </a:r>
            <a:endParaRPr kumimoji="1" lang="zh-CN" altLang="en-US" sz="8800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 t="3233" b="3233"/>
          <a:stretch>
            <a:fillRect/>
          </a:stretch>
        </p:blipFill>
        <p:spPr>
          <a:xfrm>
            <a:off x="0" y="0"/>
            <a:ext cx="6292144" cy="3728678"/>
          </a:xfrm>
        </p:spPr>
      </p:pic>
      <p:pic>
        <p:nvPicPr>
          <p:cNvPr id="7" name="图片 6" descr="f0713df247b676483fd396035ed68b4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2815"/>
            <a:ext cx="8913871" cy="401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0346" y="530859"/>
            <a:ext cx="2863654" cy="990600"/>
          </a:xfrm>
        </p:spPr>
        <p:txBody>
          <a:bodyPr>
            <a:noAutofit/>
          </a:bodyPr>
          <a:lstStyle/>
          <a:p>
            <a:r>
              <a:rPr kumimoji="1" lang="zh-CN" altLang="en-US" sz="8800" dirty="0" smtClean="0"/>
              <a:t>秋天</a:t>
            </a:r>
            <a:endParaRPr kumimoji="1" lang="zh-CN" altLang="en-US" sz="8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t="5356" b="53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7959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809" y="38100"/>
            <a:ext cx="8229600" cy="990600"/>
          </a:xfrm>
        </p:spPr>
        <p:txBody>
          <a:bodyPr>
            <a:noAutofit/>
          </a:bodyPr>
          <a:lstStyle/>
          <a:p>
            <a:r>
              <a:rPr kumimoji="1" lang="zh-CN" altLang="en-US" sz="8800" dirty="0" smtClean="0"/>
              <a:t>冬天</a:t>
            </a:r>
            <a:endParaRPr kumimoji="1" lang="zh-CN" altLang="en-US" sz="8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t="2885" b="2885"/>
          <a:stretch>
            <a:fillRect/>
          </a:stretch>
        </p:blipFill>
        <p:spPr>
          <a:xfrm>
            <a:off x="-1" y="1317099"/>
            <a:ext cx="9350271" cy="5540901"/>
          </a:xfrm>
        </p:spPr>
      </p:pic>
    </p:spTree>
    <p:extLst>
      <p:ext uri="{BB962C8B-B14F-4D97-AF65-F5344CB8AC3E}">
        <p14:creationId xmlns:p14="http://schemas.microsoft.com/office/powerpoint/2010/main" val="2437417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游戏二：词语大闯关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春风    夏雨    秋霜    冬雪      青草    红花   游鱼    飞鸟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en-US" altLang="zh-CN" sz="3600" dirty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春风吹    夏雨落    秋霜降    冬雪飘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池草青    山花红    鱼出水    鸟入林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en-US" altLang="zh-CN" sz="3600" dirty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3600" dirty="0" smtClean="0">
                <a:latin typeface="华文楷体"/>
                <a:ea typeface="华文楷体"/>
                <a:cs typeface="华文楷体"/>
              </a:rPr>
              <a:t>霜  吹   落   降   飘   游   池   入 </a:t>
            </a:r>
            <a:endParaRPr kumimoji="1" lang="en-US" altLang="zh-CN" sz="36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zh-CN" altLang="en-US" sz="3600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6193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4157" y="1110863"/>
            <a:ext cx="8759626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7200" dirty="0">
                <a:latin typeface="华文楷体"/>
                <a:ea typeface="华文楷体"/>
                <a:cs typeface="华文楷体"/>
              </a:rPr>
              <a:t>霜  </a:t>
            </a:r>
            <a:r>
              <a:rPr kumimoji="1" lang="zh-CN" altLang="en-US" sz="7200" dirty="0" smtClean="0">
                <a:latin typeface="华文楷体"/>
                <a:ea typeface="华文楷体"/>
                <a:cs typeface="华文楷体"/>
              </a:rPr>
              <a:t> 吹    落    降    飘   </a:t>
            </a:r>
            <a:endParaRPr kumimoji="1" lang="en-US" altLang="zh-CN" sz="7200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endParaRPr kumimoji="1" lang="en-US" altLang="zh-CN" sz="7200" dirty="0">
              <a:latin typeface="华文楷体"/>
              <a:ea typeface="华文楷体"/>
              <a:cs typeface="华文楷体"/>
            </a:endParaRPr>
          </a:p>
          <a:p>
            <a:pPr marL="0" indent="0">
              <a:buNone/>
            </a:pPr>
            <a:r>
              <a:rPr kumimoji="1" lang="zh-CN" altLang="en-US" sz="7200" dirty="0" smtClean="0">
                <a:latin typeface="华文楷体"/>
                <a:ea typeface="华文楷体"/>
                <a:cs typeface="华文楷体"/>
              </a:rPr>
              <a:t>游    池    入 </a:t>
            </a:r>
            <a:endParaRPr kumimoji="1" lang="en-US" altLang="zh-CN" sz="7200" dirty="0">
              <a:latin typeface="华文楷体"/>
              <a:ea typeface="华文楷体"/>
              <a:cs typeface="华文楷体"/>
            </a:endParaRPr>
          </a:p>
          <a:p>
            <a:endParaRPr kumimoji="1" lang="zh-CN" altLang="en-US" sz="7200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65" y="783522"/>
            <a:ext cx="20973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latin typeface="黑体"/>
                <a:ea typeface="黑体"/>
                <a:cs typeface="黑体"/>
              </a:rPr>
              <a:t>shu</a:t>
            </a:r>
            <a:r>
              <a:rPr kumimoji="1" lang="en-US" altLang="zh-CN" sz="4000" dirty="0" err="1" smtClean="0">
                <a:solidFill>
                  <a:schemeClr val="tx2">
                    <a:lumMod val="75000"/>
                  </a:schemeClr>
                </a:solidFill>
                <a:latin typeface="黑体"/>
                <a:ea typeface="黑体"/>
                <a:cs typeface="黑体"/>
              </a:rPr>
              <a:t>ān</a:t>
            </a:r>
            <a:r>
              <a:rPr kumimoji="1" lang="en-US" altLang="zh-CN" sz="4000" dirty="0" err="1" smtClean="0">
                <a:solidFill>
                  <a:schemeClr val="tx2">
                    <a:lumMod val="75000"/>
                  </a:schemeClr>
                </a:solidFill>
                <a:latin typeface="Chalkboard"/>
                <a:ea typeface="黑体"/>
                <a:cs typeface="Chalkboard"/>
              </a:rPr>
              <a:t>g</a:t>
            </a:r>
            <a:endParaRPr kumimoji="1" lang="zh-CN" altLang="en-US" sz="4000" dirty="0">
              <a:solidFill>
                <a:schemeClr val="tx2">
                  <a:lumMod val="75000"/>
                </a:schemeClr>
              </a:solidFill>
              <a:latin typeface="Chalkboard"/>
              <a:ea typeface="黑体"/>
              <a:cs typeface="Chalkboar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1034" y="761333"/>
            <a:ext cx="1398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/>
              <a:t>chuī</a:t>
            </a:r>
            <a:endParaRPr kumimoji="1"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3717023" y="738031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smtClean="0"/>
              <a:t>luò</a:t>
            </a:r>
            <a:endParaRPr kumimoji="1" lang="zh-CN" alt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5313361" y="719693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4000" dirty="0" smtClean="0">
                <a:latin typeface="Chalkboard"/>
                <a:cs typeface="Chalkboard"/>
              </a:rPr>
              <a:t>j</a:t>
            </a:r>
            <a:r>
              <a:rPr kumimoji="1" lang="en-US" altLang="zh-CN" sz="4000" dirty="0" err="1" smtClean="0">
                <a:latin typeface="Chalkboard"/>
                <a:cs typeface="Chalkboard"/>
              </a:rPr>
              <a:t>i</a:t>
            </a:r>
            <a:r>
              <a:rPr kumimoji="1" lang="en-US" altLang="zh-CN" sz="4000" dirty="0" err="1" smtClean="0">
                <a:solidFill>
                  <a:srgbClr val="A53926"/>
                </a:solidFill>
                <a:latin typeface="Chalkboard"/>
                <a:cs typeface="Chalkboard"/>
              </a:rPr>
              <a:t>àng</a:t>
            </a:r>
            <a:endParaRPr kumimoji="1" lang="zh-CN" altLang="en-US" sz="4000" dirty="0">
              <a:solidFill>
                <a:srgbClr val="A53926"/>
              </a:solidFill>
              <a:latin typeface="Chalkboard"/>
              <a:cs typeface="Chalkboard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5318" y="811966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4000" dirty="0" smtClean="0">
                <a:latin typeface="+mj-lt"/>
                <a:cs typeface="Chalkboard"/>
              </a:rPr>
              <a:t>p</a:t>
            </a:r>
            <a:r>
              <a:rPr kumimoji="1" lang="en-US" altLang="zh-CN" sz="4000" dirty="0" err="1" smtClean="0">
                <a:latin typeface="+mj-lt"/>
                <a:cs typeface="Chalkboard"/>
              </a:rPr>
              <a:t>i</a:t>
            </a:r>
            <a:r>
              <a:rPr kumimoji="1" lang="en-US" altLang="zh-CN" sz="4000" dirty="0" err="1" smtClean="0">
                <a:latin typeface="Century Gothic"/>
                <a:cs typeface="Century Gothic"/>
              </a:rPr>
              <a:t>ā</a:t>
            </a:r>
            <a:r>
              <a:rPr kumimoji="1" lang="en-US" altLang="zh-CN" sz="4000" dirty="0" err="1" smtClean="0">
                <a:latin typeface="+mj-lt"/>
                <a:cs typeface="Chalkboard"/>
              </a:rPr>
              <a:t>o</a:t>
            </a:r>
            <a:endParaRPr kumimoji="1" lang="zh-CN" altLang="en-US" sz="4000" dirty="0">
              <a:solidFill>
                <a:srgbClr val="A53926"/>
              </a:solidFill>
              <a:latin typeface="+mj-lt"/>
              <a:cs typeface="Chalkboard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345" y="3272175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4000" dirty="0" smtClean="0">
                <a:latin typeface="Chalkboard"/>
                <a:cs typeface="Chalkboard"/>
              </a:rPr>
              <a:t>y</a:t>
            </a:r>
            <a:r>
              <a:rPr kumimoji="1" lang="en-US" altLang="zh-CN" sz="4000" dirty="0" err="1" smtClean="0">
                <a:solidFill>
                  <a:srgbClr val="A53926"/>
                </a:solidFill>
                <a:latin typeface="Chalkboard"/>
                <a:cs typeface="Chalkboard"/>
              </a:rPr>
              <a:t>óu</a:t>
            </a:r>
            <a:endParaRPr kumimoji="1" lang="zh-CN" altLang="en-US" sz="4000" dirty="0">
              <a:solidFill>
                <a:srgbClr val="A53926"/>
              </a:solidFill>
              <a:latin typeface="Chalkboard"/>
              <a:cs typeface="Chalkboard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4074" y="3272175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4000" dirty="0" smtClean="0">
                <a:latin typeface="Chalkboard"/>
                <a:cs typeface="Chalkboard"/>
              </a:rPr>
              <a:t>c</a:t>
            </a:r>
            <a:r>
              <a:rPr kumimoji="1" lang="en-US" altLang="zh-CN" sz="4000" dirty="0" err="1" smtClean="0">
                <a:latin typeface="Chalkboard"/>
                <a:cs typeface="Chalkboard"/>
              </a:rPr>
              <a:t>hí</a:t>
            </a:r>
            <a:endParaRPr kumimoji="1" lang="zh-CN" altLang="en-US" sz="4000" dirty="0">
              <a:solidFill>
                <a:srgbClr val="A53926"/>
              </a:solidFill>
              <a:latin typeface="Chalkboard"/>
              <a:cs typeface="Chalkboard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3542" y="3305405"/>
            <a:ext cx="152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latin typeface="Chalkboard"/>
                <a:cs typeface="Chalkboard"/>
              </a:rPr>
              <a:t>rù</a:t>
            </a:r>
            <a:endParaRPr kumimoji="1" lang="zh-CN" altLang="en-US" sz="4000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22284913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清晰">
  <a:themeElements>
    <a:clrScheme name="清晰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清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清晰.thmx</Template>
  <TotalTime>92</TotalTime>
  <Words>303</Words>
  <Application>Microsoft Office PowerPoint</Application>
  <PresentationFormat>全屏显示(4:3)</PresentationFormat>
  <Paragraphs>101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清晰</vt:lpstr>
      <vt:lpstr>                 春夏秋冬</vt:lpstr>
      <vt:lpstr>游戏一：你做我猜</vt:lpstr>
      <vt:lpstr>春夏秋冬</vt:lpstr>
      <vt:lpstr>春天</vt:lpstr>
      <vt:lpstr>夏天</vt:lpstr>
      <vt:lpstr>秋天</vt:lpstr>
      <vt:lpstr>冬天</vt:lpstr>
      <vt:lpstr>游戏二：词语大闯关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游戏三：看词说词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书写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春夏秋冬</dc:title>
  <dc:creator>Ryen</dc:creator>
  <cp:lastModifiedBy>win7</cp:lastModifiedBy>
  <cp:revision>14</cp:revision>
  <dcterms:created xsi:type="dcterms:W3CDTF">2017-02-12T04:08:45Z</dcterms:created>
  <dcterms:modified xsi:type="dcterms:W3CDTF">2017-02-13T02:10:36Z</dcterms:modified>
</cp:coreProperties>
</file>