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2" r:id="rId3"/>
    <p:sldId id="362" r:id="rId4"/>
    <p:sldId id="278" r:id="rId5"/>
    <p:sldId id="323" r:id="rId6"/>
    <p:sldId id="291" r:id="rId7"/>
    <p:sldId id="326" r:id="rId8"/>
    <p:sldId id="327" r:id="rId9"/>
    <p:sldId id="328" r:id="rId10"/>
    <p:sldId id="329" r:id="rId11"/>
    <p:sldId id="360" r:id="rId12"/>
    <p:sldId id="330" r:id="rId13"/>
    <p:sldId id="331" r:id="rId14"/>
    <p:sldId id="324" r:id="rId15"/>
    <p:sldId id="296" r:id="rId16"/>
    <p:sldId id="292" r:id="rId17"/>
    <p:sldId id="293" r:id="rId18"/>
    <p:sldId id="401" r:id="rId19"/>
    <p:sldId id="294" r:id="rId20"/>
    <p:sldId id="402" r:id="rId21"/>
    <p:sldId id="295" r:id="rId22"/>
    <p:sldId id="290" r:id="rId23"/>
    <p:sldId id="325" r:id="rId24"/>
    <p:sldId id="279" r:id="rId25"/>
    <p:sldId id="280" r:id="rId26"/>
    <p:sldId id="281" r:id="rId27"/>
    <p:sldId id="282" r:id="rId28"/>
    <p:sldId id="283" r:id="rId29"/>
    <p:sldId id="285" r:id="rId30"/>
    <p:sldId id="286" r:id="rId31"/>
    <p:sldId id="287" r:id="rId32"/>
    <p:sldId id="288" r:id="rId33"/>
    <p:sldId id="259" r:id="rId34"/>
    <p:sldId id="261" r:id="rId35"/>
    <p:sldId id="262" r:id="rId36"/>
    <p:sldId id="264" r:id="rId37"/>
    <p:sldId id="263" r:id="rId38"/>
    <p:sldId id="265" r:id="rId39"/>
    <p:sldId id="266" r:id="rId40"/>
    <p:sldId id="277" r:id="rId41"/>
    <p:sldId id="405" r:id="rId42"/>
    <p:sldId id="404" r:id="rId43"/>
    <p:sldId id="407" r:id="rId44"/>
    <p:sldId id="409" r:id="rId45"/>
    <p:sldId id="410" r:id="rId46"/>
    <p:sldId id="411" r:id="rId47"/>
    <p:sldId id="406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2052"/>
    <a:srgbClr val="3333FF"/>
    <a:srgbClr val="48BC66"/>
    <a:srgbClr val="9900CC"/>
    <a:srgbClr val="0D45F7"/>
    <a:srgbClr val="FF0000"/>
    <a:srgbClr val="FF00FF"/>
    <a:srgbClr val="20E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35"/>
    <p:restoredTop sz="94660"/>
  </p:normalViewPr>
  <p:slideViewPr>
    <p:cSldViewPr showGuides="1">
      <p:cViewPr varScale="1">
        <p:scale>
          <a:sx n="108" d="100"/>
          <a:sy n="108" d="100"/>
        </p:scale>
        <p:origin x="-90" y="-84"/>
      </p:cViewPr>
      <p:guideLst>
        <p:guide orient="horz" pos="2160"/>
        <p:guide pos="2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microsoft.com/office/2007/relationships/media" Target="file:///C:\Users\lenovo\Desktop\&#29677;&#20027;&#20219;\r499.mp3" TargetMode="External"/><Relationship Id="rId3" Type="http://schemas.openxmlformats.org/officeDocument/2006/relationships/audio" Target="file:///C:\Users\lenovo\Desktop\&#29677;&#20027;&#20219;\r499.mp3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6" Type="http://schemas.microsoft.com/office/2007/relationships/media" Target="file:///C:\Documents%20and%20Settings\Administrator\&#26700;&#38754;\&#30000;&#24524;&#36187;&#39532;&#35838;&#20214;\&#25112;&#39532;&#22868;&#39536;&#20445;&#36793;&#30086;.mp3" TargetMode="External"/><Relationship Id="rId5" Type="http://schemas.openxmlformats.org/officeDocument/2006/relationships/audio" Target="file:///C:\Documents%20and%20Settings\Administrator\&#26700;&#38754;\&#30000;&#24524;&#36187;&#39532;&#35838;&#20214;\&#25112;&#39532;&#22868;&#39536;&#20445;&#36793;&#30086;.mp3" TargetMode="Externa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microsoft.com/office/2007/relationships/media" Target="file:///C:\Documents%20and%20Settings\Administrator\&#26700;&#38754;\&#30000;&#24524;&#36187;&#39532;&#35838;&#20214;\&#30000;&#37326;&#29748;&#22768;.mp3" TargetMode="External"/><Relationship Id="rId2" Type="http://schemas.openxmlformats.org/officeDocument/2006/relationships/audio" Target="file:///C:\Documents%20and%20Settings\Administrator\&#26700;&#38754;\&#30000;&#24524;&#36187;&#39532;&#35838;&#20214;\&#30000;&#37326;&#29748;&#22768;.mp3" TargetMode="External"/><Relationship Id="rId1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28.GIF"/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20.png"/><Relationship Id="rId3" Type="http://schemas.microsoft.com/office/2007/relationships/media" Target="file:///C:\Documents%20and%20Settings\Administrator\&#26700;&#38754;\&#30000;&#24524;&#36187;&#39532;&#35838;&#20214;\&#36187;&#39532;.mp3" TargetMode="External"/><Relationship Id="rId2" Type="http://schemas.openxmlformats.org/officeDocument/2006/relationships/audio" Target="file:///C:\Documents%20and%20Settings\Administrator\&#26700;&#38754;\&#30000;&#24524;&#36187;&#39532;&#35838;&#20214;\&#36187;&#39532;.mp3" TargetMode="External"/><Relationship Id="rId1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20044;&#40486;&#21917;&#27700;.swf" TargetMode="External"/><Relationship Id="rId2" Type="http://schemas.openxmlformats.org/officeDocument/2006/relationships/hyperlink" Target="&#21496;&#39532;&#20809;&#30776;&#32568;.swf" TargetMode="Externa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2895" y="560705"/>
            <a:ext cx="8155305" cy="5464175"/>
          </a:xfrm>
        </p:spPr>
        <p:txBody>
          <a:bodyPr/>
          <a:p>
            <a:pPr algn="l"/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选择</a:t>
            </a:r>
            <a:r>
              <a:rPr lang="en-US" altLang="zh-CN">
                <a:solidFill>
                  <a:srgbClr val="00B050"/>
                </a:solidFill>
              </a:rPr>
              <a:t>——</a:t>
            </a:r>
            <a:r>
              <a:rPr lang="zh-CN" altLang="en-US">
                <a:solidFill>
                  <a:srgbClr val="00B050"/>
                </a:solidFill>
              </a:rPr>
              <a:t>无私奉献  敬业爱国</a:t>
            </a:r>
            <a:br>
              <a:rPr lang="zh-CN" altLang="en-US">
                <a:solidFill>
                  <a:srgbClr val="00B050"/>
                </a:solidFill>
              </a:rPr>
            </a:b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智慧    zhì huì 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辨析判断、发明创造的能力：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人民的～是无穷的。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近义词</a:t>
            </a:r>
            <a:r>
              <a:rPr lang="en-US" altLang="zh-CN">
                <a:solidFill>
                  <a:srgbClr val="00B050"/>
                </a:solidFill>
              </a:rPr>
              <a:t>——</a:t>
            </a:r>
            <a:r>
              <a:rPr lang="zh-CN" altLang="en-US">
                <a:solidFill>
                  <a:srgbClr val="00B050"/>
                </a:solidFill>
              </a:rPr>
              <a:t>灵巧  聪明  机灵</a:t>
            </a:r>
            <a:br>
              <a:rPr lang="zh-CN" altLang="en-US">
                <a:solidFill>
                  <a:srgbClr val="00B050"/>
                </a:solidFill>
              </a:rPr>
            </a:br>
            <a:r>
              <a:rPr lang="zh-CN" altLang="en-US">
                <a:solidFill>
                  <a:srgbClr val="00B050"/>
                </a:solidFill>
              </a:rPr>
              <a:t>反义词</a:t>
            </a:r>
            <a:r>
              <a:rPr lang="en-US" altLang="zh-CN">
                <a:solidFill>
                  <a:srgbClr val="00B050"/>
                </a:solidFill>
              </a:rPr>
              <a:t>——</a:t>
            </a:r>
            <a:r>
              <a:rPr lang="zh-CN" altLang="en-US">
                <a:solidFill>
                  <a:srgbClr val="00B050"/>
                </a:solidFill>
              </a:rPr>
              <a:t>愚蠢   愚昧  痴呆</a:t>
            </a:r>
            <a:endParaRPr lang="zh-CN" altLang="en-US">
              <a:solidFill>
                <a:srgbClr val="00B05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670560" y="274955"/>
            <a:ext cx="7801610" cy="5851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36245" y="976630"/>
            <a:ext cx="8250555" cy="5149850"/>
          </a:xfrm>
        </p:spPr>
        <p:txBody>
          <a:bodyPr/>
          <a:p>
            <a:r>
              <a:rPr lang="zh-CN" altLang="en-US" sz="4400">
                <a:solidFill>
                  <a:srgbClr val="00B050"/>
                </a:solidFill>
              </a:rPr>
              <a:t>战国时候，齐国。</a:t>
            </a:r>
            <a:endParaRPr lang="zh-CN" altLang="en-US" sz="4400">
              <a:solidFill>
                <a:srgbClr val="00B050"/>
              </a:solidFill>
            </a:endParaRPr>
          </a:p>
          <a:p>
            <a:r>
              <a:rPr lang="zh-CN" altLang="en-US" sz="4400">
                <a:solidFill>
                  <a:srgbClr val="00B050"/>
                </a:solidFill>
              </a:rPr>
              <a:t>田忌    齐威王    孙膑</a:t>
            </a:r>
            <a:endParaRPr lang="zh-CN" altLang="en-US" sz="4400">
              <a:solidFill>
                <a:srgbClr val="00B050"/>
              </a:solidFill>
            </a:endParaRPr>
          </a:p>
          <a:p>
            <a:r>
              <a:rPr lang="zh-CN" altLang="en-US" sz="4400">
                <a:solidFill>
                  <a:srgbClr val="00B050"/>
                </a:solidFill>
              </a:rPr>
              <a:t>赛马</a:t>
            </a:r>
            <a:endParaRPr lang="zh-CN" altLang="en-US" sz="4400">
              <a:solidFill>
                <a:srgbClr val="00B050"/>
              </a:solidFill>
            </a:endParaRPr>
          </a:p>
          <a:p>
            <a:r>
              <a:rPr lang="zh-CN" altLang="en-US" sz="4400">
                <a:solidFill>
                  <a:srgbClr val="00B050"/>
                </a:solidFill>
              </a:rPr>
              <a:t>赛两次，第一次威王胜，第二次田忌用孙膑计谋取胜。</a:t>
            </a:r>
            <a:endParaRPr lang="zh-CN" altLang="en-US" sz="44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62635" y="802640"/>
            <a:ext cx="7924165" cy="4721225"/>
          </a:xfrm>
        </p:spPr>
        <p:txBody>
          <a:bodyPr/>
          <a:p>
            <a:r>
              <a:rPr lang="zh-CN" altLang="en-US"/>
              <a:t>再读课文，用图示法演示比赛情况。</a:t>
            </a:r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485" y="1491615"/>
            <a:ext cx="7033260" cy="44564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953770" y="647065"/>
            <a:ext cx="7903845" cy="52927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6" descr="53db3d72a8f77f008701b0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70" y="-3683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5" name="Text Box 9"/>
          <p:cNvSpPr txBox="1"/>
          <p:nvPr/>
        </p:nvSpPr>
        <p:spPr>
          <a:xfrm>
            <a:off x="1116013" y="765175"/>
            <a:ext cx="3455987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阅读要求：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边读边想，画出最能说明原因的语句。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</a:rPr>
              <a:t>、第一次比赛为什么田忌会失败？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29706" name="Picture 10" descr="思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4149725"/>
            <a:ext cx="187166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11" descr="马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2708275"/>
            <a:ext cx="1584325" cy="1368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5" descr="200841419512394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1" name="Rectangle 19"/>
          <p:cNvSpPr/>
          <p:nvPr/>
        </p:nvSpPr>
        <p:spPr>
          <a:xfrm>
            <a:off x="1403350" y="1628775"/>
            <a:ext cx="7129463" cy="2227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第一次</a:t>
            </a:r>
            <a:r>
              <a:rPr lang="zh-CN" altLang="en-US" sz="2800" b="1" dirty="0">
                <a:solidFill>
                  <a:srgbClr val="3333FF"/>
                </a:solidFill>
                <a:latin typeface="Arial" panose="020B0604020202020204" pitchFamily="34" charset="0"/>
              </a:rPr>
              <a:t>：他们把各自的马分成上、中、下三等。比赛的时候，上等马对上等马，中马等对中等马，下等马对下等马。由于齐威王每个等级的马都比田忌的强，三场比赛下来，田忌都失败了。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48"/>
          <p:cNvGrpSpPr/>
          <p:nvPr/>
        </p:nvGrpSpPr>
        <p:grpSpPr>
          <a:xfrm>
            <a:off x="4140200" y="2060575"/>
            <a:ext cx="431800" cy="144463"/>
            <a:chOff x="2608" y="1298"/>
            <a:chExt cx="272" cy="91"/>
          </a:xfrm>
        </p:grpSpPr>
        <p:sp>
          <p:nvSpPr>
            <p:cNvPr id="19464" name="Oval 22"/>
            <p:cNvSpPr/>
            <p:nvPr/>
          </p:nvSpPr>
          <p:spPr>
            <a:xfrm>
              <a:off x="2608" y="1298"/>
              <a:ext cx="46" cy="91"/>
            </a:xfrm>
            <a:prstGeom prst="ellipse">
              <a:avLst/>
            </a:prstGeom>
            <a:solidFill>
              <a:srgbClr val="DD4527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65" name="Oval 47"/>
            <p:cNvSpPr/>
            <p:nvPr/>
          </p:nvSpPr>
          <p:spPr>
            <a:xfrm>
              <a:off x="2835" y="1298"/>
              <a:ext cx="45" cy="90"/>
            </a:xfrm>
            <a:prstGeom prst="ellipse">
              <a:avLst/>
            </a:prstGeom>
            <a:solidFill>
              <a:srgbClr val="DD4527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70"/>
          <p:cNvGrpSpPr/>
          <p:nvPr/>
        </p:nvGrpSpPr>
        <p:grpSpPr>
          <a:xfrm>
            <a:off x="1692275" y="2997200"/>
            <a:ext cx="6480175" cy="431800"/>
            <a:chOff x="1066" y="1888"/>
            <a:chExt cx="4082" cy="272"/>
          </a:xfrm>
        </p:grpSpPr>
        <p:sp>
          <p:nvSpPr>
            <p:cNvPr id="19462" name="Line 68"/>
            <p:cNvSpPr/>
            <p:nvPr/>
          </p:nvSpPr>
          <p:spPr>
            <a:xfrm>
              <a:off x="3969" y="1888"/>
              <a:ext cx="117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3" name="Line 69"/>
            <p:cNvSpPr/>
            <p:nvPr/>
          </p:nvSpPr>
          <p:spPr>
            <a:xfrm>
              <a:off x="1066" y="2160"/>
              <a:ext cx="231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3" descr="4399b70e4e1430f1aa645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25"/>
          <p:cNvSpPr txBox="1"/>
          <p:nvPr/>
        </p:nvSpPr>
        <p:spPr>
          <a:xfrm>
            <a:off x="1547813" y="1196975"/>
            <a:ext cx="2808287" cy="286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</a:rPr>
              <a:t>第一次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下     </a:t>
            </a:r>
            <a:r>
              <a:rPr lang="en-US" altLang="zh-CN" sz="3200" b="1" dirty="0">
                <a:latin typeface="Arial" panose="020B0604020202020204" pitchFamily="34" charset="0"/>
              </a:rPr>
              <a:t>0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</a:rPr>
              <a:t>                                    </a:t>
            </a:r>
            <a:endParaRPr lang="en-US" altLang="zh-CN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下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WordArt 28"/>
          <p:cNvSpPr>
            <a:spLocks noTextEdit="1"/>
          </p:cNvSpPr>
          <p:nvPr/>
        </p:nvSpPr>
        <p:spPr>
          <a:xfrm>
            <a:off x="3132138" y="1268413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败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0485" name="Text Box 31"/>
          <p:cNvSpPr txBox="1"/>
          <p:nvPr/>
        </p:nvSpPr>
        <p:spPr>
          <a:xfrm>
            <a:off x="611188" y="981075"/>
            <a:ext cx="85407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00CC"/>
                </a:solidFill>
                <a:latin typeface="Arial" panose="020B0604020202020204" pitchFamily="34" charset="0"/>
                <a:ea typeface="隶书" pitchFamily="49" charset="-122"/>
              </a:rPr>
              <a:t>田忌     齐威王</a:t>
            </a:r>
            <a:endParaRPr lang="zh-CN" altLang="en-US" sz="4400" b="1" dirty="0">
              <a:solidFill>
                <a:srgbClr val="99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grpSp>
        <p:nvGrpSpPr>
          <p:cNvPr id="20486" name="Group 46"/>
          <p:cNvGrpSpPr/>
          <p:nvPr/>
        </p:nvGrpSpPr>
        <p:grpSpPr>
          <a:xfrm>
            <a:off x="1835150" y="2492375"/>
            <a:ext cx="1296988" cy="1008063"/>
            <a:chOff x="1156" y="1570"/>
            <a:chExt cx="817" cy="635"/>
          </a:xfrm>
        </p:grpSpPr>
        <p:sp>
          <p:nvSpPr>
            <p:cNvPr id="20487" name="Line 42"/>
            <p:cNvSpPr/>
            <p:nvPr/>
          </p:nvSpPr>
          <p:spPr>
            <a:xfrm>
              <a:off x="1156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88" name="Line 43"/>
            <p:cNvSpPr/>
            <p:nvPr/>
          </p:nvSpPr>
          <p:spPr>
            <a:xfrm>
              <a:off x="1565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489" name="Line 44"/>
            <p:cNvSpPr/>
            <p:nvPr/>
          </p:nvSpPr>
          <p:spPr>
            <a:xfrm>
              <a:off x="1973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67" name="Text Box 15"/>
          <p:cNvSpPr txBox="1"/>
          <p:nvPr/>
        </p:nvSpPr>
        <p:spPr>
          <a:xfrm>
            <a:off x="1245235" y="690245"/>
            <a:ext cx="624713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  田忌 </a:t>
            </a:r>
            <a:r>
              <a:rPr lang="zh-CN" altLang="en-US" sz="4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第一次</a:t>
            </a: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 齐威王</a:t>
            </a:r>
            <a:endParaRPr lang="zh-CN" altLang="en-US" sz="4800" b="1" dirty="0">
              <a:solidFill>
                <a:schemeClr val="hlink"/>
              </a:solidFill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上对上</a:t>
            </a:r>
            <a:endParaRPr lang="zh-CN" altLang="en-US" sz="4800" b="1" dirty="0">
              <a:solidFill>
                <a:schemeClr val="hlink"/>
              </a:solidFill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中对中      </a:t>
            </a: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cs typeface="Arial" panose="020B0604020202020204" pitchFamily="34" charset="0"/>
                <a:sym typeface="+mn-ea"/>
              </a:rPr>
              <a:t>}</a:t>
            </a: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      弱</a:t>
            </a:r>
            <a:endParaRPr lang="zh-CN" altLang="en-US" sz="4800" b="1" dirty="0">
              <a:solidFill>
                <a:schemeClr val="hlink"/>
              </a:solidFill>
              <a:ea typeface="楷体_GB2312" pitchFamily="49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hlink"/>
                </a:solidFill>
                <a:ea typeface="楷体_GB2312" pitchFamily="49" charset="-122"/>
                <a:sym typeface="+mn-ea"/>
              </a:rPr>
              <a:t>下对下 </a:t>
            </a:r>
            <a:endParaRPr lang="zh-CN" altLang="en-US" sz="4800" b="1" dirty="0">
              <a:solidFill>
                <a:srgbClr val="9900CC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    败 </a:t>
            </a:r>
            <a:r>
              <a:rPr lang="zh-CN" altLang="en-US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en-US" altLang="zh-CN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0:</a:t>
            </a:r>
            <a:r>
              <a:rPr lang="en-US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r>
              <a:rPr lang="zh-CN" altLang="en-US" sz="4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胜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17415" name="Picture 20" descr="2007117116104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5805488"/>
            <a:ext cx="66675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342130" y="2216150"/>
            <a:ext cx="459740" cy="1740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92" name="Text Box 20"/>
          <p:cNvSpPr txBox="1"/>
          <p:nvPr/>
        </p:nvSpPr>
        <p:spPr>
          <a:xfrm>
            <a:off x="1071880" y="1367155"/>
            <a:ext cx="720471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田忌和齐王</a:t>
            </a:r>
            <a:r>
              <a:rPr lang="zh-CN" altLang="en-US" sz="4400" dirty="0">
                <a:latin typeface="Arial" panose="020B0604020202020204" pitchFamily="34" charset="0"/>
              </a:rPr>
              <a:t>为什么有第二次比试？简单情况怎么样？关键人物是谁？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sz="2800" b="1" dirty="0">
              <a:solidFill>
                <a:srgbClr val="0D45F7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909320"/>
            <a:ext cx="8153400" cy="2881630"/>
          </a:xfrm>
        </p:spPr>
        <p:txBody>
          <a:bodyPr/>
          <a:p>
            <a:r>
              <a:rPr lang="zh-CN" altLang="en-US" b="1" dirty="0">
                <a:solidFill>
                  <a:srgbClr val="0D45F7"/>
                </a:solidFill>
                <a:latin typeface="Arial" panose="020B0604020202020204" pitchFamily="34" charset="0"/>
                <a:sym typeface="+mn-ea"/>
              </a:rPr>
              <a:t>发现孙膑</a:t>
            </a:r>
            <a:r>
              <a:rPr lang="en-US" altLang="zh-CN" b="1" dirty="0">
                <a:solidFill>
                  <a:srgbClr val="0D45F7"/>
                </a:solidFill>
                <a:latin typeface="Arial" panose="020B0604020202020204" pitchFamily="34" charset="0"/>
                <a:sym typeface="+mn-ea"/>
              </a:rPr>
              <a:t>——</a:t>
            </a:r>
            <a:endParaRPr lang="en-US" altLang="zh-CN" b="1" dirty="0">
              <a:solidFill>
                <a:srgbClr val="0D45F7"/>
              </a:solidFill>
              <a:latin typeface="Arial" panose="020B0604020202020204" pitchFamily="34" charset="0"/>
              <a:sym typeface="+mn-ea"/>
            </a:endParaRPr>
          </a:p>
          <a:p>
            <a:r>
              <a:rPr lang="zh-CN" altLang="en-US" b="1" dirty="0">
                <a:solidFill>
                  <a:srgbClr val="0D45F7"/>
                </a:solidFill>
                <a:latin typeface="Arial" panose="020B0604020202020204" pitchFamily="34" charset="0"/>
                <a:sym typeface="+mn-ea"/>
              </a:rPr>
              <a:t>齐王马快是事实</a:t>
            </a:r>
            <a:endParaRPr lang="zh-CN" altLang="en-US" b="1" dirty="0">
              <a:solidFill>
                <a:srgbClr val="0D45F7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0D45F7"/>
                </a:solidFill>
                <a:latin typeface="Arial" panose="020B0604020202020204" pitchFamily="34" charset="0"/>
                <a:sym typeface="+mn-ea"/>
              </a:rPr>
              <a:t>提出再赛一次及取胜把握。</a:t>
            </a:r>
            <a:endParaRPr lang="zh-CN" altLang="en-US" b="1" dirty="0">
              <a:solidFill>
                <a:srgbClr val="0D45F7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0D45F7"/>
                </a:solidFill>
                <a:latin typeface="Arial" panose="020B0604020202020204" pitchFamily="34" charset="0"/>
                <a:sym typeface="+mn-ea"/>
              </a:rPr>
              <a:t>不换马，但孙膑胸有成竹。</a:t>
            </a:r>
            <a:endParaRPr lang="zh-CN" altLang="en-US" b="1" dirty="0">
              <a:solidFill>
                <a:srgbClr val="0D45F7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0D45F7"/>
                </a:solidFill>
                <a:latin typeface="Arial" panose="020B0604020202020204" pitchFamily="34" charset="0"/>
              </a:rPr>
              <a:t>他是怎么做到的？</a:t>
            </a:r>
            <a:endParaRPr lang="zh-CN" altLang="en-US" b="1" dirty="0">
              <a:solidFill>
                <a:srgbClr val="0D45F7"/>
              </a:solidFill>
              <a:latin typeface="Arial" panose="020B0604020202020204" pitchFamily="34" charset="0"/>
            </a:endParaRPr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65530" y="772160"/>
            <a:ext cx="658876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33" descr="4399b70e4e1430f1aa645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WordArt 30"/>
          <p:cNvSpPr>
            <a:spLocks noTextEdit="1"/>
          </p:cNvSpPr>
          <p:nvPr/>
        </p:nvSpPr>
        <p:spPr>
          <a:xfrm>
            <a:off x="6516688" y="1125538"/>
            <a:ext cx="466725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胜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3556" name="Text Box 31"/>
          <p:cNvSpPr txBox="1"/>
          <p:nvPr/>
        </p:nvSpPr>
        <p:spPr>
          <a:xfrm>
            <a:off x="611188" y="981075"/>
            <a:ext cx="85407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00CC"/>
                </a:solidFill>
                <a:latin typeface="Arial" panose="020B0604020202020204" pitchFamily="34" charset="0"/>
                <a:ea typeface="隶书" pitchFamily="49" charset="-122"/>
              </a:rPr>
              <a:t>田忌     齐威王</a:t>
            </a:r>
            <a:endParaRPr lang="zh-CN" altLang="en-US" sz="4400" b="1" dirty="0">
              <a:solidFill>
                <a:srgbClr val="99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4602" name="Text Box 26"/>
          <p:cNvSpPr txBox="1"/>
          <p:nvPr/>
        </p:nvSpPr>
        <p:spPr>
          <a:xfrm>
            <a:off x="2825115" y="1104900"/>
            <a:ext cx="317754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第二次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   下 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</a:rPr>
              <a:t>                     </a:t>
            </a:r>
            <a:endParaRPr lang="en-US" altLang="zh-CN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  中  下     </a:t>
            </a:r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24626" name="Line 50"/>
          <p:cNvSpPr/>
          <p:nvPr/>
        </p:nvSpPr>
        <p:spPr>
          <a:xfrm>
            <a:off x="3195955" y="2493010"/>
            <a:ext cx="798195" cy="100774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27" name="Line 51"/>
          <p:cNvSpPr/>
          <p:nvPr/>
        </p:nvSpPr>
        <p:spPr>
          <a:xfrm>
            <a:off x="3738880" y="2558415"/>
            <a:ext cx="884555" cy="94234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28" name="Line 52"/>
          <p:cNvSpPr/>
          <p:nvPr/>
        </p:nvSpPr>
        <p:spPr>
          <a:xfrm flipH="1">
            <a:off x="3120390" y="2362200"/>
            <a:ext cx="1765300" cy="96901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33" descr="4399b70e4e1430f1aa6457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25"/>
          <p:cNvSpPr txBox="1"/>
          <p:nvPr/>
        </p:nvSpPr>
        <p:spPr>
          <a:xfrm>
            <a:off x="1547813" y="1196975"/>
            <a:ext cx="2808287" cy="2868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</a:rPr>
              <a:t>第一次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下     </a:t>
            </a:r>
            <a:r>
              <a:rPr lang="en-US" altLang="zh-CN" sz="3200" b="1" dirty="0">
                <a:latin typeface="Arial" panose="020B0604020202020204" pitchFamily="34" charset="0"/>
              </a:rPr>
              <a:t>0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</a:rPr>
              <a:t>                                    </a:t>
            </a:r>
            <a:endParaRPr lang="en-US" altLang="zh-CN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下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580" name="WordArt 28"/>
          <p:cNvSpPr>
            <a:spLocks noTextEdit="1"/>
          </p:cNvSpPr>
          <p:nvPr/>
        </p:nvSpPr>
        <p:spPr>
          <a:xfrm>
            <a:off x="3132138" y="1268413"/>
            <a:ext cx="46672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败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4581" name="WordArt 30"/>
          <p:cNvSpPr>
            <a:spLocks noTextEdit="1"/>
          </p:cNvSpPr>
          <p:nvPr/>
        </p:nvSpPr>
        <p:spPr>
          <a:xfrm>
            <a:off x="6516688" y="1125538"/>
            <a:ext cx="466725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胜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24582" name="Text Box 31"/>
          <p:cNvSpPr txBox="1"/>
          <p:nvPr/>
        </p:nvSpPr>
        <p:spPr>
          <a:xfrm>
            <a:off x="611188" y="981075"/>
            <a:ext cx="854075" cy="40322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9900CC"/>
                </a:solidFill>
                <a:latin typeface="Arial" panose="020B0604020202020204" pitchFamily="34" charset="0"/>
                <a:ea typeface="隶书" pitchFamily="49" charset="-122"/>
              </a:rPr>
              <a:t>田忌     齐威王</a:t>
            </a:r>
            <a:endParaRPr lang="zh-CN" altLang="en-US" sz="4400" b="1" dirty="0">
              <a:solidFill>
                <a:srgbClr val="99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4602" name="Text Box 26"/>
          <p:cNvSpPr txBox="1"/>
          <p:nvPr/>
        </p:nvSpPr>
        <p:spPr>
          <a:xfrm>
            <a:off x="4787900" y="1268413"/>
            <a:ext cx="2881313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第二次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中  下 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</a:rPr>
              <a:t>                     </a:t>
            </a:r>
            <a:endParaRPr lang="en-US" altLang="zh-CN" sz="3200" b="1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上   中  下     </a:t>
            </a:r>
            <a:r>
              <a:rPr lang="en-US" altLang="zh-CN" sz="3200" b="1" dirty="0">
                <a:latin typeface="Arial" panose="020B0604020202020204" pitchFamily="34" charset="0"/>
              </a:rPr>
              <a:t>1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grpSp>
        <p:nvGrpSpPr>
          <p:cNvPr id="24584" name="Group 46"/>
          <p:cNvGrpSpPr/>
          <p:nvPr/>
        </p:nvGrpSpPr>
        <p:grpSpPr>
          <a:xfrm>
            <a:off x="1835150" y="2492375"/>
            <a:ext cx="1296988" cy="1008063"/>
            <a:chOff x="1156" y="1570"/>
            <a:chExt cx="817" cy="635"/>
          </a:xfrm>
        </p:grpSpPr>
        <p:sp>
          <p:nvSpPr>
            <p:cNvPr id="24588" name="Line 42"/>
            <p:cNvSpPr/>
            <p:nvPr/>
          </p:nvSpPr>
          <p:spPr>
            <a:xfrm>
              <a:off x="1156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4589" name="Line 43"/>
            <p:cNvSpPr/>
            <p:nvPr/>
          </p:nvSpPr>
          <p:spPr>
            <a:xfrm>
              <a:off x="1565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4590" name="Line 44"/>
            <p:cNvSpPr/>
            <p:nvPr/>
          </p:nvSpPr>
          <p:spPr>
            <a:xfrm>
              <a:off x="1973" y="1570"/>
              <a:ext cx="0" cy="635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4626" name="Line 50"/>
          <p:cNvSpPr/>
          <p:nvPr/>
        </p:nvSpPr>
        <p:spPr>
          <a:xfrm>
            <a:off x="5148263" y="2565400"/>
            <a:ext cx="647700" cy="9350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27" name="Line 51"/>
          <p:cNvSpPr/>
          <p:nvPr/>
        </p:nvSpPr>
        <p:spPr>
          <a:xfrm>
            <a:off x="5724525" y="2492375"/>
            <a:ext cx="719138" cy="1008063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628" name="Line 52"/>
          <p:cNvSpPr/>
          <p:nvPr/>
        </p:nvSpPr>
        <p:spPr>
          <a:xfrm flipH="1">
            <a:off x="5148263" y="2492375"/>
            <a:ext cx="1152525" cy="9366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2430" y="695325"/>
            <a:ext cx="7439025" cy="49536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/>
          <p:nvPr/>
        </p:nvSpPr>
        <p:spPr>
          <a:xfrm>
            <a:off x="0" y="333375"/>
            <a:ext cx="6372225" cy="1223963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、理解“转败为胜”一词。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3" name="Rectangle 3"/>
          <p:cNvSpPr/>
          <p:nvPr/>
        </p:nvSpPr>
        <p:spPr>
          <a:xfrm>
            <a:off x="323850" y="2133600"/>
            <a:ext cx="6913563" cy="1584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、田忌转败为胜的关键是什么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?</a:t>
            </a:r>
            <a:endParaRPr lang="en-US" altLang="zh-CN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6628" name="Rectangle 4"/>
          <p:cNvSpPr/>
          <p:nvPr/>
        </p:nvSpPr>
        <p:spPr>
          <a:xfrm>
            <a:off x="684213" y="1989138"/>
            <a:ext cx="6913562" cy="1223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5125" name="Rectangle 5"/>
          <p:cNvSpPr/>
          <p:nvPr/>
        </p:nvSpPr>
        <p:spPr>
          <a:xfrm>
            <a:off x="1763713" y="1341438"/>
            <a:ext cx="6913562" cy="12239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转败为胜</a:t>
            </a:r>
            <a:r>
              <a:rPr lang="en-US" altLang="zh-CN" sz="36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:</a:t>
            </a:r>
            <a:r>
              <a:rPr lang="zh-CN" altLang="en-US" sz="3600" b="1" u="sng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由失败转变为胜利</a:t>
            </a:r>
            <a:r>
              <a:rPr lang="zh-CN" altLang="en-US" sz="3600" b="1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3600" b="1" dirty="0">
              <a:solidFill>
                <a:srgbClr val="CC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6" name="Rectangle 6"/>
          <p:cNvSpPr/>
          <p:nvPr/>
        </p:nvSpPr>
        <p:spPr>
          <a:xfrm>
            <a:off x="684213" y="2924175"/>
            <a:ext cx="6913562" cy="1584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华文中宋" pitchFamily="2" charset="-122"/>
              </a:rPr>
              <a:t>关键：</a:t>
            </a:r>
            <a:r>
              <a:rPr lang="zh-CN" altLang="en-US" sz="3600" b="1" u="sng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  <a:hlinkClick r:id="" action="ppaction://noaction"/>
              </a:rPr>
              <a:t>孙膑献策。</a:t>
            </a:r>
            <a:endParaRPr lang="zh-CN" altLang="en-US" sz="3600" b="1" u="sng" dirty="0">
              <a:solidFill>
                <a:srgbClr val="0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127" name="Rectangle 7"/>
          <p:cNvSpPr/>
          <p:nvPr/>
        </p:nvSpPr>
        <p:spPr>
          <a:xfrm>
            <a:off x="1258888" y="3933825"/>
            <a:ext cx="6913562" cy="1584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pPr algn="ctr"/>
            <a:endParaRPr lang="zh-CN" altLang="zh-CN" sz="3600" b="1" dirty="0">
              <a:latin typeface="华文中宋" pitchFamily="2" charset="-122"/>
              <a:ea typeface="华文中宋" pitchFamily="2" charset="-122"/>
            </a:endParaRPr>
          </a:p>
        </p:txBody>
      </p:sp>
      <p:sp useBgFill="1">
        <p:nvSpPr>
          <p:cNvPr id="26632" name="AutoShape 9">
            <a:hlinkClick r:id="" action="ppaction://noaction"/>
          </p:cNvPr>
          <p:cNvSpPr/>
          <p:nvPr/>
        </p:nvSpPr>
        <p:spPr>
          <a:xfrm>
            <a:off x="8243888" y="6310313"/>
            <a:ext cx="360362" cy="287337"/>
          </a:xfrm>
          <a:prstGeom prst="actionButtonBackPrevious">
            <a:avLst/>
          </a:prstGeom>
          <a:ln w="9525" cap="flat" cmpd="sng">
            <a:solidFill>
              <a:srgbClr val="99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200" b="1" dirty="0">
                <a:solidFill>
                  <a:schemeClr val="accent1"/>
                </a:solidFill>
                <a:latin typeface="Arial" panose="020B0604020202020204" pitchFamily="34" charset="0"/>
              </a:rPr>
              <a:t>返回</a:t>
            </a:r>
            <a:endParaRPr lang="zh-CN" altLang="en-US" sz="12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pic>
        <p:nvPicPr>
          <p:cNvPr id="26633" name="Picture 10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4437063"/>
            <a:ext cx="2062163" cy="178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Rectangle 4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29600" cy="114300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200" dirty="0"/>
              <a:t>     </a:t>
            </a:r>
            <a:r>
              <a:rPr lang="zh-CN" altLang="en-US" sz="3200" b="1" dirty="0"/>
              <a:t>自读第四自然段，思考：孙膑献策的依据是什么</a:t>
            </a:r>
            <a:r>
              <a:rPr lang="zh-CN" altLang="en-US" sz="4000" b="1" dirty="0"/>
              <a:t>？</a:t>
            </a:r>
            <a:endParaRPr lang="zh-CN" altLang="en-US" sz="4000" b="1" dirty="0"/>
          </a:p>
        </p:txBody>
      </p:sp>
      <p:pic>
        <p:nvPicPr>
          <p:cNvPr id="27651" name="Picture 5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5815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Text Box 6"/>
          <p:cNvSpPr txBox="1"/>
          <p:nvPr/>
        </p:nvSpPr>
        <p:spPr>
          <a:xfrm>
            <a:off x="684213" y="2060575"/>
            <a:ext cx="80660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zh-CN" altLang="en-US" sz="2800" b="1" dirty="0">
                <a:latin typeface="Arial" panose="020B0604020202020204" pitchFamily="34" charset="0"/>
              </a:rPr>
              <a:t>从刚才的情形看，齐威王的马比你的快不了多少呀</a:t>
            </a:r>
            <a:r>
              <a:rPr lang="en-US" altLang="zh-CN" sz="2800" b="1" dirty="0">
                <a:latin typeface="Arial" panose="020B0604020202020204" pitchFamily="34" charset="0"/>
              </a:rPr>
              <a:t>……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2056" name="Text Box 8"/>
          <p:cNvSpPr txBox="1"/>
          <p:nvPr/>
        </p:nvSpPr>
        <p:spPr>
          <a:xfrm>
            <a:off x="179388" y="3429000"/>
            <a:ext cx="8748712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  1</a:t>
            </a:r>
            <a:r>
              <a:rPr lang="zh-CN" altLang="en-US" sz="2800" b="1" dirty="0">
                <a:latin typeface="Arial" panose="020B0604020202020204" pitchFamily="34" charset="0"/>
              </a:rPr>
              <a:t>、“快不了多少”是什么意思？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         </a:t>
            </a:r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、从中我们可以体会到孙膑是个</a:t>
            </a:r>
            <a:r>
              <a:rPr lang="zh-CN" altLang="en-US" sz="2800" b="1" u="sng" dirty="0">
                <a:latin typeface="Arial" panose="020B0604020202020204" pitchFamily="34" charset="0"/>
              </a:rPr>
              <a:t>                </a:t>
            </a:r>
            <a:r>
              <a:rPr lang="zh-CN" altLang="en-US" sz="2800" b="1" dirty="0">
                <a:latin typeface="Arial" panose="020B0604020202020204" pitchFamily="34" charset="0"/>
              </a:rPr>
              <a:t>的人。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059" name="Text Box 11"/>
          <p:cNvSpPr txBox="1"/>
          <p:nvPr/>
        </p:nvSpPr>
        <p:spPr>
          <a:xfrm>
            <a:off x="6227763" y="3500438"/>
            <a:ext cx="180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善于观察勤于思考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Text Box 4"/>
          <p:cNvSpPr txBox="1"/>
          <p:nvPr/>
        </p:nvSpPr>
        <p:spPr>
          <a:xfrm>
            <a:off x="250825" y="836613"/>
            <a:ext cx="8281988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</a:rPr>
              <a:t>孙膑胸有成竹地说：“你就照我的意思办吧。”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755650" y="1989138"/>
            <a:ext cx="4824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、理解“胸有成竹”一词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611188" y="2565400"/>
            <a:ext cx="8137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胸有成竹：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比喻做事之前心中要有完整的计划打算。</a:t>
            </a:r>
            <a:endParaRPr lang="zh-CN" altLang="en-US" sz="2800" b="1" u="sng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827088" y="3429000"/>
            <a:ext cx="7705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</a:rPr>
              <a:t>、田忌和齐威王相信吗？从哪儿可以看出来？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28678" name="Picture 10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5815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Text Box 4"/>
          <p:cNvSpPr txBox="1"/>
          <p:nvPr/>
        </p:nvSpPr>
        <p:spPr>
          <a:xfrm>
            <a:off x="539750" y="981075"/>
            <a:ext cx="8280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孙膑还没有说完，田忌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瞪</a:t>
            </a:r>
            <a:r>
              <a:rPr lang="zh-CN" altLang="en-US" sz="2800" b="1" dirty="0">
                <a:latin typeface="Arial" panose="020B0604020202020204" pitchFamily="34" charset="0"/>
              </a:rPr>
              <a:t>了他一眼，说：“想不到你也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挖苦</a:t>
            </a:r>
            <a:r>
              <a:rPr lang="zh-CN" altLang="en-US" sz="2800" b="1" dirty="0">
                <a:latin typeface="Arial" panose="020B0604020202020204" pitchFamily="34" charset="0"/>
              </a:rPr>
              <a:t>我！”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539750" y="2133600"/>
            <a:ext cx="83534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田忌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疑惑</a:t>
            </a:r>
            <a:r>
              <a:rPr lang="zh-CN" altLang="en-US" sz="2800" b="1" dirty="0">
                <a:latin typeface="Arial" panose="020B0604020202020204" pitchFamily="34" charset="0"/>
              </a:rPr>
              <a:t>地看着孙膑：“你是说另换几匹马？”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539750" y="2924175"/>
            <a:ext cx="81359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田忌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没信心</a:t>
            </a:r>
            <a:r>
              <a:rPr lang="zh-CN" altLang="en-US" sz="2800" b="1" dirty="0">
                <a:latin typeface="Arial" panose="020B0604020202020204" pitchFamily="34" charset="0"/>
              </a:rPr>
              <a:t>地说：“那还不是照样输！”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1403350" y="4005263"/>
            <a:ext cx="5976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从上述几句话中可以体会到什么？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7" name="Text Box 9"/>
          <p:cNvSpPr txBox="1"/>
          <p:nvPr/>
        </p:nvSpPr>
        <p:spPr>
          <a:xfrm>
            <a:off x="1619250" y="4941888"/>
            <a:ext cx="4824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田忌：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灰心丧气</a:t>
            </a:r>
            <a:endParaRPr lang="zh-CN" altLang="en-US" sz="2800" b="1" u="sng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29703" name="Picture 10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5815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539750" y="981075"/>
            <a:ext cx="82804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齐威王正在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得意扬扬</a:t>
            </a:r>
            <a:r>
              <a:rPr lang="zh-CN" altLang="en-US" sz="2800" b="1" dirty="0">
                <a:latin typeface="Arial" panose="020B0604020202020204" pitchFamily="34" charset="0"/>
              </a:rPr>
              <a:t>地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夸耀</a:t>
            </a:r>
            <a:r>
              <a:rPr lang="zh-CN" altLang="en-US" sz="2800" b="1" dirty="0">
                <a:latin typeface="Arial" panose="020B0604020202020204" pitchFamily="34" charset="0"/>
              </a:rPr>
              <a:t>自己的马，看见田忌和孙膑走过来了，便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讥讽</a:t>
            </a:r>
            <a:r>
              <a:rPr lang="zh-CN" altLang="en-US" sz="2800" b="1" dirty="0">
                <a:latin typeface="Arial" panose="020B0604020202020204" pitchFamily="34" charset="0"/>
              </a:rPr>
              <a:t>田忌：“怎么难道你不服气？”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3" name="Text Box 3"/>
          <p:cNvSpPr txBox="1"/>
          <p:nvPr/>
        </p:nvSpPr>
        <p:spPr>
          <a:xfrm>
            <a:off x="539750" y="2420938"/>
            <a:ext cx="8353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齐威王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轻蔑</a:t>
            </a:r>
            <a:r>
              <a:rPr lang="zh-CN" altLang="en-US" sz="2800" b="1" dirty="0">
                <a:latin typeface="Arial" panose="020B0604020202020204" pitchFamily="34" charset="0"/>
              </a:rPr>
              <a:t>地说：“那就来吧！”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539750" y="3141663"/>
            <a:ext cx="81359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齐威王有点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心慌</a:t>
            </a:r>
            <a:r>
              <a:rPr lang="zh-CN" altLang="en-US" sz="2800" b="1" dirty="0">
                <a:latin typeface="Arial" panose="020B0604020202020204" pitchFamily="34" charset="0"/>
              </a:rPr>
              <a:t>了。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1258888" y="4724400"/>
            <a:ext cx="59769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从上述几句话中可以体会到什么？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476375" y="5445125"/>
            <a:ext cx="52562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齐威王：</a:t>
            </a:r>
            <a:r>
              <a:rPr lang="zh-CN" altLang="en-US" sz="2800" b="1" u="sng" dirty="0">
                <a:solidFill>
                  <a:srgbClr val="FF3300"/>
                </a:solidFill>
                <a:latin typeface="Arial" panose="020B0604020202020204" pitchFamily="34" charset="0"/>
              </a:rPr>
              <a:t>骄傲自满，大意轻敌</a:t>
            </a:r>
            <a:endParaRPr lang="zh-CN" altLang="en-US" sz="2800" b="1" u="sng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39750" y="3860800"/>
            <a:ext cx="81359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      </a:t>
            </a:r>
            <a:r>
              <a:rPr lang="en-US" altLang="zh-CN" b="1" dirty="0">
                <a:latin typeface="Arial" panose="020B0604020202020204" pitchFamily="34" charset="0"/>
              </a:rPr>
              <a:t>●    </a:t>
            </a:r>
            <a:r>
              <a:rPr lang="zh-CN" altLang="en-US" sz="2800" b="1" dirty="0">
                <a:latin typeface="Arial" panose="020B0604020202020204" pitchFamily="34" charset="0"/>
              </a:rPr>
              <a:t>这下，齐威王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目瞪口呆</a:t>
            </a:r>
            <a:r>
              <a:rPr lang="zh-CN" altLang="en-US" sz="2800" b="1" dirty="0">
                <a:latin typeface="Arial" panose="020B0604020202020204" pitchFamily="34" charset="0"/>
              </a:rPr>
              <a:t>了。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30728" name="Picture 8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5815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7" name="AutoShape 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765175"/>
            <a:ext cx="3384550" cy="936625"/>
          </a:xfrm>
          <a:prstGeom prst="actionButtonBlank">
            <a:avLst/>
          </a:prstGeom>
          <a:gradFill rotWithShape="1">
            <a:gsLst>
              <a:gs pos="0">
                <a:srgbClr val="9999FF"/>
              </a:gs>
              <a:gs pos="100000">
                <a:srgbClr val="FFFF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CC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讨论</a:t>
            </a: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总结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539750" y="2349500"/>
            <a:ext cx="698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</a:rPr>
              <a:t>、田忌转败为胜的原因是什么？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3323" name="Text Box 11"/>
          <p:cNvSpPr txBox="1"/>
          <p:nvPr/>
        </p:nvSpPr>
        <p:spPr>
          <a:xfrm>
            <a:off x="1187450" y="3141663"/>
            <a:ext cx="5113338" cy="311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孙膑出谋划策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马速相差不多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齐威王骄傲轻敌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田忌灰心丧气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pic>
        <p:nvPicPr>
          <p:cNvPr id="31749" name="Picture 12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43656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0" name="AutoShape 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765175"/>
            <a:ext cx="3384550" cy="936625"/>
          </a:xfrm>
          <a:prstGeom prst="actionButtonBlank">
            <a:avLst/>
          </a:prstGeom>
          <a:gradFill rotWithShape="1">
            <a:gsLst>
              <a:gs pos="0">
                <a:srgbClr val="9999FF"/>
              </a:gs>
              <a:gs pos="100000">
                <a:srgbClr val="FFFF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CC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讨论</a:t>
            </a: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总结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1" name="Rectangle 5"/>
          <p:cNvSpPr/>
          <p:nvPr/>
        </p:nvSpPr>
        <p:spPr>
          <a:xfrm>
            <a:off x="611188" y="2420938"/>
            <a:ext cx="851693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latin typeface="Arial" panose="020B0604020202020204" pitchFamily="34" charset="0"/>
              </a:rPr>
              <a:t>、由此我们可以知道孙膑是个怎样的人</a:t>
            </a:r>
            <a:r>
              <a:rPr lang="en-US" altLang="zh-CN" sz="3600" b="1" dirty="0">
                <a:latin typeface="Arial" panose="020B0604020202020204" pitchFamily="34" charset="0"/>
              </a:rPr>
              <a:t>?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4342" name="Rectangle 6"/>
          <p:cNvSpPr/>
          <p:nvPr/>
        </p:nvSpPr>
        <p:spPr>
          <a:xfrm>
            <a:off x="250825" y="3716338"/>
            <a:ext cx="8424863" cy="1296987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r>
              <a:rPr lang="zh-CN" altLang="en-US" sz="3600" b="1" u="sng" dirty="0">
                <a:solidFill>
                  <a:srgbClr val="CC0000"/>
                </a:solidFill>
                <a:latin typeface="华文中宋" pitchFamily="2" charset="-122"/>
                <a:ea typeface="华文中宋" pitchFamily="2" charset="-122"/>
              </a:rPr>
              <a:t>足智多谋</a:t>
            </a:r>
            <a:r>
              <a:rPr lang="en-US" altLang="zh-CN" sz="36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(</a:t>
            </a:r>
            <a:r>
              <a:rPr lang="zh-CN" altLang="en-US" sz="36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善于观察，肯动脑筋，勤于思考</a:t>
            </a:r>
            <a:r>
              <a:rPr lang="en-US" altLang="zh-CN" sz="3600" b="1" u="sng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)</a:t>
            </a:r>
            <a:endParaRPr lang="en-US" altLang="zh-CN" sz="3600" b="1" u="sng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2773" name="Picture 7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1838" y="4724400"/>
            <a:ext cx="2062162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1" descr="bas00049_11422595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Rectangle 2"/>
          <p:cNvSpPr/>
          <p:nvPr/>
        </p:nvSpPr>
        <p:spPr>
          <a:xfrm>
            <a:off x="180975" y="487363"/>
            <a:ext cx="7164388" cy="15843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北师大小学语文三年级下册</a:t>
            </a:r>
            <a:endParaRPr lang="en-US" altLang="zh-CN" sz="36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9" name="Rectangle 3"/>
          <p:cNvSpPr/>
          <p:nvPr/>
        </p:nvSpPr>
        <p:spPr>
          <a:xfrm>
            <a:off x="1331913" y="1989138"/>
            <a:ext cx="6400800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zh-CN" altLang="en-US" sz="11500" b="1" dirty="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田忌赛马</a:t>
            </a:r>
            <a:endParaRPr lang="zh-CN" altLang="en-US" sz="11500" b="1" dirty="0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4341" name="Picture 4" descr="7-6"/>
          <p:cNvPicPr>
            <a:picLocks noChangeAspect="1"/>
          </p:cNvPicPr>
          <p:nvPr>
            <p:ph/>
          </p:nvPr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88125" y="4652963"/>
            <a:ext cx="2062163" cy="1789112"/>
          </a:xfrm>
        </p:spPr>
      </p:pic>
      <p:pic>
        <p:nvPicPr>
          <p:cNvPr id="7" name="r499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62372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idx="1"/>
          </p:nvPr>
        </p:nvSpPr>
        <p:spPr>
          <a:xfrm>
            <a:off x="539750" y="2205038"/>
            <a:ext cx="8208963" cy="3240087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4200" b="1" dirty="0">
                <a:solidFill>
                  <a:srgbClr val="003366"/>
                </a:solidFill>
                <a:ea typeface="楷体_GB2312" pitchFamily="49" charset="-122"/>
              </a:rPr>
              <a:t>　　从两千年前的这次比赛中，你受到了什么启发？假如课文中没有交代齐威王的马比田忌的马快不了多少，事情的结果又是怎样？</a:t>
            </a:r>
            <a:endParaRPr lang="zh-CN" altLang="en-US" sz="4200" b="1" dirty="0">
              <a:solidFill>
                <a:srgbClr val="003366"/>
              </a:solidFill>
              <a:ea typeface="楷体_GB2312" pitchFamily="49" charset="-122"/>
            </a:endParaRPr>
          </a:p>
        </p:txBody>
      </p:sp>
      <p:sp>
        <p:nvSpPr>
          <p:cNvPr id="15363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765175"/>
            <a:ext cx="3384550" cy="936625"/>
          </a:xfrm>
          <a:prstGeom prst="actionButtonBlank">
            <a:avLst/>
          </a:prstGeom>
          <a:gradFill rotWithShape="1">
            <a:gsLst>
              <a:gs pos="0">
                <a:srgbClr val="9999FF"/>
              </a:gs>
              <a:gs pos="100000">
                <a:srgbClr val="FFFF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CC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思考</a:t>
            </a: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练习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3796" name="Picture 4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4724400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newsfla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536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536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5362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/>
          <p:nvPr/>
        </p:nvSpPr>
        <p:spPr>
          <a:xfrm>
            <a:off x="539750" y="2349500"/>
            <a:ext cx="8064500" cy="32400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200" b="1" dirty="0">
                <a:solidFill>
                  <a:srgbClr val="003366"/>
                </a:solidFill>
                <a:latin typeface="Arial" panose="020B0604020202020204" pitchFamily="34" charset="0"/>
                <a:ea typeface="楷体_GB2312" pitchFamily="49" charset="-122"/>
              </a:rPr>
              <a:t>　　  你想不想像孙膑一样成为一个足智多谋的人，如果想，请你帮助齐威王设计马的出场顺序，打败田忌</a:t>
            </a:r>
            <a:r>
              <a:rPr lang="zh-CN" altLang="en-US" sz="4200" b="1" dirty="0">
                <a:solidFill>
                  <a:srgbClr val="000099"/>
                </a:solidFill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200" b="1" dirty="0">
              <a:solidFill>
                <a:srgbClr val="000099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291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39750" y="765175"/>
            <a:ext cx="3384550" cy="936625"/>
          </a:xfrm>
          <a:prstGeom prst="actionButtonBlank">
            <a:avLst/>
          </a:prstGeom>
          <a:gradFill rotWithShape="1">
            <a:gsLst>
              <a:gs pos="0">
                <a:srgbClr val="9999FF"/>
              </a:gs>
              <a:gs pos="100000">
                <a:srgbClr val="FFFFCC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FF99CC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拓展</a:t>
            </a:r>
            <a:r>
              <a:rPr kumimoji="0" lang="en-US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.</a:t>
            </a: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练习</a:t>
            </a: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0" name="AutoShape 4">
            <a:hlinkClick r:id="" action="ppaction://noaction"/>
          </p:cNvPr>
          <p:cNvSpPr/>
          <p:nvPr/>
        </p:nvSpPr>
        <p:spPr>
          <a:xfrm>
            <a:off x="8532813" y="6237288"/>
            <a:ext cx="360362" cy="287337"/>
          </a:xfrm>
          <a:prstGeom prst="actionButtonBackPrevious">
            <a:avLst/>
          </a:prstGeom>
          <a:solidFill>
            <a:srgbClr val="FFFFCC"/>
          </a:solidFill>
          <a:ln w="9525" cap="flat" cmpd="sng">
            <a:solidFill>
              <a:srgbClr val="FF99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1200" b="1" dirty="0">
                <a:latin typeface="Arial" panose="020B0604020202020204" pitchFamily="34" charset="0"/>
              </a:rPr>
              <a:t>返回</a:t>
            </a:r>
            <a:endParaRPr lang="zh-CN" altLang="en-US" sz="1200" b="1" dirty="0">
              <a:latin typeface="Arial" panose="020B0604020202020204" pitchFamily="34" charset="0"/>
            </a:endParaRPr>
          </a:p>
        </p:txBody>
      </p:sp>
      <p:pic>
        <p:nvPicPr>
          <p:cNvPr id="34821" name="Picture 5" descr="7-6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4581525"/>
            <a:ext cx="2062163" cy="1789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17" descr="567c33a50b07c5eb9052ee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Rectangle 5"/>
          <p:cNvSpPr/>
          <p:nvPr/>
        </p:nvSpPr>
        <p:spPr>
          <a:xfrm>
            <a:off x="900113" y="1773238"/>
            <a:ext cx="6438900" cy="2713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★  </a:t>
            </a: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拿出一张纸，写上上等、中等、下等各两行，用线连接搭配 </a:t>
            </a:r>
            <a:r>
              <a:rPr lang="en-US" altLang="zh-CN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不按孙膑的方法），看看能否让田忌取胜？可以用“</a:t>
            </a:r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×</a:t>
            </a:r>
            <a:r>
              <a:rPr lang="en-US" altLang="zh-CN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表示输，用“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√</a:t>
            </a:r>
            <a:r>
              <a:rPr lang="zh-CN" altLang="en-US" sz="3200" b="1" dirty="0">
                <a:solidFill>
                  <a:srgbClr val="9900CC"/>
                </a:solidFill>
                <a:latin typeface="Arial" panose="020B0604020202020204" pitchFamily="34" charset="0"/>
                <a:ea typeface="楷体_GB2312" pitchFamily="49" charset="-122"/>
              </a:rPr>
              <a:t>”表示赢。从中你们悟出了什么？</a:t>
            </a:r>
            <a:endParaRPr lang="zh-CN" altLang="en-US" sz="3200" b="1" dirty="0">
              <a:solidFill>
                <a:srgbClr val="99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5126" name="Picture 6" descr="马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8538" y="4941888"/>
            <a:ext cx="1582737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7" descr="等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5013325"/>
            <a:ext cx="1008063" cy="136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WordArt 30" descr="白色大理石"/>
          <p:cNvSpPr>
            <a:spLocks noTextEdit="1"/>
          </p:cNvSpPr>
          <p:nvPr/>
        </p:nvSpPr>
        <p:spPr>
          <a:xfrm>
            <a:off x="1116013" y="908050"/>
            <a:ext cx="2095500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p>
            <a:pPr algn="ctr" eaLnBrk="0" hangingPunct="0"/>
            <a:r>
              <a:rPr lang="zh-CN" altLang="en-US" sz="4000">
                <a:blipFill rotWithShape="0">
                  <a:blip r:embed="rId4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拓展思维</a:t>
            </a:r>
            <a:endParaRPr lang="zh-CN" altLang="en-US" sz="4000">
              <a:blipFill rotWithShape="0">
                <a:blip r:embed="rId4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51" name="战马奔驰保边疆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27988" y="62372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">
                <p:cTn id="3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5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4" descr="200711230958348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Text Box 6"/>
          <p:cNvSpPr txBox="1"/>
          <p:nvPr/>
        </p:nvSpPr>
        <p:spPr>
          <a:xfrm>
            <a:off x="539750" y="1484313"/>
            <a:ext cx="793750" cy="1727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0000"/>
                </a:solidFill>
                <a:latin typeface="Arial" panose="020B0604020202020204" pitchFamily="34" charset="0"/>
              </a:rPr>
              <a:t>思考</a:t>
            </a:r>
            <a:endParaRPr lang="zh-CN" altLang="en-US" sz="40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1403350" y="1125538"/>
            <a:ext cx="72739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新宋体" panose="02010609030101010101" charset="-122"/>
              </a:rPr>
              <a:t> </a:t>
            </a:r>
            <a:r>
              <a:rPr lang="zh-CN" altLang="en-US" sz="4000" b="1" dirty="0">
                <a:latin typeface="Arial" panose="020B0604020202020204" pitchFamily="34" charset="0"/>
                <a:ea typeface="新宋体" panose="02010609030101010101" charset="-122"/>
              </a:rPr>
              <a:t>快速浏览课文，找出文中描写人物神态、心理活动以及最能体现人物性格的词语读一读。</a:t>
            </a:r>
            <a:endParaRPr lang="zh-CN" altLang="en-US" sz="4000" b="1" dirty="0">
              <a:latin typeface="Arial" panose="020B0604020202020204" pitchFamily="34" charset="0"/>
              <a:ea typeface="新宋体" panose="02010609030101010101" charset="-122"/>
            </a:endParaRPr>
          </a:p>
        </p:txBody>
      </p:sp>
      <p:sp>
        <p:nvSpPr>
          <p:cNvPr id="9245" name="Text Box 29"/>
          <p:cNvSpPr txBox="1"/>
          <p:nvPr/>
        </p:nvSpPr>
        <p:spPr>
          <a:xfrm>
            <a:off x="1403350" y="3573463"/>
            <a:ext cx="7056438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CC"/>
                </a:solidFill>
                <a:latin typeface="Arial" panose="020B0604020202020204" pitchFamily="34" charset="0"/>
              </a:rPr>
              <a:t>扫兴           垂头丧气       看一眼</a:t>
            </a:r>
            <a:r>
              <a:rPr lang="zh-CN" altLang="en-US" sz="3600" b="1" dirty="0">
                <a:solidFill>
                  <a:srgbClr val="0D45F7"/>
                </a:solidFill>
                <a:latin typeface="Arial" panose="020B0604020202020204" pitchFamily="34" charset="0"/>
              </a:rPr>
              <a:t>      疑惑           摇摇头          没有信心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胸有成竹</a:t>
            </a:r>
            <a:r>
              <a:rPr lang="zh-CN" altLang="en-US" sz="3600" b="1" dirty="0">
                <a:solidFill>
                  <a:srgbClr val="0D45F7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</a:rPr>
              <a:t>得意洋洋      讥讽     轻蔑           目瞪口呆</a:t>
            </a:r>
            <a:r>
              <a:rPr lang="zh-CN" altLang="en-US" sz="3600" b="1" dirty="0">
                <a:solidFill>
                  <a:srgbClr val="0D45F7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0D45F7"/>
              </a:solidFill>
              <a:latin typeface="Arial" panose="020B0604020202020204" pitchFamily="34" charset="0"/>
            </a:endParaRPr>
          </a:p>
        </p:txBody>
      </p:sp>
      <p:pic>
        <p:nvPicPr>
          <p:cNvPr id="9246" name="田野琴声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425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4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7" descr="d75ff3190035c91a35fa41d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250825" y="476250"/>
            <a:ext cx="8642350" cy="599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rPr>
              <a:t>       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rPr>
              <a:t>田忌的好朋友孙膑也在人群里。这时，孙膑招呼田忌过来，拍着他的肩膀说： “从刚才的情形看，大王的马比你的快不了多少哇</a:t>
            </a:r>
            <a:r>
              <a:rPr lang="en-US" altLang="zh-CN" sz="2400" b="1" dirty="0">
                <a:solidFill>
                  <a:srgbClr val="3333FF"/>
                </a:solidFill>
                <a:latin typeface="Arial" panose="020B0604020202020204" pitchFamily="34" charset="0"/>
                <a:ea typeface="华文新魏" pitchFamily="2" charset="-122"/>
              </a:rPr>
              <a:t>…..”</a:t>
            </a:r>
            <a:r>
              <a:rPr lang="en-US" altLang="zh-CN" sz="2800" dirty="0">
                <a:latin typeface="Arial" panose="020B0604020202020204" pitchFamily="34" charset="0"/>
                <a:ea typeface="方正姚体" pitchFamily="2" charset="-122"/>
              </a:rPr>
              <a:t>      </a:t>
            </a:r>
            <a:endParaRPr lang="en-US" altLang="zh-CN" sz="2800" dirty="0">
              <a:latin typeface="Arial" panose="020B0604020202020204" pitchFamily="34" charset="0"/>
              <a:ea typeface="方正姚体" pitchFamily="2" charset="-122"/>
            </a:endParaRPr>
          </a:p>
          <a:p>
            <a:r>
              <a:rPr lang="en-US" altLang="zh-CN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</a:t>
            </a:r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孙膑还没有说完，田忌看了他一眼，说： “想不到你也来挖苦我！” 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孙膑说：“我不是挖苦你，你再同他赛一次，我有办法让你取胜。”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田忌疑惑地看着孙膑： “你是说另换几匹马？” 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孙膑摇摇头说： “一匹也不换。”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田忌没有信心地说： “那还不是照样输！”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孙膑胸有成竹地说： “你就照我的主意办吧。”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 齐威王正得意洋洋地夸耀自己的马，看见田忌和孙膑走过来， 便讥讽田忌： “怎么，难道你还不服气？”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田忌说：“当然不服气，咱们再赛一次！”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齐威王轻蔑地说： “那就来吧！” 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  <a:p>
            <a:r>
              <a:rPr lang="zh-CN" altLang="en-US" sz="2400" b="1" dirty="0">
                <a:solidFill>
                  <a:srgbClr val="3333FF"/>
                </a:solidFill>
                <a:latin typeface="Arial Black" panose="020B0A04020102020204" pitchFamily="34" charset="0"/>
                <a:ea typeface="华文新魏" pitchFamily="2" charset="-122"/>
              </a:rPr>
              <a:t>     一声锣响，比赛又开始了。</a:t>
            </a:r>
            <a:endParaRPr lang="zh-CN" altLang="en-US" sz="2400" b="1" dirty="0">
              <a:solidFill>
                <a:srgbClr val="3333FF"/>
              </a:solidFill>
              <a:latin typeface="Arial Black" panose="020B0A04020102020204" pitchFamily="34" charset="0"/>
              <a:ea typeface="华文新魏" pitchFamily="2" charset="-122"/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1403350" y="1989138"/>
            <a:ext cx="4032250" cy="4103687"/>
            <a:chOff x="884" y="1253"/>
            <a:chExt cx="2540" cy="2585"/>
          </a:xfrm>
        </p:grpSpPr>
        <p:sp>
          <p:nvSpPr>
            <p:cNvPr id="37893" name="Line 29"/>
            <p:cNvSpPr/>
            <p:nvPr/>
          </p:nvSpPr>
          <p:spPr>
            <a:xfrm>
              <a:off x="2562" y="1298"/>
              <a:ext cx="182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4" name="Line 30"/>
            <p:cNvSpPr/>
            <p:nvPr/>
          </p:nvSpPr>
          <p:spPr>
            <a:xfrm>
              <a:off x="3152" y="1253"/>
              <a:ext cx="272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5" name="Line 31"/>
            <p:cNvSpPr/>
            <p:nvPr/>
          </p:nvSpPr>
          <p:spPr>
            <a:xfrm>
              <a:off x="1066" y="2205"/>
              <a:ext cx="22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6" name="Line 32"/>
            <p:cNvSpPr/>
            <p:nvPr/>
          </p:nvSpPr>
          <p:spPr>
            <a:xfrm>
              <a:off x="1066" y="2432"/>
              <a:ext cx="49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7" name="Line 33"/>
            <p:cNvSpPr/>
            <p:nvPr/>
          </p:nvSpPr>
          <p:spPr>
            <a:xfrm>
              <a:off x="1066" y="2659"/>
              <a:ext cx="63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8" name="Line 34"/>
            <p:cNvSpPr/>
            <p:nvPr/>
          </p:nvSpPr>
          <p:spPr>
            <a:xfrm>
              <a:off x="1066" y="2886"/>
              <a:ext cx="63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899" name="Line 35"/>
            <p:cNvSpPr/>
            <p:nvPr/>
          </p:nvSpPr>
          <p:spPr>
            <a:xfrm>
              <a:off x="1429" y="3158"/>
              <a:ext cx="635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00" name="Line 36"/>
            <p:cNvSpPr/>
            <p:nvPr/>
          </p:nvSpPr>
          <p:spPr>
            <a:xfrm>
              <a:off x="884" y="3339"/>
              <a:ext cx="363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01" name="Line 37"/>
            <p:cNvSpPr/>
            <p:nvPr/>
          </p:nvSpPr>
          <p:spPr>
            <a:xfrm>
              <a:off x="1156" y="3838"/>
              <a:ext cx="363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8" descr="200711231011123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Text Box 5"/>
          <p:cNvSpPr txBox="1"/>
          <p:nvPr/>
        </p:nvSpPr>
        <p:spPr>
          <a:xfrm>
            <a:off x="1258888" y="1268413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i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8916" name="Text Box 6"/>
          <p:cNvSpPr txBox="1"/>
          <p:nvPr/>
        </p:nvSpPr>
        <p:spPr>
          <a:xfrm>
            <a:off x="1476375" y="2133600"/>
            <a:ext cx="626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i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8917" name="Text Box 7"/>
          <p:cNvSpPr txBox="1"/>
          <p:nvPr/>
        </p:nvSpPr>
        <p:spPr>
          <a:xfrm>
            <a:off x="1258888" y="3716338"/>
            <a:ext cx="20177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200" i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684213" y="2852738"/>
            <a:ext cx="7777162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田忌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：有勇无谋，不甘失败，善于接纳别人的意见，转败为胜。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4346" name="Rectangle 10"/>
          <p:cNvSpPr/>
          <p:nvPr/>
        </p:nvSpPr>
        <p:spPr>
          <a:xfrm>
            <a:off x="684213" y="4365625"/>
            <a:ext cx="655320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齐威王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：骄傲自大、麻痹轻敌、斗力不斗智、骄兵必败。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4350" name="Rectangle 14"/>
          <p:cNvSpPr/>
          <p:nvPr/>
        </p:nvSpPr>
        <p:spPr>
          <a:xfrm>
            <a:off x="611188" y="1268413"/>
            <a:ext cx="7129462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孙膑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：善于观察、善于分析、胸有成竹、知己知彼、足智多谋。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18" descr="6af4d455d824ec023b2935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Text Box 6"/>
          <p:cNvSpPr txBox="1"/>
          <p:nvPr/>
        </p:nvSpPr>
        <p:spPr>
          <a:xfrm>
            <a:off x="2051050" y="476250"/>
            <a:ext cx="612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0" name="Text Box 7"/>
          <p:cNvSpPr txBox="1"/>
          <p:nvPr/>
        </p:nvSpPr>
        <p:spPr>
          <a:xfrm>
            <a:off x="755650" y="4724400"/>
            <a:ext cx="52562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39941" name="Text Box 8"/>
          <p:cNvSpPr txBox="1"/>
          <p:nvPr/>
        </p:nvSpPr>
        <p:spPr>
          <a:xfrm>
            <a:off x="1835150" y="5157788"/>
            <a:ext cx="676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600" b="1" dirty="0">
              <a:solidFill>
                <a:srgbClr val="0D45F7"/>
              </a:solidFill>
              <a:latin typeface="Arial" panose="020B0604020202020204" pitchFamily="34" charset="0"/>
            </a:endParaRPr>
          </a:p>
        </p:txBody>
      </p:sp>
      <p:sp>
        <p:nvSpPr>
          <p:cNvPr id="39942" name="Text Box 10"/>
          <p:cNvSpPr txBox="1"/>
          <p:nvPr/>
        </p:nvSpPr>
        <p:spPr>
          <a:xfrm>
            <a:off x="250825" y="4508500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943" name="Text Box 12"/>
          <p:cNvSpPr txBox="1"/>
          <p:nvPr/>
        </p:nvSpPr>
        <p:spPr>
          <a:xfrm>
            <a:off x="0" y="5589588"/>
            <a:ext cx="19081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3" name="Rectangle 15"/>
          <p:cNvSpPr/>
          <p:nvPr/>
        </p:nvSpPr>
        <p:spPr>
          <a:xfrm>
            <a:off x="1042988" y="908050"/>
            <a:ext cx="6985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⑴</a:t>
            </a:r>
            <a:r>
              <a:rPr lang="zh-CN" altLang="en-US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齐威王每个等级的马都比田忌的强。            （善于观察）</a:t>
            </a:r>
            <a:endParaRPr lang="zh-CN" altLang="en-US" sz="3200" b="1" i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2304" name="Rectangle 16"/>
          <p:cNvSpPr/>
          <p:nvPr/>
        </p:nvSpPr>
        <p:spPr>
          <a:xfrm>
            <a:off x="900113" y="2565400"/>
            <a:ext cx="6985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⑵</a:t>
            </a:r>
            <a:r>
              <a:rPr lang="zh-CN" altLang="en-US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大王的马比你的快不了多少哇</a:t>
            </a:r>
            <a:r>
              <a:rPr lang="en-US" altLang="zh-CN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…..”             </a:t>
            </a:r>
            <a:r>
              <a:rPr lang="zh-CN" altLang="en-US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（善于思考）</a:t>
            </a:r>
            <a:endParaRPr lang="zh-CN" altLang="en-US" sz="3200" b="1" i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2305" name="Rectangle 17"/>
          <p:cNvSpPr/>
          <p:nvPr/>
        </p:nvSpPr>
        <p:spPr>
          <a:xfrm>
            <a:off x="971550" y="4076700"/>
            <a:ext cx="71278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⑶</a:t>
            </a:r>
            <a:r>
              <a:rPr lang="zh-CN" altLang="en-US" sz="3200" b="1" i="1" dirty="0">
                <a:solidFill>
                  <a:srgbClr val="3333FF"/>
                </a:solidFill>
                <a:latin typeface="Arial" panose="020B0604020202020204" pitchFamily="34" charset="0"/>
              </a:rPr>
              <a:t>齐威王正得意洋洋地夸耀自己的马   。             （知己知彼）</a:t>
            </a:r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7" descr="b22aa9196bd4035943a9adc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1" name="Picture 11" descr="举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5445125"/>
            <a:ext cx="1419225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2" name="Picture 12" descr="嘿嘿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333375"/>
            <a:ext cx="1143000" cy="103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3" name="Text Box 13"/>
          <p:cNvSpPr txBox="1"/>
          <p:nvPr/>
        </p:nvSpPr>
        <p:spPr>
          <a:xfrm>
            <a:off x="827088" y="1484313"/>
            <a:ext cx="71278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D45F7"/>
                </a:solidFill>
                <a:latin typeface="Arial" panose="020B0604020202020204" pitchFamily="34" charset="0"/>
              </a:rPr>
              <a:t>1</a:t>
            </a:r>
            <a:r>
              <a:rPr lang="zh-CN" altLang="en-US" sz="4000" b="1" dirty="0">
                <a:solidFill>
                  <a:srgbClr val="0D45F7"/>
                </a:solidFill>
                <a:latin typeface="Arial" panose="020B0604020202020204" pitchFamily="34" charset="0"/>
              </a:rPr>
              <a:t>、从田忌赛马这件事中你受到什么启发？</a:t>
            </a:r>
            <a:endParaRPr lang="zh-CN" altLang="en-US" sz="4000" b="1" dirty="0">
              <a:solidFill>
                <a:srgbClr val="0D45F7"/>
              </a:solidFill>
              <a:latin typeface="Arial" panose="020B0604020202020204" pitchFamily="34" charset="0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827088" y="2924175"/>
            <a:ext cx="496887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D45F7"/>
                </a:solidFill>
                <a:latin typeface="Arial" panose="020B0604020202020204" pitchFamily="34" charset="0"/>
              </a:rPr>
              <a:t>2</a:t>
            </a:r>
            <a:r>
              <a:rPr lang="zh-CN" altLang="en-US" sz="4000" b="1" dirty="0">
                <a:solidFill>
                  <a:srgbClr val="0D45F7"/>
                </a:solidFill>
                <a:latin typeface="Arial" panose="020B0604020202020204" pitchFamily="34" charset="0"/>
              </a:rPr>
              <a:t>、齐威王和田忌在第二次比赛结束后分别会说些什么？（讨论交流）</a:t>
            </a:r>
            <a:endParaRPr lang="zh-CN" altLang="en-US" sz="4000" b="1" dirty="0">
              <a:solidFill>
                <a:srgbClr val="0D45F7"/>
              </a:solidFill>
              <a:latin typeface="Arial" panose="020B0604020202020204" pitchFamily="34" charset="0"/>
            </a:endParaRPr>
          </a:p>
        </p:txBody>
      </p:sp>
      <p:pic>
        <p:nvPicPr>
          <p:cNvPr id="15375" name="Picture 15" descr="未命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1484313"/>
            <a:ext cx="4953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Picture 16" descr="未命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3141663"/>
            <a:ext cx="4953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7" name="Picture 17" descr="举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5445125"/>
            <a:ext cx="1419225" cy="141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0" name="Text Box 18"/>
          <p:cNvSpPr txBox="1"/>
          <p:nvPr/>
        </p:nvSpPr>
        <p:spPr>
          <a:xfrm>
            <a:off x="755650" y="476250"/>
            <a:ext cx="30241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i="1" dirty="0">
                <a:solidFill>
                  <a:srgbClr val="FF0000"/>
                </a:solidFill>
                <a:latin typeface="Arial" panose="020B0604020202020204" pitchFamily="34" charset="0"/>
              </a:rPr>
              <a:t>谈收获：</a:t>
            </a:r>
            <a:endParaRPr lang="zh-CN" altLang="en-US" sz="40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4" descr="u=691938084,1069935229&amp;fm=3&amp;gp=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646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Text Box 9"/>
          <p:cNvSpPr txBox="1"/>
          <p:nvPr/>
        </p:nvSpPr>
        <p:spPr>
          <a:xfrm>
            <a:off x="539750" y="1484313"/>
            <a:ext cx="458788" cy="20875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36513" y="765175"/>
            <a:ext cx="1006475" cy="3095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i="1" dirty="0">
                <a:solidFill>
                  <a:srgbClr val="3333FF"/>
                </a:solidFill>
                <a:latin typeface="Arial" panose="020B0604020202020204" pitchFamily="34" charset="0"/>
                <a:ea typeface="隶书" pitchFamily="49" charset="-122"/>
              </a:rPr>
              <a:t>推荐</a:t>
            </a:r>
            <a:r>
              <a:rPr lang="zh-CN" altLang="en-US" sz="4800" b="1" i="1" dirty="0">
                <a:solidFill>
                  <a:srgbClr val="3333FF"/>
                </a:solidFill>
                <a:latin typeface="Arial" panose="020B0604020202020204" pitchFamily="34" charset="0"/>
                <a:ea typeface="隶书" pitchFamily="49" charset="-122"/>
              </a:rPr>
              <a:t>作</a:t>
            </a:r>
            <a:r>
              <a:rPr lang="zh-CN" altLang="en-US" sz="5400" b="1" i="1" dirty="0">
                <a:solidFill>
                  <a:srgbClr val="3333FF"/>
                </a:solidFill>
                <a:latin typeface="Arial" panose="020B0604020202020204" pitchFamily="34" charset="0"/>
                <a:ea typeface="隶书" pitchFamily="49" charset="-122"/>
              </a:rPr>
              <a:t>业</a:t>
            </a:r>
            <a:r>
              <a:rPr lang="zh-CN" altLang="en-US" sz="5400" b="1" dirty="0">
                <a:solidFill>
                  <a:srgbClr val="3333FF"/>
                </a:solidFill>
                <a:latin typeface="Arial" panose="020B0604020202020204" pitchFamily="34" charset="0"/>
              </a:rPr>
              <a:t>：</a:t>
            </a:r>
            <a:endParaRPr lang="zh-CN" altLang="en-US" sz="28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7419" name="Text Box 11"/>
          <p:cNvSpPr txBox="1"/>
          <p:nvPr/>
        </p:nvSpPr>
        <p:spPr>
          <a:xfrm>
            <a:off x="1619250" y="836613"/>
            <a:ext cx="5184775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、采用自己喜欢的方式，积累文中你认为用得好的词语。</a:t>
            </a:r>
            <a:endParaRPr lang="zh-CN" altLang="en-US" sz="2400" b="1" i="1" dirty="0">
              <a:solidFill>
                <a:srgbClr val="99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、把</a:t>
            </a: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田忌赛马</a:t>
            </a: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的故事讲给家人听听。</a:t>
            </a:r>
            <a:endParaRPr lang="zh-CN" altLang="en-US" sz="2400" b="1" i="1" dirty="0">
              <a:solidFill>
                <a:srgbClr val="9900CC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、续写</a:t>
            </a: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田忌赛马</a:t>
            </a:r>
            <a:r>
              <a:rPr lang="en-US" altLang="zh-CN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2400" b="1" i="1" dirty="0">
                <a:solidFill>
                  <a:srgbClr val="9900CC"/>
                </a:solidFill>
                <a:latin typeface="Arial" panose="020B0604020202020204" pitchFamily="34" charset="0"/>
              </a:rPr>
              <a:t>的故事。</a:t>
            </a:r>
            <a:endParaRPr lang="zh-CN" altLang="en-US" sz="2400" b="1" i="1" dirty="0">
              <a:solidFill>
                <a:srgbClr val="9900CC"/>
              </a:solidFill>
              <a:latin typeface="Arial" panose="020B0604020202020204" pitchFamily="34" charset="0"/>
            </a:endParaRPr>
          </a:p>
        </p:txBody>
      </p:sp>
      <p:pic>
        <p:nvPicPr>
          <p:cNvPr id="17426" name="赛马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24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1" name="Picture 19" descr="思考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8850" y="549275"/>
            <a:ext cx="935038" cy="792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4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7419">
                                            <p:txEl>
                                              <p:charRg st="2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7419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7419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174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2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6"/>
                </p:tgtEl>
              </p:cMediaNode>
            </p:audio>
          </p:childTnLst>
        </p:cTn>
      </p:par>
    </p:tnLst>
    <p:bldLst>
      <p:bldP spid="17418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Text Box 6"/>
          <p:cNvSpPr txBox="1"/>
          <p:nvPr/>
        </p:nvSpPr>
        <p:spPr>
          <a:xfrm>
            <a:off x="1524000" y="2827338"/>
            <a:ext cx="3276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2"/>
              </a:rPr>
              <a:t>司马光砸缸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3012" name="Text Box 7"/>
          <p:cNvSpPr txBox="1"/>
          <p:nvPr/>
        </p:nvSpPr>
        <p:spPr>
          <a:xfrm>
            <a:off x="5181600" y="2819400"/>
            <a:ext cx="3078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3"/>
              </a:rPr>
              <a:t>乌鸦喝水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990600" y="1295400"/>
            <a:ext cx="54864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4800" b="1" kern="1200" cap="none" spc="0" normalizeH="0" baseline="0" noProof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行楷" pitchFamily="2" charset="-122"/>
                <a:cs typeface="+mn-cs"/>
              </a:rPr>
              <a:t>以智取胜的小故事</a:t>
            </a:r>
            <a:endParaRPr kumimoji="0" lang="zh-CN" altLang="en-US" sz="4800" b="1" kern="1200" cap="none" spc="0" normalizeH="0" baseline="0" noProof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华文行楷" pitchFamily="2" charset="-122"/>
              <a:cs typeface="+mn-cs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1447800" y="4724400"/>
            <a:ext cx="7162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你还知道哪些以智取胜的故事？</a:t>
            </a:r>
            <a:b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</a:b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你从这些故事中学到了什么？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544830" y="922655"/>
            <a:ext cx="8141970" cy="4666615"/>
          </a:xfrm>
        </p:spPr>
        <p:txBody>
          <a:bodyPr/>
          <a:p>
            <a:r>
              <a:rPr lang="zh-CN" altLang="en-US" sz="3600">
                <a:solidFill>
                  <a:srgbClr val="00B050"/>
                </a:solidFill>
              </a:rPr>
              <a:t>学习目标：</a:t>
            </a:r>
            <a:endParaRPr lang="zh-CN" altLang="en-US" sz="3600">
              <a:solidFill>
                <a:srgbClr val="00B050"/>
              </a:solidFill>
            </a:endParaRPr>
          </a:p>
          <a:p>
            <a:r>
              <a:rPr lang="en-US" altLang="zh-CN" sz="3600">
                <a:solidFill>
                  <a:srgbClr val="00B050"/>
                </a:solidFill>
              </a:rPr>
              <a:t>1</a:t>
            </a:r>
            <a:r>
              <a:rPr lang="zh-CN" altLang="en-US" sz="3600">
                <a:solidFill>
                  <a:srgbClr val="00B050"/>
                </a:solidFill>
              </a:rPr>
              <a:t>、熟读课文，识记生字词，能辨字组词。</a:t>
            </a:r>
            <a:endParaRPr lang="zh-CN" altLang="en-US" sz="3600">
              <a:solidFill>
                <a:srgbClr val="00B050"/>
              </a:solidFill>
            </a:endParaRPr>
          </a:p>
          <a:p>
            <a:r>
              <a:rPr lang="en-US" altLang="zh-CN" sz="3600">
                <a:solidFill>
                  <a:srgbClr val="00B050"/>
                </a:solidFill>
              </a:rPr>
              <a:t>2</a:t>
            </a:r>
            <a:r>
              <a:rPr lang="zh-CN" altLang="en-US" sz="3600">
                <a:solidFill>
                  <a:srgbClr val="00B050"/>
                </a:solidFill>
              </a:rPr>
              <a:t>、能用图示法表示孙膑取胜的办法，并能够运用到实际生活中。</a:t>
            </a:r>
            <a:endParaRPr lang="zh-CN" altLang="en-US" sz="3600">
              <a:solidFill>
                <a:srgbClr val="00B050"/>
              </a:solidFill>
            </a:endParaRPr>
          </a:p>
          <a:p>
            <a:r>
              <a:rPr lang="en-US" altLang="zh-CN" sz="3600">
                <a:solidFill>
                  <a:srgbClr val="00B050"/>
                </a:solidFill>
              </a:rPr>
              <a:t>3</a:t>
            </a:r>
            <a:r>
              <a:rPr lang="zh-CN" altLang="en-US" sz="3600">
                <a:solidFill>
                  <a:srgbClr val="00B050"/>
                </a:solidFill>
              </a:rPr>
              <a:t>、找出描写人物心理变化的词语，体会场景描写。</a:t>
            </a:r>
            <a:endParaRPr lang="zh-CN" altLang="en-US" sz="3600">
              <a:solidFill>
                <a:srgbClr val="00B050"/>
              </a:solidFill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821055" y="901700"/>
          <a:ext cx="7110730" cy="4759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610350" imgH="3619500" progId="Paint.Picture">
                  <p:embed/>
                </p:oleObj>
              </mc:Choice>
              <mc:Fallback>
                <p:oleObj name="" r:id="rId1" imgW="6610350" imgH="361950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1055" y="901700"/>
                        <a:ext cx="7110730" cy="4759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/>
          <p:cNvGraphicFramePr/>
          <p:nvPr/>
        </p:nvGraphicFramePr>
        <p:xfrm>
          <a:off x="579755" y="876935"/>
          <a:ext cx="7700010" cy="469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686550" imgH="3762375" progId="Paint.Picture">
                  <p:embed/>
                </p:oleObj>
              </mc:Choice>
              <mc:Fallback>
                <p:oleObj name="" r:id="rId1" imgW="6686550" imgH="3762375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9755" y="876935"/>
                        <a:ext cx="7700010" cy="4698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内容占位符 5"/>
          <p:cNvSpPr/>
          <p:nvPr>
            <p:ph idx="1"/>
          </p:nvPr>
        </p:nvSpPr>
        <p:spPr>
          <a:xfrm>
            <a:off x="436245" y="339725"/>
            <a:ext cx="8250555" cy="5786755"/>
          </a:xfrm>
        </p:spPr>
        <p:txBody>
          <a:bodyPr/>
          <a:p>
            <a:r>
              <a:rPr lang="zh-CN" altLang="en-US" sz="4000">
                <a:solidFill>
                  <a:srgbClr val="00B050"/>
                </a:solidFill>
              </a:rPr>
              <a:t>写出下列词语的反义词。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/>
              <a:t>怀疑—(        ) 喜欢—(       ) 强大—(           )</a:t>
            </a:r>
            <a:endParaRPr lang="zh-CN" altLang="en-US"/>
          </a:p>
          <a:p>
            <a:r>
              <a:rPr lang="zh-CN" altLang="en-US"/>
              <a:t>失败—(        ) 扫兴—(       ) 垂头丧气—(          )</a:t>
            </a:r>
            <a:endParaRPr lang="zh-CN" altLang="en-US"/>
          </a:p>
          <a:p>
            <a:r>
              <a:rPr lang="zh-CN" altLang="en-US"/>
              <a:t>将下面的词语补充完整。</a:t>
            </a:r>
            <a:endParaRPr lang="zh-CN" altLang="en-US"/>
          </a:p>
          <a:p>
            <a:r>
              <a:rPr lang="zh-CN" altLang="en-US"/>
              <a:t>(   )有(    )竹 得(     )洋(    ) 转(     )为(       )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(     )头(     )气 目(瞪)口(    ) 口(    )心(     )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535" y="382905"/>
            <a:ext cx="8876665" cy="5502275"/>
          </a:xfrm>
        </p:spPr>
        <p:txBody>
          <a:bodyPr/>
          <a:p>
            <a:r>
              <a:rPr lang="zh-CN" altLang="en-US" sz="4000">
                <a:solidFill>
                  <a:srgbClr val="00B050"/>
                </a:solidFill>
              </a:rPr>
              <a:t>给下面句子排出正确的语序。</a:t>
            </a:r>
            <a:endParaRPr lang="zh-CN" altLang="en-US" sz="4000">
              <a:solidFill>
                <a:srgbClr val="00B050"/>
              </a:solidFill>
            </a:endParaRPr>
          </a:p>
          <a:p>
            <a:r>
              <a:rPr lang="zh-CN" altLang="en-US"/>
              <a:t>(　)田忌照孙膑的话，调换了一下马的出场顺序。</a:t>
            </a:r>
            <a:endParaRPr lang="zh-CN" altLang="en-US"/>
          </a:p>
          <a:p>
            <a:r>
              <a:rPr lang="zh-CN" altLang="en-US"/>
              <a:t>(　)田忌和齐威王第一次赛马，三场都输了。</a:t>
            </a:r>
            <a:endParaRPr lang="zh-CN" altLang="en-US"/>
          </a:p>
          <a:p>
            <a:r>
              <a:rPr lang="zh-CN" altLang="en-US"/>
              <a:t>(　)孙膑看了这次赛马，认为田忌可以取胜。</a:t>
            </a:r>
            <a:endParaRPr lang="zh-CN" altLang="en-US"/>
          </a:p>
          <a:p>
            <a:r>
              <a:rPr lang="zh-CN" altLang="en-US"/>
              <a:t>(　)田忌觉得很扫兴。</a:t>
            </a:r>
            <a:endParaRPr lang="zh-CN" altLang="en-US"/>
          </a:p>
          <a:p>
            <a:r>
              <a:rPr lang="zh-CN" altLang="en-US"/>
              <a:t>(　)第二次赛马，田忌果然赢了齐威王。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295" y="361315"/>
            <a:ext cx="8687435" cy="5534660"/>
          </a:xfrm>
        </p:spPr>
        <p:txBody>
          <a:bodyPr/>
          <a:p>
            <a:r>
              <a:rPr lang="zh-CN" altLang="en-US">
                <a:solidFill>
                  <a:srgbClr val="00B050"/>
                </a:solidFill>
              </a:rPr>
              <a:t>根据意思写词语（成语）</a:t>
            </a:r>
            <a:endParaRPr lang="zh-CN" altLang="en-US"/>
          </a:p>
          <a:p>
            <a:r>
              <a:rPr lang="zh-CN" altLang="en-US"/>
              <a:t>1．形容因失败或不顺利而情绪低落的样子。(　　　 　)</a:t>
            </a:r>
            <a:endParaRPr lang="zh-CN" altLang="en-US"/>
          </a:p>
          <a:p>
            <a:r>
              <a:rPr lang="zh-CN" altLang="en-US"/>
              <a:t>2．事前已经有全面的考虑，有充分的把握。(　　　　 )</a:t>
            </a:r>
            <a:endParaRPr lang="zh-CN" altLang="en-US"/>
          </a:p>
          <a:p>
            <a:r>
              <a:rPr lang="zh-CN" altLang="en-US"/>
              <a:t>3．形容因吃惊而发愣的样子。(　　　　 )</a:t>
            </a:r>
            <a:endParaRPr lang="zh-CN" altLang="en-US"/>
          </a:p>
          <a:p>
            <a:r>
              <a:rPr lang="zh-CN" altLang="en-US"/>
              <a:t>4．形容得意时神气十足的姿态。(　　　　 )</a:t>
            </a:r>
            <a:endParaRPr lang="zh-CN" altLang="en-US"/>
          </a:p>
          <a:p>
            <a:r>
              <a:rPr lang="zh-CN" altLang="en-US"/>
              <a:t>5．比喻处境极其困难，找不到任何出路。(　　　　 )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70865"/>
            <a:ext cx="8229600" cy="847090"/>
          </a:xfrm>
        </p:spPr>
        <p:txBody>
          <a:bodyPr/>
          <a:p>
            <a:r>
              <a:rPr lang="zh-CN" altLang="en-US">
                <a:solidFill>
                  <a:srgbClr val="00B050"/>
                </a:solidFill>
              </a:rPr>
              <a:t>选出搭配有错的一组词。</a:t>
            </a:r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45590"/>
            <a:ext cx="8229600" cy="4371975"/>
          </a:xfrm>
        </p:spPr>
        <p:txBody>
          <a:bodyPr/>
          <a:p>
            <a:r>
              <a:rPr lang="zh-CN" altLang="en-US"/>
              <a:t>(1)介绍商品　　 谱写乐曲　　 舒展枝叶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(2)捐献图书　　 推举新书　　 借阅图书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(3)召开会议　　 讨论问题　　 交流思想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(4)回忆往事　　 认识世界　　 放飞思想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783590" y="714375"/>
          <a:ext cx="7284085" cy="5287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6981825" imgH="4629150" progId="Paint.Picture">
                  <p:embed/>
                </p:oleObj>
              </mc:Choice>
              <mc:Fallback>
                <p:oleObj name="" r:id="rId1" imgW="6981825" imgH="462915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83590" y="714375"/>
                        <a:ext cx="7284085" cy="5287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"/>
          <p:cNvSpPr txBox="1"/>
          <p:nvPr/>
        </p:nvSpPr>
        <p:spPr>
          <a:xfrm>
            <a:off x="2217420" y="396875"/>
            <a:ext cx="27470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800" dirty="0">
                <a:solidFill>
                  <a:srgbClr val="00B050"/>
                </a:solidFill>
                <a:latin typeface="Arial" panose="020B0604020202020204" pitchFamily="34" charset="0"/>
              </a:rPr>
              <a:t>词语积累</a:t>
            </a:r>
            <a:endParaRPr lang="zh-CN" altLang="en-US" sz="4800" dirty="0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605" y="1040130"/>
            <a:ext cx="852868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3333FF"/>
                </a:solidFill>
              </a:rPr>
              <a:t>田忌     约定        比赛       失败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扫兴     垂头丧气        孙膑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肩膀     挖苦        疑惑     输赢  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胸有成竹      得意扬扬     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夸耀     讥讽   难道     轻蔑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目瞪口呆    调换      顺序</a:t>
            </a:r>
            <a:endParaRPr lang="zh-CN" altLang="en-US" sz="4800">
              <a:solidFill>
                <a:srgbClr val="3333FF"/>
              </a:solidFill>
            </a:endParaRPr>
          </a:p>
          <a:p>
            <a:r>
              <a:rPr lang="zh-CN" altLang="en-US" sz="4800">
                <a:solidFill>
                  <a:srgbClr val="3333FF"/>
                </a:solidFill>
              </a:rPr>
              <a:t>转败为胜    田忌赛马</a:t>
            </a:r>
            <a:endParaRPr lang="zh-CN" altLang="en-US" sz="4800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r>
              <a:rPr lang="zh-CN" altLang="en-US">
                <a:solidFill>
                  <a:srgbClr val="00B050"/>
                </a:solidFill>
              </a:rPr>
              <a:t>正音</a:t>
            </a:r>
            <a:endParaRPr lang="zh-CN" altLang="en-US"/>
          </a:p>
          <a:p>
            <a:r>
              <a:rPr lang="zh-CN" altLang="en-US">
                <a:solidFill>
                  <a:srgbClr val="00B050"/>
                </a:solidFill>
              </a:rPr>
              <a:t>tián jì   yuē dìng       bǐ sài        shī bài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sǎo xìng    chuí tóu sàng qì     sūn bìn 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jiān bǎng  wā ku    yí huò         shū yíng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xiōng yǒu chéng zhú      dé yì yáng yáng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kuā yào    jī fěng    nán dào     qīng miè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mù dèng kǒu dāi    diào huàn   shùn xù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zhuǎn bài wéi shèng   tián jì sài mǎ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 zhàn guó qī xióng</a:t>
            </a:r>
            <a:endParaRPr lang="zh-CN" altLang="en-US">
              <a:solidFill>
                <a:srgbClr val="00B050"/>
              </a:solidFill>
            </a:endParaRPr>
          </a:p>
          <a:p>
            <a:r>
              <a:rPr lang="zh-CN" altLang="en-US">
                <a:solidFill>
                  <a:srgbClr val="00B050"/>
                </a:solidFill>
              </a:rPr>
              <a:t>齐、楚、燕、韩、赵、魏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、</a:t>
            </a:r>
            <a:r>
              <a:rPr lang="zh-CN" altLang="en-US">
                <a:solidFill>
                  <a:srgbClr val="00B050"/>
                </a:solidFill>
                <a:sym typeface="+mn-ea"/>
              </a:rPr>
              <a:t>秦</a:t>
            </a:r>
            <a:endParaRPr lang="zh-CN" altLang="en-US">
              <a:solidFill>
                <a:srgbClr val="00B05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779145" y="758825"/>
            <a:ext cx="7145020" cy="5014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30680" y="5957570"/>
            <a:ext cx="5245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B050"/>
                </a:solidFill>
              </a:rPr>
              <a:t>战国形势图</a:t>
            </a:r>
            <a:endParaRPr lang="zh-CN" altLang="en-US" sz="32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r>
              <a:rPr lang="zh-CN" altLang="en-US"/>
              <a:t> </a:t>
            </a:r>
            <a:r>
              <a:rPr lang="zh-CN" altLang="en-US">
                <a:solidFill>
                  <a:srgbClr val="00B050"/>
                </a:solidFill>
              </a:rPr>
              <a:t>孙膑</a:t>
            </a:r>
            <a:r>
              <a:rPr lang="en-US" altLang="zh-CN">
                <a:solidFill>
                  <a:srgbClr val="00B050"/>
                </a:solidFill>
              </a:rPr>
              <a:t>——</a:t>
            </a:r>
            <a:r>
              <a:rPr lang="zh-CN" altLang="en-US">
                <a:solidFill>
                  <a:srgbClr val="00B050"/>
                </a:solidFill>
              </a:rPr>
              <a:t>战国时代军事家，</a:t>
            </a:r>
            <a:r>
              <a:rPr lang="zh-CN" altLang="en-US">
                <a:solidFill>
                  <a:srgbClr val="00B050"/>
                </a:solidFill>
              </a:rPr>
              <a:t>兵法</a:t>
            </a:r>
            <a:r>
              <a:rPr lang="zh-CN" altLang="en-US"/>
              <a:t>的精髓就八个字</a:t>
            </a:r>
            <a:r>
              <a:rPr lang="zh-CN" altLang="en-US">
                <a:solidFill>
                  <a:srgbClr val="00B050"/>
                </a:solidFill>
              </a:rPr>
              <a:t>必攻不守,批亢捣虚</a:t>
            </a:r>
            <a:r>
              <a:rPr lang="zh-CN" altLang="en-US"/>
              <a:t>。攻击敌人的要害部位,薄弱环节。才能克敌制胜。</a:t>
            </a:r>
            <a:endParaRPr lang="zh-CN" altLang="en-US"/>
          </a:p>
          <a:p>
            <a:r>
              <a:rPr lang="zh-CN" altLang="en-US">
                <a:solidFill>
                  <a:srgbClr val="00B050"/>
                </a:solidFill>
              </a:rPr>
              <a:t>善战者见敌之所长，则知其所短；见敌之所不足，则知其所有余。</a:t>
            </a:r>
            <a:endParaRPr lang="zh-CN" altLang="en-US"/>
          </a:p>
          <a:p>
            <a:r>
              <a:rPr lang="zh-CN" altLang="en-US"/>
              <a:t>出自先秦《孙膑兵法·奇正》。之，的。所长，指优势、长处。所短，指弱势、短处。所不足，指弱点。所有余，指优势、长处。</a:t>
            </a:r>
            <a:r>
              <a:rPr lang="zh-CN" altLang="en-US">
                <a:solidFill>
                  <a:srgbClr val="00B050"/>
                </a:solidFill>
              </a:rPr>
              <a:t>善于用兵作战的人，看到敌人的优势，就能推知敌人的劣势所在；看到敌人的不足之处，就能了解它的优势所在。</a:t>
            </a:r>
            <a:endParaRPr lang="zh-CN" altLang="en-US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r>
              <a:rPr lang="zh-CN" altLang="en-US" sz="4400">
                <a:solidFill>
                  <a:srgbClr val="002060"/>
                </a:solidFill>
              </a:rPr>
              <a:t>初读课文思考：</a:t>
            </a:r>
            <a:endParaRPr lang="zh-CN" altLang="en-US" sz="4400">
              <a:solidFill>
                <a:srgbClr val="00B050"/>
              </a:solidFill>
            </a:endParaRPr>
          </a:p>
          <a:p>
            <a:r>
              <a:rPr lang="zh-CN" altLang="en-US" sz="4800">
                <a:solidFill>
                  <a:srgbClr val="00B050"/>
                </a:solidFill>
              </a:rPr>
              <a:t>课文发生在什么时候，什么地方？</a:t>
            </a:r>
            <a:endParaRPr lang="zh-CN" altLang="en-US" sz="4800">
              <a:solidFill>
                <a:srgbClr val="00B050"/>
              </a:solidFill>
            </a:endParaRPr>
          </a:p>
          <a:p>
            <a:r>
              <a:rPr lang="zh-CN" altLang="en-US" sz="4800">
                <a:solidFill>
                  <a:srgbClr val="00B050"/>
                </a:solidFill>
              </a:rPr>
              <a:t>课文主要人物有几个，主要事件是什么？</a:t>
            </a:r>
            <a:endParaRPr lang="zh-CN" altLang="en-US" sz="4800">
              <a:solidFill>
                <a:srgbClr val="00B050"/>
              </a:solidFill>
            </a:endParaRPr>
          </a:p>
          <a:p>
            <a:r>
              <a:rPr lang="zh-CN" altLang="en-US" sz="4800">
                <a:solidFill>
                  <a:srgbClr val="00B050"/>
                </a:solidFill>
              </a:rPr>
              <a:t>结果怎样？</a:t>
            </a:r>
            <a:endParaRPr lang="zh-CN" altLang="en-US" sz="480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3734</Words>
  <Application>WPS 演示</Application>
  <PresentationFormat>全屏显示(4:3)</PresentationFormat>
  <Paragraphs>273</Paragraphs>
  <Slides>46</Slides>
  <Notes>0</Notes>
  <HiddenSlides>0</HiddenSlides>
  <MMClips>5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46</vt:i4>
      </vt:variant>
    </vt:vector>
  </HeadingPairs>
  <TitlesOfParts>
    <vt:vector size="68" baseType="lpstr">
      <vt:lpstr>Arial</vt:lpstr>
      <vt:lpstr>宋体</vt:lpstr>
      <vt:lpstr>Wingdings</vt:lpstr>
      <vt:lpstr>华文新魏</vt:lpstr>
      <vt:lpstr>隶书</vt:lpstr>
      <vt:lpstr>微软雅黑</vt:lpstr>
      <vt:lpstr>Arial Unicode MS</vt:lpstr>
      <vt:lpstr>Calibri</vt:lpstr>
      <vt:lpstr>华文新魏</vt:lpstr>
      <vt:lpstr>Segoe Print</vt:lpstr>
      <vt:lpstr>楷体_GB2312</vt:lpstr>
      <vt:lpstr>隶书</vt:lpstr>
      <vt:lpstr>华文中宋</vt:lpstr>
      <vt:lpstr>新宋体</vt:lpstr>
      <vt:lpstr>方正姚体</vt:lpstr>
      <vt:lpstr>Arial Black</vt:lpstr>
      <vt:lpstr>黑体</vt:lpstr>
      <vt:lpstr>华文行楷</vt:lpstr>
      <vt:lpstr>默认设计模板</vt:lpstr>
      <vt:lpstr>Paint.Picture</vt:lpstr>
      <vt:lpstr>Paint.Picture</vt:lpstr>
      <vt:lpstr>Paint.Picture</vt:lpstr>
      <vt:lpstr> 选择——无私奉献  敬业爱国  智慧    zhì huì  辨析判断、发明创造的能力： 人民的～是无穷的。 近义词——灵巧  聪明  机灵 反义词——愚蠢   愚昧  痴呆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自读第四自然段，思考：孙膑献策的依据是什么？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
</dc:description>
  <dc:subject>第一PPT模板网-WWW.1PPT.COM</dc:subject>
  <cp:category>第一PPT模板网-WWW.1PPT.COM</cp:category>
  <cp:lastModifiedBy>看山</cp:lastModifiedBy>
  <cp:revision>246</cp:revision>
  <dcterms:created xsi:type="dcterms:W3CDTF">2009-03-25T06:01:00Z</dcterms:created>
  <dcterms:modified xsi:type="dcterms:W3CDTF">2019-05-12T09:27:24Z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