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6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embeddedFontLst>
    <p:embeddedFont>
      <p:font typeface="方正稚艺简体" charset="-122"/>
      <p:regular r:id="rId16"/>
    </p:embeddedFont>
    <p:embeddedFont>
      <p:font typeface="方正胖娃简体" charset="-122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方正硬笔楷书简体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041" autoAdjust="0"/>
  </p:normalViewPr>
  <p:slideViewPr>
    <p:cSldViewPr>
      <p:cViewPr>
        <p:scale>
          <a:sx n="60" d="100"/>
          <a:sy n="60" d="100"/>
        </p:scale>
        <p:origin x="-1656" y="-2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CAC4F-B4DF-4086-9396-E3297D31752A}" type="datetimeFigureOut">
              <a:rPr lang="zh-CN" altLang="en-US" smtClean="0"/>
              <a:pPr/>
              <a:t>2017/5/13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FB69B-C8E6-485B-ADF7-564EA2AE6C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85050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CAC4F-B4DF-4086-9396-E3297D31752A}" type="datetimeFigureOut">
              <a:rPr lang="zh-CN" altLang="en-US" smtClean="0"/>
              <a:pPr/>
              <a:t>2017/5/13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FB69B-C8E6-485B-ADF7-564EA2AE6C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995952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CAC4F-B4DF-4086-9396-E3297D31752A}" type="datetimeFigureOut">
              <a:rPr lang="zh-CN" altLang="en-US" smtClean="0"/>
              <a:pPr/>
              <a:t>2017/5/13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FB69B-C8E6-485B-ADF7-564EA2AE6C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85787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CAC4F-B4DF-4086-9396-E3297D31752A}" type="datetimeFigureOut">
              <a:rPr lang="zh-CN" altLang="en-US" smtClean="0"/>
              <a:pPr/>
              <a:t>2017/5/13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FB69B-C8E6-485B-ADF7-564EA2AE6C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02808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CAC4F-B4DF-4086-9396-E3297D31752A}" type="datetimeFigureOut">
              <a:rPr lang="zh-CN" altLang="en-US" smtClean="0"/>
              <a:pPr/>
              <a:t>2017/5/13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FB69B-C8E6-485B-ADF7-564EA2AE6C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11982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CAC4F-B4DF-4086-9396-E3297D31752A}" type="datetimeFigureOut">
              <a:rPr lang="zh-CN" altLang="en-US" smtClean="0"/>
              <a:pPr/>
              <a:t>2017/5/13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FB69B-C8E6-485B-ADF7-564EA2AE6C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12016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CAC4F-B4DF-4086-9396-E3297D31752A}" type="datetimeFigureOut">
              <a:rPr lang="zh-CN" altLang="en-US" smtClean="0"/>
              <a:pPr/>
              <a:t>2017/5/13 Saturday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FB69B-C8E6-485B-ADF7-564EA2AE6C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57053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CAC4F-B4DF-4086-9396-E3297D31752A}" type="datetimeFigureOut">
              <a:rPr lang="zh-CN" altLang="en-US" smtClean="0"/>
              <a:pPr/>
              <a:t>2017/5/13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FB69B-C8E6-485B-ADF7-564EA2AE6C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0715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CAC4F-B4DF-4086-9396-E3297D31752A}" type="datetimeFigureOut">
              <a:rPr lang="zh-CN" altLang="en-US" smtClean="0"/>
              <a:pPr/>
              <a:t>2017/5/13 Saturday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FB69B-C8E6-485B-ADF7-564EA2AE6C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85025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CAC4F-B4DF-4086-9396-E3297D31752A}" type="datetimeFigureOut">
              <a:rPr lang="zh-CN" altLang="en-US" smtClean="0"/>
              <a:pPr/>
              <a:t>2017/5/13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FB69B-C8E6-485B-ADF7-564EA2AE6C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53423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CAC4F-B4DF-4086-9396-E3297D31752A}" type="datetimeFigureOut">
              <a:rPr lang="zh-CN" altLang="en-US" smtClean="0"/>
              <a:pPr/>
              <a:t>2017/5/13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FB69B-C8E6-485B-ADF7-564EA2AE6C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32595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7CAC4F-B4DF-4086-9396-E3297D31752A}" type="datetimeFigureOut">
              <a:rPr lang="zh-CN" altLang="en-US" smtClean="0"/>
              <a:pPr/>
              <a:t>2017/5/13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8FB69B-C8E6-485B-ADF7-564EA2AE6C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29943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openxmlformats.org/officeDocument/2006/relationships/image" Target="../media/image7.png"/><Relationship Id="rId17" Type="http://schemas.openxmlformats.org/officeDocument/2006/relationships/image" Target="../media/image12.png"/><Relationship Id="rId2" Type="http://schemas.openxmlformats.org/officeDocument/2006/relationships/image" Target="../media/image1.jpeg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microsoft.com/office/2007/relationships/hdphoto" Target="../media/hdphoto4.wdp"/><Relationship Id="rId5" Type="http://schemas.openxmlformats.org/officeDocument/2006/relationships/image" Target="../media/image3.png"/><Relationship Id="rId15" Type="http://schemas.openxmlformats.org/officeDocument/2006/relationships/image" Target="../media/image10.png"/><Relationship Id="rId10" Type="http://schemas.openxmlformats.org/officeDocument/2006/relationships/image" Target="../media/image6.png"/><Relationship Id="rId4" Type="http://schemas.microsoft.com/office/2007/relationships/hdphoto" Target="../media/hdphoto1.wdp"/><Relationship Id="rId9" Type="http://schemas.microsoft.com/office/2007/relationships/hdphoto" Target="../media/hdphoto3.wdp"/><Relationship Id="rId1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3" Type="http://schemas.microsoft.com/office/2007/relationships/hdphoto" Target="../media/hdphoto11.wdp"/><Relationship Id="rId7" Type="http://schemas.openxmlformats.org/officeDocument/2006/relationships/image" Target="../media/image36.png"/><Relationship Id="rId12" Type="http://schemas.microsoft.com/office/2007/relationships/hdphoto" Target="../media/hdphoto17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5.wdp"/><Relationship Id="rId11" Type="http://schemas.openxmlformats.org/officeDocument/2006/relationships/image" Target="../media/image37.png"/><Relationship Id="rId5" Type="http://schemas.openxmlformats.org/officeDocument/2006/relationships/image" Target="../media/image35.png"/><Relationship Id="rId10" Type="http://schemas.microsoft.com/office/2007/relationships/hdphoto" Target="../media/hdphoto2.wdp"/><Relationship Id="rId4" Type="http://schemas.openxmlformats.org/officeDocument/2006/relationships/image" Target="../media/image39.png"/><Relationship Id="rId9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3" Type="http://schemas.microsoft.com/office/2007/relationships/hdphoto" Target="../media/hdphoto11.wdp"/><Relationship Id="rId7" Type="http://schemas.openxmlformats.org/officeDocument/2006/relationships/image" Target="../media/image36.png"/><Relationship Id="rId12" Type="http://schemas.microsoft.com/office/2007/relationships/hdphoto" Target="../media/hdphoto17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5.wdp"/><Relationship Id="rId11" Type="http://schemas.openxmlformats.org/officeDocument/2006/relationships/image" Target="../media/image37.png"/><Relationship Id="rId5" Type="http://schemas.openxmlformats.org/officeDocument/2006/relationships/image" Target="../media/image35.png"/><Relationship Id="rId10" Type="http://schemas.microsoft.com/office/2007/relationships/hdphoto" Target="../media/hdphoto2.wdp"/><Relationship Id="rId4" Type="http://schemas.openxmlformats.org/officeDocument/2006/relationships/image" Target="../media/image39.png"/><Relationship Id="rId9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5.png"/><Relationship Id="rId7" Type="http://schemas.openxmlformats.org/officeDocument/2006/relationships/image" Target="../media/image3.png"/><Relationship Id="rId12" Type="http://schemas.openxmlformats.org/officeDocument/2006/relationships/image" Target="../media/image43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6.wdp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0" Type="http://schemas.openxmlformats.org/officeDocument/2006/relationships/image" Target="../media/image41.jpeg"/><Relationship Id="rId4" Type="http://schemas.microsoft.com/office/2007/relationships/hdphoto" Target="../media/hdphoto15.wdp"/><Relationship Id="rId9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8.wdp"/><Relationship Id="rId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hdphoto" Target="../media/hdphoto11.wdp"/><Relationship Id="rId7" Type="http://schemas.microsoft.com/office/2007/relationships/hdphoto" Target="../media/hdphoto14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8.png"/><Relationship Id="rId5" Type="http://schemas.microsoft.com/office/2007/relationships/hdphoto" Target="../media/hdphoto2.wdp"/><Relationship Id="rId10" Type="http://schemas.openxmlformats.org/officeDocument/2006/relationships/image" Target="../media/image17.png"/><Relationship Id="rId4" Type="http://schemas.openxmlformats.org/officeDocument/2006/relationships/image" Target="../media/image3.png"/><Relationship Id="rId9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13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2.png"/><Relationship Id="rId12" Type="http://schemas.microsoft.com/office/2007/relationships/hdphoto" Target="../media/hdphoto9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11" Type="http://schemas.openxmlformats.org/officeDocument/2006/relationships/image" Target="../media/image24.png"/><Relationship Id="rId5" Type="http://schemas.openxmlformats.org/officeDocument/2006/relationships/image" Target="../media/image21.png"/><Relationship Id="rId10" Type="http://schemas.microsoft.com/office/2007/relationships/hdphoto" Target="../media/hdphoto8.wdp"/><Relationship Id="rId4" Type="http://schemas.microsoft.com/office/2007/relationships/hdphoto" Target="../media/hdphoto5.wdp"/><Relationship Id="rId9" Type="http://schemas.openxmlformats.org/officeDocument/2006/relationships/image" Target="../media/image23.png"/><Relationship Id="rId14" Type="http://schemas.microsoft.com/office/2007/relationships/hdphoto" Target="../media/hdphoto10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hdphoto" Target="../media/hdphoto11.wdp"/><Relationship Id="rId7" Type="http://schemas.microsoft.com/office/2007/relationships/hdphoto" Target="../media/hdphoto14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8.png"/><Relationship Id="rId5" Type="http://schemas.microsoft.com/office/2007/relationships/hdphoto" Target="../media/hdphoto2.wdp"/><Relationship Id="rId10" Type="http://schemas.openxmlformats.org/officeDocument/2006/relationships/image" Target="../media/image17.png"/><Relationship Id="rId4" Type="http://schemas.openxmlformats.org/officeDocument/2006/relationships/image" Target="../media/image3.png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.png"/><Relationship Id="rId3" Type="http://schemas.microsoft.com/office/2007/relationships/hdphoto" Target="../media/hdphoto11.wdp"/><Relationship Id="rId7" Type="http://schemas.openxmlformats.org/officeDocument/2006/relationships/image" Target="../media/image33.png"/><Relationship Id="rId12" Type="http://schemas.microsoft.com/office/2007/relationships/hdphoto" Target="../media/hdphoto16.wdp"/><Relationship Id="rId17" Type="http://schemas.openxmlformats.org/officeDocument/2006/relationships/image" Target="../media/image38.jpeg"/><Relationship Id="rId2" Type="http://schemas.openxmlformats.org/officeDocument/2006/relationships/image" Target="../media/image13.jpeg"/><Relationship Id="rId16" Type="http://schemas.microsoft.com/office/2007/relationships/hdphoto" Target="../media/hdphoto17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36.png"/><Relationship Id="rId5" Type="http://schemas.openxmlformats.org/officeDocument/2006/relationships/image" Target="../media/image31.png"/><Relationship Id="rId15" Type="http://schemas.openxmlformats.org/officeDocument/2006/relationships/image" Target="../media/image37.png"/><Relationship Id="rId10" Type="http://schemas.microsoft.com/office/2007/relationships/hdphoto" Target="../media/hdphoto15.wdp"/><Relationship Id="rId4" Type="http://schemas.openxmlformats.org/officeDocument/2006/relationships/image" Target="../media/image30.png"/><Relationship Id="rId9" Type="http://schemas.openxmlformats.org/officeDocument/2006/relationships/image" Target="../media/image35.png"/><Relationship Id="rId1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7.wdp"/><Relationship Id="rId3" Type="http://schemas.microsoft.com/office/2007/relationships/hdphoto" Target="../media/hdphoto11.wdp"/><Relationship Id="rId7" Type="http://schemas.openxmlformats.org/officeDocument/2006/relationships/image" Target="../media/image37.png"/><Relationship Id="rId12" Type="http://schemas.microsoft.com/office/2007/relationships/hdphoto" Target="../media/hdphoto2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5.wdp"/><Relationship Id="rId11" Type="http://schemas.openxmlformats.org/officeDocument/2006/relationships/image" Target="../media/image3.png"/><Relationship Id="rId5" Type="http://schemas.openxmlformats.org/officeDocument/2006/relationships/image" Target="../media/image35.png"/><Relationship Id="rId10" Type="http://schemas.microsoft.com/office/2007/relationships/hdphoto" Target="../media/hdphoto16.wdp"/><Relationship Id="rId4" Type="http://schemas.openxmlformats.org/officeDocument/2006/relationships/image" Target="../media/image39.png"/><Relationship Id="rId9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timgsa.baidu.com/timg?image&amp;quality=80&amp;size=b9999_10000&amp;sec=1492444499752&amp;di=243e36a497a5e40a3590fc6dad540b3f&amp;imgtype=0&amp;src=http%3A%2F%2Fpic2.ooopic.com%2F13%2F82%2F56%2F55b1OOOPIC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46"/>
            <a:ext cx="9145556" cy="68570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timgsa.baidu.com/timg?image&amp;quality=80&amp;size=b9999_10000&amp;sec=1492443591842&amp;di=cc6d411413149e0fe93c72fbf12ef9f3&amp;imgtype=0&amp;src=http%3A%2F%2Fimg.taopic.com%2Fuploads%2Fallimg%2F120713%2F201996-120G31134225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9930" b="100000" l="10000" r="100000">
                        <a14:foregroundMark x1="68300" y1="73019" x2="71600" y2="87362"/>
                        <a14:foregroundMark x1="79400" y1="74624" x2="73400" y2="83350"/>
                        <a14:foregroundMark x1="83700" y1="62187" x2="93400" y2="62989"/>
                        <a14:foregroundMark x1="63700" y1="75727" x2="72400" y2="85757"/>
                        <a14:foregroundMark x1="69900" y1="85456" x2="75600" y2="898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0000" t="53562"/>
          <a:stretch/>
        </p:blipFill>
        <p:spPr bwMode="auto">
          <a:xfrm>
            <a:off x="2484994" y="1758249"/>
            <a:ext cx="1259175" cy="11659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timgsa.baidu.com/timg?image&amp;quality=80&amp;size=b9999_10000&amp;sec=1492443591842&amp;di=cc6d411413149e0fe93c72fbf12ef9f3&amp;imgtype=0&amp;src=http%3A%2F%2Fimg.taopic.com%2Fuploads%2Fallimg%2F120713%2F201996-120G31134225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ackgroundRemoval t="58576" b="100000" l="0" r="46900">
                        <a14:foregroundMark x1="15600" y1="77733" x2="24000" y2="93079"/>
                        <a14:foregroundMark x1="32800" y1="76931" x2="23300" y2="82347"/>
                        <a14:backgroundMark x1="16400" y1="97192" x2="31600" y2="971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9927" r="55106" b="2265"/>
          <a:stretch/>
        </p:blipFill>
        <p:spPr bwMode="auto">
          <a:xfrm>
            <a:off x="7140858" y="1694308"/>
            <a:ext cx="1368152" cy="11487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timgsa.baidu.com/timg?image&amp;quality=80&amp;size=b9999_10000&amp;sec=1492443591842&amp;di=cc6d411413149e0fe93c72fbf12ef9f3&amp;imgtype=0&amp;src=http%3A%2F%2Fimg.taopic.com%2Fuploads%2Fallimg%2F120713%2F201996-120G311342255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ackgroundRemoval t="0" b="42227" l="0" r="36900">
                        <a14:foregroundMark x1="16800" y1="15446" x2="15200" y2="36911"/>
                        <a14:foregroundMark x1="25500" y1="15848" x2="16800" y2="28887"/>
                        <a14:foregroundMark x1="13300" y1="16650" x2="19400" y2="31896"/>
                        <a14:foregroundMark x1="8400" y1="17753" x2="20600" y2="36108"/>
                        <a14:foregroundMark x1="11100" y1="21163" x2="14100" y2="33099"/>
                        <a14:foregroundMark x1="24800" y1="16249" x2="18700" y2="23470"/>
                        <a14:foregroundMark x1="22500" y1="15045" x2="14100" y2="219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3810" t="480" r="58916" b="55478"/>
          <a:stretch/>
        </p:blipFill>
        <p:spPr bwMode="auto">
          <a:xfrm>
            <a:off x="698537" y="1665559"/>
            <a:ext cx="1368152" cy="13381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timgsa.baidu.com/timg?image&amp;quality=80&amp;size=b9999_10000&amp;sec=1492443591842&amp;di=cc6d411413149e0fe93c72fbf12ef9f3&amp;imgtype=0&amp;src=http%3A%2F%2Fimg.taopic.com%2Fuploads%2Fallimg%2F120713%2F201996-120G311342255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="" xmlns:a14="http://schemas.microsoft.com/office/drawing/2010/main">
                  <a14:imgLayer r:embed="rId9">
                    <a14:imgEffect>
                      <a14:backgroundRemoval t="19960" b="67904" l="26200" r="71100">
                        <a14:foregroundMark x1="53600" y1="36911" x2="46000" y2="57573"/>
                        <a14:foregroundMark x1="44500" y1="37312" x2="49400" y2="55667"/>
                        <a14:foregroundMark x1="50600" y1="38415" x2="43700" y2="53360"/>
                        <a14:foregroundMark x1="41000" y1="38114" x2="39500" y2="49950"/>
                        <a14:foregroundMark x1="46700" y1="31996" x2="57000" y2="47242"/>
                        <a14:foregroundMark x1="55100" y1="36209" x2="56300" y2="46841"/>
                        <a14:foregroundMark x1="60800" y1="37713" x2="53200" y2="58375"/>
                        <a14:foregroundMark x1="38700" y1="25476" x2="49000" y2="28185"/>
                        <a14:foregroundMark x1="38400" y1="24273" x2="42900" y2="24273"/>
                        <a14:foregroundMark x1="38700" y1="51053" x2="41400" y2="58375"/>
                        <a14:foregroundMark x1="37600" y1="48746" x2="49400" y2="55667"/>
                        <a14:foregroundMark x1="45200" y1="55667" x2="57800" y2="55667"/>
                        <a14:foregroundMark x1="60100" y1="41123" x2="55500" y2="56068"/>
                        <a14:foregroundMark x1="59700" y1="54162" x2="53200" y2="58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7553" t="15177" r="27553" b="34522"/>
          <a:stretch/>
        </p:blipFill>
        <p:spPr bwMode="auto">
          <a:xfrm>
            <a:off x="4115087" y="1540563"/>
            <a:ext cx="1277970" cy="14275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timgsa.baidu.com/timg?image&amp;quality=80&amp;size=b9999_10000&amp;sec=1492443591842&amp;di=cc6d411413149e0fe93c72fbf12ef9f3&amp;imgtype=0&amp;src=http%3A%2F%2Fimg.taopic.com%2Fuploads%2Fallimg%2F120713%2F201996-120G311342255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="" xmlns:a14="http://schemas.microsoft.com/office/drawing/2010/main">
                  <a14:imgLayer r:embed="rId11">
                    <a14:imgEffect>
                      <a14:backgroundRemoval t="0" b="40321" l="60200" r="100000">
                        <a14:foregroundMark x1="83500" y1="16750" x2="79700" y2="33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5854" t="-3141" r="-748" b="55135"/>
          <a:stretch/>
        </p:blipFill>
        <p:spPr bwMode="auto">
          <a:xfrm>
            <a:off x="5643304" y="1660008"/>
            <a:ext cx="1394178" cy="13492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27367"/>
            <a:ext cx="2262187" cy="217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8543" y="2627367"/>
            <a:ext cx="2298700" cy="221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4170" y="2739761"/>
            <a:ext cx="2024063" cy="192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987" y="2636479"/>
            <a:ext cx="2236787" cy="215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3841" y="2663879"/>
            <a:ext cx="2262187" cy="217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3160" y="5015151"/>
            <a:ext cx="4895850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314140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 descr="https://timgsa.baidu.com/timg?image&amp;quality=80&amp;size=b9999_10000&amp;sec=1492452930691&amp;di=2751af3dc0c1b797000bdc42a73400ef&amp;imgtype=0&amp;src=http%3A%2F%2Fpic24.photophoto.cn%2F20120706%2F0008020298790560_b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artisticMosiaicBubbles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248" b="13403"/>
          <a:stretch/>
        </p:blipFill>
        <p:spPr bwMode="auto">
          <a:xfrm flipH="1" flipV="1">
            <a:off x="-20580" y="0"/>
            <a:ext cx="916458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631" y="1953909"/>
            <a:ext cx="3932237" cy="4256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53909"/>
            <a:ext cx="3932237" cy="4256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10" descr="https://timgsa.baidu.com/timg?image&amp;quality=80&amp;size=b9999_10000&amp;sec=1492450296734&amp;di=415cd7f117f8d9be1a6ad669af572240&amp;imgtype=0&amp;src=http%3A%2F%2Fimg01.taopic.com%2F140917%2F234940-14091F151347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ackgroundRemoval t="10400" b="90400" l="0" r="100000">
                        <a14:backgroundMark x1="3095" y1="24200" x2="99893" y2="23800"/>
                        <a14:backgroundMark x1="5336" y1="37900" x2="87834" y2="37600"/>
                        <a14:backgroundMark x1="7257" y1="47900" x2="87407" y2="47100"/>
                        <a14:backgroundMark x1="3735" y1="57600" x2="94557" y2="60500"/>
                        <a14:backgroundMark x1="4589" y1="82100" x2="93170" y2="82500"/>
                        <a14:backgroundMark x1="6830" y1="55200" x2="90928" y2="55900"/>
                        <a14:backgroundMark x1="6617" y1="60500" x2="99039" y2="59600"/>
                        <a14:backgroundMark x1="6830" y1="84400" x2="83351" y2="86500"/>
                        <a14:backgroundMark x1="1921" y1="80400" x2="91355" y2="80400"/>
                        <a14:backgroundMark x1="6190" y1="34300" x2="96051" y2="34100"/>
                        <a14:backgroundMark x1="8004" y1="78900" x2="68837" y2="78900"/>
                        <a14:backgroundMark x1="7577" y1="62400" x2="86873" y2="63400"/>
                        <a14:backgroundMark x1="8858" y1="22800" x2="70651" y2="27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4157" b="22748"/>
          <a:stretch/>
        </p:blipFill>
        <p:spPr bwMode="auto">
          <a:xfrm>
            <a:off x="422976" y="5263549"/>
            <a:ext cx="3056844" cy="4697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https://timgsa.baidu.com/timg?image&amp;quality=80&amp;size=b9999_10000&amp;sec=1492450296734&amp;di=415cd7f117f8d9be1a6ad669af572240&amp;imgtype=0&amp;src=http%3A%2F%2Fimg01.taopic.com%2F140917%2F234940-14091F151347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backgroundRemoval t="10400" b="90400" l="0" r="100000">
                        <a14:backgroundMark x1="3095" y1="24200" x2="99893" y2="23800"/>
                        <a14:backgroundMark x1="5336" y1="37900" x2="87834" y2="37600"/>
                        <a14:backgroundMark x1="7257" y1="47900" x2="87407" y2="47100"/>
                        <a14:backgroundMark x1="3735" y1="57600" x2="94557" y2="60500"/>
                        <a14:backgroundMark x1="4589" y1="82100" x2="93170" y2="82500"/>
                        <a14:backgroundMark x1="6830" y1="55200" x2="90928" y2="55900"/>
                        <a14:backgroundMark x1="6617" y1="60500" x2="99039" y2="59600"/>
                        <a14:backgroundMark x1="6830" y1="84400" x2="83351" y2="86500"/>
                        <a14:backgroundMark x1="1921" y1="80400" x2="91355" y2="80400"/>
                        <a14:backgroundMark x1="6190" y1="34300" x2="96051" y2="34100"/>
                        <a14:backgroundMark x1="8004" y1="78900" x2="68837" y2="78900"/>
                        <a14:backgroundMark x1="7577" y1="62400" x2="86873" y2="63400"/>
                        <a14:backgroundMark x1="8858" y1="22800" x2="70651" y2="27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4157" b="22748"/>
          <a:stretch/>
        </p:blipFill>
        <p:spPr bwMode="auto">
          <a:xfrm>
            <a:off x="351823" y="5267191"/>
            <a:ext cx="2961058" cy="4549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419898" y="2144480"/>
            <a:ext cx="343298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000" dirty="0" smtClean="0">
                <a:latin typeface="+mn-ea"/>
                <a:ea typeface="+mn-ea"/>
              </a:rPr>
              <a:t>创设</a:t>
            </a:r>
            <a:r>
              <a:rPr lang="zh-CN" altLang="en-US" sz="2000" dirty="0">
                <a:latin typeface="+mn-ea"/>
                <a:ea typeface="+mn-ea"/>
              </a:rPr>
              <a:t>情景，导入</a:t>
            </a:r>
            <a:r>
              <a:rPr lang="zh-CN" altLang="en-US" sz="2000" dirty="0" smtClean="0">
                <a:latin typeface="+mn-ea"/>
                <a:ea typeface="+mn-ea"/>
              </a:rPr>
              <a:t>课题</a:t>
            </a:r>
            <a:endParaRPr lang="zh-CN" altLang="en-US" sz="2000" dirty="0">
              <a:latin typeface="+mn-ea"/>
              <a:ea typeface="+mn-ea"/>
            </a:endParaRPr>
          </a:p>
        </p:txBody>
      </p:sp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933442" y="2969051"/>
            <a:ext cx="26566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000" dirty="0" smtClean="0"/>
              <a:t>初步</a:t>
            </a:r>
            <a:r>
              <a:rPr lang="zh-CN" altLang="en-US" sz="2000" dirty="0"/>
              <a:t>感知，日记有趣</a:t>
            </a:r>
          </a:p>
        </p:txBody>
      </p:sp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659731" y="3809679"/>
            <a:ext cx="30798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稚艺简体" pitchFamily="65" charset="-122"/>
                <a:ea typeface="方正稚艺简体" pitchFamily="65" charset="-122"/>
              </a:rPr>
              <a:t>再次感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稚艺简体" pitchFamily="65" charset="-122"/>
                <a:ea typeface="方正稚艺简体" pitchFamily="65" charset="-122"/>
              </a:rPr>
              <a:t>悟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稚艺简体" pitchFamily="65" charset="-122"/>
                <a:ea typeface="方正稚艺简体" pitchFamily="65" charset="-122"/>
              </a:rPr>
              <a:t>，理解方法</a:t>
            </a: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稚艺简体" pitchFamily="65" charset="-122"/>
              <a:ea typeface="方正稚艺简体" pitchFamily="65" charset="-122"/>
            </a:endParaRPr>
          </a:p>
        </p:txBody>
      </p:sp>
      <p:sp>
        <p:nvSpPr>
          <p:cNvPr id="11" name="TextBox 2"/>
          <p:cNvSpPr txBox="1">
            <a:spLocks noChangeArrowheads="1"/>
          </p:cNvSpPr>
          <p:nvPr/>
        </p:nvSpPr>
        <p:spPr bwMode="auto">
          <a:xfrm>
            <a:off x="752734" y="4550313"/>
            <a:ext cx="26664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000" dirty="0" smtClean="0"/>
              <a:t>尝试</a:t>
            </a:r>
            <a:r>
              <a:rPr lang="zh-CN" altLang="en-US" sz="2000" dirty="0"/>
              <a:t>修改，变得有趣</a:t>
            </a:r>
          </a:p>
        </p:txBody>
      </p: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499103" y="5293206"/>
            <a:ext cx="26664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000" dirty="0" smtClean="0"/>
              <a:t>拓展</a:t>
            </a:r>
            <a:r>
              <a:rPr lang="zh-CN" altLang="en-US" sz="2000" dirty="0"/>
              <a:t>延伸，推荐阅读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110698" y="555601"/>
            <a:ext cx="38884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4800" b="1" dirty="0">
                <a:latin typeface="方正稚艺简体" pitchFamily="65" charset="-122"/>
                <a:ea typeface="方正稚艺简体" pitchFamily="65" charset="-122"/>
              </a:rPr>
              <a:t>五、教学环节</a:t>
            </a:r>
          </a:p>
        </p:txBody>
      </p:sp>
      <p:pic>
        <p:nvPicPr>
          <p:cNvPr id="14" name="Picture 4" descr="https://timgsa.baidu.com/timg?image&amp;quality=80&amp;size=b9999_10000&amp;sec=1492443591842&amp;di=cc6d411413149e0fe93c72fbf12ef9f3&amp;imgtype=0&amp;src=http%3A%2F%2Fimg.taopic.com%2Fuploads%2Fallimg%2F120713%2F201996-120G311342255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ackgroundRemoval t="58576" b="100000" l="0" r="46900">
                        <a14:foregroundMark x1="15600" y1="77733" x2="24000" y2="93079"/>
                        <a14:foregroundMark x1="32800" y1="76931" x2="23300" y2="82347"/>
                        <a14:backgroundMark x1="16400" y1="97192" x2="31600" y2="971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9927" r="55106" b="2265"/>
          <a:stretch/>
        </p:blipFill>
        <p:spPr bwMode="auto">
          <a:xfrm>
            <a:off x="659731" y="318178"/>
            <a:ext cx="1368152" cy="11487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="" xmlns:a14="http://schemas.microsoft.com/office/drawing/2010/main">
                  <a14:imgLayer r:embed="rId12">
                    <a14:imgEffect>
                      <a14:artisticFilmGrain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160" y="1759227"/>
            <a:ext cx="5138737" cy="44926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perspectiveRight"/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030858" y="2205903"/>
            <a:ext cx="42618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en-US" altLang="zh-CN" sz="2800" dirty="0"/>
              <a:t>1</a:t>
            </a:r>
            <a:r>
              <a:rPr lang="zh-CN" altLang="en-US" sz="2800" dirty="0" smtClean="0"/>
              <a:t>、阅</a:t>
            </a:r>
            <a:r>
              <a:rPr lang="zh-CN" altLang="en-US" sz="2800" dirty="0"/>
              <a:t>读日记。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067944" y="3429000"/>
            <a:ext cx="480511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en-US" altLang="zh-CN" sz="2800" dirty="0"/>
              <a:t>2</a:t>
            </a:r>
            <a:r>
              <a:rPr lang="zh-CN" altLang="en-US" sz="2800" dirty="0" smtClean="0"/>
              <a:t>、理解方法：换一换、加一加、变一变。</a:t>
            </a:r>
            <a:endParaRPr lang="zh-CN" alt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1621473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 descr="https://timgsa.baidu.com/timg?image&amp;quality=80&amp;size=b9999_10000&amp;sec=1492452930691&amp;di=2751af3dc0c1b797000bdc42a73400ef&amp;imgtype=0&amp;src=http%3A%2F%2Fpic24.photophoto.cn%2F20120706%2F0008020298790560_b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artisticMosiaicBubbles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248" b="13403"/>
          <a:stretch/>
        </p:blipFill>
        <p:spPr bwMode="auto">
          <a:xfrm flipH="1" flipV="1">
            <a:off x="-20580" y="0"/>
            <a:ext cx="916458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723" y="1916832"/>
            <a:ext cx="3932237" cy="4256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10" descr="https://timgsa.baidu.com/timg?image&amp;quality=80&amp;size=b9999_10000&amp;sec=1492450296734&amp;di=415cd7f117f8d9be1a6ad669af572240&amp;imgtype=0&amp;src=http%3A%2F%2Fimg01.taopic.com%2F140917%2F234940-14091F151347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ackgroundRemoval t="10400" b="90400" l="0" r="100000">
                        <a14:backgroundMark x1="3095" y1="24200" x2="99893" y2="23800"/>
                        <a14:backgroundMark x1="5336" y1="37900" x2="87834" y2="37600"/>
                        <a14:backgroundMark x1="7257" y1="47900" x2="87407" y2="47100"/>
                        <a14:backgroundMark x1="3735" y1="57600" x2="94557" y2="60500"/>
                        <a14:backgroundMark x1="4589" y1="82100" x2="93170" y2="82500"/>
                        <a14:backgroundMark x1="6830" y1="55200" x2="90928" y2="55900"/>
                        <a14:backgroundMark x1="6617" y1="60500" x2="99039" y2="59600"/>
                        <a14:backgroundMark x1="6830" y1="84400" x2="83351" y2="86500"/>
                        <a14:backgroundMark x1="1921" y1="80400" x2="91355" y2="80400"/>
                        <a14:backgroundMark x1="6190" y1="34300" x2="96051" y2="34100"/>
                        <a14:backgroundMark x1="8004" y1="78900" x2="68837" y2="78900"/>
                        <a14:backgroundMark x1="7577" y1="62400" x2="86873" y2="63400"/>
                        <a14:backgroundMark x1="8858" y1="22800" x2="70651" y2="27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4157" b="22748"/>
          <a:stretch/>
        </p:blipFill>
        <p:spPr bwMode="auto">
          <a:xfrm>
            <a:off x="422976" y="5263549"/>
            <a:ext cx="3056844" cy="4697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https://timgsa.baidu.com/timg?image&amp;quality=80&amp;size=b9999_10000&amp;sec=1492450296734&amp;di=415cd7f117f8d9be1a6ad669af572240&amp;imgtype=0&amp;src=http%3A%2F%2Fimg01.taopic.com%2F140917%2F234940-14091F151347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backgroundRemoval t="10400" b="90400" l="0" r="100000">
                        <a14:backgroundMark x1="3095" y1="24200" x2="99893" y2="23800"/>
                        <a14:backgroundMark x1="5336" y1="37900" x2="87834" y2="37600"/>
                        <a14:backgroundMark x1="7257" y1="47900" x2="87407" y2="47100"/>
                        <a14:backgroundMark x1="3735" y1="57600" x2="94557" y2="60500"/>
                        <a14:backgroundMark x1="4589" y1="82100" x2="93170" y2="82500"/>
                        <a14:backgroundMark x1="6830" y1="55200" x2="90928" y2="55900"/>
                        <a14:backgroundMark x1="6617" y1="60500" x2="99039" y2="59600"/>
                        <a14:backgroundMark x1="6830" y1="84400" x2="83351" y2="86500"/>
                        <a14:backgroundMark x1="1921" y1="80400" x2="91355" y2="80400"/>
                        <a14:backgroundMark x1="6190" y1="34300" x2="96051" y2="34100"/>
                        <a14:backgroundMark x1="8004" y1="78900" x2="68837" y2="78900"/>
                        <a14:backgroundMark x1="7577" y1="62400" x2="86873" y2="63400"/>
                        <a14:backgroundMark x1="8858" y1="22800" x2="70651" y2="27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4157" b="22748"/>
          <a:stretch/>
        </p:blipFill>
        <p:spPr bwMode="auto">
          <a:xfrm>
            <a:off x="351823" y="5267191"/>
            <a:ext cx="2961058" cy="4549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419898" y="2144480"/>
            <a:ext cx="343298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000" dirty="0" smtClean="0">
                <a:latin typeface="+mn-ea"/>
                <a:ea typeface="+mn-ea"/>
              </a:rPr>
              <a:t>创设</a:t>
            </a:r>
            <a:r>
              <a:rPr lang="zh-CN" altLang="en-US" sz="2000" dirty="0">
                <a:latin typeface="+mn-ea"/>
                <a:ea typeface="+mn-ea"/>
              </a:rPr>
              <a:t>情景，导入</a:t>
            </a:r>
            <a:r>
              <a:rPr lang="zh-CN" altLang="en-US" sz="2000" dirty="0" smtClean="0">
                <a:latin typeface="+mn-ea"/>
                <a:ea typeface="+mn-ea"/>
              </a:rPr>
              <a:t>课题</a:t>
            </a:r>
            <a:endParaRPr lang="zh-CN" altLang="en-US" sz="2000" dirty="0">
              <a:latin typeface="+mn-ea"/>
              <a:ea typeface="+mn-ea"/>
            </a:endParaRPr>
          </a:p>
        </p:txBody>
      </p:sp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933442" y="2969051"/>
            <a:ext cx="26566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000" dirty="0" smtClean="0"/>
              <a:t>初步</a:t>
            </a:r>
            <a:r>
              <a:rPr lang="zh-CN" altLang="en-US" sz="2000" dirty="0"/>
              <a:t>感知，日记有趣</a:t>
            </a:r>
          </a:p>
        </p:txBody>
      </p:sp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773037" y="3805485"/>
            <a:ext cx="26461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000" dirty="0" smtClean="0"/>
              <a:t>再次感</a:t>
            </a:r>
            <a:r>
              <a:rPr lang="zh-CN" altLang="en-US" sz="2000" dirty="0"/>
              <a:t>悟</a:t>
            </a:r>
            <a:r>
              <a:rPr lang="zh-CN" altLang="en-US" sz="2000" dirty="0" smtClean="0"/>
              <a:t>，理解方法</a:t>
            </a:r>
            <a:endParaRPr lang="zh-CN" altLang="en-US" sz="2000" dirty="0"/>
          </a:p>
        </p:txBody>
      </p:sp>
      <p:sp>
        <p:nvSpPr>
          <p:cNvPr id="11" name="TextBox 2"/>
          <p:cNvSpPr txBox="1">
            <a:spLocks noChangeArrowheads="1"/>
          </p:cNvSpPr>
          <p:nvPr/>
        </p:nvSpPr>
        <p:spPr bwMode="auto">
          <a:xfrm>
            <a:off x="752733" y="4550313"/>
            <a:ext cx="31001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稚艺简体" pitchFamily="65" charset="-122"/>
                <a:ea typeface="方正稚艺简体" pitchFamily="65" charset="-122"/>
              </a:rPr>
              <a:t>尝试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稚艺简体" pitchFamily="65" charset="-122"/>
                <a:ea typeface="方正稚艺简体" pitchFamily="65" charset="-122"/>
              </a:rPr>
              <a:t>修改，变得有趣</a:t>
            </a:r>
          </a:p>
        </p:txBody>
      </p: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499103" y="5293206"/>
            <a:ext cx="26664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000" dirty="0" smtClean="0"/>
              <a:t>拓展</a:t>
            </a:r>
            <a:r>
              <a:rPr lang="zh-CN" altLang="en-US" sz="2000" dirty="0"/>
              <a:t>延伸，推荐阅读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110698" y="555601"/>
            <a:ext cx="38884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4800" b="1" dirty="0">
                <a:latin typeface="方正稚艺简体" pitchFamily="65" charset="-122"/>
                <a:ea typeface="方正稚艺简体" pitchFamily="65" charset="-122"/>
              </a:rPr>
              <a:t>五、教学环节</a:t>
            </a:r>
          </a:p>
        </p:txBody>
      </p:sp>
      <p:pic>
        <p:nvPicPr>
          <p:cNvPr id="14" name="Picture 4" descr="https://timgsa.baidu.com/timg?image&amp;quality=80&amp;size=b9999_10000&amp;sec=1492443591842&amp;di=cc6d411413149e0fe93c72fbf12ef9f3&amp;imgtype=0&amp;src=http%3A%2F%2Fimg.taopic.com%2Fuploads%2Fallimg%2F120713%2F201996-120G311342255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ackgroundRemoval t="58576" b="100000" l="0" r="46900">
                        <a14:foregroundMark x1="15600" y1="77733" x2="24000" y2="93079"/>
                        <a14:foregroundMark x1="32800" y1="76931" x2="23300" y2="82347"/>
                        <a14:backgroundMark x1="16400" y1="97192" x2="31600" y2="971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9927" r="55106" b="2265"/>
          <a:stretch/>
        </p:blipFill>
        <p:spPr bwMode="auto">
          <a:xfrm>
            <a:off x="659731" y="318178"/>
            <a:ext cx="1368152" cy="11487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="" xmlns:a14="http://schemas.microsoft.com/office/drawing/2010/main">
                  <a14:imgLayer r:embed="rId12">
                    <a14:imgEffect>
                      <a14:artisticFilmGrain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160" y="1759227"/>
            <a:ext cx="5138737" cy="44926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perspectiveRight"/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607496" y="2780928"/>
            <a:ext cx="4536504" cy="1819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4000" dirty="0"/>
              <a:t>  </a:t>
            </a:r>
            <a:r>
              <a:rPr lang="zh-CN" altLang="en-US" sz="4000" dirty="0" smtClean="0"/>
              <a:t>   尝</a:t>
            </a:r>
            <a:r>
              <a:rPr lang="zh-CN" altLang="en-US" sz="4000" dirty="0"/>
              <a:t>试修改</a:t>
            </a:r>
            <a:r>
              <a:rPr lang="en-US" altLang="zh-CN" sz="4000" dirty="0"/>
              <a:t> </a:t>
            </a:r>
            <a:endParaRPr lang="en-US" altLang="zh-CN" sz="4000" dirty="0" smtClean="0"/>
          </a:p>
          <a:p>
            <a:pPr>
              <a:lnSpc>
                <a:spcPct val="150000"/>
              </a:lnSpc>
            </a:pPr>
            <a:r>
              <a:rPr lang="en-US" altLang="zh-CN" sz="4000" dirty="0" smtClean="0"/>
              <a:t>《</a:t>
            </a:r>
            <a:r>
              <a:rPr lang="zh-CN" altLang="en-US" sz="4000" dirty="0"/>
              <a:t>唉，梦醒了</a:t>
            </a:r>
            <a:r>
              <a:rPr lang="en-US" altLang="zh-CN" sz="4000" dirty="0"/>
              <a:t>》</a:t>
            </a:r>
            <a:endParaRPr lang="zh-CN" altLang="en-US" sz="4000" dirty="0"/>
          </a:p>
        </p:txBody>
      </p:sp>
    </p:spTree>
    <p:extLst>
      <p:ext uri="{BB962C8B-B14F-4D97-AF65-F5344CB8AC3E}">
        <p14:creationId xmlns="" xmlns:p14="http://schemas.microsoft.com/office/powerpoint/2010/main" val="1621473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53909"/>
            <a:ext cx="3932237" cy="4256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0" descr="https://timgsa.baidu.com/timg?image&amp;quality=80&amp;size=b9999_10000&amp;sec=1492450296734&amp;di=415cd7f117f8d9be1a6ad669af572240&amp;imgtype=0&amp;src=http%3A%2F%2Fimg01.taopic.com%2F140917%2F234940-14091F151347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10400" b="90400" l="0" r="100000">
                        <a14:backgroundMark x1="3095" y1="24200" x2="99893" y2="23800"/>
                        <a14:backgroundMark x1="5336" y1="37900" x2="87834" y2="37600"/>
                        <a14:backgroundMark x1="7257" y1="47900" x2="87407" y2="47100"/>
                        <a14:backgroundMark x1="3735" y1="57600" x2="94557" y2="60500"/>
                        <a14:backgroundMark x1="4589" y1="82100" x2="93170" y2="82500"/>
                        <a14:backgroundMark x1="6830" y1="55200" x2="90928" y2="55900"/>
                        <a14:backgroundMark x1="6617" y1="60500" x2="99039" y2="59600"/>
                        <a14:backgroundMark x1="6830" y1="84400" x2="83351" y2="86500"/>
                        <a14:backgroundMark x1="1921" y1="80400" x2="91355" y2="80400"/>
                        <a14:backgroundMark x1="6190" y1="34300" x2="96051" y2="34100"/>
                        <a14:backgroundMark x1="8004" y1="78900" x2="68837" y2="78900"/>
                        <a14:backgroundMark x1="7577" y1="62400" x2="86873" y2="63400"/>
                        <a14:backgroundMark x1="8858" y1="22800" x2="70651" y2="27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4157" b="22748"/>
          <a:stretch/>
        </p:blipFill>
        <p:spPr bwMode="auto">
          <a:xfrm>
            <a:off x="422976" y="5263549"/>
            <a:ext cx="3056844" cy="4697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https://timgsa.baidu.com/timg?image&amp;quality=80&amp;size=b9999_10000&amp;sec=1492450296734&amp;di=415cd7f117f8d9be1a6ad669af572240&amp;imgtype=0&amp;src=http%3A%2F%2Fimg01.taopic.com%2F140917%2F234940-14091F151347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ackgroundRemoval t="10400" b="90400" l="0" r="100000">
                        <a14:backgroundMark x1="3095" y1="24200" x2="99893" y2="23800"/>
                        <a14:backgroundMark x1="5336" y1="37900" x2="87834" y2="37600"/>
                        <a14:backgroundMark x1="7257" y1="47900" x2="87407" y2="47100"/>
                        <a14:backgroundMark x1="3735" y1="57600" x2="94557" y2="60500"/>
                        <a14:backgroundMark x1="4589" y1="82100" x2="93170" y2="82500"/>
                        <a14:backgroundMark x1="6830" y1="55200" x2="90928" y2="55900"/>
                        <a14:backgroundMark x1="6617" y1="60500" x2="99039" y2="59600"/>
                        <a14:backgroundMark x1="6830" y1="84400" x2="83351" y2="86500"/>
                        <a14:backgroundMark x1="1921" y1="80400" x2="91355" y2="80400"/>
                        <a14:backgroundMark x1="6190" y1="34300" x2="96051" y2="34100"/>
                        <a14:backgroundMark x1="8004" y1="78900" x2="68837" y2="78900"/>
                        <a14:backgroundMark x1="7577" y1="62400" x2="86873" y2="63400"/>
                        <a14:backgroundMark x1="8858" y1="22800" x2="70651" y2="27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4157" b="22748"/>
          <a:stretch/>
        </p:blipFill>
        <p:spPr bwMode="auto">
          <a:xfrm>
            <a:off x="351823" y="5267191"/>
            <a:ext cx="2961058" cy="4549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419898" y="2144480"/>
            <a:ext cx="343298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000" dirty="0" smtClean="0">
                <a:latin typeface="+mn-ea"/>
                <a:ea typeface="+mn-ea"/>
              </a:rPr>
              <a:t>创设</a:t>
            </a:r>
            <a:r>
              <a:rPr lang="zh-CN" altLang="en-US" sz="2000" dirty="0">
                <a:latin typeface="+mn-ea"/>
                <a:ea typeface="+mn-ea"/>
              </a:rPr>
              <a:t>情景，导入</a:t>
            </a:r>
            <a:r>
              <a:rPr lang="zh-CN" altLang="en-US" sz="2000" dirty="0" smtClean="0">
                <a:latin typeface="+mn-ea"/>
                <a:ea typeface="+mn-ea"/>
              </a:rPr>
              <a:t>课题</a:t>
            </a:r>
            <a:endParaRPr lang="zh-CN" altLang="en-US" sz="2000" dirty="0">
              <a:latin typeface="+mn-ea"/>
              <a:ea typeface="+mn-ea"/>
            </a:endParaRPr>
          </a:p>
        </p:txBody>
      </p:sp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933442" y="2969051"/>
            <a:ext cx="26566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000" dirty="0" smtClean="0"/>
              <a:t>初步</a:t>
            </a:r>
            <a:r>
              <a:rPr lang="zh-CN" altLang="en-US" sz="2000" dirty="0"/>
              <a:t>感知，日记有趣</a:t>
            </a:r>
          </a:p>
        </p:txBody>
      </p:sp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773037" y="3805485"/>
            <a:ext cx="26461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000" dirty="0" smtClean="0"/>
              <a:t>再次感</a:t>
            </a:r>
            <a:r>
              <a:rPr lang="zh-CN" altLang="en-US" sz="2000" dirty="0"/>
              <a:t>悟</a:t>
            </a:r>
            <a:r>
              <a:rPr lang="zh-CN" altLang="en-US" sz="2000" dirty="0" smtClean="0"/>
              <a:t>，理解方法</a:t>
            </a:r>
            <a:endParaRPr lang="en-US" altLang="zh-CN" sz="2000" dirty="0" smtClean="0"/>
          </a:p>
        </p:txBody>
      </p:sp>
      <p:sp>
        <p:nvSpPr>
          <p:cNvPr id="11" name="TextBox 2"/>
          <p:cNvSpPr txBox="1">
            <a:spLocks noChangeArrowheads="1"/>
          </p:cNvSpPr>
          <p:nvPr/>
        </p:nvSpPr>
        <p:spPr bwMode="auto">
          <a:xfrm>
            <a:off x="752734" y="4550313"/>
            <a:ext cx="26664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000" dirty="0" smtClean="0"/>
              <a:t>尝试</a:t>
            </a:r>
            <a:r>
              <a:rPr lang="zh-CN" altLang="en-US" sz="2000" dirty="0"/>
              <a:t>修改，变得有趣</a:t>
            </a:r>
          </a:p>
        </p:txBody>
      </p: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467544" y="5271591"/>
            <a:ext cx="30760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稚艺简体" pitchFamily="65" charset="-122"/>
                <a:ea typeface="方正稚艺简体" pitchFamily="65" charset="-122"/>
              </a:rPr>
              <a:t>拓展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稚艺简体" pitchFamily="65" charset="-122"/>
                <a:ea typeface="方正稚艺简体" pitchFamily="65" charset="-122"/>
              </a:rPr>
              <a:t>延伸，推荐阅读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110698" y="555601"/>
            <a:ext cx="38884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4800" b="1" dirty="0">
                <a:latin typeface="方正稚艺简体" pitchFamily="65" charset="-122"/>
                <a:ea typeface="方正稚艺简体" pitchFamily="65" charset="-122"/>
              </a:rPr>
              <a:t>五、教学环节</a:t>
            </a:r>
          </a:p>
        </p:txBody>
      </p:sp>
      <p:pic>
        <p:nvPicPr>
          <p:cNvPr id="14" name="Picture 4" descr="https://timgsa.baidu.com/timg?image&amp;quality=80&amp;size=b9999_10000&amp;sec=1492443591842&amp;di=cc6d411413149e0fe93c72fbf12ef9f3&amp;imgtype=0&amp;src=http%3A%2F%2Fimg.taopic.com%2Fuploads%2Fallimg%2F120713%2F201996-120G311342255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backgroundRemoval t="58576" b="100000" l="0" r="46900">
                        <a14:foregroundMark x1="15600" y1="77733" x2="24000" y2="93079"/>
                        <a14:foregroundMark x1="32800" y1="76931" x2="23300" y2="82347"/>
                        <a14:backgroundMark x1="16400" y1="97192" x2="31600" y2="971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9927" r="55106" b="2265"/>
          <a:stretch/>
        </p:blipFill>
        <p:spPr bwMode="auto">
          <a:xfrm>
            <a:off x="659731" y="318178"/>
            <a:ext cx="1368152" cy="11487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timgsa.baidu.com/timg?image&amp;quality=80&amp;size=b9999_10000&amp;sec=1492454079726&amp;di=a55680f1f33042a2ab7928f63d79d52f&amp;imgtype=0&amp;src=http%3A%2F%2Fm.360buyimg.com%2Fn12%2Fg13%2FM0A%2F00%2F13%2FrBEhVFHguckIAAAAAAfhZKFqwJgAABA1wKzUicAB-F8323.jpg%2521q7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3873">
            <a:off x="6315239" y="1353929"/>
            <a:ext cx="1991209" cy="27417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8198" name="Picture 6" descr="https://timgsa.baidu.com/timg?image&amp;quality=80&amp;size=b9999_10000&amp;sec=1492454113838&amp;di=16a9cf71144c45627f21490fea5c0b2d&amp;imgtype=0&amp;src=http%3A%2F%2Fimages.zxhsd.com%2Fphoto%2Fbook_b%2FC%2F01520%2F97875365593322456392-fm-b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75920">
            <a:off x="4125872" y="1503676"/>
            <a:ext cx="2066163" cy="28581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067944" y="3068960"/>
            <a:ext cx="2736304" cy="3409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243542" lon="953007" rev="855723"/>
            </a:camera>
            <a:lightRig rig="threePt" dir="t"/>
          </a:scene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372200" y="3140968"/>
            <a:ext cx="2438400" cy="2791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22738" lon="1754695" rev="21481911"/>
            </a:camera>
            <a:lightRig rig="threePt" dir="t"/>
          </a:scene3d>
        </p:spPr>
      </p:pic>
    </p:spTree>
    <p:extLst>
      <p:ext uri="{BB962C8B-B14F-4D97-AF65-F5344CB8AC3E}">
        <p14:creationId xmlns="" xmlns:p14="http://schemas.microsoft.com/office/powerpoint/2010/main" val="1621473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timgsa.baidu.com/timg?image&amp;quality=80&amp;size=b9999_10000&amp;sec=1492452930691&amp;di=2751af3dc0c1b797000bdc42a73400ef&amp;imgtype=0&amp;src=http%3A%2F%2Fpic24.photophoto.cn%2F20120706%2F0008020298790560_b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artisticMosiaicBubbles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248" b="13403"/>
          <a:stretch/>
        </p:blipFill>
        <p:spPr bwMode="auto">
          <a:xfrm flipH="1" flipV="1">
            <a:off x="-20580" y="0"/>
            <a:ext cx="916458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artisticGlass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92278"/>
            <a:ext cx="8712967" cy="398499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043608" y="809253"/>
            <a:ext cx="410138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稚艺简体" pitchFamily="65" charset="-122"/>
                <a:ea typeface="方正稚艺简体" pitchFamily="65" charset="-122"/>
              </a:rPr>
              <a:t>六、板书</a:t>
            </a: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稚艺简体" pitchFamily="65" charset="-122"/>
                <a:ea typeface="方正稚艺简体" pitchFamily="65" charset="-122"/>
              </a:rPr>
              <a:t>设计</a:t>
            </a:r>
          </a:p>
        </p:txBody>
      </p:sp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1187624" y="1816203"/>
            <a:ext cx="6120680" cy="420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硬笔楷书简体" pitchFamily="65" charset="-122"/>
                <a:ea typeface="方正硬笔楷书简体" pitchFamily="65" charset="-122"/>
              </a:rPr>
              <a:t>     </a:t>
            </a:r>
            <a:r>
              <a:rPr lang="zh-CN" altLang="zh-CN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硬笔楷书简体" pitchFamily="65" charset="-122"/>
                <a:ea typeface="方正硬笔楷书简体" pitchFamily="65" charset="-122"/>
              </a:rPr>
              <a:t>有趣的日记</a:t>
            </a:r>
          </a:p>
          <a:p>
            <a:pPr algn="ctr">
              <a:lnSpc>
                <a:spcPct val="150000"/>
              </a:lnSpc>
            </a:pPr>
            <a:r>
              <a:rPr lang="en-US" altLang="zh-CN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硬笔楷书简体" pitchFamily="65" charset="-122"/>
                <a:ea typeface="方正硬笔楷书简体" pitchFamily="65" charset="-122"/>
              </a:rPr>
              <a:t>      </a:t>
            </a: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硬笔楷书简体" pitchFamily="65" charset="-122"/>
                <a:ea typeface="方正硬笔楷书简体" pitchFamily="65" charset="-122"/>
              </a:rPr>
              <a:t>声音         换一换</a:t>
            </a:r>
            <a:endParaRPr lang="en-US" altLang="zh-CN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硬笔楷书简体" pitchFamily="65" charset="-122"/>
              <a:ea typeface="方正硬笔楷书简体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硬笔楷书简体" pitchFamily="65" charset="-122"/>
                <a:ea typeface="方正硬笔楷书简体" pitchFamily="65" charset="-122"/>
              </a:rPr>
              <a:t>       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硬笔楷书简体" pitchFamily="65" charset="-122"/>
                <a:ea typeface="方正硬笔楷书简体" pitchFamily="65" charset="-122"/>
              </a:rPr>
              <a:t>动作  </a:t>
            </a: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硬笔楷书简体" pitchFamily="65" charset="-122"/>
                <a:ea typeface="方正硬笔楷书简体" pitchFamily="65" charset="-122"/>
              </a:rPr>
              <a:t>       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硬笔楷书简体" pitchFamily="65" charset="-122"/>
                <a:ea typeface="方正硬笔楷书简体" pitchFamily="65" charset="-122"/>
              </a:rPr>
              <a:t>加一加</a:t>
            </a:r>
            <a:endParaRPr lang="en-US" altLang="zh-CN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硬笔楷书简体" pitchFamily="65" charset="-122"/>
              <a:ea typeface="方正硬笔楷书简体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硬笔楷书简体" pitchFamily="65" charset="-122"/>
                <a:ea typeface="方正硬笔楷书简体" pitchFamily="65" charset="-122"/>
              </a:rPr>
              <a:t>       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硬笔楷书简体" pitchFamily="65" charset="-122"/>
                <a:ea typeface="方正硬笔楷书简体" pitchFamily="65" charset="-122"/>
              </a:rPr>
              <a:t>想象  </a:t>
            </a:r>
            <a:r>
              <a:rPr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硬笔楷书简体" pitchFamily="65" charset="-122"/>
                <a:ea typeface="方正硬笔楷书简体" pitchFamily="65" charset="-122"/>
              </a:rPr>
              <a:t>      变一变</a:t>
            </a:r>
            <a:r>
              <a:rPr lang="en-US" altLang="zh-CN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硬笔楷书简体" pitchFamily="65" charset="-122"/>
                <a:ea typeface="方正硬笔楷书简体" pitchFamily="65" charset="-122"/>
              </a:rPr>
              <a:t>  </a:t>
            </a:r>
            <a:endParaRPr lang="zh-CN" altLang="zh-CN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硬笔楷书简体" pitchFamily="65" charset="-122"/>
              <a:ea typeface="方正硬笔楷书简体" pitchFamily="65" charset="-122"/>
            </a:endParaRPr>
          </a:p>
          <a:p>
            <a:pPr algn="ctr">
              <a:lnSpc>
                <a:spcPct val="150000"/>
              </a:lnSpc>
            </a:pP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硬笔楷书简体" pitchFamily="65" charset="-122"/>
              <a:ea typeface="方正硬笔楷书简体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9757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timgsa.baidu.com/timg?image&amp;quality=80&amp;size=b9999_10000&amp;sec=1492444499752&amp;di=243e36a497a5e40a3590fc6dad540b3f&amp;imgtype=0&amp;src=http%3A%2F%2Fpic2.ooopic.com%2F13%2F82%2F56%2F55b1OOOPIC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46"/>
            <a:ext cx="9145556" cy="68570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051720" y="2706198"/>
            <a:ext cx="5976664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稚艺简体" pitchFamily="65" charset="-122"/>
                <a:ea typeface="方正稚艺简体" pitchFamily="65" charset="-122"/>
              </a:rPr>
              <a:t>感谢聆听！</a:t>
            </a:r>
            <a:endParaRPr lang="zh-CN" altLang="en-US" sz="8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稚艺简体" pitchFamily="65" charset="-122"/>
              <a:ea typeface="方正稚艺简体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24794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 descr="https://timgsa.baidu.com/timg?image&amp;quality=80&amp;size=b9999_10000&amp;sec=1492452930691&amp;di=2751af3dc0c1b797000bdc42a73400ef&amp;imgtype=0&amp;src=http%3A%2F%2Fpic24.photophoto.cn%2F20120706%2F0008020298790560_b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artisticMosiaicBubbles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248" b="13403"/>
          <a:stretch/>
        </p:blipFill>
        <p:spPr bwMode="auto">
          <a:xfrm flipH="1" flipV="1">
            <a:off x="-20580" y="0"/>
            <a:ext cx="916458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s://timgsa.baidu.com/timg?image&amp;quality=80&amp;size=b9999_10000&amp;sec=1492443591842&amp;di=cc6d411413149e0fe93c72fbf12ef9f3&amp;imgtype=0&amp;src=http%3A%2F%2Fimg.taopic.com%2Fuploads%2Fallimg%2F120713%2F201996-120G31134225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58576" b="100000" l="0" r="46900">
                        <a14:foregroundMark x1="15600" y1="77733" x2="24000" y2="93079"/>
                        <a14:foregroundMark x1="32800" y1="76931" x2="23300" y2="82347"/>
                        <a14:backgroundMark x1="16400" y1="97192" x2="31600" y2="971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9927" r="55106" b="2265"/>
          <a:stretch/>
        </p:blipFill>
        <p:spPr bwMode="auto">
          <a:xfrm>
            <a:off x="659731" y="318178"/>
            <a:ext cx="1368152" cy="11487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s://timgsa.baidu.com/timg?image&amp;quality=80&amp;size=b9999_10000&amp;sec=1492450296734&amp;di=415cd7f117f8d9be1a6ad669af572240&amp;imgtype=0&amp;src=http%3A%2F%2Fimg01.taopic.com%2F140917%2F234940-14091F151347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ackgroundRemoval t="15400" b="89100" l="0" r="99360">
                        <a14:backgroundMark x1="2775" y1="34400" x2="96371" y2="66000"/>
                        <a14:backgroundMark x1="40662" y1="33400" x2="81964" y2="63900"/>
                        <a14:backgroundMark x1="26894" y1="36700" x2="86233" y2="37600"/>
                        <a14:backgroundMark x1="4162" y1="54700" x2="97866" y2="62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5320" b="67107"/>
          <a:stretch/>
        </p:blipFill>
        <p:spPr bwMode="auto">
          <a:xfrm>
            <a:off x="1763688" y="1268760"/>
            <a:ext cx="3797441" cy="1006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timgsa.baidu.com/timg?image&amp;quality=80&amp;size=b9999_10000&amp;sec=1492450296734&amp;di=415cd7f117f8d9be1a6ad669af572240&amp;imgtype=0&amp;src=http%3A%2F%2Fimg01.taopic.com%2F140917%2F234940-14091F1513470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ackgroundRemoval t="10000" b="90000" l="107" r="100000">
                        <a14:backgroundMark x1="3842" y1="25600" x2="92102" y2="24500"/>
                        <a14:backgroundMark x1="20277" y1="43500" x2="19637" y2="90000"/>
                        <a14:backgroundMark x1="39915" y1="44100" x2="41302" y2="85400"/>
                        <a14:backgroundMark x1="60512" y1="42500" x2="60512" y2="67300"/>
                        <a14:backgroundMark x1="73212" y1="45100" x2="73212" y2="79600"/>
                        <a14:backgroundMark x1="73212" y1="79600" x2="73212" y2="79600"/>
                        <a14:backgroundMark x1="81110" y1="46300" x2="83885" y2="83000"/>
                        <a14:backgroundMark x1="50587" y1="47000" x2="50907" y2="69300"/>
                        <a14:backgroundMark x1="29349" y1="44900" x2="29456" y2="62600"/>
                        <a14:backgroundMark x1="10886" y1="47100" x2="10886" y2="61700"/>
                        <a14:backgroundMark x1="10886" y1="61700" x2="10886" y2="61700"/>
                        <a14:backgroundMark x1="3735" y1="58600" x2="89755" y2="58900"/>
                        <a14:backgroundMark x1="89755" y1="58900" x2="89755" y2="58900"/>
                        <a14:backgroundMark x1="6403" y1="49200" x2="90715" y2="50100"/>
                        <a14:backgroundMark x1="6830" y1="46200" x2="94877" y2="45700"/>
                        <a14:backgroundMark x1="5977" y1="20100" x2="74707" y2="28100"/>
                        <a14:backgroundMark x1="21345" y1="74000" x2="82924" y2="74400"/>
                        <a14:backgroundMark x1="3095" y1="28300" x2="57737" y2="28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4470" b="53390"/>
          <a:stretch/>
        </p:blipFill>
        <p:spPr bwMode="auto">
          <a:xfrm>
            <a:off x="2411760" y="1988840"/>
            <a:ext cx="4218310" cy="1377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timgsa.baidu.com/timg?image&amp;quality=80&amp;size=b9999_10000&amp;sec=1492450296734&amp;di=415cd7f117f8d9be1a6ad669af572240&amp;imgtype=0&amp;src=http%3A%2F%2Fimg01.taopic.com%2F140917%2F234940-14091F1513470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ackgroundRemoval t="11400" b="91400" l="0" r="100000">
                        <a14:backgroundMark x1="8858" y1="18200" x2="95304" y2="39100"/>
                        <a14:backgroundMark x1="2668" y1="35300" x2="60832" y2="36700"/>
                        <a14:backgroundMark x1="6830" y1="59400" x2="92743" y2="61800"/>
                        <a14:backgroundMark x1="5870" y1="71800" x2="99787" y2="73000"/>
                        <a14:backgroundMark x1="4589" y1="61500" x2="52828" y2="62500"/>
                        <a14:backgroundMark x1="854" y1="74600" x2="34365" y2="74900"/>
                        <a14:backgroundMark x1="4162" y1="56100" x2="99039" y2="58000"/>
                        <a14:backgroundMark x1="34365" y1="55900" x2="99466" y2="55400"/>
                        <a14:backgroundMark x1="5870" y1="38800" x2="81537" y2="39800"/>
                        <a14:backgroundMark x1="81537" y1="39800" x2="81537" y2="39800"/>
                        <a14:backgroundMark x1="7898" y1="23400" x2="44077" y2="27600"/>
                        <a14:backgroundMark x1="44077" y1="27600" x2="44077" y2="27600"/>
                        <a14:backgroundMark x1="5870" y1="83000" x2="6403" y2="83300"/>
                        <a14:backgroundMark x1="2134" y1="80700" x2="97972" y2="821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9216" b="46747"/>
          <a:stretch/>
        </p:blipFill>
        <p:spPr bwMode="auto">
          <a:xfrm>
            <a:off x="1907704" y="3212976"/>
            <a:ext cx="4318722" cy="1032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s://timgsa.baidu.com/timg?image&amp;quality=80&amp;size=b9999_10000&amp;sec=1492450296734&amp;di=415cd7f117f8d9be1a6ad669af572240&amp;imgtype=0&amp;src=http%3A%2F%2Fimg01.taopic.com%2F140917%2F234940-14091F1513470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ackgroundRemoval t="10000" b="90000" l="0" r="100000">
                        <a14:backgroundMark x1="4055" y1="22300" x2="89648" y2="21800"/>
                        <a14:backgroundMark x1="5870" y1="36600" x2="81750" y2="35000"/>
                        <a14:backgroundMark x1="4055" y1="45700" x2="92956" y2="48600"/>
                        <a14:backgroundMark x1="5550" y1="69600" x2="93490" y2="72200"/>
                        <a14:backgroundMark x1="7044" y1="83700" x2="86019" y2="83400"/>
                        <a14:backgroundMark x1="2241" y1="82000" x2="97545" y2="81700"/>
                        <a14:backgroundMark x1="2241" y1="78600" x2="98079" y2="79100"/>
                        <a14:backgroundMark x1="2775" y1="71000" x2="81964" y2="72900"/>
                        <a14:backgroundMark x1="4269" y1="67900" x2="98826" y2="68600"/>
                        <a14:backgroundMark x1="6830" y1="48300" x2="87086" y2="45700"/>
                        <a14:backgroundMark x1="7898" y1="44500" x2="87620" y2="44500"/>
                        <a14:backgroundMark x1="17503" y1="40000" x2="93490" y2="36600"/>
                        <a14:backgroundMark x1="1708" y1="33800" x2="96265" y2="331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8569" b="28598"/>
          <a:stretch/>
        </p:blipFill>
        <p:spPr bwMode="auto">
          <a:xfrm>
            <a:off x="2339752" y="4293096"/>
            <a:ext cx="4659307" cy="11353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s://timgsa.baidu.com/timg?image&amp;quality=80&amp;size=b9999_10000&amp;sec=1492450296734&amp;di=415cd7f117f8d9be1a6ad669af572240&amp;imgtype=0&amp;src=http%3A%2F%2Fimg01.taopic.com%2F140917%2F234940-14091F1513470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ackgroundRemoval t="10400" b="90400" l="0" r="100000">
                        <a14:backgroundMark x1="3095" y1="24200" x2="99893" y2="23800"/>
                        <a14:backgroundMark x1="5336" y1="37900" x2="87834" y2="37600"/>
                        <a14:backgroundMark x1="7257" y1="47900" x2="87407" y2="47100"/>
                        <a14:backgroundMark x1="3735" y1="57600" x2="94557" y2="60500"/>
                        <a14:backgroundMark x1="4589" y1="82100" x2="93170" y2="82500"/>
                        <a14:backgroundMark x1="6830" y1="55200" x2="90928" y2="55900"/>
                        <a14:backgroundMark x1="6617" y1="60500" x2="99039" y2="59600"/>
                        <a14:backgroundMark x1="6830" y1="84400" x2="83351" y2="86500"/>
                        <a14:backgroundMark x1="1921" y1="80400" x2="91355" y2="80400"/>
                        <a14:backgroundMark x1="6190" y1="34300" x2="96051" y2="34100"/>
                        <a14:backgroundMark x1="8004" y1="78900" x2="68837" y2="78900"/>
                        <a14:backgroundMark x1="7577" y1="62400" x2="86873" y2="63400"/>
                        <a14:backgroundMark x1="8858" y1="22800" x2="70651" y2="27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4157" b="22748"/>
          <a:stretch/>
        </p:blipFill>
        <p:spPr bwMode="auto">
          <a:xfrm>
            <a:off x="1619672" y="5229200"/>
            <a:ext cx="3984330" cy="7118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1187624" y="1412776"/>
            <a:ext cx="498557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800" dirty="0" smtClean="0"/>
              <a:t>          </a:t>
            </a:r>
            <a:r>
              <a:rPr lang="zh-CN" altLang="en-US" sz="4000" dirty="0" smtClean="0"/>
              <a:t>选材简析</a:t>
            </a:r>
            <a:endParaRPr lang="zh-CN" altLang="en-US" sz="40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2699792" y="2420888"/>
            <a:ext cx="391919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4000" dirty="0" smtClean="0"/>
              <a:t>学情分析</a:t>
            </a:r>
            <a:endParaRPr lang="zh-CN" altLang="en-US" sz="4000" dirty="0"/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2483768" y="3429000"/>
            <a:ext cx="35283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4000" dirty="0" smtClean="0"/>
              <a:t>教学目标</a:t>
            </a:r>
            <a:endParaRPr lang="zh-CN" altLang="en-US" sz="4000" dirty="0"/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2915816" y="4437112"/>
            <a:ext cx="355546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4000" dirty="0" smtClean="0"/>
              <a:t>教学方法</a:t>
            </a:r>
            <a:endParaRPr lang="zh-CN" altLang="en-US" sz="4000" dirty="0"/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1979712" y="5229200"/>
            <a:ext cx="355546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4000" dirty="0" smtClean="0"/>
              <a:t>教学过程</a:t>
            </a:r>
            <a:endParaRPr lang="zh-CN" altLang="en-US" sz="4000" dirty="0"/>
          </a:p>
        </p:txBody>
      </p:sp>
      <p:pic>
        <p:nvPicPr>
          <p:cNvPr id="16" name="Picture 8" descr="https://timgsa.baidu.com/timg?image&amp;quality=80&amp;size=b9999_10000&amp;sec=1492450296734&amp;di=415cd7f117f8d9be1a6ad669af572240&amp;imgtype=0&amp;src=http%3A%2F%2Fimg01.taopic.com%2F140917%2F234940-14091F1513470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ackgroundRemoval t="10000" b="90000" l="0" r="100000">
                        <a14:backgroundMark x1="4055" y1="22300" x2="89648" y2="21800"/>
                        <a14:backgroundMark x1="5870" y1="36600" x2="81750" y2="35000"/>
                        <a14:backgroundMark x1="4055" y1="45700" x2="92956" y2="48600"/>
                        <a14:backgroundMark x1="5550" y1="69600" x2="93490" y2="72200"/>
                        <a14:backgroundMark x1="7044" y1="83700" x2="86019" y2="83400"/>
                        <a14:backgroundMark x1="2241" y1="82000" x2="97545" y2="81700"/>
                        <a14:backgroundMark x1="2241" y1="78600" x2="98079" y2="79100"/>
                        <a14:backgroundMark x1="2775" y1="71000" x2="81964" y2="72900"/>
                        <a14:backgroundMark x1="4269" y1="67900" x2="98826" y2="68600"/>
                        <a14:backgroundMark x1="6830" y1="48300" x2="87086" y2="45700"/>
                        <a14:backgroundMark x1="7898" y1="44500" x2="87620" y2="44500"/>
                        <a14:backgroundMark x1="17503" y1="40000" x2="93490" y2="36600"/>
                        <a14:backgroundMark x1="1708" y1="33800" x2="96265" y2="331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8569" b="28598"/>
          <a:stretch/>
        </p:blipFill>
        <p:spPr bwMode="auto">
          <a:xfrm>
            <a:off x="2987824" y="5949280"/>
            <a:ext cx="4659307" cy="11353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2"/>
          <p:cNvSpPr txBox="1">
            <a:spLocks noChangeArrowheads="1"/>
          </p:cNvSpPr>
          <p:nvPr/>
        </p:nvSpPr>
        <p:spPr bwMode="auto">
          <a:xfrm>
            <a:off x="3779912" y="5949280"/>
            <a:ext cx="355546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4000" dirty="0" smtClean="0"/>
              <a:t>板书设计</a:t>
            </a:r>
            <a:endParaRPr lang="zh-CN" altLang="en-US" sz="4000" dirty="0"/>
          </a:p>
        </p:txBody>
      </p:sp>
    </p:spTree>
    <p:extLst>
      <p:ext uri="{BB962C8B-B14F-4D97-AF65-F5344CB8AC3E}">
        <p14:creationId xmlns="" xmlns:p14="http://schemas.microsoft.com/office/powerpoint/2010/main" val="4004684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1578668" y="515023"/>
            <a:ext cx="440496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4800" b="1" dirty="0">
                <a:latin typeface="方正稚艺简体" pitchFamily="65" charset="-122"/>
                <a:ea typeface="方正稚艺简体" pitchFamily="65" charset="-122"/>
              </a:rPr>
              <a:t>一、选材分析</a:t>
            </a:r>
          </a:p>
        </p:txBody>
      </p:sp>
      <p:pic>
        <p:nvPicPr>
          <p:cNvPr id="6" name="Picture 4" descr="https://timgsa.baidu.com/timg?image&amp;quality=80&amp;size=b9999_10000&amp;sec=1492443591842&amp;di=cc6d411413149e0fe93c72fbf12ef9f3&amp;imgtype=0&amp;src=http%3A%2F%2Fimg.taopic.com%2Fuploads%2Fallimg%2F120713%2F201996-120G31134225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0" b="42227" l="0" r="36900">
                        <a14:foregroundMark x1="16800" y1="15446" x2="15200" y2="36911"/>
                        <a14:foregroundMark x1="25500" y1="15848" x2="16800" y2="28887"/>
                        <a14:foregroundMark x1="13300" y1="16650" x2="19400" y2="31896"/>
                        <a14:foregroundMark x1="8400" y1="17753" x2="20600" y2="36108"/>
                        <a14:foregroundMark x1="11100" y1="21163" x2="14100" y2="33099"/>
                        <a14:foregroundMark x1="24800" y1="16249" x2="18700" y2="23470"/>
                        <a14:foregroundMark x1="22500" y1="15045" x2="14100" y2="219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3810" t="480" r="58916" b="55478"/>
          <a:stretch/>
        </p:blipFill>
        <p:spPr bwMode="auto">
          <a:xfrm>
            <a:off x="434634" y="393634"/>
            <a:ext cx="1097848" cy="10737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1239946" y="1673458"/>
            <a:ext cx="4683369" cy="815993"/>
            <a:chOff x="865450" y="1948368"/>
            <a:chExt cx="4683369" cy="815993"/>
          </a:xfrm>
        </p:grpSpPr>
        <p:sp>
          <p:nvSpPr>
            <p:cNvPr id="7" name="矩形 6"/>
            <p:cNvSpPr/>
            <p:nvPr/>
          </p:nvSpPr>
          <p:spPr>
            <a:xfrm>
              <a:off x="1590686" y="1948368"/>
              <a:ext cx="3958133" cy="8159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en-US" altLang="zh-CN" sz="3600" spc="50" dirty="0">
                  <a:ln w="12700" cmpd="sng">
                    <a:solidFill>
                      <a:schemeClr val="accent6">
                        <a:satMod val="120000"/>
                        <a:shade val="80000"/>
                      </a:schemeClr>
                    </a:solidFill>
                    <a:prstDash val="solid"/>
                  </a:ln>
                  <a:solidFill>
                    <a:schemeClr val="accent6">
                      <a:tint val="1000"/>
                    </a:schemeClr>
                  </a:solidFill>
                  <a:effectLst>
                    <a:glow rad="53100">
                      <a:schemeClr val="accent6">
                        <a:satMod val="180000"/>
                        <a:alpha val="30000"/>
                      </a:schemeClr>
                    </a:glow>
                  </a:effectLst>
                  <a:latin typeface="方正胖娃简体" pitchFamily="65" charset="-122"/>
                  <a:ea typeface="方正胖娃简体" pitchFamily="65" charset="-122"/>
                </a:rPr>
                <a:t>《</a:t>
              </a:r>
              <a:r>
                <a:rPr lang="zh-CN" altLang="en-US" sz="3600" spc="50" dirty="0">
                  <a:ln w="12700" cmpd="sng">
                    <a:solidFill>
                      <a:schemeClr val="accent6">
                        <a:satMod val="120000"/>
                        <a:shade val="80000"/>
                      </a:schemeClr>
                    </a:solidFill>
                    <a:prstDash val="solid"/>
                  </a:ln>
                  <a:solidFill>
                    <a:schemeClr val="accent6">
                      <a:tint val="1000"/>
                    </a:schemeClr>
                  </a:solidFill>
                  <a:effectLst>
                    <a:glow rad="53100">
                      <a:schemeClr val="accent6">
                        <a:satMod val="180000"/>
                        <a:alpha val="30000"/>
                      </a:schemeClr>
                    </a:glow>
                  </a:effectLst>
                  <a:latin typeface="方正胖娃简体" pitchFamily="65" charset="-122"/>
                  <a:ea typeface="方正胖娃简体" pitchFamily="65" charset="-122"/>
                </a:rPr>
                <a:t>嚼菜的声音</a:t>
              </a:r>
              <a:r>
                <a:rPr lang="en-US" altLang="zh-CN" sz="3600" spc="50" dirty="0">
                  <a:ln w="12700" cmpd="sng">
                    <a:solidFill>
                      <a:schemeClr val="accent6">
                        <a:satMod val="120000"/>
                        <a:shade val="80000"/>
                      </a:schemeClr>
                    </a:solidFill>
                    <a:prstDash val="solid"/>
                  </a:ln>
                  <a:solidFill>
                    <a:schemeClr val="accent6">
                      <a:tint val="1000"/>
                    </a:schemeClr>
                  </a:solidFill>
                  <a:effectLst>
                    <a:glow rad="53100">
                      <a:schemeClr val="accent6">
                        <a:satMod val="180000"/>
                        <a:alpha val="30000"/>
                      </a:schemeClr>
                    </a:glow>
                  </a:effectLst>
                  <a:latin typeface="方正胖娃简体" pitchFamily="65" charset="-122"/>
                  <a:ea typeface="方正胖娃简体" pitchFamily="65" charset="-122"/>
                </a:rPr>
                <a:t>》</a:t>
              </a:r>
            </a:p>
          </p:txBody>
        </p:sp>
        <p:pic>
          <p:nvPicPr>
            <p:cNvPr id="2050" name="Picture 2" descr="https://timgsa.baidu.com/timg?image&amp;quality=80&amp;size=b9999_10000&amp;sec=1492446009601&amp;di=3e57a13dfe2a5eb46726f9a5831b5ed4&amp;imgtype=0&amp;src=http%3A%2F%2Fimgsrc.baidu.com%2Fforum%2Fpic%2Fitem%2F7aec54e736d12f2e4c6916c74fc2d5628535682d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="" xmlns:a14="http://schemas.microsoft.com/office/drawing/2010/main">
                    <a14:imgLayer r:embed="rId6">
                      <a14:imgEffect>
                        <a14:backgroundRemoval t="9600" b="99067" l="2930" r="9834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b="3536"/>
            <a:stretch/>
          </p:blipFill>
          <p:spPr bwMode="auto">
            <a:xfrm>
              <a:off x="865450" y="1948368"/>
              <a:ext cx="1076473" cy="760552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组合 17"/>
          <p:cNvGrpSpPr/>
          <p:nvPr/>
        </p:nvGrpSpPr>
        <p:grpSpPr>
          <a:xfrm>
            <a:off x="3491880" y="2636912"/>
            <a:ext cx="5345452" cy="815993"/>
            <a:chOff x="3569750" y="2871698"/>
            <a:chExt cx="5345452" cy="815993"/>
          </a:xfrm>
        </p:grpSpPr>
        <p:sp>
          <p:nvSpPr>
            <p:cNvPr id="8" name="矩形 7"/>
            <p:cNvSpPr/>
            <p:nvPr/>
          </p:nvSpPr>
          <p:spPr>
            <a:xfrm>
              <a:off x="4234682" y="2871698"/>
              <a:ext cx="4680520" cy="8159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en-US" altLang="zh-CN" sz="3600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方正胖娃简体" pitchFamily="65" charset="-122"/>
                  <a:ea typeface="方正胖娃简体" pitchFamily="65" charset="-122"/>
                </a:rPr>
                <a:t>《</a:t>
              </a:r>
              <a:r>
                <a:rPr lang="zh-CN" altLang="en-US" sz="3600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方正胖娃简体" pitchFamily="65" charset="-122"/>
                  <a:ea typeface="方正胖娃简体" pitchFamily="65" charset="-122"/>
                </a:rPr>
                <a:t>飘吧！越远越好！</a:t>
              </a:r>
              <a:r>
                <a:rPr lang="en-US" altLang="zh-CN" sz="3600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方正胖娃简体" pitchFamily="65" charset="-122"/>
                  <a:ea typeface="方正胖娃简体" pitchFamily="65" charset="-122"/>
                </a:rPr>
                <a:t>》</a:t>
              </a:r>
            </a:p>
          </p:txBody>
        </p:sp>
        <p:pic>
          <p:nvPicPr>
            <p:cNvPr id="14" name="Picture 2" descr="https://timgsa.baidu.com/timg?image&amp;quality=80&amp;size=b9999_10000&amp;sec=1492446009601&amp;di=3e57a13dfe2a5eb46726f9a5831b5ed4&amp;imgtype=0&amp;src=http%3A%2F%2Fimgsrc.baidu.com%2Fforum%2Fpic%2Fitem%2F7aec54e736d12f2e4c6916c74fc2d5628535682d.jp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="" xmlns:a14="http://schemas.microsoft.com/office/drawing/2010/main">
                    <a14:imgLayer r:embed="rId8">
                      <a14:imgEffect>
                        <a14:backgroundRemoval t="9600" b="99067" l="2930" r="9834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b="3536"/>
            <a:stretch/>
          </p:blipFill>
          <p:spPr bwMode="auto">
            <a:xfrm>
              <a:off x="3569750" y="2965385"/>
              <a:ext cx="1022005" cy="722069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" name="组合 18"/>
          <p:cNvGrpSpPr/>
          <p:nvPr/>
        </p:nvGrpSpPr>
        <p:grpSpPr>
          <a:xfrm>
            <a:off x="845713" y="3717032"/>
            <a:ext cx="6314337" cy="841085"/>
            <a:chOff x="1053660" y="3861496"/>
            <a:chExt cx="6314337" cy="841085"/>
          </a:xfrm>
        </p:grpSpPr>
        <p:sp>
          <p:nvSpPr>
            <p:cNvPr id="9" name="矩形 8"/>
            <p:cNvSpPr/>
            <p:nvPr/>
          </p:nvSpPr>
          <p:spPr>
            <a:xfrm>
              <a:off x="1815517" y="3861496"/>
              <a:ext cx="5552480" cy="81599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lvl="0">
                <a:lnSpc>
                  <a:spcPct val="150000"/>
                </a:lnSpc>
              </a:pPr>
              <a:r>
                <a:rPr lang="en-US" altLang="zh-CN" sz="3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方正胖娃简体" pitchFamily="65" charset="-122"/>
                  <a:ea typeface="方正胖娃简体" pitchFamily="65" charset="-122"/>
                </a:rPr>
                <a:t>《</a:t>
              </a:r>
              <a:r>
                <a:rPr lang="zh-CN" altLang="en-US" sz="3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方正胖娃简体" pitchFamily="65" charset="-122"/>
                  <a:ea typeface="方正胖娃简体" pitchFamily="65" charset="-122"/>
                </a:rPr>
                <a:t>要是去冰淇淋王国的话</a:t>
              </a:r>
              <a:r>
                <a:rPr lang="en-US" altLang="zh-CN" sz="3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方正胖娃简体" pitchFamily="65" charset="-122"/>
                  <a:ea typeface="方正胖娃简体" pitchFamily="65" charset="-122"/>
                </a:rPr>
                <a:t>》</a:t>
              </a:r>
            </a:p>
          </p:txBody>
        </p:sp>
        <p:pic>
          <p:nvPicPr>
            <p:cNvPr id="15" name="Picture 2" descr="https://timgsa.baidu.com/timg?image&amp;quality=80&amp;size=b9999_10000&amp;sec=1492446009601&amp;di=3e57a13dfe2a5eb46726f9a5831b5ed4&amp;imgtype=0&amp;src=http%3A%2F%2Fimgsrc.baidu.com%2Fforum%2Fpic%2Fitem%2F7aec54e736d12f2e4c6916c74fc2d5628535682d.jp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="" xmlns:a14="http://schemas.microsoft.com/office/drawing/2010/main">
                    <a14:imgLayer r:embed="rId10">
                      <a14:imgEffect>
                        <a14:backgroundRemoval t="9600" b="99067" l="2930" r="9834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b="3536"/>
            <a:stretch/>
          </p:blipFill>
          <p:spPr bwMode="auto">
            <a:xfrm>
              <a:off x="1053660" y="3943740"/>
              <a:ext cx="1074051" cy="75884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" name="组合 20"/>
          <p:cNvGrpSpPr/>
          <p:nvPr/>
        </p:nvGrpSpPr>
        <p:grpSpPr>
          <a:xfrm>
            <a:off x="1835696" y="4941168"/>
            <a:ext cx="4143554" cy="1413208"/>
            <a:chOff x="1580574" y="4647410"/>
            <a:chExt cx="4143554" cy="1413208"/>
          </a:xfrm>
        </p:grpSpPr>
        <p:sp>
          <p:nvSpPr>
            <p:cNvPr id="10" name="矩形 9"/>
            <p:cNvSpPr/>
            <p:nvPr/>
          </p:nvSpPr>
          <p:spPr>
            <a:xfrm>
              <a:off x="1580574" y="4647410"/>
              <a:ext cx="2501006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en-US" altLang="zh-CN" sz="3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方正胖娃简体" pitchFamily="65" charset="-122"/>
                  <a:ea typeface="方正胖娃简体" pitchFamily="65" charset="-122"/>
                </a:rPr>
                <a:t>《</a:t>
              </a:r>
              <a:r>
                <a:rPr lang="zh-CN" altLang="en-US" sz="3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方正胖娃简体" pitchFamily="65" charset="-122"/>
                  <a:ea typeface="方正胖娃简体" pitchFamily="65" charset="-122"/>
                </a:rPr>
                <a:t>剪刀手</a:t>
              </a:r>
              <a:r>
                <a:rPr lang="en-US" altLang="zh-CN" sz="3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方正胖娃简体" pitchFamily="65" charset="-122"/>
                  <a:ea typeface="方正胖娃简体" pitchFamily="65" charset="-122"/>
                </a:rPr>
                <a:t>》</a:t>
              </a:r>
            </a:p>
          </p:txBody>
        </p:sp>
        <p:pic>
          <p:nvPicPr>
            <p:cNvPr id="16" name="Picture 2" descr="https://timgsa.baidu.com/timg?image&amp;quality=80&amp;size=b9999_10000&amp;sec=1492446009601&amp;di=3e57a13dfe2a5eb46726f9a5831b5ed4&amp;imgtype=0&amp;src=http%3A%2F%2Fimgsrc.baidu.com%2Fforum%2Fpic%2Fitem%2F7aec54e736d12f2e4c6916c74fc2d5628535682d.jpg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BEBA8EAE-BF5A-486C-A8C5-ECC9F3942E4B}">
                  <a14:imgProps xmlns="" xmlns:a14="http://schemas.microsoft.com/office/drawing/2010/main">
                    <a14:imgLayer r:embed="rId12">
                      <a14:imgEffect>
                        <a14:backgroundRemoval t="9600" b="99067" l="2930" r="98340"/>
                      </a14:imgEffect>
                    </a14:imgLayer>
                  </a14:imgProps>
                </a:ex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b="3536"/>
            <a:stretch/>
          </p:blipFill>
          <p:spPr bwMode="auto">
            <a:xfrm>
              <a:off x="4763861" y="5382168"/>
              <a:ext cx="960267" cy="67845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7" name="Picture 2" descr="https://timgsa.baidu.com/timg?image&amp;quality=80&amp;size=b9999_10000&amp;sec=1492446009601&amp;di=3e57a13dfe2a5eb46726f9a5831b5ed4&amp;imgtype=0&amp;src=http%3A%2F%2Fimgsrc.baidu.com%2Fforum%2Fpic%2Fitem%2F7aec54e736d12f2e4c6916c74fc2d5628535682d.jp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="" xmlns:a14="http://schemas.microsoft.com/office/drawing/2010/main">
                  <a14:imgLayer r:embed="rId14">
                    <a14:imgEffect>
                      <a14:backgroundRemoval t="9600" b="99067" l="2930" r="9834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536"/>
          <a:stretch/>
        </p:blipFill>
        <p:spPr bwMode="auto">
          <a:xfrm>
            <a:off x="434634" y="5036067"/>
            <a:ext cx="1050752" cy="7423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5305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s://timgsa.baidu.com/timg?image&amp;quality=80&amp;size=b9999_10000&amp;sec=1492452930691&amp;di=2751af3dc0c1b797000bdc42a73400ef&amp;imgtype=0&amp;src=http%3A%2F%2Fpic24.photophoto.cn%2F20120706%2F0008020298790560_b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artisticMosiaicBubbles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248" b="13403"/>
          <a:stretch/>
        </p:blipFill>
        <p:spPr bwMode="auto">
          <a:xfrm flipH="1" flipV="1">
            <a:off x="-20580" y="0"/>
            <a:ext cx="916458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椭圆 11"/>
          <p:cNvSpPr/>
          <p:nvPr/>
        </p:nvSpPr>
        <p:spPr>
          <a:xfrm>
            <a:off x="4361843" y="4229023"/>
            <a:ext cx="1046829" cy="1046829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1763688" y="836712"/>
            <a:ext cx="576103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4800" b="1" dirty="0">
                <a:latin typeface="方正稚艺简体" pitchFamily="65" charset="-122"/>
                <a:ea typeface="方正稚艺简体" pitchFamily="65" charset="-122"/>
              </a:rPr>
              <a:t>二、学情分析</a:t>
            </a:r>
          </a:p>
        </p:txBody>
      </p:sp>
      <p:pic>
        <p:nvPicPr>
          <p:cNvPr id="5" name="Picture 2" descr="https://timgsa.baidu.com/timg?image&amp;quality=80&amp;size=b9999_10000&amp;sec=1492443591842&amp;di=cc6d411413149e0fe93c72fbf12ef9f3&amp;imgtype=0&amp;src=http%3A%2F%2Fimg.taopic.com%2Fuploads%2Fallimg%2F120713%2F201996-120G31134225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9930" b="100000" l="10000" r="100000">
                        <a14:foregroundMark x1="68300" y1="73019" x2="71600" y2="87362"/>
                        <a14:foregroundMark x1="79400" y1="74624" x2="73400" y2="83350"/>
                        <a14:foregroundMark x1="83700" y1="62187" x2="93400" y2="62989"/>
                        <a14:foregroundMark x1="63700" y1="75727" x2="72400" y2="85757"/>
                        <a14:foregroundMark x1="69900" y1="85456" x2="75600" y2="898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0000" t="53562"/>
          <a:stretch/>
        </p:blipFill>
        <p:spPr bwMode="auto">
          <a:xfrm>
            <a:off x="504513" y="555813"/>
            <a:ext cx="1259175" cy="11659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4355976" y="248329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/>
              <a:t>有了解</a:t>
            </a:r>
            <a:endParaRPr lang="zh-CN" altLang="en-US" sz="3600" b="1" dirty="0"/>
          </a:p>
        </p:txBody>
      </p:sp>
      <p:sp>
        <p:nvSpPr>
          <p:cNvPr id="8" name="矩形 7"/>
          <p:cNvSpPr/>
          <p:nvPr/>
        </p:nvSpPr>
        <p:spPr>
          <a:xfrm>
            <a:off x="4499992" y="4336938"/>
            <a:ext cx="8034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C00000"/>
                </a:solidFill>
                <a:latin typeface="方正稚艺简体" pitchFamily="65" charset="-122"/>
                <a:ea typeface="方正稚艺简体" pitchFamily="65" charset="-122"/>
              </a:rPr>
              <a:t>写</a:t>
            </a:r>
            <a:endParaRPr lang="zh-CN" altLang="en-US" sz="4800" b="1" dirty="0">
              <a:solidFill>
                <a:srgbClr val="C00000"/>
              </a:solidFill>
              <a:latin typeface="方正稚艺简体" pitchFamily="65" charset="-122"/>
              <a:ea typeface="方正稚艺简体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00798" y="4578586"/>
            <a:ext cx="1728358" cy="70788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4000" b="1" dirty="0" smtClean="0">
                <a:uFill>
                  <a:solidFill>
                    <a:srgbClr val="FF0000"/>
                  </a:solidFill>
                </a:uFill>
              </a:rPr>
              <a:t>有难度</a:t>
            </a:r>
            <a:endParaRPr lang="zh-CN" altLang="en-US" sz="4000" b="1" dirty="0">
              <a:uFill>
                <a:solidFill>
                  <a:srgbClr val="FF0000"/>
                </a:solidFill>
              </a:u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89226" y="2823999"/>
            <a:ext cx="877163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dirty="0" smtClean="0">
                <a:solidFill>
                  <a:srgbClr val="C00000"/>
                </a:solidFill>
                <a:latin typeface="方正胖娃简体" pitchFamily="65" charset="-122"/>
                <a:ea typeface="方正胖娃简体" pitchFamily="65" charset="-122"/>
              </a:rPr>
              <a:t>日</a:t>
            </a:r>
            <a:endParaRPr lang="en-US" altLang="zh-CN" sz="5400" dirty="0" smtClean="0">
              <a:solidFill>
                <a:srgbClr val="C00000"/>
              </a:solidFill>
              <a:latin typeface="方正胖娃简体" pitchFamily="65" charset="-122"/>
              <a:ea typeface="方正胖娃简体" pitchFamily="65" charset="-122"/>
            </a:endParaRPr>
          </a:p>
          <a:p>
            <a:r>
              <a:rPr lang="zh-CN" altLang="zh-CN" sz="5400" dirty="0" smtClean="0">
                <a:solidFill>
                  <a:srgbClr val="C00000"/>
                </a:solidFill>
                <a:latin typeface="方正胖娃简体" pitchFamily="65" charset="-122"/>
                <a:ea typeface="方正胖娃简体" pitchFamily="65" charset="-122"/>
              </a:rPr>
              <a:t>记</a:t>
            </a:r>
            <a:endParaRPr lang="zh-CN" altLang="en-US" sz="5400" dirty="0">
              <a:solidFill>
                <a:srgbClr val="C00000"/>
              </a:solidFill>
              <a:latin typeface="方正胖娃简体" pitchFamily="65" charset="-122"/>
              <a:ea typeface="方正胖娃简体" pitchFamily="65" charset="-122"/>
            </a:endParaRPr>
          </a:p>
        </p:txBody>
      </p:sp>
      <p:sp>
        <p:nvSpPr>
          <p:cNvPr id="10" name="右箭头 9"/>
          <p:cNvSpPr/>
          <p:nvPr/>
        </p:nvSpPr>
        <p:spPr>
          <a:xfrm rot="20583928">
            <a:off x="2777261" y="2862507"/>
            <a:ext cx="1323477" cy="534242"/>
          </a:xfrm>
          <a:prstGeom prst="rightArrow">
            <a:avLst>
              <a:gd name="adj1" fmla="val 50000"/>
              <a:gd name="adj2" fmla="val 86118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 rot="1213641">
            <a:off x="2835413" y="4105321"/>
            <a:ext cx="1323477" cy="534242"/>
          </a:xfrm>
          <a:prstGeom prst="rightArrow">
            <a:avLst>
              <a:gd name="adj1" fmla="val 50000"/>
              <a:gd name="adj2" fmla="val 86118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74444">
            <a:off x="5458523" y="4358170"/>
            <a:ext cx="1457325" cy="98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768003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4" grpId="0"/>
      <p:bldP spid="7" grpId="0"/>
      <p:bldP spid="8" grpId="0"/>
      <p:bldP spid="9" grpId="0" animBg="1"/>
      <p:bldP spid="6" grpId="0"/>
      <p:bldP spid="10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https://timgsa.baidu.com/timg?image&amp;quality=80&amp;size=b9999_10000&amp;sec=1492446464655&amp;di=dfb43eaaa81fb815c589be78658e44f1&amp;imgtype=0&amp;src=http%3A%2F%2Fimg01.taopic.com%2F160804%2F318756-160P40KK57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1605" b="19334"/>
          <a:stretch/>
        </p:blipFill>
        <p:spPr bwMode="auto">
          <a:xfrm>
            <a:off x="0" y="5157192"/>
            <a:ext cx="9144000" cy="17008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1346608" y="764704"/>
            <a:ext cx="417671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4800" dirty="0">
                <a:latin typeface="方正稚艺简体" pitchFamily="65" charset="-122"/>
                <a:ea typeface="方正稚艺简体" pitchFamily="65" charset="-122"/>
              </a:rPr>
              <a:t>三、教学目标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72055" y="1883840"/>
            <a:ext cx="6839718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dirty="0"/>
              <a:t>       1</a:t>
            </a:r>
            <a:r>
              <a:rPr lang="zh-CN" altLang="en-US" sz="2800" dirty="0"/>
              <a:t>、读日记，抓含有声音、动作、想象等语句感受日记的趣味性，激发学生阅读日记的兴趣。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68314" y="3915165"/>
            <a:ext cx="705561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dirty="0"/>
              <a:t>        2</a:t>
            </a:r>
            <a:r>
              <a:rPr lang="zh-CN" altLang="en-US" sz="2800" dirty="0"/>
              <a:t>、尝试在日记中运用换一换、加一加、变一变写出声音、动作、想象的有趣。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904537" y="2055295"/>
            <a:ext cx="792125" cy="132343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4000" dirty="0" smtClean="0">
                <a:solidFill>
                  <a:srgbClr val="FF0000"/>
                </a:solidFill>
              </a:rPr>
              <a:t>重点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940720" y="4152275"/>
            <a:ext cx="719757" cy="132343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4000" dirty="0" smtClean="0">
                <a:solidFill>
                  <a:srgbClr val="FF0000"/>
                </a:solidFill>
              </a:rPr>
              <a:t>难点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pic>
        <p:nvPicPr>
          <p:cNvPr id="9" name="Picture 4" descr="https://timgsa.baidu.com/timg?image&amp;quality=80&amp;size=b9999_10000&amp;sec=1492443591842&amp;di=cc6d411413149e0fe93c72fbf12ef9f3&amp;imgtype=0&amp;src=http%3A%2F%2Fimg.taopic.com%2Fuploads%2Fallimg%2F120713%2F201996-120G31134225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19960" b="67904" l="26200" r="71100">
                        <a14:foregroundMark x1="53600" y1="36911" x2="46000" y2="57573"/>
                        <a14:foregroundMark x1="44500" y1="37312" x2="49400" y2="55667"/>
                        <a14:foregroundMark x1="50600" y1="38415" x2="43700" y2="53360"/>
                        <a14:foregroundMark x1="41000" y1="38114" x2="39500" y2="49950"/>
                        <a14:foregroundMark x1="46700" y1="31996" x2="57000" y2="47242"/>
                        <a14:foregroundMark x1="55100" y1="36209" x2="56300" y2="46841"/>
                        <a14:foregroundMark x1="60800" y1="37713" x2="53200" y2="58375"/>
                        <a14:foregroundMark x1="38700" y1="25476" x2="49000" y2="28185"/>
                        <a14:foregroundMark x1="38400" y1="24273" x2="42900" y2="24273"/>
                        <a14:foregroundMark x1="38700" y1="51053" x2="41400" y2="58375"/>
                        <a14:foregroundMark x1="37600" y1="48746" x2="49400" y2="55667"/>
                        <a14:foregroundMark x1="45200" y1="55667" x2="57800" y2="55667"/>
                        <a14:foregroundMark x1="60100" y1="41123" x2="55500" y2="56068"/>
                        <a14:foregroundMark x1="59700" y1="54162" x2="53200" y2="58375"/>
                        <a14:foregroundMark x1="44964" y1="40235" x2="43066" y2="45962"/>
                        <a14:foregroundMark x1="45985" y1="38767" x2="58248" y2="487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7553" t="15177" r="27553" b="34522"/>
          <a:stretch/>
        </p:blipFill>
        <p:spPr bwMode="auto">
          <a:xfrm>
            <a:off x="323528" y="311488"/>
            <a:ext cx="1277970" cy="14275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0806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artisticMosiaicBubbles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1619672" y="667252"/>
            <a:ext cx="576103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4800" dirty="0">
                <a:latin typeface="方正稚艺简体" pitchFamily="65" charset="-122"/>
                <a:ea typeface="方正稚艺简体" pitchFamily="65" charset="-122"/>
              </a:rPr>
              <a:t>四、教学方法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278693" y="2268928"/>
            <a:ext cx="800219" cy="287237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4000" dirty="0" smtClean="0">
                <a:solidFill>
                  <a:schemeClr val="bg1">
                    <a:lumMod val="95000"/>
                  </a:schemeClr>
                </a:solidFill>
                <a:effectLst>
                  <a:glow rad="2413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胖娃简体" pitchFamily="65" charset="-122"/>
                <a:ea typeface="方正胖娃简体" pitchFamily="65" charset="-122"/>
              </a:rPr>
              <a:t>谈话法</a:t>
            </a:r>
            <a:endParaRPr lang="zh-CN" altLang="en-US" sz="4000" dirty="0">
              <a:solidFill>
                <a:schemeClr val="bg1">
                  <a:lumMod val="95000"/>
                </a:schemeClr>
              </a:solidFill>
              <a:effectLst>
                <a:glow rad="241300">
                  <a:schemeClr val="tx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胖娃简体" pitchFamily="65" charset="-122"/>
              <a:ea typeface="方正胖娃简体" pitchFamily="65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81532" y="2550338"/>
            <a:ext cx="800219" cy="287237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eaVert" wrap="square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>
                    <a:lumMod val="95000"/>
                  </a:schemeClr>
                </a:solidFill>
                <a:effectLst>
                  <a:glow rad="2413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胖娃简体" pitchFamily="65" charset="-122"/>
                <a:ea typeface="方正胖娃简体" pitchFamily="65" charset="-122"/>
              </a:rPr>
              <a:t>讨论交流法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effectLst>
                <a:glow rad="241300">
                  <a:schemeClr val="tx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胖娃简体" pitchFamily="65" charset="-122"/>
              <a:ea typeface="方正胖娃简体" pitchFamily="65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33682" y="2564904"/>
            <a:ext cx="800219" cy="287237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eaVert" wrap="square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>
                    <a:lumMod val="95000"/>
                  </a:schemeClr>
                </a:solidFill>
                <a:effectLst>
                  <a:glow rad="2413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胖娃简体" pitchFamily="65" charset="-122"/>
                <a:ea typeface="方正胖娃简体" pitchFamily="65" charset="-122"/>
              </a:rPr>
              <a:t>对比朗读法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effectLst>
                <a:glow rad="241300">
                  <a:schemeClr val="tx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胖娃简体" pitchFamily="65" charset="-122"/>
              <a:ea typeface="方正胖娃简体" pitchFamily="65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48962" y="2556960"/>
            <a:ext cx="800219" cy="2872376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eaVert" wrap="square">
            <a:spAutoFit/>
          </a:bodyPr>
          <a:lstStyle/>
          <a:p>
            <a:pPr lvl="0" algn="ctr"/>
            <a:r>
              <a:rPr lang="zh-CN" altLang="en-US" sz="4000" dirty="0" smtClean="0">
                <a:solidFill>
                  <a:schemeClr val="bg1">
                    <a:lumMod val="95000"/>
                  </a:schemeClr>
                </a:solidFill>
                <a:effectLst>
                  <a:glow rad="2413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胖娃简体" pitchFamily="65" charset="-122"/>
                <a:ea typeface="方正胖娃简体" pitchFamily="65" charset="-122"/>
              </a:rPr>
              <a:t>情景朗读法</a:t>
            </a:r>
            <a:endParaRPr lang="zh-CN" altLang="en-US" sz="4000" dirty="0">
              <a:solidFill>
                <a:schemeClr val="bg1">
                  <a:lumMod val="95000"/>
                </a:schemeClr>
              </a:solidFill>
              <a:effectLst>
                <a:glow rad="241300">
                  <a:schemeClr val="tx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胖娃简体" pitchFamily="65" charset="-122"/>
              <a:ea typeface="方正胖娃简体" pitchFamily="65" charset="-122"/>
            </a:endParaRPr>
          </a:p>
        </p:txBody>
      </p:sp>
      <p:pic>
        <p:nvPicPr>
          <p:cNvPr id="9" name="Picture 4" descr="https://timgsa.baidu.com/timg?image&amp;quality=80&amp;size=b9999_10000&amp;sec=1492443591842&amp;di=cc6d411413149e0fe93c72fbf12ef9f3&amp;imgtype=0&amp;src=http%3A%2F%2Fimg.taopic.com%2Fuploads%2Fallimg%2F120713%2F201996-120G31134225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0" b="40321" l="60200" r="100000">
                        <a14:foregroundMark x1="83500" y1="16750" x2="79700" y2="33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5854" t="-3141" r="-748" b="55135"/>
          <a:stretch/>
        </p:blipFill>
        <p:spPr bwMode="auto">
          <a:xfrm>
            <a:off x="256432" y="372519"/>
            <a:ext cx="1394178" cy="13492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93774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 descr="https://timgsa.baidu.com/timg?image&amp;quality=80&amp;size=b9999_10000&amp;sec=1492452930691&amp;di=2751af3dc0c1b797000bdc42a73400ef&amp;imgtype=0&amp;src=http%3A%2F%2Fpic24.photophoto.cn%2F20120706%2F0008020298790560_b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artisticMosiaicBubbles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248" b="13403"/>
          <a:stretch/>
        </p:blipFill>
        <p:spPr bwMode="auto">
          <a:xfrm flipH="1" flipV="1">
            <a:off x="-20580" y="0"/>
            <a:ext cx="916458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110698" y="555601"/>
            <a:ext cx="38884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4800" b="1" dirty="0">
                <a:latin typeface="方正稚艺简体" pitchFamily="65" charset="-122"/>
                <a:ea typeface="方正稚艺简体" pitchFamily="65" charset="-122"/>
              </a:rPr>
              <a:t>五、教学环节</a:t>
            </a:r>
          </a:p>
        </p:txBody>
      </p:sp>
      <p:pic>
        <p:nvPicPr>
          <p:cNvPr id="3" name="Picture 4" descr="https://timgsa.baidu.com/timg?image&amp;quality=80&amp;size=b9999_10000&amp;sec=1492443591842&amp;di=cc6d411413149e0fe93c72fbf12ef9f3&amp;imgtype=0&amp;src=http%3A%2F%2Fimg.taopic.com%2Fuploads%2Fallimg%2F120713%2F201996-120G31134225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58576" b="100000" l="0" r="46900">
                        <a14:foregroundMark x1="15600" y1="77733" x2="24000" y2="93079"/>
                        <a14:foregroundMark x1="32800" y1="76931" x2="23300" y2="82347"/>
                        <a14:backgroundMark x1="16400" y1="97192" x2="31600" y2="971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9927" r="55106" b="2265"/>
          <a:stretch/>
        </p:blipFill>
        <p:spPr bwMode="auto">
          <a:xfrm>
            <a:off x="659731" y="318178"/>
            <a:ext cx="1368152" cy="11487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s://timgsa.baidu.com/timg?image&amp;quality=80&amp;size=b9999_10000&amp;sec=1492450296734&amp;di=415cd7f117f8d9be1a6ad669af572240&amp;imgtype=0&amp;src=http%3A%2F%2Fimg01.taopic.com%2F140917%2F234940-14091F151347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ackgroundRemoval t="15400" b="89100" l="0" r="99360">
                        <a14:backgroundMark x1="2775" y1="34400" x2="96371" y2="66000"/>
                        <a14:backgroundMark x1="40662" y1="33400" x2="81964" y2="63900"/>
                        <a14:backgroundMark x1="26894" y1="36700" x2="86233" y2="37600"/>
                        <a14:backgroundMark x1="4162" y1="54700" x2="97866" y2="62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5320" b="67107"/>
          <a:stretch/>
        </p:blipFill>
        <p:spPr bwMode="auto">
          <a:xfrm>
            <a:off x="1691680" y="1628800"/>
            <a:ext cx="4445513" cy="1006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timgsa.baidu.com/timg?image&amp;quality=80&amp;size=b9999_10000&amp;sec=1492450296734&amp;di=415cd7f117f8d9be1a6ad669af572240&amp;imgtype=0&amp;src=http%3A%2F%2Fimg01.taopic.com%2F140917%2F234940-14091F1513470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ackgroundRemoval t="10000" b="90000" l="107" r="100000">
                        <a14:backgroundMark x1="3842" y1="25600" x2="92102" y2="24500"/>
                        <a14:backgroundMark x1="20277" y1="43500" x2="19637" y2="90000"/>
                        <a14:backgroundMark x1="39915" y1="44100" x2="41302" y2="85400"/>
                        <a14:backgroundMark x1="60512" y1="42500" x2="60512" y2="67300"/>
                        <a14:backgroundMark x1="73212" y1="45100" x2="73212" y2="79600"/>
                        <a14:backgroundMark x1="73212" y1="79600" x2="73212" y2="79600"/>
                        <a14:backgroundMark x1="81110" y1="46300" x2="83885" y2="83000"/>
                        <a14:backgroundMark x1="50587" y1="47000" x2="50907" y2="69300"/>
                        <a14:backgroundMark x1="29349" y1="44900" x2="29456" y2="62600"/>
                        <a14:backgroundMark x1="10886" y1="47100" x2="10886" y2="61700"/>
                        <a14:backgroundMark x1="10886" y1="61700" x2="10886" y2="61700"/>
                        <a14:backgroundMark x1="3735" y1="58600" x2="89755" y2="58900"/>
                        <a14:backgroundMark x1="89755" y1="58900" x2="89755" y2="58900"/>
                        <a14:backgroundMark x1="6403" y1="49200" x2="90715" y2="50100"/>
                        <a14:backgroundMark x1="6830" y1="46200" x2="94877" y2="45700"/>
                        <a14:backgroundMark x1="5977" y1="20100" x2="74707" y2="28100"/>
                        <a14:backgroundMark x1="21345" y1="74000" x2="82924" y2="74400"/>
                        <a14:backgroundMark x1="3095" y1="28300" x2="57737" y2="28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4470" b="53390"/>
          <a:stretch/>
        </p:blipFill>
        <p:spPr bwMode="auto">
          <a:xfrm>
            <a:off x="2297906" y="2374516"/>
            <a:ext cx="4674317" cy="1377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timgsa.baidu.com/timg?image&amp;quality=80&amp;size=b9999_10000&amp;sec=1492450296734&amp;di=415cd7f117f8d9be1a6ad669af572240&amp;imgtype=0&amp;src=http%3A%2F%2Fimg01.taopic.com%2F140917%2F234940-14091F1513470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ackgroundRemoval t="11400" b="91400" l="0" r="100000">
                        <a14:backgroundMark x1="8858" y1="18200" x2="95304" y2="39100"/>
                        <a14:backgroundMark x1="2668" y1="35300" x2="60832" y2="36700"/>
                        <a14:backgroundMark x1="6830" y1="59400" x2="92743" y2="61800"/>
                        <a14:backgroundMark x1="5870" y1="71800" x2="99787" y2="73000"/>
                        <a14:backgroundMark x1="4589" y1="61500" x2="52828" y2="62500"/>
                        <a14:backgroundMark x1="854" y1="74600" x2="34365" y2="74900"/>
                        <a14:backgroundMark x1="4162" y1="56100" x2="99039" y2="58000"/>
                        <a14:backgroundMark x1="34365" y1="55900" x2="99466" y2="55400"/>
                        <a14:backgroundMark x1="5870" y1="38800" x2="81537" y2="39800"/>
                        <a14:backgroundMark x1="81537" y1="39800" x2="81537" y2="39800"/>
                        <a14:backgroundMark x1="7898" y1="23400" x2="44077" y2="27600"/>
                        <a14:backgroundMark x1="44077" y1="27600" x2="44077" y2="27600"/>
                        <a14:backgroundMark x1="5870" y1="83000" x2="6403" y2="83300"/>
                        <a14:backgroundMark x1="2134" y1="80700" x2="97972" y2="821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9216" b="46747"/>
          <a:stretch/>
        </p:blipFill>
        <p:spPr bwMode="auto">
          <a:xfrm>
            <a:off x="1837454" y="3507882"/>
            <a:ext cx="5001876" cy="1032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s://timgsa.baidu.com/timg?image&amp;quality=80&amp;size=b9999_10000&amp;sec=1492450296734&amp;di=415cd7f117f8d9be1a6ad669af572240&amp;imgtype=0&amp;src=http%3A%2F%2Fimg01.taopic.com%2F140917%2F234940-14091F1513470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ackgroundRemoval t="10000" b="90000" l="0" r="100000">
                        <a14:backgroundMark x1="4055" y1="22300" x2="89648" y2="21800"/>
                        <a14:backgroundMark x1="5870" y1="36600" x2="81750" y2="35000"/>
                        <a14:backgroundMark x1="4055" y1="45700" x2="92956" y2="48600"/>
                        <a14:backgroundMark x1="5550" y1="69600" x2="93490" y2="72200"/>
                        <a14:backgroundMark x1="7044" y1="83700" x2="86019" y2="83400"/>
                        <a14:backgroundMark x1="2241" y1="82000" x2="97545" y2="81700"/>
                        <a14:backgroundMark x1="2241" y1="78600" x2="98079" y2="79100"/>
                        <a14:backgroundMark x1="2775" y1="71000" x2="81964" y2="72900"/>
                        <a14:backgroundMark x1="4269" y1="67900" x2="98826" y2="68600"/>
                        <a14:backgroundMark x1="6830" y1="48300" x2="87086" y2="45700"/>
                        <a14:backgroundMark x1="7898" y1="44500" x2="87620" y2="44500"/>
                        <a14:backgroundMark x1="17503" y1="40000" x2="93490" y2="36600"/>
                        <a14:backgroundMark x1="1708" y1="33800" x2="96265" y2="331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8569" b="28598"/>
          <a:stretch/>
        </p:blipFill>
        <p:spPr bwMode="auto">
          <a:xfrm>
            <a:off x="2305410" y="4570002"/>
            <a:ext cx="4659307" cy="11353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s://timgsa.baidu.com/timg?image&amp;quality=80&amp;size=b9999_10000&amp;sec=1492450296734&amp;di=415cd7f117f8d9be1a6ad669af572240&amp;imgtype=0&amp;src=http%3A%2F%2Fimg01.taopic.com%2F140917%2F234940-14091F1513470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backgroundRemoval t="10400" b="90400" l="0" r="100000">
                        <a14:backgroundMark x1="3095" y1="24200" x2="99893" y2="23800"/>
                        <a14:backgroundMark x1="5336" y1="37900" x2="87834" y2="37600"/>
                        <a14:backgroundMark x1="7257" y1="47900" x2="87407" y2="47100"/>
                        <a14:backgroundMark x1="3735" y1="57600" x2="94557" y2="60500"/>
                        <a14:backgroundMark x1="4589" y1="82100" x2="93170" y2="82500"/>
                        <a14:backgroundMark x1="6830" y1="55200" x2="90928" y2="55900"/>
                        <a14:backgroundMark x1="6617" y1="60500" x2="99039" y2="59600"/>
                        <a14:backgroundMark x1="6830" y1="84400" x2="83351" y2="86500"/>
                        <a14:backgroundMark x1="1921" y1="80400" x2="91355" y2="80400"/>
                        <a14:backgroundMark x1="6190" y1="34300" x2="96051" y2="34100"/>
                        <a14:backgroundMark x1="8004" y1="78900" x2="68837" y2="78900"/>
                        <a14:backgroundMark x1="7577" y1="62400" x2="86873" y2="63400"/>
                        <a14:backgroundMark x1="8858" y1="22800" x2="70651" y2="27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4157" b="22748"/>
          <a:stretch/>
        </p:blipFill>
        <p:spPr bwMode="auto">
          <a:xfrm>
            <a:off x="1839841" y="5609874"/>
            <a:ext cx="4632402" cy="7118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1916226" y="1870637"/>
            <a:ext cx="49855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800" dirty="0" smtClean="0"/>
              <a:t>创设</a:t>
            </a:r>
            <a:r>
              <a:rPr lang="zh-CN" altLang="en-US" sz="2800" dirty="0"/>
              <a:t>情景，导入</a:t>
            </a:r>
            <a:r>
              <a:rPr lang="zh-CN" altLang="en-US" sz="2800" dirty="0" smtClean="0"/>
              <a:t>课题</a:t>
            </a:r>
            <a:endParaRPr lang="zh-CN" altLang="en-US" sz="2800" dirty="0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2707470" y="2827219"/>
            <a:ext cx="39191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800" dirty="0" smtClean="0"/>
              <a:t>初步</a:t>
            </a:r>
            <a:r>
              <a:rPr lang="zh-CN" altLang="en-US" sz="2800" dirty="0"/>
              <a:t>感知，日记有趣</a:t>
            </a:r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2491922" y="3838703"/>
            <a:ext cx="35283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800" dirty="0" smtClean="0"/>
              <a:t>再次感</a:t>
            </a:r>
            <a:r>
              <a:rPr lang="zh-CN" altLang="en-US" sz="2800" dirty="0"/>
              <a:t>悟</a:t>
            </a:r>
            <a:r>
              <a:rPr lang="zh-CN" altLang="en-US" sz="2800" dirty="0" smtClean="0"/>
              <a:t>，理解方法</a:t>
            </a:r>
            <a:endParaRPr lang="zh-CN" altLang="en-US" sz="2800" dirty="0"/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2913614" y="4792010"/>
            <a:ext cx="35554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800" dirty="0" smtClean="0"/>
              <a:t>尝试</a:t>
            </a:r>
            <a:r>
              <a:rPr lang="zh-CN" altLang="en-US" sz="2800" dirty="0"/>
              <a:t>修改，变得有趣</a:t>
            </a: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2184251" y="5673433"/>
            <a:ext cx="35554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800" dirty="0" smtClean="0"/>
              <a:t>拓展</a:t>
            </a:r>
            <a:r>
              <a:rPr lang="zh-CN" altLang="en-US" sz="2800" dirty="0"/>
              <a:t>延伸，推荐阅读</a:t>
            </a:r>
          </a:p>
        </p:txBody>
      </p:sp>
    </p:spTree>
    <p:extLst>
      <p:ext uri="{BB962C8B-B14F-4D97-AF65-F5344CB8AC3E}">
        <p14:creationId xmlns="" xmlns:p14="http://schemas.microsoft.com/office/powerpoint/2010/main" val="4004684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 descr="https://timgsa.baidu.com/timg?image&amp;quality=80&amp;size=b9999_10000&amp;sec=1492452930691&amp;di=2751af3dc0c1b797000bdc42a73400ef&amp;imgtype=0&amp;src=http%3A%2F%2Fpic24.photophoto.cn%2F20120706%2F0008020298790560_b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artisticMosiaicBubbles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248" b="13403"/>
          <a:stretch/>
        </p:blipFill>
        <p:spPr bwMode="auto">
          <a:xfrm flipH="1" flipV="1">
            <a:off x="-20580" y="0"/>
            <a:ext cx="916458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823" y="4257031"/>
            <a:ext cx="3567113" cy="131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884" y="3429000"/>
            <a:ext cx="3786187" cy="124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65" y="2560637"/>
            <a:ext cx="3578225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04" y="5085184"/>
            <a:ext cx="3205376" cy="1067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25" y="1892877"/>
            <a:ext cx="3393264" cy="1076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10" descr="https://timgsa.baidu.com/timg?image&amp;quality=80&amp;size=b9999_10000&amp;sec=1492450296734&amp;di=415cd7f117f8d9be1a6ad669af572240&amp;imgtype=0&amp;src=http%3A%2F%2Fimg01.taopic.com%2F140917%2F234940-14091F1513470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ackgroundRemoval t="10400" b="90400" l="0" r="100000">
                        <a14:backgroundMark x1="3095" y1="24200" x2="99893" y2="23800"/>
                        <a14:backgroundMark x1="5336" y1="37900" x2="87834" y2="37600"/>
                        <a14:backgroundMark x1="7257" y1="47900" x2="87407" y2="47100"/>
                        <a14:backgroundMark x1="3735" y1="57600" x2="94557" y2="60500"/>
                        <a14:backgroundMark x1="4589" y1="82100" x2="93170" y2="82500"/>
                        <a14:backgroundMark x1="6830" y1="55200" x2="90928" y2="55900"/>
                        <a14:backgroundMark x1="6617" y1="60500" x2="99039" y2="59600"/>
                        <a14:backgroundMark x1="6830" y1="84400" x2="83351" y2="86500"/>
                        <a14:backgroundMark x1="1921" y1="80400" x2="91355" y2="80400"/>
                        <a14:backgroundMark x1="6190" y1="34300" x2="96051" y2="34100"/>
                        <a14:backgroundMark x1="8004" y1="78900" x2="68837" y2="78900"/>
                        <a14:backgroundMark x1="7577" y1="62400" x2="86873" y2="63400"/>
                        <a14:backgroundMark x1="8858" y1="22800" x2="70651" y2="27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4157" b="22748"/>
          <a:stretch/>
        </p:blipFill>
        <p:spPr bwMode="auto">
          <a:xfrm>
            <a:off x="422976" y="5263549"/>
            <a:ext cx="3056844" cy="4697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https://timgsa.baidu.com/timg?image&amp;quality=80&amp;size=b9999_10000&amp;sec=1492450296734&amp;di=415cd7f117f8d9be1a6ad669af572240&amp;imgtype=0&amp;src=http%3A%2F%2Fimg01.taopic.com%2F140917%2F234940-14091F1513470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="" xmlns:a14="http://schemas.microsoft.com/office/drawing/2010/main">
                  <a14:imgLayer r:embed="rId12">
                    <a14:imgEffect>
                      <a14:backgroundRemoval t="10400" b="90400" l="0" r="100000">
                        <a14:backgroundMark x1="3095" y1="24200" x2="99893" y2="23800"/>
                        <a14:backgroundMark x1="5336" y1="37900" x2="87834" y2="37600"/>
                        <a14:backgroundMark x1="7257" y1="47900" x2="87407" y2="47100"/>
                        <a14:backgroundMark x1="3735" y1="57600" x2="94557" y2="60500"/>
                        <a14:backgroundMark x1="4589" y1="82100" x2="93170" y2="82500"/>
                        <a14:backgroundMark x1="6830" y1="55200" x2="90928" y2="55900"/>
                        <a14:backgroundMark x1="6617" y1="60500" x2="99039" y2="59600"/>
                        <a14:backgroundMark x1="6830" y1="84400" x2="83351" y2="86500"/>
                        <a14:backgroundMark x1="1921" y1="80400" x2="91355" y2="80400"/>
                        <a14:backgroundMark x1="6190" y1="34300" x2="96051" y2="34100"/>
                        <a14:backgroundMark x1="8004" y1="78900" x2="68837" y2="78900"/>
                        <a14:backgroundMark x1="7577" y1="62400" x2="86873" y2="63400"/>
                        <a14:backgroundMark x1="8858" y1="22800" x2="70651" y2="27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4157" b="22748"/>
          <a:stretch/>
        </p:blipFill>
        <p:spPr bwMode="auto">
          <a:xfrm>
            <a:off x="351823" y="5267191"/>
            <a:ext cx="2961058" cy="4549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419899" y="2190741"/>
            <a:ext cx="29993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稚艺简体" pitchFamily="65" charset="-122"/>
                <a:ea typeface="方正稚艺简体" pitchFamily="65" charset="-122"/>
              </a:rPr>
              <a:t>创设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稚艺简体" pitchFamily="65" charset="-122"/>
                <a:ea typeface="方正稚艺简体" pitchFamily="65" charset="-122"/>
              </a:rPr>
              <a:t>情景，导入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稚艺简体" pitchFamily="65" charset="-122"/>
                <a:ea typeface="方正稚艺简体" pitchFamily="65" charset="-122"/>
              </a:rPr>
              <a:t>课题</a:t>
            </a: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稚艺简体" pitchFamily="65" charset="-122"/>
              <a:ea typeface="方正稚艺简体" pitchFamily="65" charset="-122"/>
            </a:endParaRPr>
          </a:p>
        </p:txBody>
      </p:sp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933442" y="2969051"/>
            <a:ext cx="26566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000" dirty="0" smtClean="0"/>
              <a:t>初步</a:t>
            </a:r>
            <a:r>
              <a:rPr lang="zh-CN" altLang="en-US" sz="2000" dirty="0"/>
              <a:t>感知，日记有趣</a:t>
            </a:r>
          </a:p>
        </p:txBody>
      </p:sp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773037" y="3805485"/>
            <a:ext cx="26461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000" dirty="0" smtClean="0"/>
              <a:t>再次感</a:t>
            </a:r>
            <a:r>
              <a:rPr lang="zh-CN" altLang="en-US" sz="2000" dirty="0"/>
              <a:t>悟</a:t>
            </a:r>
            <a:r>
              <a:rPr lang="zh-CN" altLang="en-US" sz="2000" dirty="0" smtClean="0"/>
              <a:t>，理解方法</a:t>
            </a:r>
            <a:endParaRPr lang="zh-CN" altLang="en-US" sz="2000" dirty="0"/>
          </a:p>
        </p:txBody>
      </p:sp>
      <p:sp>
        <p:nvSpPr>
          <p:cNvPr id="11" name="TextBox 2"/>
          <p:cNvSpPr txBox="1">
            <a:spLocks noChangeArrowheads="1"/>
          </p:cNvSpPr>
          <p:nvPr/>
        </p:nvSpPr>
        <p:spPr bwMode="auto">
          <a:xfrm>
            <a:off x="752734" y="4550313"/>
            <a:ext cx="26664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000" dirty="0" smtClean="0"/>
              <a:t>尝试</a:t>
            </a:r>
            <a:r>
              <a:rPr lang="zh-CN" altLang="en-US" sz="2000" dirty="0"/>
              <a:t>修改，变得有趣</a:t>
            </a:r>
          </a:p>
        </p:txBody>
      </p: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499103" y="5293206"/>
            <a:ext cx="26664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000" dirty="0" smtClean="0"/>
              <a:t>拓展</a:t>
            </a:r>
            <a:r>
              <a:rPr lang="zh-CN" altLang="en-US" sz="2000" dirty="0"/>
              <a:t>延伸，推荐阅读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110698" y="555601"/>
            <a:ext cx="38884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4800" b="1" dirty="0">
                <a:latin typeface="方正稚艺简体" pitchFamily="65" charset="-122"/>
                <a:ea typeface="方正稚艺简体" pitchFamily="65" charset="-122"/>
              </a:rPr>
              <a:t>五、教学环节</a:t>
            </a:r>
          </a:p>
        </p:txBody>
      </p:sp>
      <p:pic>
        <p:nvPicPr>
          <p:cNvPr id="14" name="Picture 4" descr="https://timgsa.baidu.com/timg?image&amp;quality=80&amp;size=b9999_10000&amp;sec=1492443591842&amp;di=cc6d411413149e0fe93c72fbf12ef9f3&amp;imgtype=0&amp;src=http%3A%2F%2Fimg.taopic.com%2Fuploads%2Fallimg%2F120713%2F201996-120G311342255.jp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="" xmlns:a14="http://schemas.microsoft.com/office/drawing/2010/main">
                  <a14:imgLayer r:embed="rId14">
                    <a14:imgEffect>
                      <a14:backgroundRemoval t="58576" b="100000" l="0" r="46900">
                        <a14:foregroundMark x1="15600" y1="77733" x2="24000" y2="93079"/>
                        <a14:foregroundMark x1="32800" y1="76931" x2="23300" y2="82347"/>
                        <a14:backgroundMark x1="16400" y1="97192" x2="31600" y2="971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9927" r="55106" b="2265"/>
          <a:stretch/>
        </p:blipFill>
        <p:spPr bwMode="auto">
          <a:xfrm>
            <a:off x="659731" y="318178"/>
            <a:ext cx="1368152" cy="11487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="" xmlns:a14="http://schemas.microsoft.com/office/drawing/2010/main">
                  <a14:imgLayer r:embed="rId16">
                    <a14:imgEffect>
                      <a14:artisticFilmGrain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8760" y="2060848"/>
            <a:ext cx="5075240" cy="44371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perspectiveRight"/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8" name="Picture 2" descr="C:\Users\Administrator\Desktop\日记相关\日记4.12修改\QQ图片20170413090042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139952" y="2420888"/>
            <a:ext cx="4464496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perspectiveLeft"/>
            <a:lightRig rig="threePt" dir="t"/>
          </a:scene3d>
        </p:spPr>
      </p:pic>
    </p:spTree>
    <p:extLst>
      <p:ext uri="{BB962C8B-B14F-4D97-AF65-F5344CB8AC3E}">
        <p14:creationId xmlns="" xmlns:p14="http://schemas.microsoft.com/office/powerpoint/2010/main" val="3478731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s://timgsa.baidu.com/timg?image&amp;quality=80&amp;size=b9999_10000&amp;sec=1492452930691&amp;di=2751af3dc0c1b797000bdc42a73400ef&amp;imgtype=0&amp;src=http%3A%2F%2Fpic24.photophoto.cn%2F20120706%2F0008020298790560_b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artisticMosiaicBubbles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248" b="13403"/>
          <a:stretch/>
        </p:blipFill>
        <p:spPr bwMode="auto">
          <a:xfrm flipH="1" flipV="1">
            <a:off x="-20580" y="0"/>
            <a:ext cx="916458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53909"/>
            <a:ext cx="3932237" cy="4256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0" descr="https://timgsa.baidu.com/timg?image&amp;quality=80&amp;size=b9999_10000&amp;sec=1492450296734&amp;di=415cd7f117f8d9be1a6ad669af572240&amp;imgtype=0&amp;src=http%3A%2F%2Fimg01.taopic.com%2F140917%2F234940-14091F151347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ackgroundRemoval t="10400" b="90400" l="0" r="100000">
                        <a14:backgroundMark x1="3095" y1="24200" x2="99893" y2="23800"/>
                        <a14:backgroundMark x1="5336" y1="37900" x2="87834" y2="37600"/>
                        <a14:backgroundMark x1="7257" y1="47900" x2="87407" y2="47100"/>
                        <a14:backgroundMark x1="3735" y1="57600" x2="94557" y2="60500"/>
                        <a14:backgroundMark x1="4589" y1="82100" x2="93170" y2="82500"/>
                        <a14:backgroundMark x1="6830" y1="55200" x2="90928" y2="55900"/>
                        <a14:backgroundMark x1="6617" y1="60500" x2="99039" y2="59600"/>
                        <a14:backgroundMark x1="6830" y1="84400" x2="83351" y2="86500"/>
                        <a14:backgroundMark x1="1921" y1="80400" x2="91355" y2="80400"/>
                        <a14:backgroundMark x1="6190" y1="34300" x2="96051" y2="34100"/>
                        <a14:backgroundMark x1="8004" y1="78900" x2="68837" y2="78900"/>
                        <a14:backgroundMark x1="7577" y1="62400" x2="86873" y2="63400"/>
                        <a14:backgroundMark x1="8858" y1="22800" x2="70651" y2="27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4157" b="22748"/>
          <a:stretch/>
        </p:blipFill>
        <p:spPr bwMode="auto">
          <a:xfrm>
            <a:off x="422976" y="5263549"/>
            <a:ext cx="3056844" cy="4697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artisticFilmGrain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160" y="1759227"/>
            <a:ext cx="5138737" cy="44926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perspectiveRight"/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7" name="Picture 10" descr="https://timgsa.baidu.com/timg?image&amp;quality=80&amp;size=b9999_10000&amp;sec=1492450296734&amp;di=415cd7f117f8d9be1a6ad669af572240&amp;imgtype=0&amp;src=http%3A%2F%2Fimg01.taopic.com%2F140917%2F234940-14091F1513470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backgroundRemoval t="10400" b="90400" l="0" r="100000">
                        <a14:backgroundMark x1="3095" y1="24200" x2="99893" y2="23800"/>
                        <a14:backgroundMark x1="5336" y1="37900" x2="87834" y2="37600"/>
                        <a14:backgroundMark x1="7257" y1="47900" x2="87407" y2="47100"/>
                        <a14:backgroundMark x1="3735" y1="57600" x2="94557" y2="60500"/>
                        <a14:backgroundMark x1="4589" y1="82100" x2="93170" y2="82500"/>
                        <a14:backgroundMark x1="6830" y1="55200" x2="90928" y2="55900"/>
                        <a14:backgroundMark x1="6617" y1="60500" x2="99039" y2="59600"/>
                        <a14:backgroundMark x1="6830" y1="84400" x2="83351" y2="86500"/>
                        <a14:backgroundMark x1="1921" y1="80400" x2="91355" y2="80400"/>
                        <a14:backgroundMark x1="6190" y1="34300" x2="96051" y2="34100"/>
                        <a14:backgroundMark x1="8004" y1="78900" x2="68837" y2="78900"/>
                        <a14:backgroundMark x1="7577" y1="62400" x2="86873" y2="63400"/>
                        <a14:backgroundMark x1="8858" y1="22800" x2="70651" y2="27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4157" b="22748"/>
          <a:stretch/>
        </p:blipFill>
        <p:spPr bwMode="auto">
          <a:xfrm>
            <a:off x="351823" y="5267191"/>
            <a:ext cx="2961058" cy="4549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419898" y="2144480"/>
            <a:ext cx="343298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000" dirty="0" smtClean="0">
                <a:latin typeface="+mn-ea"/>
                <a:ea typeface="+mn-ea"/>
              </a:rPr>
              <a:t>创设</a:t>
            </a:r>
            <a:r>
              <a:rPr lang="zh-CN" altLang="en-US" sz="2000" dirty="0">
                <a:latin typeface="+mn-ea"/>
                <a:ea typeface="+mn-ea"/>
              </a:rPr>
              <a:t>情景，导入</a:t>
            </a:r>
            <a:r>
              <a:rPr lang="zh-CN" altLang="en-US" sz="2000" dirty="0" smtClean="0">
                <a:latin typeface="+mn-ea"/>
                <a:ea typeface="+mn-ea"/>
              </a:rPr>
              <a:t>课题</a:t>
            </a:r>
            <a:endParaRPr lang="zh-CN" altLang="en-US" sz="2000" dirty="0">
              <a:latin typeface="+mn-ea"/>
              <a:ea typeface="+mn-ea"/>
            </a:endParaRPr>
          </a:p>
        </p:txBody>
      </p:sp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773037" y="2969051"/>
            <a:ext cx="33505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稚艺简体" pitchFamily="65" charset="-122"/>
                <a:ea typeface="方正稚艺简体" pitchFamily="65" charset="-122"/>
              </a:rPr>
              <a:t>初步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稚艺简体" pitchFamily="65" charset="-122"/>
                <a:ea typeface="方正稚艺简体" pitchFamily="65" charset="-122"/>
              </a:rPr>
              <a:t>感知，日记有趣</a:t>
            </a:r>
          </a:p>
        </p:txBody>
      </p:sp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773037" y="3805485"/>
            <a:ext cx="26461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000" dirty="0" smtClean="0"/>
              <a:t>再次感</a:t>
            </a:r>
            <a:r>
              <a:rPr lang="zh-CN" altLang="en-US" sz="2000" dirty="0"/>
              <a:t>悟</a:t>
            </a:r>
            <a:r>
              <a:rPr lang="zh-CN" altLang="en-US" sz="2000" dirty="0" smtClean="0"/>
              <a:t>，理解方法</a:t>
            </a:r>
            <a:endParaRPr lang="zh-CN" altLang="en-US" sz="2000" dirty="0"/>
          </a:p>
        </p:txBody>
      </p:sp>
      <p:sp>
        <p:nvSpPr>
          <p:cNvPr id="11" name="TextBox 2"/>
          <p:cNvSpPr txBox="1">
            <a:spLocks noChangeArrowheads="1"/>
          </p:cNvSpPr>
          <p:nvPr/>
        </p:nvSpPr>
        <p:spPr bwMode="auto">
          <a:xfrm>
            <a:off x="752734" y="4550313"/>
            <a:ext cx="26664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000" dirty="0" smtClean="0"/>
              <a:t>尝试</a:t>
            </a:r>
            <a:r>
              <a:rPr lang="zh-CN" altLang="en-US" sz="2000" dirty="0"/>
              <a:t>修改，变得有趣</a:t>
            </a:r>
          </a:p>
        </p:txBody>
      </p: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499103" y="5293206"/>
            <a:ext cx="26664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000" dirty="0" smtClean="0"/>
              <a:t>拓展</a:t>
            </a:r>
            <a:r>
              <a:rPr lang="zh-CN" altLang="en-US" sz="2000" dirty="0"/>
              <a:t>延伸，推荐阅读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110698" y="555601"/>
            <a:ext cx="38884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4800" b="1" dirty="0">
                <a:latin typeface="方正稚艺简体" pitchFamily="65" charset="-122"/>
                <a:ea typeface="方正稚艺简体" pitchFamily="65" charset="-122"/>
              </a:rPr>
              <a:t>五、教学环节</a:t>
            </a:r>
          </a:p>
        </p:txBody>
      </p:sp>
      <p:pic>
        <p:nvPicPr>
          <p:cNvPr id="14" name="Picture 4" descr="https://timgsa.baidu.com/timg?image&amp;quality=80&amp;size=b9999_10000&amp;sec=1492443591842&amp;di=cc6d411413149e0fe93c72fbf12ef9f3&amp;imgtype=0&amp;src=http%3A%2F%2Fimg.taopic.com%2Fuploads%2Fallimg%2F120713%2F201996-120G311342255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="" xmlns:a14="http://schemas.microsoft.com/office/drawing/2010/main">
                  <a14:imgLayer r:embed="rId12">
                    <a14:imgEffect>
                      <a14:backgroundRemoval t="58576" b="100000" l="0" r="46900">
                        <a14:foregroundMark x1="15600" y1="77733" x2="24000" y2="93079"/>
                        <a14:foregroundMark x1="32800" y1="76931" x2="23300" y2="82347"/>
                        <a14:backgroundMark x1="16400" y1="97192" x2="31600" y2="971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9927" r="55106" b="2265"/>
          <a:stretch/>
        </p:blipFill>
        <p:spPr bwMode="auto">
          <a:xfrm>
            <a:off x="659731" y="318178"/>
            <a:ext cx="1368152" cy="11487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007251" y="2173694"/>
            <a:ext cx="4072762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dirty="0"/>
              <a:t>1</a:t>
            </a:r>
            <a:r>
              <a:rPr lang="zh-CN" altLang="en-US" sz="2400" dirty="0"/>
              <a:t>、出示学习提示。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007251" y="3107550"/>
            <a:ext cx="4408725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dirty="0"/>
              <a:t>2</a:t>
            </a:r>
            <a:r>
              <a:rPr lang="zh-CN" altLang="en-US" sz="2400" dirty="0"/>
              <a:t>、生自由阅读、勾画和思考。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007251" y="3979467"/>
            <a:ext cx="4999391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dirty="0"/>
              <a:t>3</a:t>
            </a:r>
            <a:r>
              <a:rPr lang="zh-CN" altLang="en-US" sz="2400" dirty="0"/>
              <a:t>、引导学生交</a:t>
            </a:r>
            <a:r>
              <a:rPr lang="zh-CN" altLang="en-US" sz="2400" dirty="0" smtClean="0"/>
              <a:t>流、感知。</a:t>
            </a:r>
            <a:endParaRPr lang="zh-CN" altLang="en-US" sz="2400" dirty="0"/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007251" y="4953172"/>
            <a:ext cx="4567713" cy="57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dirty="0"/>
              <a:t>4</a:t>
            </a:r>
            <a:r>
              <a:rPr lang="zh-CN" altLang="en-US" sz="2400" dirty="0" smtClean="0"/>
              <a:t>、生自主选择阅读，感悟有趣。</a:t>
            </a:r>
            <a:endParaRPr lang="zh-CN" alt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1621473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621</Words>
  <Application>Microsoft Office PowerPoint</Application>
  <PresentationFormat>全屏显示(4:3)</PresentationFormat>
  <Paragraphs>77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方正稚艺简体</vt:lpstr>
      <vt:lpstr>方正胖娃简体</vt:lpstr>
      <vt:lpstr>Calibri</vt:lpstr>
      <vt:lpstr>方正硬笔楷书简体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Company>WwW.YlmF.CoM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Administrator</cp:lastModifiedBy>
  <cp:revision>35</cp:revision>
  <dcterms:created xsi:type="dcterms:W3CDTF">2017-04-17T12:53:07Z</dcterms:created>
  <dcterms:modified xsi:type="dcterms:W3CDTF">2017-05-13T12:54:28Z</dcterms:modified>
</cp:coreProperties>
</file>