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1" r:id="rId8"/>
    <p:sldId id="265" r:id="rId9"/>
    <p:sldId id="277" r:id="rId10"/>
    <p:sldId id="278" r:id="rId11"/>
    <p:sldId id="264" r:id="rId12"/>
    <p:sldId id="263" r:id="rId13"/>
    <p:sldId id="266" r:id="rId14"/>
    <p:sldId id="280" r:id="rId15"/>
    <p:sldId id="279" r:id="rId16"/>
    <p:sldId id="269" r:id="rId17"/>
    <p:sldId id="270" r:id="rId18"/>
    <p:sldId id="271" r:id="rId19"/>
    <p:sldId id="281" r:id="rId20"/>
    <p:sldId id="282" r:id="rId21"/>
    <p:sldId id="275" r:id="rId22"/>
    <p:sldId id="267" r:id="rId23"/>
    <p:sldId id="276" r:id="rId24"/>
    <p:sldId id="285" r:id="rId25"/>
    <p:sldId id="284" r:id="rId26"/>
    <p:sldId id="287" r:id="rId27"/>
    <p:sldId id="274" r:id="rId28"/>
    <p:sldId id="286" r:id="rId29"/>
    <p:sldId id="272" r:id="rId30"/>
    <p:sldId id="268" r:id="rId31"/>
    <p:sldId id="283" r:id="rId32"/>
    <p:sldId id="273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楷体_GB231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楷体_GB231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楷体_GB231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楷体_GB231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楷体_GB231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楷体_GB231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楷体_GB231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楷体_GB231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楷体_GB231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5E707-9C3F-43B3-B042-34B47B21C6C8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409D9-17E6-4997-BB59-CFE466906D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4138D-A65B-4B97-8A12-FBFA307C76DC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93990-3649-45A2-88B5-E737C36C14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84B92-F36F-4E0E-9D80-8273DB8D6253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1A66C-5E8F-4760-A7F9-8D69191991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75E26-A72F-4958-92A4-2F473F50622B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0791-213C-4F9D-A3B5-F411D9771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458C1-4325-4916-BE1D-5451C5128924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BEF8C-F483-468D-94FC-652DF4848A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BAE43-C923-4EF1-8E4B-DFD9DB81E6FB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FF1EE-AD73-4B4E-9933-5F2043515C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F1AC8-2296-43BD-82A3-BA5659C107EC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87110-A768-4E42-A33D-E75F8AB912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B99B8-6337-4402-91F8-9D8A04E20A43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21C55-816F-4122-A95E-3F73D90DF2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A2316-30BC-4C34-B6DB-97398C274698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1A836-392D-458C-A2B6-50EB596D9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17D42-4563-4B30-BABE-C8FB326DB214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ECA73-D06E-4CC9-9FCA-040E59F4A2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CF917-0F0B-4354-98D4-7D58D8D97F08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5EFF2-0BF8-4396-ABEC-B069535984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01B7EE-5DF0-484C-A3B4-CC3F5CF18A85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68AB28-5EFF-49AC-8BD8-A35516F87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楷体_GB2312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otum" pitchFamily="34" charset="-127"/>
          <a:ea typeface="楷体_GB2312"/>
          <a:cs typeface="楷体_GB231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楷体_GB2312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楷体_GB231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楷体_GB231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楷体_GB231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楷体_GB2312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.com/s?q=%E5%9C%A8%E4%B9%A1%E9%97%B4&amp;ie=utf-8&amp;src=internal_wenda_recommend_textn" TargetMode="External"/><Relationship Id="rId2" Type="http://schemas.openxmlformats.org/officeDocument/2006/relationships/hyperlink" Target="http://www.so.com/s?q=%E5%9B%9B%E5%B9%B4%E7%BA%A7&amp;ie=utf-8&amp;src=internal_wenda_recommend_text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.com/s?q=%E7%88%B6%E5%85%84&amp;ie=utf-8&amp;src=internal_wenda_recommend_textn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042988" y="2060575"/>
            <a:ext cx="7054850" cy="15843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rgbClr val="FF0000"/>
                </a:solidFill>
                <a:cs typeface="+mj-cs"/>
              </a:rPr>
              <a:t>观察方法指导与习作素材积累</a:t>
            </a:r>
            <a:endParaRPr lang="zh-CN" altLang="en-US" sz="6000" b="1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13314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</a:rPr>
              <a:t>志高教育</a:t>
            </a:r>
            <a:endParaRPr lang="en-US" altLang="zh-CN" b="1" smtClean="0">
              <a:solidFill>
                <a:srgbClr val="7030A0"/>
              </a:solidFill>
            </a:endParaRPr>
          </a:p>
          <a:p>
            <a:endParaRPr lang="en-US" altLang="zh-CN" b="1" smtClean="0">
              <a:solidFill>
                <a:srgbClr val="7030A0"/>
              </a:solidFill>
            </a:endParaRPr>
          </a:p>
          <a:p>
            <a:r>
              <a:rPr lang="zh-CN" altLang="en-US" b="1" smtClean="0">
                <a:solidFill>
                  <a:srgbClr val="7030A0"/>
                </a:solidFill>
              </a:rPr>
              <a:t>似水流年制作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07950" y="0"/>
            <a:ext cx="903605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_GB2312"/>
                <a:ea typeface="楷体_GB2312"/>
              </a:rPr>
              <a:t>（二）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）塔座正中有个洞，这里葬有孙中山先生的衣冠。塔座周围有雕刻精美的佛像、浮雕，好像在向人们娓妮地讲述着过去的故事。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）碧云寺坐西朝东，依山叠起，有六层院落。那里松柏参天，清幽、壮观。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）回过身来进北跨院，那里别有一番景象。叮咚的泉水从山石中流出，汇成小池，清澈见底。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）过了山门往南跨院走，那里有个罗汉堂，里面塑着五百尊木质金漆罗汉和七尊神像。活佛济公的像与众不同，塑在梁上。他们神态各异，栩栩如生。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）到了那里，先要进山门。山门的石桥前有一对石狮，雕刻得很精细，虎视眈眈的，据说已在这里守卫了五百多年。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）再往北走是一个大殿，现在被开辟为孙中山纪念堂。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）池边叠着奇形怪状的山石，十分有趣。池上有桥，池旁有亭，它们好像都在专心地聆听泉水的歌唱，这里叫水泉院。</a:t>
            </a:r>
            <a:endParaRPr lang="en-US" altLang="zh-CN" sz="2400" b="1">
              <a:latin typeface="楷体_GB2312"/>
              <a:ea typeface="楷体_GB2312"/>
            </a:endParaRPr>
          </a:p>
          <a:p>
            <a:r>
              <a:rPr lang="zh-CN" altLang="en-US" sz="2400" b="1">
                <a:latin typeface="楷体_GB2312"/>
                <a:ea typeface="楷体_GB2312"/>
              </a:rPr>
              <a:t>（  ）过了纪念堂是金刚宝塔院，玲珑华丽的汉白玉石塔耸立其间。塔身高</a:t>
            </a:r>
            <a:r>
              <a:rPr lang="en-US" altLang="zh-CN" sz="2400" b="1">
                <a:latin typeface="楷体_GB2312"/>
                <a:ea typeface="楷体_GB2312"/>
              </a:rPr>
              <a:t>30</a:t>
            </a:r>
            <a:r>
              <a:rPr lang="zh-CN" altLang="en-US" sz="2400" b="1">
                <a:latin typeface="楷体_GB2312"/>
                <a:ea typeface="楷体_GB2312"/>
              </a:rPr>
              <a:t>多米，有石阶可盘旋而上。</a:t>
            </a:r>
            <a:endParaRPr lang="en-US" altLang="zh-CN" sz="2400" b="1">
              <a:latin typeface="楷体_GB2312"/>
              <a:ea typeface="楷体_GB231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188" y="1484313"/>
            <a:ext cx="14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750" y="4076700"/>
            <a:ext cx="252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2924175"/>
            <a:ext cx="323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4797425"/>
            <a:ext cx="323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9750" y="2205038"/>
            <a:ext cx="323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5157788"/>
            <a:ext cx="323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6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750" y="5876925"/>
            <a:ext cx="323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7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9750" y="333375"/>
            <a:ext cx="323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8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观看影片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观看第一部影片，再按照时间顺序说说故事内容：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用首先      然后      接着      再</a:t>
            </a:r>
            <a:endParaRPr lang="en-US" altLang="zh-CN" b="1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  </a:t>
            </a:r>
            <a:r>
              <a:rPr lang="zh-CN" altLang="en-US" b="1" smtClean="0">
                <a:solidFill>
                  <a:srgbClr val="FF0000"/>
                </a:solidFill>
              </a:rPr>
              <a:t>后来        最后      说一段话。 </a:t>
            </a:r>
            <a:endParaRPr lang="en-US" altLang="zh-CN" b="1" smtClean="0">
              <a:solidFill>
                <a:srgbClr val="FF0000"/>
              </a:solidFill>
            </a:endParaRPr>
          </a:p>
          <a:p>
            <a:endParaRPr lang="en-US" altLang="zh-CN" smtClean="0"/>
          </a:p>
          <a:p>
            <a:r>
              <a:rPr lang="zh-CN" altLang="en-US" b="1" smtClean="0">
                <a:solidFill>
                  <a:srgbClr val="7030A0"/>
                </a:solidFill>
              </a:rPr>
              <a:t>观看第二部影片，说说场景变换是按什么顺序出现的。</a:t>
            </a:r>
            <a:endParaRPr lang="en-US" altLang="zh-CN" b="1" smtClean="0">
              <a:solidFill>
                <a:srgbClr val="7030A0"/>
              </a:solidFill>
            </a:endParaRP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按时间顺序进行观察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按照事物出现的时间顺序进行观察。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通常对时间顺序的描述有：由先到后（按事物出现的先后顺序来写），从早到晚，从春到冬（春夏秋冬）等。可以用首先、然后，接着、再、后来等时间连词表示事物出现的先后顺序。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写作时注意对主要写作对象在一段时间内的特征变化进行描写。对人物行为和活动按时间顺序进行叙述，条理会显得更加清晰。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观察顺序训练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完成习题（三），说说短文的作者主要采取了怎样的观察顺序，描述作者先后观察的事物。</a:t>
            </a:r>
            <a:endParaRPr lang="en-US" altLang="zh-CN" b="1" smtClean="0"/>
          </a:p>
          <a:p>
            <a:r>
              <a:rPr lang="zh-CN" altLang="en-US" b="1" smtClean="0"/>
              <a:t>完成习题（四），怎样调整段落顺序才显得条理清楚，并说说短文的作者采用的观察顺序。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>
              <a:cs typeface="+mn-cs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cs typeface="+mn-cs"/>
              </a:rPr>
              <a:t>（三）</a:t>
            </a:r>
            <a:endParaRPr lang="en-US" altLang="zh-CN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cs typeface="+mn-cs"/>
              </a:rPr>
              <a:t>    </a:t>
            </a:r>
            <a:r>
              <a:rPr lang="zh-CN" altLang="en-US" b="1" dirty="0" smtClean="0">
                <a:cs typeface="+mn-cs"/>
              </a:rPr>
              <a:t>暑假，爸爸、妈妈带我去了美丽的北戴河。 　　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cs typeface="+mn-cs"/>
              </a:rPr>
              <a:t>    </a:t>
            </a:r>
            <a:r>
              <a:rPr lang="zh-CN" altLang="en-US" b="1" dirty="0" smtClean="0">
                <a:cs typeface="+mn-cs"/>
              </a:rPr>
              <a:t>早晨，当东方的天边刚微微泛白的时候，我就和爸爸、妈妈起了床，拿着小桶、小渔网来到了海边。啊！海平面的东方升起了红红的朝霞，映红了半个天空，实在是太美了。不一会儿，原本平静的海面被风吹起了层层波纹，这时，太阳像个大火球一样，冉冉地升出了海面，远远地望去，海面明亮了许多，也壮观了许多。 　　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cs typeface="+mn-cs"/>
              </a:rPr>
              <a:t>    </a:t>
            </a:r>
            <a:r>
              <a:rPr lang="zh-CN" altLang="en-US" b="1" dirty="0" smtClean="0">
                <a:cs typeface="+mn-cs"/>
              </a:rPr>
              <a:t>中午，火辣辣的太阳烤着沙滩，岸上的人们都带着游泳圈下到了海里。虽然头上骄阳似火，但丝毫阻挡不了人们下海的热情。我和妈妈也一同融入了大海的怀抱，咸咸的海水不停地打到我的脸上，我和妈妈同其他人一样，在大海里嬉戏着、追逐着，享受着大自然带给我们的乐趣。 　　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cs typeface="+mn-cs"/>
              </a:rPr>
              <a:t>    </a:t>
            </a:r>
            <a:r>
              <a:rPr lang="zh-CN" altLang="en-US" b="1" dirty="0" smtClean="0">
                <a:cs typeface="+mn-cs"/>
              </a:rPr>
              <a:t>天快黑了，海面上吹起了层层波澜，浪潮一个接一个拍打着海岸、沙滩，我精心堆起的“城堡”早已被海水淹没，啊，又涨潮了！玩儿了一天的人们还是不想离去，看着一艘艘渔船正在赶往码头，我们也收拾行装准备离开。这时西方出现了红红的晚霞，映红了天空，观看晚霞的人们驻足在沙滩上、海水边，五颜六色的衣着、泳圈、遮阳伞，在晚霞的映衬下又是一道美丽的风景。 　　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cs typeface="+mn-cs"/>
              </a:rPr>
              <a:t>    </a:t>
            </a:r>
            <a:r>
              <a:rPr lang="zh-CN" altLang="en-US" b="1" dirty="0" smtClean="0">
                <a:cs typeface="+mn-cs"/>
              </a:rPr>
              <a:t>一天就要过去了，我被北戴河的美景深深震撼，大自然带给我们的美丽太多了，眼前这只是冰山一角。我爱大自然，我爱这美丽的北戴河。</a:t>
            </a:r>
            <a:br>
              <a:rPr lang="zh-CN" altLang="en-US" b="1" dirty="0" smtClean="0">
                <a:cs typeface="+mn-cs"/>
              </a:rPr>
            </a:br>
            <a:endParaRPr lang="zh-CN" altLang="en-US" b="1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2300" b="1" smtClean="0">
                <a:solidFill>
                  <a:srgbClr val="FF0000"/>
                </a:solidFill>
              </a:rPr>
              <a:t>把下面的短文排列成一段条理清楚的话。</a:t>
            </a:r>
            <a:endParaRPr lang="en-US" altLang="zh-CN" sz="2300" b="1" smtClean="0">
              <a:solidFill>
                <a:srgbClr val="FF0000"/>
              </a:solidFill>
            </a:endParaRPr>
          </a:p>
          <a:p>
            <a:r>
              <a:rPr lang="zh-CN" altLang="en-US" sz="2300" b="1" smtClean="0"/>
              <a:t>（ ）我爱我那充满欢声笑语的家乡。 </a:t>
            </a:r>
            <a:endParaRPr lang="en-US" altLang="zh-CN" sz="2300" b="1" smtClean="0"/>
          </a:p>
          <a:p>
            <a:r>
              <a:rPr lang="zh-CN" altLang="en-US" sz="2300" b="1" smtClean="0"/>
              <a:t>（ ）夏天，溪水哗哗的流着。我们小孩子在河边玩耍嬉戏。大人们在树阴下谈天说地。知了在叫着，好象在说：“热死了热死了！”小鸟在天空上自由自在地愉快飞翔。在那美丽的田野里留下了美好的回忆。  </a:t>
            </a:r>
            <a:endParaRPr lang="en-US" altLang="zh-CN" sz="2300" b="1" smtClean="0"/>
          </a:p>
          <a:p>
            <a:r>
              <a:rPr lang="zh-CN" altLang="en-US" sz="2300" b="1" smtClean="0"/>
              <a:t>（ ）秋天，枫树姐姐飘落着红叶，仿佛在迎接丰收的一年。小花准备去和它的哥哥姐姐们告别了。农民伯伯在希望的田野上，收获着自己的劳动成果。我们在帮助农民伯伯干活儿。小鸟成群结队地在和这里的一切告别。在那充满欢笑的田野里留下了美好的告别声。 </a:t>
            </a:r>
            <a:endParaRPr lang="en-US" altLang="zh-CN" sz="2300" b="1" smtClean="0"/>
          </a:p>
          <a:p>
            <a:r>
              <a:rPr lang="zh-CN" altLang="en-US" sz="2300" b="1" smtClean="0"/>
              <a:t>（ ）冬天，大雪纷纷扬扬地下了起来。我们在小路上愉快地玩耍。所有的植物都屈服了，只有那冬青树在风雪中傲然屹立。动物们大多都冬眠了。在这僻静的冬天里，留下了冬姐姐的足迹。 </a:t>
            </a:r>
            <a:endParaRPr lang="en-US" altLang="zh-CN" sz="2300" b="1" smtClean="0"/>
          </a:p>
          <a:p>
            <a:r>
              <a:rPr lang="zh-CN" altLang="en-US" sz="2300" b="1" smtClean="0"/>
              <a:t>（ ）春天，柳树姐姐脱掉了白连衣裙，换上了绿婚装。调皮的小草弟弟探出了小脑袋，小花妹妹露出了洁白的面颊。农民伯伯在田野里辛勤的耕耘、播种。我们小孩子在草坪上玩耍。小鸟仿佛被吸引住了，也放声歌唱。在那美丽的乡村里留下了美好的回声。 </a:t>
            </a:r>
            <a:endParaRPr lang="en-US" altLang="zh-CN" sz="2300" b="1" smtClean="0"/>
          </a:p>
          <a:p>
            <a:r>
              <a:rPr lang="zh-CN" altLang="en-US" sz="2300" b="1" smtClean="0"/>
              <a:t>（ ）我爱我的家乡。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650" y="404813"/>
            <a:ext cx="14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4941888"/>
            <a:ext cx="2524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188" y="836613"/>
            <a:ext cx="325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2276475"/>
            <a:ext cx="325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1188" y="3789363"/>
            <a:ext cx="325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1188" y="6396038"/>
            <a:ext cx="325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6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solidFill>
                  <a:srgbClr val="C00000"/>
                </a:solidFill>
              </a:rPr>
              <a:t>观看影片，说说事件的前因后果。</a:t>
            </a: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起因是：</a:t>
            </a:r>
            <a:endParaRPr lang="en-US" altLang="zh-CN" b="1" smtClean="0"/>
          </a:p>
          <a:p>
            <a:endParaRPr lang="en-US" altLang="zh-CN" b="1" smtClean="0"/>
          </a:p>
          <a:p>
            <a:r>
              <a:rPr lang="zh-CN" altLang="en-US" b="1" smtClean="0"/>
              <a:t>经过是：</a:t>
            </a:r>
            <a:endParaRPr lang="en-US" altLang="zh-CN" b="1" smtClean="0"/>
          </a:p>
          <a:p>
            <a:endParaRPr lang="en-US" altLang="zh-CN" b="1" smtClean="0"/>
          </a:p>
          <a:p>
            <a:endParaRPr lang="en-US" altLang="zh-CN" b="1" smtClean="0"/>
          </a:p>
          <a:p>
            <a:r>
              <a:rPr lang="zh-CN" altLang="en-US" b="1" smtClean="0"/>
              <a:t>结果是：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按事情发展顺序观察</a:t>
            </a: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256213"/>
          </a:xfrm>
        </p:spPr>
        <p:txBody>
          <a:bodyPr/>
          <a:lstStyle/>
          <a:p>
            <a:r>
              <a:rPr lang="zh-CN" altLang="en-US" b="1" smtClean="0"/>
              <a:t>按照事情发展顺序观察，要在观察中注意事情发展的因果联系。这件事情是怎样引发的（起因）？引发后事情是怎样发展的（经过）？发展到最后是一个怎样的结果（结果）？事情发展时，始终贯穿着人物的言行、活动，正是这些要素推动了事情的发展，要着重观察。要注意人物神态的观察，尤其要注意对人物心理活动的揣摩，人物行为动机的揣摩，更好地描述事件的因果联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按事情发展顺序观察训练</a:t>
            </a: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完成习题（五），说说短文的作者主要采取了怎样的观察顺序，描述事件的起因、经过、结果。</a:t>
            </a:r>
            <a:endParaRPr lang="en-US" altLang="zh-CN" b="1" smtClean="0"/>
          </a:p>
          <a:p>
            <a:r>
              <a:rPr lang="zh-CN" altLang="en-US" b="1" smtClean="0"/>
              <a:t>完成习题（六），说说短文怎样调整段落顺序才显得更加合理，更符合事情发展的逻辑。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4400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7000" b="1" dirty="0" smtClean="0">
                <a:solidFill>
                  <a:srgbClr val="FF0000"/>
                </a:solidFill>
                <a:cs typeface="+mn-cs"/>
              </a:rPr>
              <a:t>阅读短文，说说短文的作者主要采取了怎样的观察顺序，描述事件的起因、经过、结果。</a:t>
            </a:r>
            <a:endParaRPr lang="en-US" altLang="zh-CN" sz="7000" b="1" dirty="0" smtClean="0">
              <a:solidFill>
                <a:srgbClr val="FF0000"/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dirty="0" smtClean="0">
                <a:cs typeface="+mn-cs"/>
              </a:rPr>
              <a:t>    </a:t>
            </a:r>
            <a:endParaRPr lang="en-US" altLang="zh-CN" sz="4400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000" b="1" dirty="0" smtClean="0">
                <a:cs typeface="+mn-cs"/>
              </a:rPr>
              <a:t>    一个星期天的早晨，我和水良去捉鱼。</a:t>
            </a:r>
            <a:endParaRPr lang="en-US" altLang="zh-CN" sz="6000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6000" b="1" dirty="0" smtClean="0">
                <a:cs typeface="+mn-cs"/>
              </a:rPr>
              <a:t>    </a:t>
            </a:r>
            <a:r>
              <a:rPr lang="zh-CN" altLang="en-US" sz="6000" b="1" dirty="0" smtClean="0">
                <a:cs typeface="+mn-cs"/>
              </a:rPr>
              <a:t>我们一个拿着小盆；一个拎着水桶，来到小溪边。在一处鱼多水稳的地方，从两边用泥筑坝，围成一个小水池。然后，我们用小盆往外舀水，水越舀越少，鱼儿惊慌得乱蹦乱跳。我放下小盆，一伸手就捉到一条鱼，这时候，水良也抓了一条鱼放进桶里。我俩你看我，我看你，高兴得哈哈大笑。</a:t>
            </a:r>
            <a:endParaRPr lang="en-US" altLang="zh-CN" sz="6000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000" b="1" dirty="0" smtClean="0">
                <a:cs typeface="+mn-cs"/>
              </a:rPr>
              <a:t>    不一会儿，我们就捉了十几条。看到桶里一条条活蹦乱跳的鱼，我们的劲头更足了，又动手舀水。水舀干了，鱼儿再也没法逃啦！俩人越捉越起劲，很快捉了满满一桶鱼，心里快活极了。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8" name="图片占位符 4"/>
          <p:cNvSpPr>
            <a:spLocks noGrp="1"/>
          </p:cNvSpPr>
          <p:nvPr>
            <p:ph type="pic" idx="1"/>
          </p:nvPr>
        </p:nvSpPr>
        <p:spPr/>
      </p:sp>
      <p:sp>
        <p:nvSpPr>
          <p:cNvPr id="14339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340" name="图片 6" descr="http://img.mp.itc.cn/upload/20170711/ff79f47992124e62bb18de1d65782d8c_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7854950" y="333375"/>
            <a:ext cx="677863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楷体_GB2312"/>
                <a:ea typeface="楷体_GB2312"/>
              </a:rPr>
              <a:t>   </a:t>
            </a:r>
            <a:r>
              <a:rPr lang="zh-CN" altLang="en-US" sz="3200" b="1">
                <a:solidFill>
                  <a:srgbClr val="7030A0"/>
                </a:solidFill>
                <a:latin typeface="楷体_GB2312"/>
                <a:ea typeface="楷体_GB2312"/>
              </a:rPr>
              <a:t>我有一双会观察的眼睛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solidFill>
                  <a:srgbClr val="FF0000"/>
                </a:solidFill>
                <a:cs typeface="+mn-cs"/>
              </a:rPr>
              <a:t>阅读短文，在括号内填入正确的序号。</a:t>
            </a:r>
            <a:endParaRPr lang="en-US" altLang="zh-CN" sz="3400" b="1" dirty="0" smtClean="0">
              <a:solidFill>
                <a:srgbClr val="FF0000"/>
              </a:solidFill>
              <a:cs typeface="+mn-cs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我学会了泡茶</a:t>
            </a:r>
            <a:endParaRPr lang="zh-CN" altLang="en-US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）看着爷爷冲茶的样子，我羡慕极了，就说：“爷爷，让我来试一试吧。”</a:t>
            </a:r>
            <a:endParaRPr lang="en-US" altLang="zh-CN" sz="3400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）我轻轻地拿起茶壶，往茶杯里倒茶，可是，茶壶里的水就是不能顺利地倒在茶杯里，不是倒得太满了，就是溅到桌子上了。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）爷爷先吩咐我用电水壶把水烧开，再将茶叶放进茶壶里，然后把开水倒进茶壶里。</a:t>
            </a:r>
            <a:endParaRPr lang="en-US" altLang="zh-CN" sz="3400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）吃过晚饭，爷爷说，“我们泡点茶喝吧”，姥姥拿出一套茶具，我连忙说：“好呀，爷爷，你来教教我怎样泡茶吧！”</a:t>
            </a:r>
            <a:endParaRPr lang="en-US" altLang="zh-CN" sz="3400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爷爷高兴地答应了。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）过了一会，茶壶里散发出淡淡的荼香，这时，爷爷拿起茶壶，茶壶里的水像一条银线落在茶杯里。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）这个夜晚我真开心。因为我不仅学会了一项本领</a:t>
            </a:r>
            <a:r>
              <a:rPr lang="en-US" altLang="zh-CN" sz="3400" b="1" dirty="0" smtClean="0">
                <a:cs typeface="+mn-cs"/>
              </a:rPr>
              <a:t>——</a:t>
            </a:r>
            <a:r>
              <a:rPr lang="zh-CN" altLang="en-US" sz="3400" b="1" dirty="0" smtClean="0">
                <a:cs typeface="+mn-cs"/>
              </a:rPr>
              <a:t>泡茶，还明白了学什么事情都不能半途而废，要有耐心，最后才能成功。</a:t>
            </a:r>
            <a:endParaRPr lang="en-US" altLang="zh-CN" sz="3400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400" b="1" dirty="0" smtClean="0">
                <a:cs typeface="+mn-cs"/>
              </a:rPr>
              <a:t>（  ）我生气极了，爷爷看见了，轻声细语地对我说：“慢慢来，不要着急。”在爷爷的指导下，我终于学会了倒茶。不容易啊，手都酸了。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27088" y="2636838"/>
            <a:ext cx="144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1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3644900"/>
            <a:ext cx="252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650" y="620713"/>
            <a:ext cx="323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4213" y="1916113"/>
            <a:ext cx="323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1268413"/>
            <a:ext cx="323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5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4941888"/>
            <a:ext cx="323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6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55650" y="4292600"/>
            <a:ext cx="323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/>
                <a:ea typeface="楷体_GB2312"/>
              </a:rPr>
              <a:t>7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占位符 6" descr="积累图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033" b="12033"/>
          <a:stretch>
            <a:fillRect/>
          </a:stretch>
        </p:blipFill>
        <p:spPr>
          <a:xfrm>
            <a:off x="-396875" y="0"/>
            <a:ext cx="9721850" cy="6858000"/>
          </a:xfrm>
        </p:spPr>
      </p:pic>
      <p:sp>
        <p:nvSpPr>
          <p:cNvPr id="3379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3795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学会观察方法后怎么用？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对生活学习中出现的，自己感兴趣的事物，印象深刻的事物按空间，时间、事情发展顺序进行观察，有条理地、较全面地观察事物空间位置分布，时间先后顺序，因果联系等，为写作积累素材。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对事物进行观察时，要抓住事物的特征，通过与熟悉的事物进行比较，产生丰富的联想，加深印象，能在写作时表现事物的更多细节、特征，表达更加具体、形象生动。</a:t>
            </a:r>
            <a:endParaRPr lang="zh-CN" altLang="en-US" b="1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写作素材积累卡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观察时间</a:t>
            </a:r>
            <a:r>
              <a:rPr lang="zh-CN" altLang="en-US" b="1" dirty="0" smtClean="0">
                <a:cs typeface="+mn-cs"/>
              </a:rPr>
              <a:t>：</a:t>
            </a:r>
            <a:r>
              <a:rPr lang="en-US" altLang="zh-CN" b="1" dirty="0" smtClean="0">
                <a:cs typeface="+mn-cs"/>
              </a:rPr>
              <a:t>3</a:t>
            </a:r>
            <a:r>
              <a:rPr lang="zh-CN" altLang="en-US" b="1" dirty="0" smtClean="0">
                <a:cs typeface="+mn-cs"/>
              </a:rPr>
              <a:t>月</a:t>
            </a:r>
            <a:r>
              <a:rPr lang="en-US" altLang="zh-CN" b="1" dirty="0" smtClean="0">
                <a:cs typeface="+mn-cs"/>
              </a:rPr>
              <a:t>11</a:t>
            </a:r>
            <a:r>
              <a:rPr lang="zh-CN" altLang="en-US" b="1" dirty="0" smtClean="0">
                <a:cs typeface="+mn-cs"/>
              </a:rPr>
              <a:t>日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观察事件</a:t>
            </a:r>
            <a:r>
              <a:rPr lang="zh-CN" altLang="en-US" b="1" dirty="0" smtClean="0">
                <a:cs typeface="+mn-cs"/>
              </a:rPr>
              <a:t>：餐馆里磨豆浆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起因</a:t>
            </a:r>
            <a:r>
              <a:rPr lang="zh-CN" altLang="en-US" b="1" dirty="0" smtClean="0">
                <a:cs typeface="+mn-cs"/>
              </a:rPr>
              <a:t>：早晨，我在“石磨时代”餐馆旁经过时看到老师傅在用石磨磨豆浆，好奇地打听。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经过</a:t>
            </a:r>
            <a:r>
              <a:rPr lang="zh-CN" altLang="en-US" b="1" dirty="0" smtClean="0">
                <a:cs typeface="+mn-cs"/>
              </a:rPr>
              <a:t>：向老师傅请教石磨豆浆的制作过程：先泡大豆，泡发以后放到石磨里磨，磨出豆浆，然后放到离心机脱浆，豆浆再加热就变成了我们喝的豆浆了。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结果</a:t>
            </a:r>
            <a:r>
              <a:rPr lang="zh-CN" altLang="en-US" b="1" dirty="0" smtClean="0">
                <a:cs typeface="+mn-cs"/>
              </a:rPr>
              <a:t>：在店里喝了豆浆，感觉石磨的豆浆更加嫩滑。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感受</a:t>
            </a:r>
            <a:r>
              <a:rPr lang="zh-CN" altLang="en-US" b="1" dirty="0" smtClean="0">
                <a:cs typeface="+mn-cs"/>
              </a:rPr>
              <a:t>：生活中处处有学问。</a:t>
            </a:r>
            <a:endParaRPr lang="zh-CN" altLang="en-US" b="1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事件写作素材积累卡</a:t>
            </a:r>
            <a:endParaRPr lang="zh-CN" altLang="en-US" b="1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观察一件事情，主要针对事件的发生、发展、结果和自己的感受进行记录：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观察时间：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观察事件：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事情起因：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事情发展：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事情结果：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自己的感受：</a:t>
            </a:r>
            <a:endParaRPr lang="zh-CN" altLang="en-US" b="1" dirty="0"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事物特征写作素材积累卡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229600" cy="45259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b="1" dirty="0" smtClean="0">
                <a:cs typeface="+mn-cs"/>
              </a:rPr>
              <a:t>观察事物特点的素材</a:t>
            </a:r>
            <a:r>
              <a:rPr lang="zh-CN" altLang="en-US" b="1" dirty="0" smtClean="0">
                <a:cs typeface="+mn-cs"/>
              </a:rPr>
              <a:t>记录，</a:t>
            </a:r>
            <a:r>
              <a:rPr lang="zh-CN" altLang="zh-CN" b="1" dirty="0" smtClean="0">
                <a:cs typeface="+mn-cs"/>
              </a:rPr>
              <a:t>可以针对事物的</a:t>
            </a:r>
            <a:r>
              <a:rPr lang="zh-CN" altLang="en-US" b="1" dirty="0" smtClean="0">
                <a:cs typeface="+mn-cs"/>
              </a:rPr>
              <a:t>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观察时间：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观察对象：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b="1" dirty="0" smtClean="0">
                <a:cs typeface="+mn-cs"/>
              </a:rPr>
              <a:t>形状、大小</a:t>
            </a:r>
            <a:r>
              <a:rPr lang="zh-CN" altLang="en-US" b="1" dirty="0" smtClean="0">
                <a:cs typeface="+mn-cs"/>
              </a:rPr>
              <a:t>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b="1" dirty="0" smtClean="0">
                <a:cs typeface="+mn-cs"/>
              </a:rPr>
              <a:t>颜色、气味</a:t>
            </a:r>
            <a:r>
              <a:rPr lang="zh-CN" altLang="en-US" b="1" dirty="0" smtClean="0">
                <a:cs typeface="+mn-cs"/>
              </a:rPr>
              <a:t>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b="1" dirty="0" smtClean="0">
                <a:cs typeface="+mn-cs"/>
              </a:rPr>
              <a:t>质地、材料</a:t>
            </a:r>
            <a:r>
              <a:rPr lang="zh-CN" altLang="en-US" b="1" dirty="0" smtClean="0">
                <a:cs typeface="+mn-cs"/>
              </a:rPr>
              <a:t>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b="1" dirty="0" smtClean="0">
                <a:cs typeface="+mn-cs"/>
              </a:rPr>
              <a:t>结构、功能</a:t>
            </a:r>
            <a:r>
              <a:rPr lang="zh-CN" altLang="en-US" b="1" dirty="0" smtClean="0">
                <a:cs typeface="+mn-cs"/>
              </a:rPr>
              <a:t>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cs typeface="+mn-cs"/>
              </a:rPr>
              <a:t> </a:t>
            </a:r>
            <a:r>
              <a:rPr lang="zh-CN" altLang="zh-CN" b="1" dirty="0" smtClean="0">
                <a:cs typeface="+mn-cs"/>
              </a:rPr>
              <a:t>等多方面特征进行观察</a:t>
            </a:r>
            <a:r>
              <a:rPr lang="zh-CN" altLang="en-US" b="1" dirty="0" smtClean="0">
                <a:cs typeface="+mn-cs"/>
              </a:rPr>
              <a:t>记录</a:t>
            </a:r>
            <a:r>
              <a:rPr lang="zh-CN" altLang="zh-CN" b="1" dirty="0" smtClean="0">
                <a:cs typeface="+mn-cs"/>
              </a:rPr>
              <a:t>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人物写作素材积累卡</a:t>
            </a:r>
            <a:endParaRPr lang="zh-CN" altLang="en-US" smtClean="0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观察人物时，注意观察主要人物在典型事件中的表现，来展示主要人物的性格和品质。</a:t>
            </a:r>
            <a:endParaRPr lang="en-US" altLang="zh-CN" smtClean="0"/>
          </a:p>
          <a:p>
            <a:r>
              <a:rPr lang="zh-CN" altLang="en-US" smtClean="0"/>
              <a:t>主要人物外貌特征：</a:t>
            </a:r>
            <a:endParaRPr lang="en-US" altLang="zh-CN" smtClean="0"/>
          </a:p>
          <a:p>
            <a:r>
              <a:rPr lang="zh-CN" altLang="en-US" smtClean="0"/>
              <a:t>典型事件中主要人物的言行：</a:t>
            </a:r>
            <a:endParaRPr lang="en-US" altLang="zh-CN" smtClean="0"/>
          </a:p>
          <a:p>
            <a:r>
              <a:rPr lang="zh-CN" altLang="en-US" smtClean="0"/>
              <a:t>人物的性格：</a:t>
            </a:r>
            <a:endParaRPr lang="en-US" altLang="zh-CN" smtClean="0"/>
          </a:p>
          <a:p>
            <a:r>
              <a:rPr lang="zh-CN" altLang="en-US" smtClean="0"/>
              <a:t>人物的品质：</a:t>
            </a:r>
            <a:endParaRPr lang="en-US" altLang="zh-CN" smtClean="0"/>
          </a:p>
          <a:p>
            <a:r>
              <a:rPr lang="zh-CN" altLang="en-US" smtClean="0"/>
              <a:t>我对主要人物的评价：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读书积累卡</a:t>
            </a: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327650"/>
          </a:xfrm>
        </p:spPr>
        <p:txBody>
          <a:bodyPr/>
          <a:lstStyle/>
          <a:p>
            <a:r>
              <a:rPr lang="zh-CN" altLang="en-US" sz="2700" b="1" smtClean="0"/>
              <a:t>书名：爱的教育 </a:t>
            </a:r>
            <a:br>
              <a:rPr lang="zh-CN" altLang="en-US" sz="2700" b="1" smtClean="0"/>
            </a:br>
            <a:r>
              <a:rPr lang="zh-CN" altLang="en-US" sz="2700" b="1" smtClean="0"/>
              <a:t>作者：</a:t>
            </a:r>
            <a:r>
              <a:rPr lang="en-US" altLang="zh-CN" sz="2700" b="1" smtClean="0"/>
              <a:t>【</a:t>
            </a:r>
            <a:r>
              <a:rPr lang="zh-CN" altLang="en-US" sz="2700" b="1" smtClean="0"/>
              <a:t>意</a:t>
            </a:r>
            <a:r>
              <a:rPr lang="en-US" altLang="zh-CN" sz="2700" b="1" smtClean="0"/>
              <a:t>】</a:t>
            </a:r>
            <a:r>
              <a:rPr lang="zh-CN" altLang="en-US" sz="2700" b="1" smtClean="0"/>
              <a:t>亚米契斯 </a:t>
            </a:r>
            <a:br>
              <a:rPr lang="zh-CN" altLang="en-US" sz="2700" b="1" smtClean="0"/>
            </a:br>
            <a:r>
              <a:rPr lang="zh-CN" altLang="en-US" sz="2700" b="1" smtClean="0"/>
              <a:t>　　主要内容：这本书讲了作者上</a:t>
            </a:r>
            <a:r>
              <a:rPr lang="zh-CN" altLang="en-US" sz="2700" b="1" smtClean="0">
                <a:hlinkClick r:id="rId2"/>
              </a:rPr>
              <a:t>四年级</a:t>
            </a:r>
            <a:r>
              <a:rPr lang="zh-CN" altLang="en-US" sz="2700" b="1" smtClean="0"/>
              <a:t>的时候发生的事情以及父母每月写给他的信和他的每月故事。 </a:t>
            </a:r>
            <a:br>
              <a:rPr lang="zh-CN" altLang="en-US" sz="2700" b="1" smtClean="0"/>
            </a:br>
            <a:r>
              <a:rPr lang="zh-CN" altLang="en-US" sz="2700" b="1" smtClean="0"/>
              <a:t>　　最喜欢的人物：作者亚米契斯 </a:t>
            </a:r>
            <a:br>
              <a:rPr lang="zh-CN" altLang="en-US" sz="2700" b="1" smtClean="0"/>
            </a:br>
            <a:r>
              <a:rPr lang="zh-CN" altLang="en-US" sz="2700" b="1" smtClean="0"/>
              <a:t>　　最吸引我的情节：早晨母亲送我到学校里去的时候，心还一味想着</a:t>
            </a:r>
            <a:r>
              <a:rPr lang="zh-CN" altLang="en-US" sz="2700" b="1" smtClean="0">
                <a:hlinkClick r:id="rId3"/>
              </a:rPr>
              <a:t>在乡间</a:t>
            </a:r>
            <a:r>
              <a:rPr lang="zh-CN" altLang="en-US" sz="2700" b="1" smtClean="0"/>
              <a:t>的情形哩，不论哪一条街道，都充满着学校的学生们；书店的门口呢，学生的</a:t>
            </a:r>
            <a:r>
              <a:rPr lang="zh-CN" altLang="en-US" sz="2700" b="1" smtClean="0">
                <a:hlinkClick r:id="rId4"/>
              </a:rPr>
              <a:t>父兄</a:t>
            </a:r>
            <a:r>
              <a:rPr lang="zh-CN" altLang="en-US" sz="2700" b="1" smtClean="0"/>
              <a:t>们都拥挤着在那里购买笔记簿、书袋等类的东西；校役和警察都拼命似的想把路排开。</a:t>
            </a:r>
            <a:endParaRPr lang="en-US" altLang="zh-CN" sz="2700" b="1" smtClean="0"/>
          </a:p>
          <a:p>
            <a:r>
              <a:rPr lang="zh-CN" altLang="en-US" sz="2700" b="1" smtClean="0"/>
              <a:t>好词好句：（略）</a:t>
            </a:r>
            <a:endParaRPr lang="en-US" altLang="zh-CN" sz="2700" b="1" smtClean="0"/>
          </a:p>
          <a:p>
            <a:r>
              <a:rPr lang="zh-CN" altLang="en-US" sz="2700" b="1" smtClean="0"/>
              <a:t>自己的感受与受到的启发：（略）</a:t>
            </a:r>
            <a:r>
              <a:rPr lang="zh-CN" altLang="en-US" sz="27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读书积累卡</a:t>
            </a:r>
            <a:endParaRPr lang="zh-CN" altLang="en-US" smtClean="0"/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书名</a:t>
            </a:r>
            <a:endParaRPr lang="en-US" altLang="zh-CN" b="1" smtClean="0"/>
          </a:p>
          <a:p>
            <a:r>
              <a:rPr lang="zh-CN" altLang="en-US" b="1" smtClean="0"/>
              <a:t>作者</a:t>
            </a:r>
            <a:endParaRPr lang="en-US" altLang="zh-CN" b="1" smtClean="0"/>
          </a:p>
          <a:p>
            <a:r>
              <a:rPr lang="zh-CN" altLang="en-US" b="1" smtClean="0"/>
              <a:t>主要内容</a:t>
            </a:r>
            <a:endParaRPr lang="en-US" altLang="zh-CN" b="1" smtClean="0"/>
          </a:p>
          <a:p>
            <a:r>
              <a:rPr lang="zh-CN" altLang="en-US" b="1" smtClean="0"/>
              <a:t>最喜欢的人物</a:t>
            </a:r>
            <a:endParaRPr lang="en-US" altLang="zh-CN" b="1" smtClean="0"/>
          </a:p>
          <a:p>
            <a:r>
              <a:rPr lang="zh-CN" altLang="en-US" b="1" smtClean="0"/>
              <a:t>最喜欢的情节</a:t>
            </a:r>
            <a:endParaRPr lang="en-US" altLang="zh-CN" b="1" smtClean="0"/>
          </a:p>
          <a:p>
            <a:r>
              <a:rPr lang="zh-CN" altLang="en-US" b="1" smtClean="0"/>
              <a:t>好词好句：</a:t>
            </a:r>
            <a:endParaRPr lang="en-US" altLang="zh-CN" b="1" smtClean="0"/>
          </a:p>
          <a:p>
            <a:r>
              <a:rPr lang="zh-CN" altLang="en-US" b="1" smtClean="0"/>
              <a:t>自己阅读的体会、感受和收到的启发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课后小结</a:t>
            </a: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txBody>
          <a:bodyPr/>
          <a:lstStyle/>
          <a:p>
            <a:r>
              <a:rPr lang="zh-CN" altLang="en-US" b="1" smtClean="0"/>
              <a:t>今天我们主要学习了三种观察方法：</a:t>
            </a:r>
            <a:endParaRPr lang="en-US" altLang="zh-CN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  按空间顺序观察   </a:t>
            </a:r>
            <a:endParaRPr lang="en-US" altLang="zh-CN" b="1" smtClean="0"/>
          </a:p>
          <a:p>
            <a:pPr>
              <a:buFont typeface="Arial" charset="0"/>
              <a:buNone/>
            </a:pPr>
            <a:r>
              <a:rPr lang="en-US" altLang="zh-CN" b="1" smtClean="0"/>
              <a:t>  </a:t>
            </a:r>
            <a:r>
              <a:rPr lang="zh-CN" altLang="en-US" b="1" smtClean="0"/>
              <a:t>按时间顺序观察</a:t>
            </a:r>
            <a:endParaRPr lang="en-US" altLang="zh-CN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  按事情发展的顺序观察</a:t>
            </a:r>
            <a:endParaRPr lang="en-US" altLang="zh-CN" b="1" smtClean="0"/>
          </a:p>
          <a:p>
            <a:r>
              <a:rPr lang="zh-CN" altLang="en-US" b="1" smtClean="0"/>
              <a:t>今天我们也学习了两种积累写作素材的方法：</a:t>
            </a:r>
            <a:endParaRPr lang="en-US" altLang="zh-CN" b="1" smtClean="0"/>
          </a:p>
          <a:p>
            <a:r>
              <a:rPr lang="zh-CN" altLang="en-US" b="1" smtClean="0"/>
              <a:t>通过平时生活中的观察积累写作素材。</a:t>
            </a:r>
            <a:endParaRPr lang="en-US" altLang="zh-CN" b="1" smtClean="0"/>
          </a:p>
          <a:p>
            <a:r>
              <a:rPr lang="zh-CN" altLang="en-US" b="1" smtClean="0"/>
              <a:t>通过阅读积累写作素材。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cs typeface="+mn-cs"/>
              </a:rPr>
              <a:t>观察手影图，找对应的手形和手影相连。</a:t>
            </a:r>
            <a:endParaRPr lang="zh-CN" altLang="en-US" sz="2800" b="1" dirty="0">
              <a:solidFill>
                <a:srgbClr val="C00000"/>
              </a:solidFill>
              <a:cs typeface="+mn-cs"/>
            </a:endParaRPr>
          </a:p>
        </p:txBody>
      </p:sp>
      <p:pic>
        <p:nvPicPr>
          <p:cNvPr id="15363" name="图片 9" descr="观察手影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图片占位符 10"/>
          <p:cNvSpPr>
            <a:spLocks noGrp="1"/>
          </p:cNvSpPr>
          <p:nvPr>
            <p:ph type="pic" idx="1"/>
          </p:nvPr>
        </p:nvSpPr>
        <p:spPr>
          <a:xfrm>
            <a:off x="1547813" y="333375"/>
            <a:ext cx="5486400" cy="4114800"/>
          </a:xfrm>
        </p:spPr>
      </p:sp>
      <p:cxnSp>
        <p:nvCxnSpPr>
          <p:cNvPr id="13" name="直接连接符 12"/>
          <p:cNvCxnSpPr/>
          <p:nvPr/>
        </p:nvCxnSpPr>
        <p:spPr>
          <a:xfrm>
            <a:off x="1403350" y="1844675"/>
            <a:ext cx="1152525" cy="13684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32138" y="1773238"/>
            <a:ext cx="2879725" cy="143986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443663" y="1844675"/>
            <a:ext cx="1441450" cy="1152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87450" y="1844675"/>
            <a:ext cx="3097213" cy="12969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932363" y="1700213"/>
            <a:ext cx="2879725" cy="16573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课后作业（一）</a:t>
            </a:r>
          </a:p>
        </p:txBody>
      </p:sp>
      <p:sp>
        <p:nvSpPr>
          <p:cNvPr id="430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在语文教科书每个单元中找到“习作要求”的部分进行阅读，找到要准备的习作素材，整理成表，写下来，生活中随时注意对这些素材去寻找、发现、挖掘，一旦发现好的素材，用专用的活页本或卡片本，写好写作素材积累卡。并把当时自己的感受、收获记下来，为今后的作文作准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课后作业（二）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阅读课外书籍后，写阅读积累卡，要求记录所读书籍的：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书名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作者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主要内容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最喜欢的人物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最喜欢的情节</a:t>
            </a:r>
            <a:endParaRPr lang="en-US" altLang="zh-CN" b="1" dirty="0" smtClean="0"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cs typeface="+mn-cs"/>
              </a:rPr>
              <a:t>自己阅读的体会、感受和收到的启发</a:t>
            </a:r>
            <a:endParaRPr lang="zh-CN" altLang="en-US" b="1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5058" name="内容占位符 3" descr="谢谢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5059" name="TextBox 4"/>
          <p:cNvSpPr txBox="1">
            <a:spLocks noChangeArrowheads="1"/>
          </p:cNvSpPr>
          <p:nvPr/>
        </p:nvSpPr>
        <p:spPr bwMode="auto">
          <a:xfrm>
            <a:off x="2771775" y="5229225"/>
            <a:ext cx="32400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7030A0"/>
                </a:solidFill>
                <a:latin typeface="楷体_GB2312"/>
                <a:ea typeface="楷体_GB2312"/>
              </a:rPr>
              <a:t>似水流年制作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rgbClr val="C00000"/>
                </a:solidFill>
              </a:rPr>
              <a:t>通过观察手影图，你用到了什么方法？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7030A0"/>
                </a:solidFill>
                <a:cs typeface="+mn-cs"/>
              </a:rPr>
              <a:t>观察时我先看          再看           </a:t>
            </a:r>
            <a:endParaRPr lang="en-US" altLang="zh-CN" b="1" dirty="0" smtClean="0">
              <a:solidFill>
                <a:srgbClr val="7030A0"/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7030A0"/>
                </a:solidFill>
                <a:cs typeface="+mn-cs"/>
              </a:rPr>
              <a:t>我的观察有一定的顺序。</a:t>
            </a:r>
            <a:endParaRPr lang="en-US" altLang="zh-CN" b="1" dirty="0" smtClean="0">
              <a:solidFill>
                <a:srgbClr val="7030A0"/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>
                <a:solidFill>
                  <a:srgbClr val="7030A0"/>
                </a:solidFill>
                <a:cs typeface="+mn-cs"/>
              </a:rPr>
              <a:t>观</a:t>
            </a:r>
            <a:r>
              <a:rPr lang="zh-CN" altLang="en-US" b="1" dirty="0" smtClean="0">
                <a:solidFill>
                  <a:srgbClr val="7030A0"/>
                </a:solidFill>
                <a:cs typeface="+mn-cs"/>
              </a:rPr>
              <a:t>察时我不时的比较手型和手影，对手型的特征部分，手影的特征部分进行比较，很快发现相对应的一组。</a:t>
            </a:r>
            <a:endParaRPr lang="en-US" altLang="zh-CN" b="1" dirty="0" smtClean="0">
              <a:solidFill>
                <a:srgbClr val="7030A0"/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7030A0"/>
                </a:solidFill>
                <a:cs typeface="+mn-cs"/>
              </a:rPr>
              <a:t>我的观察通过比较，观察得更加深入和细致。能把细节区分开来。</a:t>
            </a:r>
            <a:endParaRPr lang="en-US" altLang="zh-CN" b="1" dirty="0" smtClean="0">
              <a:solidFill>
                <a:srgbClr val="7030A0"/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>
                <a:solidFill>
                  <a:srgbClr val="7030A0"/>
                </a:solidFill>
                <a:cs typeface="+mn-cs"/>
              </a:rPr>
              <a:t>观</a:t>
            </a:r>
            <a:r>
              <a:rPr lang="zh-CN" altLang="en-US" b="1" dirty="0" smtClean="0">
                <a:solidFill>
                  <a:srgbClr val="7030A0"/>
                </a:solidFill>
                <a:cs typeface="+mn-cs"/>
              </a:rPr>
              <a:t>察时我是通过想象手型投射出手影后，会发生的变化来判断手影的。</a:t>
            </a:r>
            <a:endParaRPr lang="zh-CN" altLang="en-US" b="1" dirty="0">
              <a:solidFill>
                <a:srgbClr val="7030A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观察的几个要求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1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、按照一定的顺序观察，观察会比较全面。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2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、观察时一边观察，一边想象，和熟悉的事物进行比较和分析。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3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、抓住观察对象的特征进行观察，来区分不同观察对象。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4" name="图片占位符 4"/>
          <p:cNvSpPr>
            <a:spLocks noGrp="1"/>
          </p:cNvSpPr>
          <p:nvPr>
            <p:ph type="pic" idx="1"/>
          </p:nvPr>
        </p:nvSpPr>
        <p:spPr/>
      </p:sp>
      <p:sp>
        <p:nvSpPr>
          <p:cNvPr id="18435" name="文本占位符 5"/>
          <p:cNvSpPr>
            <a:spLocks noGrp="1"/>
          </p:cNvSpPr>
          <p:nvPr>
            <p:ph type="body" sz="half" idx="2"/>
          </p:nvPr>
        </p:nvSpPr>
        <p:spPr>
          <a:xfrm>
            <a:off x="1835150" y="5516563"/>
            <a:ext cx="5486400" cy="804862"/>
          </a:xfrm>
        </p:spPr>
        <p:txBody>
          <a:bodyPr/>
          <a:lstStyle/>
          <a:p>
            <a:pPr algn="ctr"/>
            <a:r>
              <a:rPr lang="zh-CN" altLang="en-US" sz="2800" b="1" smtClean="0"/>
              <a:t>按照一定的顺序找出有几个“猴子”的头像</a:t>
            </a:r>
          </a:p>
        </p:txBody>
      </p:sp>
      <p:pic>
        <p:nvPicPr>
          <p:cNvPr id="18436" name="Picture 2" descr="http://img1.ciwong.net/admin/images/6c42f1668a443c571de49fe8545d1a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0"/>
            <a:ext cx="7777162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按空间顺序观察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zh-CN" b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按照事物</a:t>
            </a:r>
            <a:r>
              <a:rPr lang="zh-CN" altLang="zh-CN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的空</a:t>
            </a:r>
            <a:r>
              <a:rPr lang="zh-CN" altLang="zh-CN" b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间顺序进行观</a:t>
            </a:r>
            <a:r>
              <a:rPr lang="zh-CN" altLang="zh-CN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察</a:t>
            </a: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，描写时也能按照这个顺序，会显得条理清楚</a:t>
            </a:r>
            <a:r>
              <a:rPr lang="zh-CN" altLang="zh-CN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。</a:t>
            </a:r>
            <a:endParaRPr lang="en-US" altLang="zh-CN" b="1" dirty="0" smtClean="0">
              <a:solidFill>
                <a:schemeClr val="tx2">
                  <a:lumMod val="50000"/>
                </a:schemeClr>
              </a:solidFill>
              <a:cs typeface="+mn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  <a:cs typeface="+mn-cs"/>
              </a:rPr>
              <a:t>按从上到下、从左到右，从前到后，从外到内（或由里到外），从远到近（或从近到远），先整体再局部，按游览顺序观察等等，都是根据事物在空间分布的位置，按照空间方位逐一观察，可以全方位地进行观察，不遗漏要观察的事物。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按空间顺序观察练习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完成习题（一），说说短文的作者主要采取了怎样的观察顺序。</a:t>
            </a:r>
            <a:endParaRPr lang="en-US" altLang="zh-CN" b="1" smtClean="0"/>
          </a:p>
          <a:p>
            <a:r>
              <a:rPr lang="zh-CN" altLang="en-US" b="1" smtClean="0"/>
              <a:t>完成习题（二），说说短文的作者采用的观察顺序，怎样调整段落顺序才显得条理清楚。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250825" y="0"/>
            <a:ext cx="889317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楷体_GB2312"/>
                <a:ea typeface="楷体_GB2312"/>
              </a:rPr>
              <a:t>（一）</a:t>
            </a:r>
            <a:r>
              <a:rPr lang="zh-CN" altLang="en-US" sz="2000" b="1">
                <a:latin typeface="楷体_GB2312"/>
                <a:ea typeface="楷体_GB2312"/>
              </a:rPr>
              <a:t>我的学校座落于幸福路上，是一个非常有名的百年老校</a:t>
            </a:r>
            <a:r>
              <a:rPr lang="en-US" altLang="zh-CN" sz="2000" b="1">
                <a:latin typeface="楷体_GB2312"/>
                <a:ea typeface="楷体_GB2312"/>
              </a:rPr>
              <a:t>—</a:t>
            </a:r>
            <a:r>
              <a:rPr lang="zh-CN" altLang="en-US" sz="2000" b="1">
                <a:latin typeface="楷体_GB2312"/>
                <a:ea typeface="楷体_GB2312"/>
              </a:rPr>
              <a:t>幸福路小学。   </a:t>
            </a:r>
            <a:endParaRPr lang="en-US" altLang="zh-CN" sz="2000" b="1">
              <a:latin typeface="楷体_GB2312"/>
              <a:ea typeface="楷体_GB2312"/>
            </a:endParaRPr>
          </a:p>
          <a:p>
            <a:r>
              <a:rPr lang="zh-CN" altLang="en-US" sz="2000" b="1">
                <a:latin typeface="楷体_GB2312"/>
                <a:ea typeface="楷体_GB2312"/>
              </a:rPr>
              <a:t>    站在校门口，抬头一望，就能看见“幸福路小学”几个金光闪闪的大字。走进去，首先映入眼帘的当然是那五顔六色的地毯，上面有迷宫、跑道、跳房子等。同学们还可以在上面跳绳，捉迷藏呢！ 叮铃铃</a:t>
            </a:r>
            <a:r>
              <a:rPr lang="en-US" altLang="zh-CN" sz="2000" b="1">
                <a:latin typeface="楷体_GB2312"/>
                <a:ea typeface="楷体_GB2312"/>
              </a:rPr>
              <a:t>……</a:t>
            </a:r>
            <a:r>
              <a:rPr lang="zh-CN" altLang="en-US" sz="2000" b="1">
                <a:latin typeface="楷体_GB2312"/>
                <a:ea typeface="楷体_GB2312"/>
              </a:rPr>
              <a:t>下课铃响了，同学们“飞”一般得跑到操场上去尽情得玩耍！你看，同学们是多么喜欢这些毯子，他们玩得多开心呀！   </a:t>
            </a:r>
            <a:endParaRPr lang="en-US" altLang="zh-CN" sz="2000" b="1">
              <a:latin typeface="楷体_GB2312"/>
              <a:ea typeface="楷体_GB2312"/>
            </a:endParaRPr>
          </a:p>
          <a:p>
            <a:r>
              <a:rPr lang="zh-CN" altLang="en-US" sz="2000" b="1">
                <a:latin typeface="楷体_GB2312"/>
                <a:ea typeface="楷体_GB2312"/>
              </a:rPr>
              <a:t>    顺着校门口往左边走，第一眼看到的就是高大的杨树。春天，它会掉下好多“毛毛虫”；夏天，它为我们遮挡住火辣辣的太阳；秋天，它落叶纷飞，看下来是多么的漂亮；冬天，它虽然树叶都掉光了，一场大雪为原本光秃秃的树干穿上了厚厚的棉衣，看起来它穿得却很暧和哩！杨树的后面就是长廊，那里盛开着紫色的小花，时常散发着淡淡清香。在炎热的夏天里，这里是老师和同学们乘凉的好去处。   </a:t>
            </a:r>
            <a:endParaRPr lang="en-US" altLang="zh-CN" sz="2000" b="1">
              <a:latin typeface="楷体_GB2312"/>
              <a:ea typeface="楷体_GB2312"/>
            </a:endParaRPr>
          </a:p>
          <a:p>
            <a:r>
              <a:rPr lang="en-US" altLang="zh-CN" sz="2000" b="1">
                <a:latin typeface="楷体_GB2312"/>
                <a:ea typeface="楷体_GB2312"/>
              </a:rPr>
              <a:t>    </a:t>
            </a:r>
            <a:r>
              <a:rPr lang="zh-CN" altLang="en-US" sz="2000" b="1">
                <a:latin typeface="楷体_GB2312"/>
                <a:ea typeface="楷体_GB2312"/>
              </a:rPr>
              <a:t>地毯的前面就是庄严的国旗台，每当国旗长起的时候，我们都会站在国旗下做操、唱校歌等。 操场的西面、北面、东面都是教学楼。每天早上都能听到同学们朗朗的读书声。这里是同学们日常学习的地方。再往教室一看，哇 ！多么整齐、崭新的桌椅！而且里面设备齐全：有空调、电扇、电脑等。同学们在里面学习会是多么的舒适啊！    </a:t>
            </a:r>
            <a:endParaRPr lang="en-US" altLang="zh-CN" sz="2000" b="1">
              <a:latin typeface="楷体_GB2312"/>
              <a:ea typeface="楷体_GB2312"/>
            </a:endParaRPr>
          </a:p>
          <a:p>
            <a:r>
              <a:rPr lang="en-US" altLang="zh-CN" sz="2000" b="1">
                <a:latin typeface="楷体_GB2312"/>
                <a:ea typeface="楷体_GB2312"/>
              </a:rPr>
              <a:t>    </a:t>
            </a:r>
            <a:r>
              <a:rPr lang="zh-CN" altLang="en-US" sz="2000" b="1">
                <a:latin typeface="楷体_GB2312"/>
                <a:ea typeface="楷体_GB2312"/>
              </a:rPr>
              <a:t>校园里还有树叶像小伞似的银杏树；开着雪白雪白的小花的红叶李；花坛里形态各异的花；学校门口柱子上的感恩真言</a:t>
            </a:r>
            <a:r>
              <a:rPr lang="en-US" altLang="zh-CN" sz="2000" b="1">
                <a:latin typeface="楷体_GB2312"/>
                <a:ea typeface="楷体_GB2312"/>
              </a:rPr>
              <a:t>……</a:t>
            </a:r>
            <a:r>
              <a:rPr lang="zh-CN" altLang="en-US" sz="2000" b="1">
                <a:latin typeface="楷体_GB2312"/>
                <a:ea typeface="楷体_GB2312"/>
              </a:rPr>
              <a:t>啊！学校的美丽风景真是多得数也数不过来！ 听了这些，你有没有想来看看的冲动呢？如果动心了，就来我们学校参观吧！我代表全校师生欢迎你！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楷书">
      <a:majorFont>
        <a:latin typeface="Dotum"/>
        <a:ea typeface="楷体_GB2312"/>
        <a:cs typeface=""/>
      </a:majorFont>
      <a:minorFont>
        <a:latin typeface="楷体_GB2312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4287</Words>
  <Application>Microsoft Office PowerPoint</Application>
  <PresentationFormat>全屏显示(4:3)</PresentationFormat>
  <Paragraphs>178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楷体_GB2312</vt:lpstr>
      <vt:lpstr>Arial</vt:lpstr>
      <vt:lpstr>Dotum</vt:lpstr>
      <vt:lpstr>Calibri</vt:lpstr>
      <vt:lpstr>宋体</vt:lpstr>
      <vt:lpstr>Office 主题</vt:lpstr>
      <vt:lpstr>观察方法指导与习作素材积累</vt:lpstr>
      <vt:lpstr>幻灯片 2</vt:lpstr>
      <vt:lpstr>幻灯片 3</vt:lpstr>
      <vt:lpstr>通过观察手影图，你用到了什么方法？</vt:lpstr>
      <vt:lpstr>观察的几个要求</vt:lpstr>
      <vt:lpstr>幻灯片 6</vt:lpstr>
      <vt:lpstr>按空间顺序观察</vt:lpstr>
      <vt:lpstr>按空间顺序观察练习</vt:lpstr>
      <vt:lpstr>幻灯片 9</vt:lpstr>
      <vt:lpstr>幻灯片 10</vt:lpstr>
      <vt:lpstr>观看影片</vt:lpstr>
      <vt:lpstr>按时间顺序进行观察</vt:lpstr>
      <vt:lpstr>观察顺序训练</vt:lpstr>
      <vt:lpstr>幻灯片 14</vt:lpstr>
      <vt:lpstr>幻灯片 15</vt:lpstr>
      <vt:lpstr>观看影片，说说事件的前因后果。</vt:lpstr>
      <vt:lpstr>按事情发展顺序观察</vt:lpstr>
      <vt:lpstr>按事情发展顺序观察训练</vt:lpstr>
      <vt:lpstr>幻灯片 19</vt:lpstr>
      <vt:lpstr>幻灯片 20</vt:lpstr>
      <vt:lpstr>幻灯片 21</vt:lpstr>
      <vt:lpstr>学会观察方法后怎么用？</vt:lpstr>
      <vt:lpstr>写作素材积累卡</vt:lpstr>
      <vt:lpstr>事件写作素材积累卡</vt:lpstr>
      <vt:lpstr>事物特征写作素材积累卡</vt:lpstr>
      <vt:lpstr>人物写作素材积累卡</vt:lpstr>
      <vt:lpstr>读书积累卡</vt:lpstr>
      <vt:lpstr>读书积累卡</vt:lpstr>
      <vt:lpstr>课后小结</vt:lpstr>
      <vt:lpstr>课后作业（一）</vt:lpstr>
      <vt:lpstr>课后作业（二）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dreamsummit</dc:creator>
  <cp:lastModifiedBy>TCL</cp:lastModifiedBy>
  <cp:revision>60</cp:revision>
  <dcterms:created xsi:type="dcterms:W3CDTF">2018-03-10T07:12:34Z</dcterms:created>
  <dcterms:modified xsi:type="dcterms:W3CDTF">2018-12-01T05:59:47Z</dcterms:modified>
</cp:coreProperties>
</file>