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4" r:id="rId1"/>
  </p:sldMasterIdLst>
  <p:notesMasterIdLst>
    <p:notesMasterId r:id="rId44"/>
  </p:notesMasterIdLst>
  <p:sldIdLst>
    <p:sldId id="1593" r:id="rId2"/>
    <p:sldId id="1630" r:id="rId3"/>
    <p:sldId id="1631" r:id="rId4"/>
    <p:sldId id="1632" r:id="rId5"/>
    <p:sldId id="1567" r:id="rId6"/>
    <p:sldId id="1578" r:id="rId7"/>
    <p:sldId id="1520" r:id="rId8"/>
    <p:sldId id="1580" r:id="rId9"/>
    <p:sldId id="1581" r:id="rId10"/>
    <p:sldId id="1595" r:id="rId11"/>
    <p:sldId id="1590" r:id="rId12"/>
    <p:sldId id="1584" r:id="rId13"/>
    <p:sldId id="1586" r:id="rId14"/>
    <p:sldId id="1594" r:id="rId15"/>
    <p:sldId id="1532" r:id="rId16"/>
    <p:sldId id="1533" r:id="rId17"/>
    <p:sldId id="1596" r:id="rId18"/>
    <p:sldId id="1619" r:id="rId19"/>
    <p:sldId id="1620" r:id="rId20"/>
    <p:sldId id="1621" r:id="rId21"/>
    <p:sldId id="1601" r:id="rId22"/>
    <p:sldId id="1612" r:id="rId23"/>
    <p:sldId id="1616" r:id="rId24"/>
    <p:sldId id="1602" r:id="rId25"/>
    <p:sldId id="1622" r:id="rId26"/>
    <p:sldId id="1623" r:id="rId27"/>
    <p:sldId id="1606" r:id="rId28"/>
    <p:sldId id="1609" r:id="rId29"/>
    <p:sldId id="1597" r:id="rId30"/>
    <p:sldId id="1598" r:id="rId31"/>
    <p:sldId id="1624" r:id="rId32"/>
    <p:sldId id="1625" r:id="rId33"/>
    <p:sldId id="1626" r:id="rId34"/>
    <p:sldId id="1556" r:id="rId35"/>
    <p:sldId id="1557" r:id="rId36"/>
    <p:sldId id="1561" r:id="rId37"/>
    <p:sldId id="1558" r:id="rId38"/>
    <p:sldId id="1627" r:id="rId39"/>
    <p:sldId id="1562" r:id="rId40"/>
    <p:sldId id="1628" r:id="rId41"/>
    <p:sldId id="1629" r:id="rId42"/>
    <p:sldId id="574" r:id="rId43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04">
          <p15:clr>
            <a:srgbClr val="A4A3A4"/>
          </p15:clr>
        </p15:guide>
        <p15:guide id="2" pos="2839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istrator" initials="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FF"/>
    <a:srgbClr val="CCFF99"/>
    <a:srgbClr val="CCFFCC"/>
    <a:srgbClr val="FFCC99"/>
    <a:srgbClr val="CCFFFF"/>
    <a:srgbClr val="FFCCCC"/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85" autoAdjust="0"/>
    <p:restoredTop sz="94343" autoAdjust="0"/>
  </p:normalViewPr>
  <p:slideViewPr>
    <p:cSldViewPr snapToGrid="0">
      <p:cViewPr varScale="1">
        <p:scale>
          <a:sx n="151" d="100"/>
          <a:sy n="151" d="100"/>
        </p:scale>
        <p:origin x="684" y="132"/>
      </p:cViewPr>
      <p:guideLst>
        <p:guide orient="horz" pos="1604"/>
        <p:guide pos="28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C5EA64D3-F3BE-4A67-A370-073963B37A51}" type="datetimeFigureOut">
              <a:rPr lang="zh-CN" altLang="en-US"/>
              <a:pPr>
                <a:defRPr/>
              </a:pPr>
              <a:t>2020/4/18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D28F314-39DE-4FE1-845D-1744FF1118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1554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om/jianli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3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excel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word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            </a:t>
            </a:r>
          </a:p>
          <a:p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D28F314-39DE-4FE1-845D-1744FF1118A8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23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962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34097AA-027B-487D-9FBA-13A7977AEBF7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1059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70DA1DC-2B1F-4AAE-B90F-CC2764526DE2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46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1469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A8A6E36-2044-4220-8385-E30B46E91F54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673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1673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26D16E3-A002-41E0-A70A-A3793E40CC05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981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1981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DFC8144-D0D6-4BC4-BFD7-7AF008E43386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595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2595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59D53EB-1808-4A22-AAFF-627CC41A6EA2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42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345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06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604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8855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80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108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578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269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525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227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25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591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2020/4/18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307309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  <p:sldLayoutId id="214748378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850" name="组合 1"/>
          <p:cNvGrpSpPr>
            <a:grpSpLocks/>
          </p:cNvGrpSpPr>
          <p:nvPr/>
        </p:nvGrpSpPr>
        <p:grpSpPr bwMode="auto">
          <a:xfrm>
            <a:off x="1831181" y="195029"/>
            <a:ext cx="5391150" cy="1800225"/>
            <a:chOff x="7115551" y="102325"/>
            <a:chExt cx="7187302" cy="2399678"/>
          </a:xfrm>
        </p:grpSpPr>
        <p:sp>
          <p:nvSpPr>
            <p:cNvPr id="3" name="标题 28"/>
            <p:cNvSpPr txBox="1">
              <a:spLocks/>
            </p:cNvSpPr>
            <p:nvPr/>
          </p:nvSpPr>
          <p:spPr>
            <a:xfrm>
              <a:off x="8453647" y="102325"/>
              <a:ext cx="5849206" cy="1325219"/>
            </a:xfrm>
            <a:prstGeom prst="rect">
              <a:avLst/>
            </a:prstGeom>
          </p:spPr>
          <p:txBody>
            <a:bodyPr anchor="b"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7200" b="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fontAlgn="auto">
                <a:spcAft>
                  <a:spcPts val="0"/>
                </a:spcAft>
                <a:defRPr/>
              </a:pPr>
              <a:r>
                <a:rPr lang="zh-CN" altLang="en-US" sz="3800" b="1" spc="375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黑体" panose="02010600030101010101" pitchFamily="49" charset="-122"/>
                  <a:sym typeface="+mn-ea"/>
                </a:rPr>
                <a:t>古诗三首</a:t>
              </a:r>
              <a:endParaRPr lang="zh-CN" altLang="zh-CN" sz="3800" b="1" spc="375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黑体" panose="02010600030101010101" pitchFamily="49" charset="-122"/>
                <a:sym typeface="+mn-ea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8263171" y="578452"/>
              <a:ext cx="971429" cy="91416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600" b="1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26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8853" name="副标题 2"/>
            <p:cNvSpPr txBox="1">
              <a:spLocks noChangeArrowheads="1"/>
            </p:cNvSpPr>
            <p:nvPr/>
          </p:nvSpPr>
          <p:spPr bwMode="auto">
            <a:xfrm>
              <a:off x="7831260" y="1591413"/>
              <a:ext cx="5906322" cy="9105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spcBef>
                  <a:spcPct val="20000"/>
                </a:spcBef>
              </a:pPr>
              <a:r>
                <a:rPr lang="zh-CN" altLang="en-US" sz="2400" b="1" dirty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六年级下册</a:t>
              </a: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7115551" y="1575143"/>
              <a:ext cx="7187302" cy="0"/>
            </a:xfrm>
            <a:prstGeom prst="line">
              <a:avLst/>
            </a:prstGeom>
            <a:ln w="63500" cmpd="thickThin">
              <a:solidFill>
                <a:schemeClr val="tx1">
                  <a:alpha val="7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Picture 13" descr="很好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76911" y="1800906"/>
            <a:ext cx="2000780" cy="262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 descr="20080904164548973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3498" y="1800906"/>
            <a:ext cx="2084827" cy="262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Text Box 2"/>
          <p:cNvSpPr txBox="1">
            <a:spLocks noChangeArrowheads="1"/>
          </p:cNvSpPr>
          <p:nvPr/>
        </p:nvSpPr>
        <p:spPr bwMode="auto">
          <a:xfrm>
            <a:off x="1706175" y="664369"/>
            <a:ext cx="3858815" cy="669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600" b="1"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春城无处不飞花，</a:t>
            </a:r>
            <a:endParaRPr lang="en-US" altLang="zh-CN" sz="2600" b="1">
              <a:latin typeface="楷体" pitchFamily="49" charset="-122"/>
              <a:ea typeface="楷体" pitchFamily="49" charset="-122"/>
              <a:cs typeface="隶书"/>
              <a:sym typeface="隶书"/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1719262" y="823913"/>
            <a:ext cx="958454" cy="25391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12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719262" y="1393035"/>
            <a:ext cx="825104" cy="392415"/>
          </a:xfrm>
          <a:prstGeom prst="rect">
            <a:avLst/>
          </a:prstGeom>
          <a:noFill/>
          <a:ln w="9525">
            <a:solidFill>
              <a:srgbClr val="1ACE02"/>
            </a:solidFill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kumimoji="1" lang="zh-CN" altLang="en-US" sz="2100" b="1">
                <a:solidFill>
                  <a:srgbClr val="FF00FF"/>
                </a:solidFill>
                <a:latin typeface="楷体" pitchFamily="49" charset="-122"/>
                <a:ea typeface="楷体" pitchFamily="49" charset="-122"/>
                <a:sym typeface="+mn-ea"/>
              </a:rPr>
              <a:t>地 点</a:t>
            </a:r>
            <a:endParaRPr lang="zh-CN" altLang="en-US" sz="210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7044" name="Text Box 2"/>
          <p:cNvSpPr txBox="1">
            <a:spLocks noChangeArrowheads="1"/>
          </p:cNvSpPr>
          <p:nvPr/>
        </p:nvSpPr>
        <p:spPr bwMode="auto">
          <a:xfrm>
            <a:off x="1706175" y="3203972"/>
            <a:ext cx="3858815" cy="669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600" b="1"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寒食东风御柳斜。</a:t>
            </a:r>
            <a:endParaRPr lang="zh-CN" altLang="en-US" sz="2600" b="1">
              <a:solidFill>
                <a:srgbClr val="000000"/>
              </a:solidFill>
              <a:latin typeface="楷体" pitchFamily="49" charset="-122"/>
              <a:ea typeface="楷体" pitchFamily="49" charset="-122"/>
              <a:cs typeface="隶书"/>
            </a:endParaRP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1706174" y="3374231"/>
            <a:ext cx="958453" cy="25391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12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719262" y="3843342"/>
            <a:ext cx="825104" cy="392415"/>
          </a:xfrm>
          <a:prstGeom prst="rect">
            <a:avLst/>
          </a:prstGeom>
          <a:noFill/>
          <a:ln w="9525">
            <a:solidFill>
              <a:srgbClr val="1ACE02"/>
            </a:solidFill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kumimoji="1" lang="zh-CN" altLang="en-US" sz="2100" b="1">
                <a:solidFill>
                  <a:srgbClr val="FF00FF"/>
                </a:solidFill>
                <a:latin typeface="楷体" pitchFamily="49" charset="-122"/>
                <a:ea typeface="楷体" pitchFamily="49" charset="-122"/>
                <a:sym typeface="+mn-ea"/>
              </a:rPr>
              <a:t>时 间</a:t>
            </a:r>
            <a:endParaRPr lang="zh-CN" altLang="en-US" sz="210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4550569" y="3355181"/>
            <a:ext cx="596504" cy="25391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12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575456" y="3846914"/>
            <a:ext cx="2163365" cy="684803"/>
          </a:xfrm>
          <a:prstGeom prst="rect">
            <a:avLst/>
          </a:prstGeom>
          <a:noFill/>
          <a:ln w="9525">
            <a:solidFill>
              <a:srgbClr val="1ACE02"/>
            </a:solidFill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000" b="1">
                <a:solidFill>
                  <a:srgbClr val="FF00FF"/>
                </a:solidFill>
                <a:latin typeface="楷体" pitchFamily="49" charset="-122"/>
                <a:ea typeface="楷体" pitchFamily="49" charset="-122"/>
                <a:sym typeface="隶书"/>
              </a:rPr>
              <a:t>“斜”写出了柳枝的摇曳之姿。</a:t>
            </a:r>
            <a:endParaRPr lang="zh-CN" altLang="en-US" sz="200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2744398" y="823913"/>
            <a:ext cx="1304925" cy="25391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12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852738" y="1323980"/>
            <a:ext cx="2250281" cy="684803"/>
          </a:xfrm>
          <a:prstGeom prst="rect">
            <a:avLst/>
          </a:prstGeom>
          <a:noFill/>
          <a:ln w="9525">
            <a:solidFill>
              <a:srgbClr val="1ACE02"/>
            </a:solidFill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000" b="1">
                <a:solidFill>
                  <a:srgbClr val="FF00FF"/>
                </a:solidFill>
                <a:latin typeface="楷体" pitchFamily="49" charset="-122"/>
                <a:ea typeface="楷体" pitchFamily="49" charset="-122"/>
                <a:sym typeface="隶书"/>
              </a:rPr>
              <a:t>双重否定，强调长安城春意浓郁。</a:t>
            </a:r>
            <a:endParaRPr lang="zh-CN" altLang="en-US" sz="200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4144574" y="823913"/>
            <a:ext cx="511969" cy="25391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12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719271" y="2264573"/>
            <a:ext cx="3590925" cy="684803"/>
          </a:xfrm>
          <a:prstGeom prst="rect">
            <a:avLst/>
          </a:prstGeom>
          <a:noFill/>
          <a:ln w="9525">
            <a:solidFill>
              <a:srgbClr val="1ACE02"/>
            </a:solidFill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000" b="1">
                <a:solidFill>
                  <a:srgbClr val="FF00FF"/>
                </a:solidFill>
                <a:latin typeface="楷体" pitchFamily="49" charset="-122"/>
                <a:ea typeface="楷体" pitchFamily="49" charset="-122"/>
                <a:sym typeface="隶书"/>
              </a:rPr>
              <a:t>“飞”写出了长安城柳絮飞舞、落红无数的迷人春景。</a:t>
            </a:r>
            <a:endParaRPr lang="zh-CN" altLang="en-US" sz="2000" b="1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左大括号 19"/>
          <p:cNvSpPr/>
          <p:nvPr/>
        </p:nvSpPr>
        <p:spPr>
          <a:xfrm rot="10800000">
            <a:off x="5885260" y="944170"/>
            <a:ext cx="267890" cy="3454003"/>
          </a:xfrm>
          <a:prstGeom prst="leftBrace">
            <a:avLst>
              <a:gd name="adj1" fmla="val 76626"/>
              <a:gd name="adj2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AutoShape 10"/>
          <p:cNvSpPr>
            <a:spLocks noChangeArrowheads="1"/>
          </p:cNvSpPr>
          <p:nvPr/>
        </p:nvSpPr>
        <p:spPr bwMode="auto">
          <a:xfrm>
            <a:off x="6396046" y="2169319"/>
            <a:ext cx="2021681" cy="1172766"/>
          </a:xfrm>
          <a:prstGeom prst="rect">
            <a:avLst/>
          </a:prstGeom>
          <a:solidFill>
            <a:srgbClr val="FFC3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68580" tIns="34290" rIns="68580" bIns="34290" anchor="ctr"/>
          <a:lstStyle/>
          <a:p>
            <a:r>
              <a:rPr lang="zh-CN" altLang="en-US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隶书"/>
              </a:rPr>
              <a:t>前两句描写的范围</a:t>
            </a:r>
            <a:endParaRPr lang="en-US" altLang="zh-CN" b="1">
              <a:solidFill>
                <a:srgbClr val="FF0000"/>
              </a:solidFill>
              <a:latin typeface="楷体" pitchFamily="49" charset="-122"/>
              <a:ea typeface="楷体" pitchFamily="49" charset="-122"/>
              <a:sym typeface="隶书"/>
            </a:endParaRPr>
          </a:p>
          <a:p>
            <a:r>
              <a:rPr lang="zh-CN" altLang="en-US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隶书"/>
              </a:rPr>
              <a:t>由大到小，由全城</a:t>
            </a:r>
            <a:endParaRPr lang="en-US" altLang="zh-CN" b="1">
              <a:solidFill>
                <a:srgbClr val="FF0000"/>
              </a:solidFill>
              <a:latin typeface="楷体" pitchFamily="49" charset="-122"/>
              <a:ea typeface="楷体" pitchFamily="49" charset="-122"/>
              <a:sym typeface="隶书"/>
            </a:endParaRPr>
          </a:p>
          <a:p>
            <a:r>
              <a:rPr lang="zh-CN" altLang="en-US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隶书"/>
              </a:rPr>
              <a:t>入宫苑。</a:t>
            </a:r>
            <a:endParaRPr lang="zh-CN" altLang="en-US" sz="2700" b="1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3024187" y="916781"/>
            <a:ext cx="3328988" cy="1269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600" b="1" dirty="0"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日暮汉宫传蜡烛，</a:t>
            </a:r>
            <a:endParaRPr lang="en-US" altLang="zh-CN" sz="2600" b="1" dirty="0">
              <a:latin typeface="楷体" pitchFamily="49" charset="-122"/>
              <a:ea typeface="楷体" pitchFamily="49" charset="-122"/>
              <a:cs typeface="隶书"/>
              <a:sym typeface="隶书"/>
            </a:endParaRPr>
          </a:p>
          <a:p>
            <a:pPr algn="dist">
              <a:lnSpc>
                <a:spcPct val="150000"/>
              </a:lnSpc>
            </a:pPr>
            <a:r>
              <a:rPr lang="zh-CN" altLang="en-US" sz="2600" b="1" dirty="0"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轻烟散入五侯家。</a:t>
            </a:r>
            <a:endParaRPr lang="zh-CN" altLang="en-US" sz="2600" b="1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隶书"/>
            </a:endParaRPr>
          </a:p>
        </p:txBody>
      </p:sp>
      <p:sp>
        <p:nvSpPr>
          <p:cNvPr id="11" name="下箭头 10"/>
          <p:cNvSpPr/>
          <p:nvPr/>
        </p:nvSpPr>
        <p:spPr>
          <a:xfrm>
            <a:off x="4396987" y="2126458"/>
            <a:ext cx="364331" cy="577454"/>
          </a:xfrm>
          <a:prstGeom prst="downArrow">
            <a:avLst/>
          </a:prstGeom>
          <a:solidFill>
            <a:srgbClr val="FF00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109663" y="2813447"/>
            <a:ext cx="7303294" cy="2008242"/>
          </a:xfrm>
          <a:prstGeom prst="rect">
            <a:avLst/>
          </a:prstGeom>
          <a:gradFill rotWithShape="1">
            <a:gsLst>
              <a:gs pos="0">
                <a:srgbClr val="8AF38A"/>
              </a:gs>
              <a:gs pos="50000">
                <a:srgbClr val="B9F5B9"/>
              </a:gs>
              <a:gs pos="100000">
                <a:srgbClr val="DDFADD"/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隶书"/>
              </a:rPr>
              <a:t>    这两句写宫廷生活。在这“不准百姓点灯”的寒食节，皇帝却给宠臣赐蜡烛，那蜡烛燃起的袅袅轻烟，飘入了王侯贵族的家中，真是烟虽轻，皇恩却重。对这个细节的描述，流露出诗人对现实的不满。</a:t>
            </a:r>
            <a:endParaRPr lang="zh-CN" altLang="en-US" sz="21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1" grpId="0" bldLvl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AutoShape 10"/>
          <p:cNvSpPr>
            <a:spLocks noChangeArrowheads="1"/>
          </p:cNvSpPr>
          <p:nvPr/>
        </p:nvSpPr>
        <p:spPr bwMode="auto">
          <a:xfrm>
            <a:off x="827493" y="1013223"/>
            <a:ext cx="1351359" cy="654844"/>
          </a:xfrm>
          <a:prstGeom prst="flowChartAlternateProcess">
            <a:avLst/>
          </a:prstGeom>
          <a:solidFill>
            <a:srgbClr val="A474EC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68580" tIns="34290" rIns="68580" bIns="34290" anchor="ctr"/>
          <a:lstStyle/>
          <a:p>
            <a:pPr algn="ctr"/>
            <a:r>
              <a:rPr lang="zh-CN" altLang="en-US" sz="2300" dirty="0">
                <a:latin typeface="黑体" pitchFamily="49" charset="-122"/>
                <a:ea typeface="黑体" pitchFamily="49" charset="-122"/>
              </a:rPr>
              <a:t>赏析</a:t>
            </a:r>
          </a:p>
        </p:txBody>
      </p:sp>
      <p:sp>
        <p:nvSpPr>
          <p:cNvPr id="89090" name="矩形 5"/>
          <p:cNvSpPr>
            <a:spLocks noChangeArrowheads="1"/>
          </p:cNvSpPr>
          <p:nvPr/>
        </p:nvSpPr>
        <p:spPr bwMode="auto">
          <a:xfrm>
            <a:off x="827485" y="1995488"/>
            <a:ext cx="7767638" cy="2008242"/>
          </a:xfrm>
          <a:prstGeom prst="rect">
            <a:avLst/>
          </a:prstGeom>
          <a:gradFill rotWithShape="1">
            <a:gsLst>
              <a:gs pos="0">
                <a:srgbClr val="FFFF80"/>
              </a:gs>
              <a:gs pos="50000">
                <a:srgbClr val="FFFFB3"/>
              </a:gs>
              <a:gs pos="100000">
                <a:srgbClr val="FFFFDA"/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100" b="1" noProof="1">
                <a:latin typeface="楷体" pitchFamily="49" charset="-122"/>
                <a:ea typeface="楷体" pitchFamily="49" charset="-122"/>
              </a:rPr>
              <a:t>这是一首讽刺诗，一二句写仲春景色，描绘了一幅白天清丽的飞花图，三四句则描绘了一幅傍晚祥瑞的轻烟图，且暗寓讽刺之意。诗人没有直接讽刺，而是选择特权阶层生活上的某件事情加以描摹，含隐巧妙，入木三分。</a:t>
            </a:r>
            <a:endParaRPr lang="zh-CN" altLang="en-US" sz="2100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push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Text Box 4"/>
          <p:cNvSpPr txBox="1">
            <a:spLocks noChangeArrowheads="1"/>
          </p:cNvSpPr>
          <p:nvPr/>
        </p:nvSpPr>
        <p:spPr bwMode="auto">
          <a:xfrm>
            <a:off x="848916" y="1444229"/>
            <a:ext cx="7615238" cy="2492990"/>
          </a:xfrm>
          <a:prstGeom prst="rect">
            <a:avLst/>
          </a:prstGeom>
          <a:gradFill rotWithShape="1">
            <a:gsLst>
              <a:gs pos="0">
                <a:srgbClr val="8AF38A"/>
              </a:gs>
              <a:gs pos="50000">
                <a:srgbClr val="B9F5B9"/>
              </a:gs>
              <a:gs pos="100000">
                <a:srgbClr val="DDFADD"/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隶书"/>
              </a:rPr>
              <a:t>    </a:t>
            </a:r>
            <a:r>
              <a:rPr lang="zh-CN" altLang="en-US" sz="2100" b="1" noProof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寒食节那天，诗人在长安街头漫游，被眼前的融融春意迷住了，一直到暮色降临。傍晚，皇宫里闪现出一团团烛光，明媚艳丽，而宫外却是漆黑一片，埋在深深的暮色里。韩翃感慨万千，想到杨贵妃的哥哥，倚仗皇帝的恩宠，作威作福，提笔写下《寒食》，讽刺皇帝的偏宠。全诗以小见大，含蓄巧妙。</a:t>
            </a:r>
            <a:endParaRPr lang="zh-CN" altLang="en-US" sz="21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push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Text Box 2"/>
          <p:cNvSpPr txBox="1">
            <a:spLocks noChangeArrowheads="1"/>
          </p:cNvSpPr>
          <p:nvPr/>
        </p:nvSpPr>
        <p:spPr bwMode="auto">
          <a:xfrm>
            <a:off x="1001317" y="3021806"/>
            <a:ext cx="7365206" cy="669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春城</a:t>
            </a:r>
            <a:r>
              <a:rPr lang="en-US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无处</a:t>
            </a:r>
            <a:r>
              <a:rPr lang="en-US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不飞花，寒食</a:t>
            </a:r>
            <a:r>
              <a:rPr lang="en-US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东风</a:t>
            </a:r>
            <a:r>
              <a:rPr lang="en-US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御柳斜。</a:t>
            </a:r>
            <a:endParaRPr lang="zh-CN" altLang="en-US" sz="2600" b="1">
              <a:solidFill>
                <a:srgbClr val="000000"/>
              </a:solidFill>
              <a:latin typeface="楷体" pitchFamily="49" charset="-122"/>
              <a:ea typeface="楷体" pitchFamily="49" charset="-122"/>
              <a:cs typeface="隶书"/>
            </a:endParaRPr>
          </a:p>
        </p:txBody>
      </p:sp>
      <p:sp>
        <p:nvSpPr>
          <p:cNvPr id="91138" name="Text Box 2"/>
          <p:cNvSpPr txBox="1">
            <a:spLocks noChangeArrowheads="1"/>
          </p:cNvSpPr>
          <p:nvPr/>
        </p:nvSpPr>
        <p:spPr bwMode="auto">
          <a:xfrm>
            <a:off x="3943350" y="1752600"/>
            <a:ext cx="1112044" cy="669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隶书"/>
                <a:sym typeface="隶书"/>
              </a:rPr>
              <a:t>寒食</a:t>
            </a:r>
            <a:endParaRPr lang="zh-CN" altLang="en-US" sz="2600" b="1">
              <a:solidFill>
                <a:srgbClr val="000000"/>
              </a:solidFill>
              <a:latin typeface="黑体" pitchFamily="49" charset="-122"/>
              <a:ea typeface="黑体" pitchFamily="49" charset="-122"/>
              <a:cs typeface="隶书"/>
            </a:endParaRPr>
          </a:p>
        </p:txBody>
      </p:sp>
      <p:sp>
        <p:nvSpPr>
          <p:cNvPr id="91139" name="Text Box 2"/>
          <p:cNvSpPr txBox="1">
            <a:spLocks noChangeArrowheads="1"/>
          </p:cNvSpPr>
          <p:nvPr/>
        </p:nvSpPr>
        <p:spPr bwMode="auto">
          <a:xfrm>
            <a:off x="4127897" y="2387204"/>
            <a:ext cx="927497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3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韩翃</a:t>
            </a:r>
            <a:endParaRPr lang="zh-CN" altLang="en-US" sz="2300" b="1">
              <a:solidFill>
                <a:srgbClr val="000000"/>
              </a:solidFill>
              <a:latin typeface="楷体" pitchFamily="49" charset="-122"/>
              <a:ea typeface="楷体" pitchFamily="49" charset="-122"/>
              <a:cs typeface="隶书"/>
            </a:endParaRPr>
          </a:p>
        </p:txBody>
      </p:sp>
      <p:sp>
        <p:nvSpPr>
          <p:cNvPr id="91140" name="Text Box 2"/>
          <p:cNvSpPr txBox="1">
            <a:spLocks noChangeArrowheads="1"/>
          </p:cNvSpPr>
          <p:nvPr/>
        </p:nvSpPr>
        <p:spPr bwMode="auto">
          <a:xfrm>
            <a:off x="1001317" y="3764756"/>
            <a:ext cx="7365206" cy="669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日暮</a:t>
            </a:r>
            <a:r>
              <a:rPr lang="en-US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汉宫</a:t>
            </a:r>
            <a:r>
              <a:rPr lang="en-US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传蜡烛，轻烟</a:t>
            </a:r>
            <a:r>
              <a:rPr lang="en-US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散入</a:t>
            </a:r>
            <a:r>
              <a:rPr lang="en-US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五侯家。</a:t>
            </a:r>
            <a:endParaRPr lang="zh-CN" altLang="en-US" sz="2600" b="1">
              <a:solidFill>
                <a:srgbClr val="000000"/>
              </a:solidFill>
              <a:latin typeface="楷体" pitchFamily="49" charset="-122"/>
              <a:ea typeface="楷体" pitchFamily="49" charset="-122"/>
              <a:cs typeface="隶书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475068" y="262288"/>
            <a:ext cx="7891463" cy="145424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</a:ln>
          <a:effectLst/>
        </p:spPr>
        <p:txBody>
          <a:bodyPr lIns="68580" tIns="34290" rIns="68580" bIns="34290" anchor="ctr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再读一遍：朗读时，要深刻体会作者流露的思想感情，前两句语气悠扬，语调轻快，后两句语气幽怨，语调低沉，读出作者对现实的不满。</a:t>
            </a:r>
            <a:endParaRPr lang="zh-CN" altLang="en-US" sz="20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1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533" y="402431"/>
            <a:ext cx="2035969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62" name="图片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75199"/>
            <a:ext cx="9144000" cy="2175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185" name="组合 30"/>
          <p:cNvGrpSpPr>
            <a:grpSpLocks/>
          </p:cNvGrpSpPr>
          <p:nvPr/>
        </p:nvGrpSpPr>
        <p:grpSpPr bwMode="auto">
          <a:xfrm>
            <a:off x="14291" y="267892"/>
            <a:ext cx="2440781" cy="735806"/>
            <a:chOff x="18662" y="357049"/>
            <a:chExt cx="3254406" cy="980919"/>
          </a:xfrm>
        </p:grpSpPr>
        <p:grpSp>
          <p:nvGrpSpPr>
            <p:cNvPr id="93187" name="组合 31"/>
            <p:cNvGrpSpPr>
              <a:grpSpLocks/>
            </p:cNvGrpSpPr>
            <p:nvPr/>
          </p:nvGrpSpPr>
          <p:grpSpPr bwMode="auto">
            <a:xfrm>
              <a:off x="1026735" y="568153"/>
              <a:ext cx="2246333" cy="679342"/>
              <a:chOff x="1937969" y="2511933"/>
              <a:chExt cx="2246333" cy="679342"/>
            </a:xfrm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1964956" y="2511933"/>
                <a:ext cx="1874856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1974481" y="3191275"/>
                <a:ext cx="1876443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TextBox 3"/>
              <p:cNvSpPr txBox="1">
                <a:spLocks noChangeArrowheads="1"/>
              </p:cNvSpPr>
              <p:nvPr/>
            </p:nvSpPr>
            <p:spPr bwMode="auto">
              <a:xfrm>
                <a:off x="1937969" y="2543679"/>
                <a:ext cx="2246333" cy="615456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spc="375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主旨归纳</a:t>
                </a:r>
              </a:p>
            </p:txBody>
          </p:sp>
          <p:cxnSp>
            <p:nvCxnSpPr>
              <p:cNvPr id="37" name="直接连接符 36"/>
              <p:cNvCxnSpPr/>
              <p:nvPr/>
            </p:nvCxnSpPr>
            <p:spPr>
              <a:xfrm>
                <a:off x="3831874" y="2511933"/>
                <a:ext cx="306391" cy="33491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V="1">
                <a:off x="3849337" y="2829382"/>
                <a:ext cx="269878" cy="361892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93188" name="图片 32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62" y="357049"/>
              <a:ext cx="1090423" cy="9809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3186" name="矩形 29"/>
          <p:cNvSpPr>
            <a:spLocks noChangeArrowheads="1"/>
          </p:cNvSpPr>
          <p:nvPr/>
        </p:nvSpPr>
        <p:spPr bwMode="auto">
          <a:xfrm>
            <a:off x="913218" y="2028829"/>
            <a:ext cx="7237809" cy="1646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ts val="4050"/>
              </a:lnSpc>
            </a:pPr>
            <a:r>
              <a:rPr lang="en-US" altLang="zh-CN" sz="2100" dirty="0">
                <a:latin typeface="微软雅黑" pitchFamily="34" charset="-122"/>
                <a:ea typeface="微软雅黑" pitchFamily="34" charset="-122"/>
                <a:sym typeface="+mn-ea"/>
              </a:rPr>
              <a:t>     《</a:t>
            </a:r>
            <a:r>
              <a:rPr lang="zh-CN" altLang="en-US" sz="2100" dirty="0">
                <a:latin typeface="微软雅黑" pitchFamily="34" charset="-122"/>
                <a:ea typeface="微软雅黑" pitchFamily="34" charset="-122"/>
                <a:sym typeface="+mn-ea"/>
              </a:rPr>
              <a:t>寒食</a:t>
            </a:r>
            <a:r>
              <a:rPr lang="en-US" altLang="zh-CN" sz="2100" dirty="0">
                <a:latin typeface="微软雅黑" pitchFamily="34" charset="-122"/>
                <a:ea typeface="微软雅黑" pitchFamily="34" charset="-122"/>
                <a:sym typeface="+mn-ea"/>
              </a:rPr>
              <a:t>》</a:t>
            </a:r>
            <a:r>
              <a:rPr lang="zh-CN" altLang="en-US" sz="2100" dirty="0">
                <a:latin typeface="微软雅黑" pitchFamily="34" charset="-122"/>
                <a:ea typeface="微软雅黑" pitchFamily="34" charset="-122"/>
                <a:sym typeface="+mn-ea"/>
              </a:rPr>
              <a:t>描写了寒食节这天长安城由白天到夜晚的景象，诗人借“暮传蜡烛”，讽刺了封建统治阶级的特权及腐败，表达了对现实的不满。</a:t>
            </a:r>
            <a:endParaRPr lang="zh-CN" altLang="en-US" sz="24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cover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AutoShape 10"/>
          <p:cNvSpPr>
            <a:spLocks noChangeArrowheads="1"/>
          </p:cNvSpPr>
          <p:nvPr/>
        </p:nvSpPr>
        <p:spPr bwMode="auto">
          <a:xfrm>
            <a:off x="1914525" y="3695700"/>
            <a:ext cx="5576888" cy="654844"/>
          </a:xfrm>
          <a:prstGeom prst="flowChartAlternateProcess">
            <a:avLst/>
          </a:prstGeom>
          <a:solidFill>
            <a:srgbClr val="A474EC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68580" tIns="34290" rIns="68580" bIns="34290" anchor="ctr"/>
          <a:lstStyle/>
          <a:p>
            <a:pPr algn="ctr"/>
            <a:r>
              <a:rPr lang="zh-CN" altLang="en-US" sz="23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这段文字写的是</a:t>
            </a:r>
            <a:r>
              <a:rPr lang="en-US" altLang="zh-CN" sz="23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__________</a:t>
            </a:r>
            <a:r>
              <a:rPr lang="zh-CN" altLang="en-US" sz="23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的故事。</a:t>
            </a:r>
          </a:p>
        </p:txBody>
      </p:sp>
      <p:sp>
        <p:nvSpPr>
          <p:cNvPr id="94210" name="矩形 5"/>
          <p:cNvSpPr>
            <a:spLocks noChangeArrowheads="1"/>
          </p:cNvSpPr>
          <p:nvPr/>
        </p:nvSpPr>
        <p:spPr bwMode="auto">
          <a:xfrm>
            <a:off x="688181" y="792957"/>
            <a:ext cx="7767638" cy="2492990"/>
          </a:xfrm>
          <a:prstGeom prst="rect">
            <a:avLst/>
          </a:prstGeom>
          <a:gradFill rotWithShape="1">
            <a:gsLst>
              <a:gs pos="0">
                <a:srgbClr val="FFFF80"/>
              </a:gs>
              <a:gs pos="50000">
                <a:srgbClr val="FFFFB3"/>
              </a:gs>
              <a:gs pos="100000">
                <a:srgbClr val="FFFFDA"/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大河之东，有美女丽人，乃天帝之子，机杼女工，年年劳役，织成云雾绢缣之衣，辛苦殊无欢悦，容貌不暇整理，天帝怜其独处，嫁与河西牵牛为妻，自此即废织紝之功，贪欢不归。帝怒，责归河东，一年一度相会。</a:t>
            </a:r>
            <a:endParaRPr lang="en-US" altLang="zh-CN" sz="21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                               ——</a:t>
            </a:r>
            <a:r>
              <a:rPr lang="zh-CN" altLang="en-US" sz="21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《述异记》</a:t>
            </a:r>
            <a:endParaRPr lang="zh-CN" altLang="en-US" sz="210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文本框 34"/>
          <p:cNvSpPr txBox="1"/>
          <p:nvPr/>
        </p:nvSpPr>
        <p:spPr>
          <a:xfrm>
            <a:off x="4156814" y="3719285"/>
            <a:ext cx="1961162" cy="43858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牛郎织女</a:t>
            </a:r>
          </a:p>
        </p:txBody>
      </p:sp>
    </p:spTree>
    <p:custDataLst>
      <p:tags r:id="rId1"/>
    </p:custData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Picture 13" descr="很好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8450" y="1385892"/>
            <a:ext cx="2487215" cy="3265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858442" y="476668"/>
            <a:ext cx="7106840" cy="553998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</a:ln>
          <a:effectLst/>
        </p:spPr>
        <p:txBody>
          <a:bodyPr lIns="68580" tIns="34290" rIns="68580" bIns="34290" anchor="ctr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今天我们继续来学习一首与“牛郎织女”有关的诗。</a:t>
            </a:r>
            <a:endParaRPr lang="zh-CN" altLang="en-US" sz="21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5235" name="Text Box 2"/>
          <p:cNvSpPr txBox="1">
            <a:spLocks noChangeArrowheads="1"/>
          </p:cNvSpPr>
          <p:nvPr/>
        </p:nvSpPr>
        <p:spPr bwMode="auto">
          <a:xfrm>
            <a:off x="5081596" y="1141810"/>
            <a:ext cx="2066925" cy="669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隶书"/>
                <a:sym typeface="隶书"/>
              </a:rPr>
              <a:t>迢迢牵牛星</a:t>
            </a:r>
            <a:endParaRPr lang="zh-CN" altLang="en-US" sz="2600" b="1" dirty="0">
              <a:solidFill>
                <a:srgbClr val="000000"/>
              </a:solidFill>
              <a:latin typeface="黑体" pitchFamily="49" charset="-122"/>
              <a:ea typeface="黑体" pitchFamily="49" charset="-122"/>
              <a:cs typeface="隶书"/>
            </a:endParaRPr>
          </a:p>
        </p:txBody>
      </p:sp>
      <p:sp>
        <p:nvSpPr>
          <p:cNvPr id="95236" name="Text Box 2"/>
          <p:cNvSpPr txBox="1">
            <a:spLocks noChangeArrowheads="1"/>
          </p:cNvSpPr>
          <p:nvPr/>
        </p:nvSpPr>
        <p:spPr bwMode="auto">
          <a:xfrm>
            <a:off x="3714752" y="1806183"/>
            <a:ext cx="5063729" cy="2839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迢迢</a:t>
            </a:r>
            <a:r>
              <a:rPr lang="en-US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牵牛星，皎皎</a:t>
            </a:r>
            <a:r>
              <a:rPr lang="en-US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河汉女。</a:t>
            </a:r>
            <a:endParaRPr lang="en-US" altLang="zh-CN" sz="2400" b="1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隶书"/>
              <a:sym typeface="隶书"/>
            </a:endParaRPr>
          </a:p>
          <a:p>
            <a:pPr algn="di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纤纤</a:t>
            </a:r>
            <a:r>
              <a:rPr lang="en-US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擢素手，札札</a:t>
            </a:r>
            <a:r>
              <a:rPr lang="en-US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弄机杼。</a:t>
            </a:r>
            <a:endParaRPr lang="en-US" altLang="zh-CN" sz="2400" b="1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隶书"/>
              <a:sym typeface="隶书"/>
            </a:endParaRPr>
          </a:p>
          <a:p>
            <a:pPr algn="di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终日</a:t>
            </a:r>
            <a:r>
              <a:rPr lang="en-US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不成章，泣涕</a:t>
            </a:r>
            <a:r>
              <a:rPr lang="en-US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零如雨。</a:t>
            </a:r>
            <a:endParaRPr lang="en-US" altLang="zh-CN" sz="2400" b="1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隶书"/>
              <a:sym typeface="隶书"/>
            </a:endParaRPr>
          </a:p>
          <a:p>
            <a:pPr algn="di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河汉</a:t>
            </a:r>
            <a:r>
              <a:rPr lang="en-US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清且浅，相去</a:t>
            </a:r>
            <a:r>
              <a:rPr lang="en-US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复几许。</a:t>
            </a:r>
            <a:endParaRPr lang="en-US" altLang="zh-CN" sz="2400" b="1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隶书"/>
              <a:sym typeface="隶书"/>
            </a:endParaRPr>
          </a:p>
          <a:p>
            <a:pPr algn="di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盈盈</a:t>
            </a:r>
            <a:r>
              <a:rPr lang="en-US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一水间，脉脉</a:t>
            </a:r>
            <a:r>
              <a:rPr lang="en-US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/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不得语。</a:t>
            </a:r>
            <a:endParaRPr lang="zh-CN" altLang="en-US" sz="2400" b="1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隶书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Rectangle 7"/>
          <p:cNvSpPr>
            <a:spLocks noChangeArrowheads="1"/>
          </p:cNvSpPr>
          <p:nvPr/>
        </p:nvSpPr>
        <p:spPr bwMode="auto">
          <a:xfrm>
            <a:off x="4014787" y="2278709"/>
            <a:ext cx="3667125" cy="744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1435" tIns="25718" rIns="51435" bIns="25718" anchor="ctr">
            <a:spAutoFit/>
          </a:bodyPr>
          <a:lstStyle/>
          <a:p>
            <a:pPr>
              <a:lnSpc>
                <a:spcPts val="2700"/>
              </a:lnSpc>
            </a:pPr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       </a:t>
            </a: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2700"/>
              </a:lnSpc>
            </a:pPr>
            <a:endParaRPr kumimoji="1"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65475" y="2002466"/>
            <a:ext cx="6989813" cy="1608133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indent="399098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 b="1" dirty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100" b="1" dirty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古诗十九首</a:t>
            </a:r>
            <a:r>
              <a:rPr lang="en-US" altLang="zh-CN" sz="2100" b="1" dirty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7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zh-CN" altLang="en-US" sz="2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中国古代文人五言诗选辑，由南朝萧统从传世的无名氏古诗中选录了十九首编入</a:t>
            </a:r>
            <a:r>
              <a:rPr lang="en-US" altLang="zh-CN" sz="2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昭明文选</a:t>
            </a:r>
            <a:r>
              <a:rPr lang="en-US" altLang="zh-CN" sz="2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而成。全诗语言朴素自然，描写生动真切，具有浑然天成的艺术风格，是五言诗达到成熟的标志，被刘勰称为“五言之冠冕”。</a:t>
            </a:r>
            <a:endParaRPr lang="zh-CN" altLang="en-US" sz="17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7283" name="组合 7"/>
          <p:cNvGrpSpPr>
            <a:grpSpLocks/>
          </p:cNvGrpSpPr>
          <p:nvPr/>
        </p:nvGrpSpPr>
        <p:grpSpPr bwMode="auto">
          <a:xfrm>
            <a:off x="965597" y="792956"/>
            <a:ext cx="1423988" cy="552450"/>
            <a:chOff x="373460" y="665867"/>
            <a:chExt cx="1778856" cy="663674"/>
          </a:xfrm>
        </p:grpSpPr>
        <p:pic>
          <p:nvPicPr>
            <p:cNvPr id="97284" name="图片 9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3460" y="665867"/>
              <a:ext cx="1778856" cy="6636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7285" name="文本框 12"/>
            <p:cNvSpPr txBox="1">
              <a:spLocks noChangeArrowheads="1"/>
            </p:cNvSpPr>
            <p:nvPr/>
          </p:nvSpPr>
          <p:spPr bwMode="auto">
            <a:xfrm>
              <a:off x="373460" y="775086"/>
              <a:ext cx="1647683" cy="480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知识采撷</a:t>
              </a:r>
            </a:p>
          </p:txBody>
        </p:sp>
      </p:grpSp>
    </p:spTree>
  </p:cSld>
  <p:clrMapOvr>
    <a:masterClrMapping/>
  </p:clrMapOvr>
  <p:transition spd="slow">
    <p:wheel spokes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13310" y="3013474"/>
            <a:ext cx="369094" cy="13454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7826" name="组合 19"/>
          <p:cNvGrpSpPr>
            <a:grpSpLocks/>
          </p:cNvGrpSpPr>
          <p:nvPr/>
        </p:nvGrpSpPr>
        <p:grpSpPr bwMode="auto">
          <a:xfrm>
            <a:off x="670323" y="650081"/>
            <a:ext cx="1425178" cy="552450"/>
            <a:chOff x="373460" y="665867"/>
            <a:chExt cx="1778856" cy="663674"/>
          </a:xfrm>
        </p:grpSpPr>
        <p:pic>
          <p:nvPicPr>
            <p:cNvPr id="77828" name="图片 20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3460" y="665867"/>
              <a:ext cx="1778856" cy="6636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7829" name="文本框 21"/>
            <p:cNvSpPr txBox="1">
              <a:spLocks noChangeArrowheads="1"/>
            </p:cNvSpPr>
            <p:nvPr/>
          </p:nvSpPr>
          <p:spPr bwMode="auto">
            <a:xfrm>
              <a:off x="466754" y="775086"/>
              <a:ext cx="1554391" cy="480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课前导入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1023938" y="1896666"/>
            <a:ext cx="7258050" cy="1710725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indent="399098" fontAlgn="auto">
              <a:lnSpc>
                <a:spcPts val="315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900" dirty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传统节日是中国传统文化的重要组成部分，对诗人的创作也产生了深深的影响。那些有关传统节日的诗篇，或寄托乡愁，或叹时伤春，或关心时事</a:t>
            </a:r>
            <a:r>
              <a:rPr lang="en-US" altLang="zh-CN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……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今天就让我们走进这些描写节日的诗篇，去体味作者所表达的独特感受。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305" name="组合 15"/>
          <p:cNvGrpSpPr>
            <a:grpSpLocks/>
          </p:cNvGrpSpPr>
          <p:nvPr/>
        </p:nvGrpSpPr>
        <p:grpSpPr bwMode="auto">
          <a:xfrm>
            <a:off x="610799" y="540548"/>
            <a:ext cx="1491853" cy="775097"/>
            <a:chOff x="1362040" y="1221227"/>
            <a:chExt cx="1989514" cy="1033272"/>
          </a:xfrm>
        </p:grpSpPr>
        <p:sp>
          <p:nvSpPr>
            <p:cNvPr id="17" name="横卷形 16"/>
            <p:cNvSpPr/>
            <p:nvPr/>
          </p:nvSpPr>
          <p:spPr>
            <a:xfrm>
              <a:off x="1362040" y="1221227"/>
              <a:ext cx="1989514" cy="1033272"/>
            </a:xfrm>
            <a:prstGeom prst="horizontalScroll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文本框 34"/>
            <p:cNvSpPr txBox="1"/>
            <p:nvPr/>
          </p:nvSpPr>
          <p:spPr>
            <a:xfrm>
              <a:off x="1433197" y="1416727"/>
              <a:ext cx="1918357" cy="656470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6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注 释</a:t>
              </a:r>
            </a:p>
          </p:txBody>
        </p:sp>
      </p:grpSp>
      <p:sp>
        <p:nvSpPr>
          <p:cNvPr id="98306" name="Text Box 2"/>
          <p:cNvSpPr txBox="1">
            <a:spLocks noChangeArrowheads="1"/>
          </p:cNvSpPr>
          <p:nvPr/>
        </p:nvSpPr>
        <p:spPr bwMode="auto">
          <a:xfrm>
            <a:off x="717948" y="1937151"/>
            <a:ext cx="7708106" cy="1813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ts val="3375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【</a:t>
            </a:r>
            <a:r>
              <a:rPr lang="zh-CN" altLang="en-US" sz="2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迢迢</a:t>
            </a:r>
            <a:r>
              <a:rPr lang="en-US" altLang="zh-CN" sz="2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】</a:t>
            </a:r>
            <a:r>
              <a:rPr lang="zh-CN" altLang="en-US" sz="21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+mn-ea"/>
              </a:rPr>
              <a:t>遥远。</a:t>
            </a:r>
            <a:r>
              <a:rPr lang="en-US" altLang="zh-CN" sz="21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Cambria" pitchFamily="18" charset="0"/>
              </a:rPr>
              <a:t>                 </a:t>
            </a:r>
            <a:r>
              <a:rPr lang="en-US" altLang="zh-CN" sz="2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  <a:sym typeface="Cambria" pitchFamily="18" charset="0"/>
              </a:rPr>
              <a:t>【</a:t>
            </a:r>
            <a:r>
              <a:rPr lang="zh-CN" altLang="en-US" sz="2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  <a:sym typeface="Cambria" pitchFamily="18" charset="0"/>
              </a:rPr>
              <a:t>皎皎</a:t>
            </a:r>
            <a:r>
              <a:rPr lang="en-US" altLang="zh-CN" sz="2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  <a:sym typeface="Cambria" pitchFamily="18" charset="0"/>
              </a:rPr>
              <a:t>】</a:t>
            </a:r>
            <a:r>
              <a:rPr lang="zh-CN" altLang="en-US" sz="21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+mn-ea"/>
              </a:rPr>
              <a:t>明亮。</a:t>
            </a:r>
            <a:endParaRPr lang="en-US" altLang="zh-CN" sz="2100" b="1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隶书"/>
              <a:sym typeface="Cambria" pitchFamily="18" charset="0"/>
            </a:endParaRPr>
          </a:p>
          <a:p>
            <a:pPr>
              <a:lnSpc>
                <a:spcPts val="3375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  <a:sym typeface="Cambria" pitchFamily="18" charset="0"/>
              </a:rPr>
              <a:t>【</a:t>
            </a:r>
            <a:r>
              <a:rPr lang="zh-CN" altLang="en-US" sz="2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  <a:sym typeface="+mn-ea"/>
              </a:rPr>
              <a:t>河汉女</a:t>
            </a:r>
            <a:r>
              <a:rPr lang="en-US" altLang="zh-CN" sz="2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  <a:sym typeface="Cambria" pitchFamily="18" charset="0"/>
              </a:rPr>
              <a:t>】</a:t>
            </a:r>
            <a:r>
              <a:rPr lang="zh-CN" altLang="en-US" sz="21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+mn-ea"/>
              </a:rPr>
              <a:t>织女星。河汉，银河。</a:t>
            </a:r>
            <a:r>
              <a:rPr lang="en-US" altLang="zh-CN" sz="21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Cambria" pitchFamily="18" charset="0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  <a:sym typeface="Cambria" pitchFamily="18" charset="0"/>
              </a:rPr>
              <a:t>【</a:t>
            </a:r>
            <a:r>
              <a:rPr lang="zh-CN" altLang="en-US" sz="2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  <a:sym typeface="+mn-ea"/>
              </a:rPr>
              <a:t>擢</a:t>
            </a:r>
            <a:r>
              <a:rPr lang="en-US" altLang="zh-CN" sz="2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  <a:sym typeface="Cambria" pitchFamily="18" charset="0"/>
              </a:rPr>
              <a:t>】</a:t>
            </a:r>
            <a:r>
              <a:rPr lang="zh-CN" altLang="en-US" sz="21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+mn-ea"/>
              </a:rPr>
              <a:t>伸出。</a:t>
            </a:r>
            <a:endParaRPr lang="en-US" altLang="zh-CN" sz="2100" b="1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隶书"/>
              <a:sym typeface="Cambria" pitchFamily="18" charset="0"/>
            </a:endParaRPr>
          </a:p>
          <a:p>
            <a:pPr>
              <a:lnSpc>
                <a:spcPts val="3375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  <a:sym typeface="Cambria" pitchFamily="18" charset="0"/>
              </a:rPr>
              <a:t>【</a:t>
            </a:r>
            <a:r>
              <a:rPr lang="zh-CN" altLang="en-US" sz="2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  <a:sym typeface="+mn-ea"/>
              </a:rPr>
              <a:t>素</a:t>
            </a:r>
            <a:r>
              <a:rPr lang="en-US" altLang="zh-CN" sz="2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  <a:sym typeface="Cambria" pitchFamily="18" charset="0"/>
              </a:rPr>
              <a:t>】</a:t>
            </a:r>
            <a:r>
              <a:rPr lang="zh-CN" altLang="en-US" sz="21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+mn-ea"/>
              </a:rPr>
              <a:t>白皙。</a:t>
            </a:r>
            <a:r>
              <a:rPr lang="en-US" altLang="zh-CN" sz="21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Cambria" pitchFamily="18" charset="0"/>
              </a:rPr>
              <a:t>                   </a:t>
            </a:r>
            <a:r>
              <a:rPr lang="en-US" altLang="zh-CN" sz="2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  <a:sym typeface="Cambria" pitchFamily="18" charset="0"/>
              </a:rPr>
              <a:t>【</a:t>
            </a:r>
            <a:r>
              <a:rPr lang="zh-CN" altLang="en-US" sz="2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  <a:sym typeface="+mn-ea"/>
              </a:rPr>
              <a:t>札扎</a:t>
            </a:r>
            <a:r>
              <a:rPr lang="en-US" altLang="zh-CN" sz="2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  <a:sym typeface="Cambria" pitchFamily="18" charset="0"/>
              </a:rPr>
              <a:t>】</a:t>
            </a:r>
            <a:r>
              <a:rPr lang="zh-CN" altLang="en-US" sz="21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+mn-ea"/>
              </a:rPr>
              <a:t>织机发出的响声。</a:t>
            </a:r>
            <a:endParaRPr lang="en-US" altLang="zh-CN" sz="2100" b="1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隶书"/>
              <a:sym typeface="+mn-ea"/>
            </a:endParaRPr>
          </a:p>
          <a:p>
            <a:pPr>
              <a:lnSpc>
                <a:spcPts val="3375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  <a:sym typeface="Cambria" pitchFamily="18" charset="0"/>
              </a:rPr>
              <a:t>【</a:t>
            </a:r>
            <a:r>
              <a:rPr lang="zh-CN" altLang="en-US" sz="2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  <a:sym typeface="+mn-ea"/>
              </a:rPr>
              <a:t>涕</a:t>
            </a:r>
            <a:r>
              <a:rPr lang="en-US" altLang="zh-CN" sz="2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  <a:sym typeface="Cambria" pitchFamily="18" charset="0"/>
              </a:rPr>
              <a:t>】</a:t>
            </a:r>
            <a:r>
              <a:rPr lang="zh-CN" altLang="en-US" sz="21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+mn-ea"/>
              </a:rPr>
              <a:t>眼泪。</a:t>
            </a:r>
            <a:r>
              <a:rPr lang="en-US" altLang="zh-CN" sz="21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+mn-ea"/>
              </a:rPr>
              <a:t>                   </a:t>
            </a:r>
            <a:r>
              <a:rPr lang="en-US" altLang="zh-CN" sz="2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  <a:sym typeface="Cambria" pitchFamily="18" charset="0"/>
              </a:rPr>
              <a:t>【</a:t>
            </a:r>
            <a:r>
              <a:rPr lang="zh-CN" altLang="en-US" sz="2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  <a:sym typeface="+mn-ea"/>
              </a:rPr>
              <a:t>零</a:t>
            </a:r>
            <a:r>
              <a:rPr lang="en-US" altLang="zh-CN" sz="2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  <a:sym typeface="Cambria" pitchFamily="18" charset="0"/>
              </a:rPr>
              <a:t>】</a:t>
            </a:r>
            <a:r>
              <a:rPr lang="zh-CN" altLang="en-US" sz="21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+mn-ea"/>
              </a:rPr>
              <a:t>落下。</a:t>
            </a:r>
            <a:endParaRPr lang="zh-CN" altLang="en-US" sz="2100" b="1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隶书"/>
              <a:sym typeface="Cambria" pitchFamily="18" charset="0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329" name="组合 7"/>
          <p:cNvGrpSpPr>
            <a:grpSpLocks/>
          </p:cNvGrpSpPr>
          <p:nvPr/>
        </p:nvGrpSpPr>
        <p:grpSpPr bwMode="auto">
          <a:xfrm>
            <a:off x="610799" y="416723"/>
            <a:ext cx="1491853" cy="775097"/>
            <a:chOff x="1362040" y="1221227"/>
            <a:chExt cx="1989514" cy="1033272"/>
          </a:xfrm>
        </p:grpSpPr>
        <p:sp>
          <p:nvSpPr>
            <p:cNvPr id="10" name="横卷形 13"/>
            <p:cNvSpPr/>
            <p:nvPr/>
          </p:nvSpPr>
          <p:spPr>
            <a:xfrm>
              <a:off x="1362040" y="1221227"/>
              <a:ext cx="1989514" cy="1033272"/>
            </a:xfrm>
            <a:prstGeom prst="horizontalScroll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文本框 34"/>
            <p:cNvSpPr txBox="1"/>
            <p:nvPr/>
          </p:nvSpPr>
          <p:spPr>
            <a:xfrm>
              <a:off x="1433197" y="1416727"/>
              <a:ext cx="1918357" cy="656470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6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译 文</a:t>
              </a:r>
            </a:p>
          </p:txBody>
        </p:sp>
      </p:grpSp>
      <p:sp>
        <p:nvSpPr>
          <p:cNvPr id="99330" name="Text Box 4"/>
          <p:cNvSpPr txBox="1">
            <a:spLocks noChangeArrowheads="1"/>
          </p:cNvSpPr>
          <p:nvPr/>
        </p:nvSpPr>
        <p:spPr bwMode="auto">
          <a:xfrm>
            <a:off x="920354" y="1726407"/>
            <a:ext cx="7303294" cy="2492990"/>
          </a:xfrm>
          <a:prstGeom prst="rect">
            <a:avLst/>
          </a:prstGeom>
          <a:gradFill rotWithShape="1">
            <a:gsLst>
              <a:gs pos="0">
                <a:srgbClr val="8AF38A"/>
              </a:gs>
              <a:gs pos="50000">
                <a:srgbClr val="B9F5B9"/>
              </a:gs>
              <a:gs pos="100000">
                <a:srgbClr val="DDFADD"/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隶书"/>
              </a:rPr>
              <a:t>    翻译：</a:t>
            </a:r>
            <a:r>
              <a:rPr lang="zh-CN" altLang="en-US" sz="21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看那遥远的牵牛星，明亮的织女星。（织女）伸出细长而白皙的手，摆弄着织机（织着布），发出札札的织布声。一整天也没织成一匹布，哭泣的眼泪如同下雨般滴落。这银河看起来又清又浅，相隔又有多远呢？虽然只隔一条清澈的河流，但他们只能含情凝视，无法用言语交谈。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759752" y="2172891"/>
            <a:ext cx="6574631" cy="2192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3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+mn-ea"/>
              </a:rPr>
              <a:t>这两句写两星相对的清冷环境，以迢迢言牵牛，容易让人联想到远在他乡的游子；以皎皎状织女，光彩照人，容易让人联想女性的娇美的容颜。</a:t>
            </a:r>
            <a:endParaRPr lang="zh-CN" altLang="en-US" sz="23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345414" y="879152"/>
            <a:ext cx="6168629" cy="469359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</a:ln>
          <a:effectLst/>
        </p:spPr>
        <p:txBody>
          <a:bodyPr lIns="68580" tIns="34290" rIns="68580" bIns="34290" anchor="ctr">
            <a:spAutoFit/>
          </a:bodyPr>
          <a:lstStyle/>
          <a:p>
            <a:pPr algn="ctr"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迢迢牵牛星，皎皎河汉女。</a:t>
            </a:r>
            <a:endParaRPr lang="zh-CN" altLang="en-US" sz="2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5091" y="2397921"/>
            <a:ext cx="895350" cy="1980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9"/>
          <p:cNvSpPr>
            <a:spLocks noChangeArrowheads="1"/>
          </p:cNvSpPr>
          <p:nvPr/>
        </p:nvSpPr>
        <p:spPr bwMode="auto">
          <a:xfrm>
            <a:off x="2383632" y="803673"/>
            <a:ext cx="845344" cy="357054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12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9" name="Text Box 9"/>
          <p:cNvSpPr>
            <a:spLocks noChangeArrowheads="1"/>
          </p:cNvSpPr>
          <p:nvPr/>
        </p:nvSpPr>
        <p:spPr bwMode="auto">
          <a:xfrm>
            <a:off x="4350544" y="838200"/>
            <a:ext cx="845344" cy="357054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120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2293152" y="751291"/>
            <a:ext cx="4783931" cy="2469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纤纤擢素手，札札弄机杼。</a:t>
            </a:r>
            <a:endParaRPr lang="en-US" altLang="zh-CN" sz="2600" b="1">
              <a:solidFill>
                <a:srgbClr val="000000"/>
              </a:solidFill>
              <a:latin typeface="楷体" pitchFamily="49" charset="-122"/>
              <a:ea typeface="楷体" pitchFamily="49" charset="-122"/>
              <a:cs typeface="隶书"/>
              <a:sym typeface="隶书"/>
            </a:endParaRPr>
          </a:p>
          <a:p>
            <a:pPr algn="dist">
              <a:lnSpc>
                <a:spcPct val="150000"/>
              </a:lnSpc>
            </a:pPr>
            <a:endParaRPr lang="en-US" altLang="zh-CN" sz="2600" b="1">
              <a:solidFill>
                <a:srgbClr val="000000"/>
              </a:solidFill>
              <a:latin typeface="楷体" pitchFamily="49" charset="-122"/>
              <a:ea typeface="楷体" pitchFamily="49" charset="-122"/>
              <a:cs typeface="隶书"/>
              <a:sym typeface="隶书"/>
            </a:endParaRPr>
          </a:p>
          <a:p>
            <a:pPr algn="dist">
              <a:lnSpc>
                <a:spcPct val="150000"/>
              </a:lnSpc>
            </a:pPr>
            <a:endParaRPr lang="zh-CN" altLang="en-US" sz="2600" b="1">
              <a:solidFill>
                <a:srgbClr val="000000"/>
              </a:solidFill>
              <a:latin typeface="楷体" pitchFamily="49" charset="-122"/>
              <a:ea typeface="楷体" pitchFamily="49" charset="-122"/>
              <a:cs typeface="隶书"/>
              <a:sym typeface="隶书"/>
            </a:endParaRPr>
          </a:p>
          <a:p>
            <a:pPr algn="dist">
              <a:lnSpc>
                <a:spcPct val="150000"/>
              </a:lnSpc>
            </a:pP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终日不成章，泣涕零如雨。</a:t>
            </a:r>
            <a:endParaRPr lang="zh-CN" altLang="en-US" sz="2600" b="1">
              <a:solidFill>
                <a:srgbClr val="000000"/>
              </a:solidFill>
              <a:latin typeface="楷体" pitchFamily="49" charset="-122"/>
              <a:ea typeface="楷体" pitchFamily="49" charset="-122"/>
              <a:cs typeface="隶书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939536" y="1518052"/>
            <a:ext cx="5137547" cy="715581"/>
          </a:xfrm>
          <a:prstGeom prst="rect">
            <a:avLst/>
          </a:prstGeom>
          <a:noFill/>
          <a:ln w="9525">
            <a:solidFill>
              <a:srgbClr val="1ACE02"/>
            </a:solidFill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100" b="1">
                <a:solidFill>
                  <a:srgbClr val="FF00FF"/>
                </a:solidFill>
                <a:latin typeface="楷体" pitchFamily="49" charset="-122"/>
                <a:ea typeface="楷体" pitchFamily="49" charset="-122"/>
                <a:sym typeface="隶书"/>
              </a:rPr>
              <a:t>    这两句写织女的活动，是诗人的想象。织女无心织布，内心悲伤不已。</a:t>
            </a:r>
            <a:endParaRPr lang="zh-CN" altLang="en-US" sz="210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 Box 9"/>
          <p:cNvSpPr>
            <a:spLocks noChangeArrowheads="1"/>
          </p:cNvSpPr>
          <p:nvPr/>
        </p:nvSpPr>
        <p:spPr bwMode="auto">
          <a:xfrm>
            <a:off x="5469737" y="2500313"/>
            <a:ext cx="1197769" cy="357054"/>
          </a:xfrm>
          <a:prstGeom prst="ellips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12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939536" y="3213502"/>
            <a:ext cx="5137547" cy="715581"/>
          </a:xfrm>
          <a:prstGeom prst="rect">
            <a:avLst/>
          </a:prstGeom>
          <a:noFill/>
          <a:ln w="9525">
            <a:solidFill>
              <a:srgbClr val="1ACE02"/>
            </a:solidFill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100" b="1">
                <a:solidFill>
                  <a:srgbClr val="FF00FF"/>
                </a:solidFill>
                <a:latin typeface="楷体" pitchFamily="49" charset="-122"/>
                <a:ea typeface="楷体" pitchFamily="49" charset="-122"/>
                <a:sym typeface="隶书"/>
              </a:rPr>
              <a:t>    比喻、夸张，织女虽整日织布，却织不成匹，其内心悲苦的形象跃然纸上。</a:t>
            </a:r>
            <a:endParaRPr lang="zh-CN" altLang="en-US" sz="210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6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2331252" y="976319"/>
            <a:ext cx="4783931" cy="2469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河汉清且浅，相去复几许。</a:t>
            </a:r>
            <a:endParaRPr lang="en-US" altLang="zh-CN" sz="2600" b="1">
              <a:solidFill>
                <a:srgbClr val="000000"/>
              </a:solidFill>
              <a:latin typeface="楷体" pitchFamily="49" charset="-122"/>
              <a:ea typeface="楷体" pitchFamily="49" charset="-122"/>
              <a:cs typeface="隶书"/>
              <a:sym typeface="隶书"/>
            </a:endParaRPr>
          </a:p>
          <a:p>
            <a:pPr algn="dist">
              <a:lnSpc>
                <a:spcPct val="150000"/>
              </a:lnSpc>
            </a:pPr>
            <a:endParaRPr lang="en-US" altLang="zh-CN" sz="2600" b="1">
              <a:solidFill>
                <a:srgbClr val="000000"/>
              </a:solidFill>
              <a:latin typeface="楷体" pitchFamily="49" charset="-122"/>
              <a:ea typeface="楷体" pitchFamily="49" charset="-122"/>
              <a:cs typeface="隶书"/>
              <a:sym typeface="隶书"/>
            </a:endParaRPr>
          </a:p>
          <a:p>
            <a:pPr algn="dist">
              <a:lnSpc>
                <a:spcPct val="150000"/>
              </a:lnSpc>
            </a:pPr>
            <a:endParaRPr lang="en-US" altLang="zh-CN" sz="2600" b="1">
              <a:solidFill>
                <a:srgbClr val="000000"/>
              </a:solidFill>
              <a:latin typeface="楷体" pitchFamily="49" charset="-122"/>
              <a:ea typeface="楷体" pitchFamily="49" charset="-122"/>
              <a:cs typeface="隶书"/>
              <a:sym typeface="隶书"/>
            </a:endParaRPr>
          </a:p>
          <a:p>
            <a:pPr algn="dist">
              <a:lnSpc>
                <a:spcPct val="150000"/>
              </a:lnSpc>
            </a:pP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盈盈一水间，脉脉不得语。</a:t>
            </a:r>
            <a:endParaRPr lang="zh-CN" altLang="en-US" sz="2600" b="1">
              <a:solidFill>
                <a:srgbClr val="000000"/>
              </a:solidFill>
              <a:latin typeface="楷体" pitchFamily="49" charset="-122"/>
              <a:ea typeface="楷体" pitchFamily="49" charset="-122"/>
              <a:cs typeface="隶书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028826" y="1721647"/>
            <a:ext cx="5136356" cy="715581"/>
          </a:xfrm>
          <a:prstGeom prst="rect">
            <a:avLst/>
          </a:prstGeom>
          <a:noFill/>
          <a:ln w="9525">
            <a:solidFill>
              <a:srgbClr val="1ACE02"/>
            </a:solidFill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100" b="1">
                <a:solidFill>
                  <a:srgbClr val="FF00FF"/>
                </a:solidFill>
                <a:latin typeface="楷体" pitchFamily="49" charset="-122"/>
                <a:ea typeface="楷体" pitchFamily="49" charset="-122"/>
                <a:sym typeface="隶书"/>
              </a:rPr>
              <a:t>    这两句是诗人的慨叹，抒发了对天下有情人难成眷属的同情。</a:t>
            </a:r>
            <a:endParaRPr lang="zh-CN" altLang="en-US" sz="210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028826" y="3446864"/>
            <a:ext cx="5136356" cy="715581"/>
          </a:xfrm>
          <a:prstGeom prst="rect">
            <a:avLst/>
          </a:prstGeom>
          <a:noFill/>
          <a:ln w="9525">
            <a:solidFill>
              <a:srgbClr val="1ACE02"/>
            </a:solidFill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100" b="1">
                <a:solidFill>
                  <a:srgbClr val="FF00FF"/>
                </a:solidFill>
                <a:latin typeface="楷体" pitchFamily="49" charset="-122"/>
                <a:ea typeface="楷体" pitchFamily="49" charset="-122"/>
                <a:sym typeface="隶书"/>
              </a:rPr>
              <a:t>    银河虽浅，但织女与牛郎只能脉脉相望而不能言语，多么无奈。</a:t>
            </a:r>
            <a:endParaRPr lang="zh-CN" altLang="en-US" sz="210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599010" y="1373982"/>
            <a:ext cx="6892528" cy="2192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3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3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+mn-ea"/>
              </a:rPr>
              <a:t>诗人直抒胸臆，银河既清且浅，相去不远，又不得语，更突出离别之苦！美好的情、景与残酷的现实形成巨大的矛盾反差，从而使诗意更加哀怨动人。</a:t>
            </a:r>
            <a:endParaRPr lang="zh-CN" altLang="en-US" sz="23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963" y="1922860"/>
            <a:ext cx="89416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AutoShape 10"/>
          <p:cNvSpPr>
            <a:spLocks noChangeArrowheads="1"/>
          </p:cNvSpPr>
          <p:nvPr/>
        </p:nvSpPr>
        <p:spPr bwMode="auto">
          <a:xfrm>
            <a:off x="827493" y="1013223"/>
            <a:ext cx="1351359" cy="654844"/>
          </a:xfrm>
          <a:prstGeom prst="flowChartAlternateProcess">
            <a:avLst/>
          </a:prstGeom>
          <a:solidFill>
            <a:srgbClr val="A474EC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68580" tIns="34290" rIns="68580" bIns="34290" anchor="ctr"/>
          <a:lstStyle/>
          <a:p>
            <a:pPr algn="ctr"/>
            <a:r>
              <a:rPr lang="zh-CN" altLang="en-US" sz="23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赏析</a:t>
            </a:r>
          </a:p>
        </p:txBody>
      </p:sp>
      <p:sp>
        <p:nvSpPr>
          <p:cNvPr id="104450" name="矩形 5"/>
          <p:cNvSpPr>
            <a:spLocks noChangeArrowheads="1"/>
          </p:cNvSpPr>
          <p:nvPr/>
        </p:nvSpPr>
        <p:spPr bwMode="auto">
          <a:xfrm>
            <a:off x="827485" y="1995488"/>
            <a:ext cx="7767638" cy="2008242"/>
          </a:xfrm>
          <a:prstGeom prst="rect">
            <a:avLst/>
          </a:prstGeom>
          <a:gradFill rotWithShape="1">
            <a:gsLst>
              <a:gs pos="0">
                <a:srgbClr val="FFFF80"/>
              </a:gs>
              <a:gs pos="50000">
                <a:srgbClr val="FFFFB3"/>
              </a:gs>
              <a:gs pos="100000">
                <a:srgbClr val="FFFFDA"/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100" b="1" noProof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在内容上，本诗起首两句描写牵牛、织女两星相对的清冷环境，于景中寄寓离愁；中间四句以织女的动作、神态写出她内心的哀怨；最后四句直接抒发诗人的慨叹，暗示离别的根源。诗中充满着浓厚的浪漫气息，将神话和现实和谐地结合了起来。</a:t>
            </a:r>
            <a:endParaRPr lang="zh-CN" altLang="en-US" sz="210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push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25204" y="2571754"/>
            <a:ext cx="6287690" cy="15478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织女因思念一河之隔而不能相见的牛郎而无心织布，哀怨流泪。作者借写牛郎织女的不能相会，揭示出现实和愿望的矛盾。</a:t>
            </a: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75068" y="493127"/>
            <a:ext cx="7891463" cy="992579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</a:ln>
          <a:effectLst/>
        </p:spPr>
        <p:txBody>
          <a:bodyPr lIns="68580" tIns="34290" rIns="68580" bIns="34290" anchor="ctr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织女整天忙碌地织布，为什么还是“不成章”“泣涕零如雨”呢？作者借此想表达什么？</a:t>
            </a:r>
            <a:endParaRPr lang="zh-CN" altLang="en-US" sz="20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92981" y="1389461"/>
            <a:ext cx="7158038" cy="350427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全篇有六句以叠词起头：</a:t>
            </a:r>
            <a:endParaRPr lang="en-US" altLang="zh-CN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迢迢：</a:t>
            </a: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写出了牛郎星与织女星距离之远；</a:t>
            </a:r>
            <a:endParaRPr lang="en-US" altLang="zh-CN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皎皎：</a:t>
            </a: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突出织女星清亮的光辉，使人联想到织女娇美的容颜；</a:t>
            </a:r>
            <a:endParaRPr lang="en-US" altLang="zh-CN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纤纤：</a:t>
            </a: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写出了织女细长的双手，使人联想到她温柔的体态和气质；</a:t>
            </a:r>
            <a:endParaRPr lang="en-US" altLang="zh-CN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札札：</a:t>
            </a: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织布声，使人联想到织女娴熟的织技；</a:t>
            </a:r>
            <a:endParaRPr lang="en-US" altLang="zh-CN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盈盈：</a:t>
            </a: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写出了银河的清澈；</a:t>
            </a:r>
            <a:endParaRPr lang="en-US" altLang="zh-CN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脉脉：</a:t>
            </a: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写出了织女与牛郎相视时的情态。</a:t>
            </a:r>
            <a:endParaRPr lang="en-US" altLang="zh-CN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这些叠词或描绘景物，或刻画形象，或叙述情境，无不生动传神，既增强了诗句的节奏感和音乐感，又自然贴切地传达出了人物内心的情感。</a:t>
            </a: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728663" y="565605"/>
            <a:ext cx="7036594" cy="53091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</a:ln>
          <a:effectLst/>
        </p:spPr>
        <p:txBody>
          <a:bodyPr lIns="68580" tIns="34290" rIns="68580" bIns="34290" anchor="ctr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迢迢牵牛星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多用叠词，这些叠词有什么作用？</a:t>
            </a:r>
            <a:endParaRPr lang="zh-CN" altLang="en-US" sz="20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1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533" y="402431"/>
            <a:ext cx="2035969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73960"/>
            <a:ext cx="9144000" cy="3292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873" name="组合 18"/>
          <p:cNvGrpSpPr>
            <a:grpSpLocks/>
          </p:cNvGrpSpPr>
          <p:nvPr/>
        </p:nvGrpSpPr>
        <p:grpSpPr bwMode="auto">
          <a:xfrm>
            <a:off x="1469239" y="1702594"/>
            <a:ext cx="1014413" cy="1025498"/>
            <a:chOff x="1794458" y="2269846"/>
            <a:chExt cx="1352894" cy="1367631"/>
          </a:xfrm>
        </p:grpSpPr>
        <p:grpSp>
          <p:nvGrpSpPr>
            <p:cNvPr id="79931" name="组合 1"/>
            <p:cNvGrpSpPr>
              <a:grpSpLocks noChangeAspect="1"/>
            </p:cNvGrpSpPr>
            <p:nvPr/>
          </p:nvGrpSpPr>
          <p:grpSpPr bwMode="auto">
            <a:xfrm>
              <a:off x="1794458" y="2269846"/>
              <a:ext cx="1352894" cy="1349671"/>
              <a:chOff x="5000955" y="529393"/>
              <a:chExt cx="2176324" cy="2171141"/>
            </a:xfrm>
          </p:grpSpPr>
          <p:sp>
            <p:nvSpPr>
              <p:cNvPr id="3" name="矩形 2"/>
              <p:cNvSpPr/>
              <p:nvPr/>
            </p:nvSpPr>
            <p:spPr bwMode="auto">
              <a:xfrm>
                <a:off x="5000955" y="529393"/>
                <a:ext cx="2171215" cy="2171141"/>
              </a:xfrm>
              <a:prstGeom prst="rect">
                <a:avLst/>
              </a:prstGeom>
              <a:noFill/>
              <a:ln w="1905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 dirty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grpSp>
            <p:nvGrpSpPr>
              <p:cNvPr id="79934" name="组合 63"/>
              <p:cNvGrpSpPr>
                <a:grpSpLocks/>
              </p:cNvGrpSpPr>
              <p:nvPr/>
            </p:nvGrpSpPr>
            <p:grpSpPr bwMode="auto">
              <a:xfrm>
                <a:off x="5000957" y="529395"/>
                <a:ext cx="2176322" cy="2171139"/>
                <a:chOff x="2965248" y="4797909"/>
                <a:chExt cx="1428079" cy="1428079"/>
              </a:xfrm>
            </p:grpSpPr>
            <p:cxnSp>
              <p:nvCxnSpPr>
                <p:cNvPr id="79935" name="直接连接符 64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190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</p:spPr>
            </p:cxnSp>
            <p:cxnSp>
              <p:nvCxnSpPr>
                <p:cNvPr id="79936" name="直接连接符 65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190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</p:spPr>
            </p:cxnSp>
          </p:grpSp>
        </p:grpSp>
        <p:sp>
          <p:nvSpPr>
            <p:cNvPr id="79932" name="TextBox 31"/>
            <p:cNvSpPr txBox="1">
              <a:spLocks noChangeArrowheads="1"/>
            </p:cNvSpPr>
            <p:nvPr/>
          </p:nvSpPr>
          <p:spPr bwMode="auto">
            <a:xfrm>
              <a:off x="1868810" y="2282962"/>
              <a:ext cx="1131200" cy="1354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6000" b="1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侯</a:t>
              </a:r>
            </a:p>
          </p:txBody>
        </p:sp>
      </p:grpSp>
      <p:grpSp>
        <p:nvGrpSpPr>
          <p:cNvPr id="79874" name="组合 19"/>
          <p:cNvGrpSpPr>
            <a:grpSpLocks/>
          </p:cNvGrpSpPr>
          <p:nvPr/>
        </p:nvGrpSpPr>
        <p:grpSpPr bwMode="auto">
          <a:xfrm>
            <a:off x="3089681" y="1702594"/>
            <a:ext cx="1015603" cy="1025498"/>
            <a:chOff x="3833605" y="2269846"/>
            <a:chExt cx="1352894" cy="1367631"/>
          </a:xfrm>
        </p:grpSpPr>
        <p:grpSp>
          <p:nvGrpSpPr>
            <p:cNvPr id="79925" name="组合 67"/>
            <p:cNvGrpSpPr>
              <a:grpSpLocks noChangeAspect="1"/>
            </p:cNvGrpSpPr>
            <p:nvPr/>
          </p:nvGrpSpPr>
          <p:grpSpPr bwMode="auto">
            <a:xfrm>
              <a:off x="3833605" y="2269846"/>
              <a:ext cx="1352894" cy="1349671"/>
              <a:chOff x="5000955" y="529393"/>
              <a:chExt cx="2176324" cy="2171141"/>
            </a:xfrm>
          </p:grpSpPr>
          <p:sp>
            <p:nvSpPr>
              <p:cNvPr id="69" name="矩形 68"/>
              <p:cNvSpPr/>
              <p:nvPr/>
            </p:nvSpPr>
            <p:spPr bwMode="auto">
              <a:xfrm>
                <a:off x="5000955" y="529393"/>
                <a:ext cx="2171221" cy="2171141"/>
              </a:xfrm>
              <a:prstGeom prst="rect">
                <a:avLst/>
              </a:prstGeom>
              <a:noFill/>
              <a:ln w="1905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 dirty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grpSp>
            <p:nvGrpSpPr>
              <p:cNvPr id="79928" name="组合 63"/>
              <p:cNvGrpSpPr>
                <a:grpSpLocks/>
              </p:cNvGrpSpPr>
              <p:nvPr/>
            </p:nvGrpSpPr>
            <p:grpSpPr bwMode="auto">
              <a:xfrm>
                <a:off x="5000957" y="529395"/>
                <a:ext cx="2176322" cy="2171139"/>
                <a:chOff x="2965248" y="4797909"/>
                <a:chExt cx="1428079" cy="1428079"/>
              </a:xfrm>
            </p:grpSpPr>
            <p:cxnSp>
              <p:nvCxnSpPr>
                <p:cNvPr id="79929" name="直接连接符 64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190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</p:spPr>
            </p:cxnSp>
            <p:cxnSp>
              <p:nvCxnSpPr>
                <p:cNvPr id="79930" name="直接连接符 65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190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</p:spPr>
            </p:cxnSp>
          </p:grpSp>
        </p:grpSp>
        <p:sp>
          <p:nvSpPr>
            <p:cNvPr id="79926" name="TextBox 31"/>
            <p:cNvSpPr txBox="1">
              <a:spLocks noChangeArrowheads="1"/>
            </p:cNvSpPr>
            <p:nvPr/>
          </p:nvSpPr>
          <p:spPr bwMode="auto">
            <a:xfrm>
              <a:off x="3907957" y="2282962"/>
              <a:ext cx="1131200" cy="1354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6000" b="1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章</a:t>
              </a:r>
            </a:p>
          </p:txBody>
        </p:sp>
      </p:grpSp>
      <p:grpSp>
        <p:nvGrpSpPr>
          <p:cNvPr id="79875" name="组合 20"/>
          <p:cNvGrpSpPr>
            <a:grpSpLocks/>
          </p:cNvGrpSpPr>
          <p:nvPr/>
        </p:nvGrpSpPr>
        <p:grpSpPr bwMode="auto">
          <a:xfrm>
            <a:off x="4711311" y="1702594"/>
            <a:ext cx="1014413" cy="1025498"/>
            <a:chOff x="6020094" y="2269846"/>
            <a:chExt cx="1352894" cy="1367631"/>
          </a:xfrm>
        </p:grpSpPr>
        <p:grpSp>
          <p:nvGrpSpPr>
            <p:cNvPr id="79919" name="组合 73"/>
            <p:cNvGrpSpPr>
              <a:grpSpLocks noChangeAspect="1"/>
            </p:cNvGrpSpPr>
            <p:nvPr/>
          </p:nvGrpSpPr>
          <p:grpSpPr bwMode="auto">
            <a:xfrm>
              <a:off x="6020094" y="2269846"/>
              <a:ext cx="1352894" cy="1349671"/>
              <a:chOff x="5000955" y="529393"/>
              <a:chExt cx="2176324" cy="2171141"/>
            </a:xfrm>
          </p:grpSpPr>
          <p:sp>
            <p:nvSpPr>
              <p:cNvPr id="75" name="矩形 74"/>
              <p:cNvSpPr/>
              <p:nvPr/>
            </p:nvSpPr>
            <p:spPr bwMode="auto">
              <a:xfrm>
                <a:off x="5000955" y="529393"/>
                <a:ext cx="2171215" cy="2171141"/>
              </a:xfrm>
              <a:prstGeom prst="rect">
                <a:avLst/>
              </a:prstGeom>
              <a:noFill/>
              <a:ln w="1905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 dirty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grpSp>
            <p:nvGrpSpPr>
              <p:cNvPr id="79922" name="组合 63"/>
              <p:cNvGrpSpPr>
                <a:grpSpLocks/>
              </p:cNvGrpSpPr>
              <p:nvPr/>
            </p:nvGrpSpPr>
            <p:grpSpPr bwMode="auto">
              <a:xfrm>
                <a:off x="5000957" y="529395"/>
                <a:ext cx="2176322" cy="2171139"/>
                <a:chOff x="2965248" y="4797909"/>
                <a:chExt cx="1428079" cy="1428079"/>
              </a:xfrm>
            </p:grpSpPr>
            <p:cxnSp>
              <p:nvCxnSpPr>
                <p:cNvPr id="79923" name="直接连接符 64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190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</p:spPr>
            </p:cxnSp>
            <p:cxnSp>
              <p:nvCxnSpPr>
                <p:cNvPr id="79924" name="直接连接符 65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190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</p:spPr>
            </p:cxnSp>
          </p:grpSp>
        </p:grpSp>
        <p:sp>
          <p:nvSpPr>
            <p:cNvPr id="79920" name="TextBox 31"/>
            <p:cNvSpPr txBox="1">
              <a:spLocks noChangeArrowheads="1"/>
            </p:cNvSpPr>
            <p:nvPr/>
          </p:nvSpPr>
          <p:spPr bwMode="auto">
            <a:xfrm>
              <a:off x="6094446" y="2282962"/>
              <a:ext cx="1131200" cy="1354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6000" b="1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泣</a:t>
              </a:r>
            </a:p>
          </p:txBody>
        </p:sp>
      </p:grpSp>
      <p:grpSp>
        <p:nvGrpSpPr>
          <p:cNvPr id="79876" name="组合 21"/>
          <p:cNvGrpSpPr>
            <a:grpSpLocks/>
          </p:cNvGrpSpPr>
          <p:nvPr/>
        </p:nvGrpSpPr>
        <p:grpSpPr bwMode="auto">
          <a:xfrm>
            <a:off x="6331752" y="1702594"/>
            <a:ext cx="1014413" cy="1025498"/>
            <a:chOff x="8277712" y="2269846"/>
            <a:chExt cx="1352894" cy="1367631"/>
          </a:xfrm>
        </p:grpSpPr>
        <p:grpSp>
          <p:nvGrpSpPr>
            <p:cNvPr id="79913" name="组合 79"/>
            <p:cNvGrpSpPr>
              <a:grpSpLocks noChangeAspect="1"/>
            </p:cNvGrpSpPr>
            <p:nvPr/>
          </p:nvGrpSpPr>
          <p:grpSpPr bwMode="auto">
            <a:xfrm>
              <a:off x="8277712" y="2269846"/>
              <a:ext cx="1352894" cy="1349671"/>
              <a:chOff x="5000955" y="529393"/>
              <a:chExt cx="2176324" cy="2171141"/>
            </a:xfrm>
          </p:grpSpPr>
          <p:sp>
            <p:nvSpPr>
              <p:cNvPr id="81" name="矩形 80"/>
              <p:cNvSpPr/>
              <p:nvPr/>
            </p:nvSpPr>
            <p:spPr bwMode="auto">
              <a:xfrm>
                <a:off x="5000955" y="529393"/>
                <a:ext cx="2171215" cy="2171141"/>
              </a:xfrm>
              <a:prstGeom prst="rect">
                <a:avLst/>
              </a:prstGeom>
              <a:noFill/>
              <a:ln w="1905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 dirty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grpSp>
            <p:nvGrpSpPr>
              <p:cNvPr id="79916" name="组合 63"/>
              <p:cNvGrpSpPr>
                <a:grpSpLocks/>
              </p:cNvGrpSpPr>
              <p:nvPr/>
            </p:nvGrpSpPr>
            <p:grpSpPr bwMode="auto">
              <a:xfrm>
                <a:off x="5000957" y="529395"/>
                <a:ext cx="2176322" cy="2171139"/>
                <a:chOff x="2965248" y="4797909"/>
                <a:chExt cx="1428079" cy="1428079"/>
              </a:xfrm>
            </p:grpSpPr>
            <p:cxnSp>
              <p:nvCxnSpPr>
                <p:cNvPr id="79917" name="直接连接符 64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190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</p:spPr>
            </p:cxnSp>
            <p:cxnSp>
              <p:nvCxnSpPr>
                <p:cNvPr id="79918" name="直接连接符 65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190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</p:spPr>
            </p:cxnSp>
          </p:grpSp>
        </p:grpSp>
        <p:sp>
          <p:nvSpPr>
            <p:cNvPr id="79914" name="TextBox 31"/>
            <p:cNvSpPr txBox="1">
              <a:spLocks noChangeArrowheads="1"/>
            </p:cNvSpPr>
            <p:nvPr/>
          </p:nvSpPr>
          <p:spPr bwMode="auto">
            <a:xfrm>
              <a:off x="8352064" y="2282962"/>
              <a:ext cx="1131200" cy="1354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6000" b="1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盈</a:t>
              </a:r>
            </a:p>
          </p:txBody>
        </p:sp>
      </p:grpSp>
      <p:grpSp>
        <p:nvGrpSpPr>
          <p:cNvPr id="79877" name="组合 14"/>
          <p:cNvGrpSpPr>
            <a:grpSpLocks/>
          </p:cNvGrpSpPr>
          <p:nvPr/>
        </p:nvGrpSpPr>
        <p:grpSpPr bwMode="auto">
          <a:xfrm>
            <a:off x="1469239" y="3430192"/>
            <a:ext cx="1014413" cy="1025498"/>
            <a:chOff x="1801042" y="4560048"/>
            <a:chExt cx="1352894" cy="1367631"/>
          </a:xfrm>
        </p:grpSpPr>
        <p:grpSp>
          <p:nvGrpSpPr>
            <p:cNvPr id="79907" name="组合 85"/>
            <p:cNvGrpSpPr>
              <a:grpSpLocks noChangeAspect="1"/>
            </p:cNvGrpSpPr>
            <p:nvPr/>
          </p:nvGrpSpPr>
          <p:grpSpPr bwMode="auto">
            <a:xfrm>
              <a:off x="1801042" y="4560048"/>
              <a:ext cx="1352894" cy="1349671"/>
              <a:chOff x="5000955" y="529393"/>
              <a:chExt cx="2176324" cy="2171141"/>
            </a:xfrm>
          </p:grpSpPr>
          <p:sp>
            <p:nvSpPr>
              <p:cNvPr id="87" name="矩形 86"/>
              <p:cNvSpPr/>
              <p:nvPr/>
            </p:nvSpPr>
            <p:spPr bwMode="auto">
              <a:xfrm>
                <a:off x="5000955" y="529393"/>
                <a:ext cx="2171215" cy="2171141"/>
              </a:xfrm>
              <a:prstGeom prst="rect">
                <a:avLst/>
              </a:prstGeom>
              <a:noFill/>
              <a:ln w="1905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 dirty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grpSp>
            <p:nvGrpSpPr>
              <p:cNvPr id="79910" name="组合 63"/>
              <p:cNvGrpSpPr>
                <a:grpSpLocks/>
              </p:cNvGrpSpPr>
              <p:nvPr/>
            </p:nvGrpSpPr>
            <p:grpSpPr bwMode="auto">
              <a:xfrm>
                <a:off x="5000957" y="529395"/>
                <a:ext cx="2176322" cy="2171139"/>
                <a:chOff x="2965248" y="4797909"/>
                <a:chExt cx="1428079" cy="1428079"/>
              </a:xfrm>
            </p:grpSpPr>
            <p:cxnSp>
              <p:nvCxnSpPr>
                <p:cNvPr id="79911" name="直接连接符 64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190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</p:spPr>
            </p:cxnSp>
            <p:cxnSp>
              <p:nvCxnSpPr>
                <p:cNvPr id="79912" name="直接连接符 65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190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</p:spPr>
            </p:cxnSp>
          </p:grpSp>
        </p:grpSp>
        <p:sp>
          <p:nvSpPr>
            <p:cNvPr id="79908" name="TextBox 31"/>
            <p:cNvSpPr txBox="1">
              <a:spLocks noChangeArrowheads="1"/>
            </p:cNvSpPr>
            <p:nvPr/>
          </p:nvSpPr>
          <p:spPr bwMode="auto">
            <a:xfrm>
              <a:off x="1875394" y="4573164"/>
              <a:ext cx="1131200" cy="1354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6000" b="1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脉</a:t>
              </a:r>
            </a:p>
          </p:txBody>
        </p:sp>
      </p:grpSp>
      <p:grpSp>
        <p:nvGrpSpPr>
          <p:cNvPr id="79878" name="组合 15"/>
          <p:cNvGrpSpPr>
            <a:grpSpLocks/>
          </p:cNvGrpSpPr>
          <p:nvPr/>
        </p:nvGrpSpPr>
        <p:grpSpPr bwMode="auto">
          <a:xfrm>
            <a:off x="3089681" y="3430192"/>
            <a:ext cx="1015603" cy="1025498"/>
            <a:chOff x="3830383" y="4573164"/>
            <a:chExt cx="1352894" cy="1367631"/>
          </a:xfrm>
        </p:grpSpPr>
        <p:grpSp>
          <p:nvGrpSpPr>
            <p:cNvPr id="79901" name="组合 91"/>
            <p:cNvGrpSpPr>
              <a:grpSpLocks noChangeAspect="1"/>
            </p:cNvGrpSpPr>
            <p:nvPr/>
          </p:nvGrpSpPr>
          <p:grpSpPr bwMode="auto">
            <a:xfrm>
              <a:off x="3830383" y="4573164"/>
              <a:ext cx="1352894" cy="1349671"/>
              <a:chOff x="5000955" y="529393"/>
              <a:chExt cx="2176324" cy="2171141"/>
            </a:xfrm>
          </p:grpSpPr>
          <p:sp>
            <p:nvSpPr>
              <p:cNvPr id="93" name="矩形 92"/>
              <p:cNvSpPr/>
              <p:nvPr/>
            </p:nvSpPr>
            <p:spPr bwMode="auto">
              <a:xfrm>
                <a:off x="5000955" y="529393"/>
                <a:ext cx="2171221" cy="2171141"/>
              </a:xfrm>
              <a:prstGeom prst="rect">
                <a:avLst/>
              </a:prstGeom>
              <a:noFill/>
              <a:ln w="1905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 dirty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grpSp>
            <p:nvGrpSpPr>
              <p:cNvPr id="79904" name="组合 63"/>
              <p:cNvGrpSpPr>
                <a:grpSpLocks/>
              </p:cNvGrpSpPr>
              <p:nvPr/>
            </p:nvGrpSpPr>
            <p:grpSpPr bwMode="auto">
              <a:xfrm>
                <a:off x="5000957" y="529395"/>
                <a:ext cx="2176322" cy="2171139"/>
                <a:chOff x="2965248" y="4797909"/>
                <a:chExt cx="1428079" cy="1428079"/>
              </a:xfrm>
            </p:grpSpPr>
            <p:cxnSp>
              <p:nvCxnSpPr>
                <p:cNvPr id="79905" name="直接连接符 64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190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</p:spPr>
            </p:cxnSp>
            <p:cxnSp>
              <p:nvCxnSpPr>
                <p:cNvPr id="79906" name="直接连接符 65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190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</p:spPr>
            </p:cxnSp>
          </p:grpSp>
        </p:grpSp>
        <p:sp>
          <p:nvSpPr>
            <p:cNvPr id="79902" name="TextBox 31"/>
            <p:cNvSpPr txBox="1">
              <a:spLocks noChangeArrowheads="1"/>
            </p:cNvSpPr>
            <p:nvPr/>
          </p:nvSpPr>
          <p:spPr bwMode="auto">
            <a:xfrm>
              <a:off x="3904735" y="4586280"/>
              <a:ext cx="1131200" cy="1354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6000" b="1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栖</a:t>
              </a:r>
            </a:p>
          </p:txBody>
        </p:sp>
      </p:grpSp>
      <p:grpSp>
        <p:nvGrpSpPr>
          <p:cNvPr id="79879" name="组合 16"/>
          <p:cNvGrpSpPr>
            <a:grpSpLocks/>
          </p:cNvGrpSpPr>
          <p:nvPr/>
        </p:nvGrpSpPr>
        <p:grpSpPr bwMode="auto">
          <a:xfrm>
            <a:off x="4711311" y="3430192"/>
            <a:ext cx="1014413" cy="1025498"/>
            <a:chOff x="6020094" y="4560048"/>
            <a:chExt cx="1352894" cy="1367631"/>
          </a:xfrm>
        </p:grpSpPr>
        <p:grpSp>
          <p:nvGrpSpPr>
            <p:cNvPr id="79895" name="组合 97"/>
            <p:cNvGrpSpPr>
              <a:grpSpLocks noChangeAspect="1"/>
            </p:cNvGrpSpPr>
            <p:nvPr/>
          </p:nvGrpSpPr>
          <p:grpSpPr bwMode="auto">
            <a:xfrm>
              <a:off x="6020094" y="4560048"/>
              <a:ext cx="1352894" cy="1349671"/>
              <a:chOff x="5000955" y="529393"/>
              <a:chExt cx="2176324" cy="2171141"/>
            </a:xfrm>
          </p:grpSpPr>
          <p:sp>
            <p:nvSpPr>
              <p:cNvPr id="99" name="矩形 98"/>
              <p:cNvSpPr/>
              <p:nvPr/>
            </p:nvSpPr>
            <p:spPr bwMode="auto">
              <a:xfrm>
                <a:off x="5000955" y="529393"/>
                <a:ext cx="2171215" cy="2171141"/>
              </a:xfrm>
              <a:prstGeom prst="rect">
                <a:avLst/>
              </a:prstGeom>
              <a:noFill/>
              <a:ln w="1905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 dirty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grpSp>
            <p:nvGrpSpPr>
              <p:cNvPr id="79898" name="组合 63"/>
              <p:cNvGrpSpPr>
                <a:grpSpLocks/>
              </p:cNvGrpSpPr>
              <p:nvPr/>
            </p:nvGrpSpPr>
            <p:grpSpPr bwMode="auto">
              <a:xfrm>
                <a:off x="5000957" y="529395"/>
                <a:ext cx="2176322" cy="2171139"/>
                <a:chOff x="2965248" y="4797909"/>
                <a:chExt cx="1428079" cy="1428079"/>
              </a:xfrm>
            </p:grpSpPr>
            <p:cxnSp>
              <p:nvCxnSpPr>
                <p:cNvPr id="79899" name="直接连接符 64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190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</p:spPr>
            </p:cxnSp>
            <p:cxnSp>
              <p:nvCxnSpPr>
                <p:cNvPr id="79900" name="直接连接符 65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190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</p:spPr>
            </p:cxnSp>
          </p:grpSp>
        </p:grpSp>
        <p:sp>
          <p:nvSpPr>
            <p:cNvPr id="79896" name="TextBox 31"/>
            <p:cNvSpPr txBox="1">
              <a:spLocks noChangeArrowheads="1"/>
            </p:cNvSpPr>
            <p:nvPr/>
          </p:nvSpPr>
          <p:spPr bwMode="auto">
            <a:xfrm>
              <a:off x="6094446" y="4573164"/>
              <a:ext cx="1131200" cy="1354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6000" b="1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鸦</a:t>
              </a:r>
            </a:p>
          </p:txBody>
        </p:sp>
      </p:grpSp>
      <p:sp>
        <p:nvSpPr>
          <p:cNvPr id="122" name="文本框 121"/>
          <p:cNvSpPr txBox="1">
            <a:spLocks noChangeArrowheads="1"/>
          </p:cNvSpPr>
          <p:nvPr/>
        </p:nvSpPr>
        <p:spPr bwMode="auto">
          <a:xfrm>
            <a:off x="1669698" y="1200151"/>
            <a:ext cx="624209" cy="453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ctr">
              <a:spcBef>
                <a:spcPts val="900"/>
              </a:spcBef>
            </a:pPr>
            <a:r>
              <a:rPr lang="en-US" altLang="zh-CN" sz="2500" b="1">
                <a:solidFill>
                  <a:srgbClr val="0000FF"/>
                </a:solidFill>
                <a:latin typeface="宋体" charset="-122"/>
              </a:rPr>
              <a:t>hóu</a:t>
            </a:r>
          </a:p>
        </p:txBody>
      </p:sp>
      <p:sp>
        <p:nvSpPr>
          <p:cNvPr id="123" name="文本框 122"/>
          <p:cNvSpPr txBox="1">
            <a:spLocks noChangeArrowheads="1"/>
          </p:cNvSpPr>
          <p:nvPr/>
        </p:nvSpPr>
        <p:spPr bwMode="auto">
          <a:xfrm>
            <a:off x="3080604" y="1200151"/>
            <a:ext cx="948016" cy="453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ctr">
              <a:spcBef>
                <a:spcPts val="900"/>
              </a:spcBef>
            </a:pPr>
            <a:r>
              <a:rPr lang="en-US" altLang="zh-CN" sz="2500" b="1">
                <a:solidFill>
                  <a:srgbClr val="0000FF"/>
                </a:solidFill>
                <a:latin typeface="宋体" charset="-122"/>
              </a:rPr>
              <a:t>zhānɡ</a:t>
            </a:r>
          </a:p>
        </p:txBody>
      </p:sp>
      <p:sp>
        <p:nvSpPr>
          <p:cNvPr id="124" name="文本框 123"/>
          <p:cNvSpPr txBox="1">
            <a:spLocks noChangeArrowheads="1"/>
          </p:cNvSpPr>
          <p:nvPr/>
        </p:nvSpPr>
        <p:spPr bwMode="auto">
          <a:xfrm>
            <a:off x="4948663" y="1200151"/>
            <a:ext cx="462306" cy="453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ctr">
              <a:spcBef>
                <a:spcPts val="900"/>
              </a:spcBef>
            </a:pPr>
            <a:r>
              <a:rPr lang="en-US" altLang="zh-CN" sz="2500" b="1">
                <a:solidFill>
                  <a:srgbClr val="0000FF"/>
                </a:solidFill>
                <a:latin typeface="宋体" charset="-122"/>
              </a:rPr>
              <a:t>qì</a:t>
            </a:r>
          </a:p>
        </p:txBody>
      </p:sp>
      <p:sp>
        <p:nvSpPr>
          <p:cNvPr id="125" name="文本框 124"/>
          <p:cNvSpPr txBox="1">
            <a:spLocks noChangeArrowheads="1"/>
          </p:cNvSpPr>
          <p:nvPr/>
        </p:nvSpPr>
        <p:spPr bwMode="auto">
          <a:xfrm>
            <a:off x="6461971" y="1200151"/>
            <a:ext cx="786113" cy="453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2500" b="1">
                <a:solidFill>
                  <a:srgbClr val="0000FF"/>
                </a:solidFill>
                <a:latin typeface="宋体" charset="-122"/>
              </a:rPr>
              <a:t>yínɡ</a:t>
            </a:r>
          </a:p>
        </p:txBody>
      </p:sp>
      <p:sp>
        <p:nvSpPr>
          <p:cNvPr id="126" name="文本框 125"/>
          <p:cNvSpPr txBox="1">
            <a:spLocks noChangeArrowheads="1"/>
          </p:cNvSpPr>
          <p:nvPr/>
        </p:nvSpPr>
        <p:spPr bwMode="auto">
          <a:xfrm>
            <a:off x="1744690" y="2918223"/>
            <a:ext cx="462306" cy="453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ctr">
              <a:spcBef>
                <a:spcPts val="900"/>
              </a:spcBef>
            </a:pPr>
            <a:r>
              <a:rPr lang="en-US" altLang="zh-CN" sz="2500" b="1">
                <a:solidFill>
                  <a:srgbClr val="0000FF"/>
                </a:solidFill>
                <a:latin typeface="宋体" charset="-122"/>
              </a:rPr>
              <a:t>mò</a:t>
            </a:r>
          </a:p>
        </p:txBody>
      </p:sp>
      <p:sp>
        <p:nvSpPr>
          <p:cNvPr id="128" name="文本框 127"/>
          <p:cNvSpPr txBox="1">
            <a:spLocks noChangeArrowheads="1"/>
          </p:cNvSpPr>
          <p:nvPr/>
        </p:nvSpPr>
        <p:spPr bwMode="auto">
          <a:xfrm>
            <a:off x="3384182" y="2918223"/>
            <a:ext cx="462306" cy="453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2500" b="1">
                <a:solidFill>
                  <a:srgbClr val="0000FF"/>
                </a:solidFill>
                <a:latin typeface="宋体" charset="-122"/>
              </a:rPr>
              <a:t>qī</a:t>
            </a:r>
          </a:p>
        </p:txBody>
      </p:sp>
      <p:sp>
        <p:nvSpPr>
          <p:cNvPr id="129" name="文本框 128"/>
          <p:cNvSpPr txBox="1">
            <a:spLocks noChangeArrowheads="1"/>
          </p:cNvSpPr>
          <p:nvPr/>
        </p:nvSpPr>
        <p:spPr bwMode="auto">
          <a:xfrm>
            <a:off x="4973665" y="2918223"/>
            <a:ext cx="462306" cy="453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ctr">
              <a:spcBef>
                <a:spcPts val="900"/>
              </a:spcBef>
            </a:pPr>
            <a:r>
              <a:rPr lang="en-US" altLang="zh-CN" sz="2500" b="1">
                <a:solidFill>
                  <a:srgbClr val="0000FF"/>
                </a:solidFill>
                <a:latin typeface="宋体" charset="-122"/>
              </a:rPr>
              <a:t>yā</a:t>
            </a:r>
          </a:p>
        </p:txBody>
      </p:sp>
      <p:grpSp>
        <p:nvGrpSpPr>
          <p:cNvPr id="79887" name="组合 66"/>
          <p:cNvGrpSpPr>
            <a:grpSpLocks/>
          </p:cNvGrpSpPr>
          <p:nvPr/>
        </p:nvGrpSpPr>
        <p:grpSpPr bwMode="auto">
          <a:xfrm>
            <a:off x="172641" y="169073"/>
            <a:ext cx="2350294" cy="797719"/>
            <a:chOff x="398493" y="235133"/>
            <a:chExt cx="3133181" cy="1063729"/>
          </a:xfrm>
        </p:grpSpPr>
        <p:grpSp>
          <p:nvGrpSpPr>
            <p:cNvPr id="79888" name="组合 109"/>
            <p:cNvGrpSpPr>
              <a:grpSpLocks/>
            </p:cNvGrpSpPr>
            <p:nvPr/>
          </p:nvGrpSpPr>
          <p:grpSpPr bwMode="auto">
            <a:xfrm>
              <a:off x="1285751" y="505034"/>
              <a:ext cx="2245923" cy="679516"/>
              <a:chOff x="2196985" y="2511160"/>
              <a:chExt cx="2245923" cy="679516"/>
            </a:xfrm>
          </p:grpSpPr>
          <p:cxnSp>
            <p:nvCxnSpPr>
              <p:cNvPr id="112" name="直接连接符 111"/>
              <p:cNvCxnSpPr/>
              <p:nvPr/>
            </p:nvCxnSpPr>
            <p:spPr>
              <a:xfrm>
                <a:off x="2196985" y="2511160"/>
                <a:ext cx="1642778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/>
              <p:cNvCxnSpPr/>
              <p:nvPr/>
            </p:nvCxnSpPr>
            <p:spPr>
              <a:xfrm>
                <a:off x="2196985" y="3190676"/>
                <a:ext cx="1653888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4" name="TextBox 3"/>
              <p:cNvSpPr txBox="1">
                <a:spLocks noChangeArrowheads="1"/>
              </p:cNvSpPr>
              <p:nvPr/>
            </p:nvSpPr>
            <p:spPr bwMode="auto">
              <a:xfrm>
                <a:off x="2196985" y="2536562"/>
                <a:ext cx="2245923" cy="615614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spc="375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我会写</a:t>
                </a:r>
              </a:p>
            </p:txBody>
          </p:sp>
          <p:cxnSp>
            <p:nvCxnSpPr>
              <p:cNvPr id="115" name="直接连接符 114"/>
              <p:cNvCxnSpPr/>
              <p:nvPr/>
            </p:nvCxnSpPr>
            <p:spPr>
              <a:xfrm>
                <a:off x="3831826" y="2511160"/>
                <a:ext cx="306335" cy="33499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接连接符 115"/>
              <p:cNvCxnSpPr/>
              <p:nvPr/>
            </p:nvCxnSpPr>
            <p:spPr>
              <a:xfrm flipV="1">
                <a:off x="3849286" y="2828691"/>
                <a:ext cx="269828" cy="361985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9889" name="图片 110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493" y="235133"/>
              <a:ext cx="873825" cy="10637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/>
      <p:bldP spid="123" grpId="0"/>
      <p:bldP spid="124" grpId="0"/>
      <p:bldP spid="125" grpId="0"/>
      <p:bldP spid="126" grpId="0"/>
      <p:bldP spid="128" grpId="0"/>
      <p:bldP spid="12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545" name="组合 30"/>
          <p:cNvGrpSpPr>
            <a:grpSpLocks/>
          </p:cNvGrpSpPr>
          <p:nvPr/>
        </p:nvGrpSpPr>
        <p:grpSpPr bwMode="auto">
          <a:xfrm>
            <a:off x="14291" y="267892"/>
            <a:ext cx="2440781" cy="735806"/>
            <a:chOff x="18662" y="357049"/>
            <a:chExt cx="3254406" cy="980919"/>
          </a:xfrm>
        </p:grpSpPr>
        <p:grpSp>
          <p:nvGrpSpPr>
            <p:cNvPr id="108547" name="组合 31"/>
            <p:cNvGrpSpPr>
              <a:grpSpLocks/>
            </p:cNvGrpSpPr>
            <p:nvPr/>
          </p:nvGrpSpPr>
          <p:grpSpPr bwMode="auto">
            <a:xfrm>
              <a:off x="1026735" y="568153"/>
              <a:ext cx="2246333" cy="679342"/>
              <a:chOff x="1937969" y="2511933"/>
              <a:chExt cx="2246333" cy="679342"/>
            </a:xfrm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1964956" y="2511933"/>
                <a:ext cx="1874856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1974481" y="3191275"/>
                <a:ext cx="1876443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TextBox 3"/>
              <p:cNvSpPr txBox="1">
                <a:spLocks noChangeArrowheads="1"/>
              </p:cNvSpPr>
              <p:nvPr/>
            </p:nvSpPr>
            <p:spPr bwMode="auto">
              <a:xfrm>
                <a:off x="1937969" y="2543679"/>
                <a:ext cx="2246333" cy="615456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spc="375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主旨归纳</a:t>
                </a:r>
              </a:p>
            </p:txBody>
          </p:sp>
          <p:cxnSp>
            <p:nvCxnSpPr>
              <p:cNvPr id="37" name="直接连接符 36"/>
              <p:cNvCxnSpPr/>
              <p:nvPr/>
            </p:nvCxnSpPr>
            <p:spPr>
              <a:xfrm>
                <a:off x="3831874" y="2511933"/>
                <a:ext cx="306391" cy="33491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V="1">
                <a:off x="3849337" y="2829382"/>
                <a:ext cx="269878" cy="361892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08548" name="图片 32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62" y="357049"/>
              <a:ext cx="1090423" cy="9809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8546" name="矩形 29"/>
          <p:cNvSpPr>
            <a:spLocks noChangeArrowheads="1"/>
          </p:cNvSpPr>
          <p:nvPr/>
        </p:nvSpPr>
        <p:spPr bwMode="auto">
          <a:xfrm>
            <a:off x="913218" y="2028829"/>
            <a:ext cx="7237809" cy="1646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ts val="4050"/>
              </a:lnSpc>
            </a:pPr>
            <a:r>
              <a:rPr lang="en-US" altLang="zh-CN" sz="2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     《</a:t>
            </a:r>
            <a:r>
              <a:rPr lang="zh-CN" altLang="en-US" sz="2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迢迢牵牛星</a:t>
            </a:r>
            <a:r>
              <a:rPr lang="en-US" altLang="zh-CN" sz="2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》</a:t>
            </a:r>
            <a:r>
              <a:rPr lang="zh-CN" altLang="en-US" sz="2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巧借牛郎织女被银河阻隔而不得相见的民间故事，表现了思妇与游子的相思之情，抒发了人间别离之愁，同时流露出诗人对美好人生与理想的憧憬。</a:t>
            </a:r>
            <a:endParaRPr lang="zh-CN" altLang="en-US" sz="24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cover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738570" y="1519826"/>
            <a:ext cx="4892279" cy="256224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</a:ln>
          <a:effectLst/>
        </p:spPr>
        <p:txBody>
          <a:bodyPr lIns="68580" tIns="34290" rIns="68580" bIns="34290" anchor="ctr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古往今来，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秋佳节都是全家团聚的日子，但并不是所有人都能在这一天与家人团聚，有许多人在这天仍漂泊在外，不能归家，于是，中秋之月便成了他们倾诉的对象。今天，我们就一起来学习一首唐朝诗人王建在中秋之夜所作的咏月诗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——《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十五夜望月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09570" name="Picture 6" descr="20080904164548973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1293" y="1104904"/>
            <a:ext cx="2672953" cy="3368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9571" name="组合 8"/>
          <p:cNvGrpSpPr>
            <a:grpSpLocks/>
          </p:cNvGrpSpPr>
          <p:nvPr/>
        </p:nvGrpSpPr>
        <p:grpSpPr bwMode="auto">
          <a:xfrm>
            <a:off x="663178" y="394097"/>
            <a:ext cx="1423988" cy="552450"/>
            <a:chOff x="373460" y="665867"/>
            <a:chExt cx="1778856" cy="663674"/>
          </a:xfrm>
        </p:grpSpPr>
        <p:pic>
          <p:nvPicPr>
            <p:cNvPr id="109572" name="图片 9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3460" y="665867"/>
              <a:ext cx="1778856" cy="6636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9573" name="文本框 10"/>
            <p:cNvSpPr txBox="1">
              <a:spLocks noChangeArrowheads="1"/>
            </p:cNvSpPr>
            <p:nvPr/>
          </p:nvSpPr>
          <p:spPr bwMode="auto">
            <a:xfrm>
              <a:off x="547370" y="775086"/>
              <a:ext cx="1604946" cy="480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课前导入</a:t>
              </a:r>
            </a:p>
          </p:txBody>
        </p: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Rectangle 7"/>
          <p:cNvSpPr>
            <a:spLocks noChangeArrowheads="1"/>
          </p:cNvSpPr>
          <p:nvPr/>
        </p:nvSpPr>
        <p:spPr bwMode="auto">
          <a:xfrm>
            <a:off x="4014787" y="2278709"/>
            <a:ext cx="3667125" cy="744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1435" tIns="25718" rIns="51435" bIns="25718" anchor="ctr">
            <a:spAutoFit/>
          </a:bodyPr>
          <a:lstStyle/>
          <a:p>
            <a:pPr>
              <a:lnSpc>
                <a:spcPts val="2700"/>
              </a:lnSpc>
            </a:pPr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       </a:t>
            </a: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2700"/>
              </a:lnSpc>
            </a:pPr>
            <a:endParaRPr kumimoji="1"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4665" y="2214939"/>
            <a:ext cx="7274685" cy="1223412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indent="399098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b="1" dirty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王 建</a:t>
            </a:r>
            <a:r>
              <a:rPr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768—835</a:t>
            </a:r>
            <a:r>
              <a:rPr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），字仲初，颍川（今河南许昌）人，唐代诗人。出生寒微，一生潦倒。其诗题材广泛，多反映百姓疾苦，生活气息浓厚，思想深刻。代表作有</a:t>
            </a:r>
            <a:r>
              <a:rPr lang="en-US" altLang="zh-CN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田家行</a:t>
            </a:r>
            <a:r>
              <a:rPr lang="en-US" altLang="zh-CN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古从军</a:t>
            </a:r>
            <a:r>
              <a:rPr lang="en-US" altLang="zh-CN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望夫石</a:t>
            </a:r>
            <a:r>
              <a:rPr lang="en-US" altLang="zh-CN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等。</a:t>
            </a:r>
            <a:endParaRPr lang="zh-CN" altLang="en-US" sz="17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1619" name="组合 7"/>
          <p:cNvGrpSpPr>
            <a:grpSpLocks/>
          </p:cNvGrpSpPr>
          <p:nvPr/>
        </p:nvGrpSpPr>
        <p:grpSpPr bwMode="auto">
          <a:xfrm>
            <a:off x="965597" y="792956"/>
            <a:ext cx="1423988" cy="552450"/>
            <a:chOff x="373460" y="665867"/>
            <a:chExt cx="1778856" cy="663674"/>
          </a:xfrm>
        </p:grpSpPr>
        <p:pic>
          <p:nvPicPr>
            <p:cNvPr id="111620" name="图片 9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3460" y="665867"/>
              <a:ext cx="1778856" cy="6636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1621" name="文本框 12"/>
            <p:cNvSpPr txBox="1">
              <a:spLocks noChangeArrowheads="1"/>
            </p:cNvSpPr>
            <p:nvPr/>
          </p:nvSpPr>
          <p:spPr bwMode="auto">
            <a:xfrm>
              <a:off x="457577" y="775086"/>
              <a:ext cx="1563566" cy="480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作者简介</a:t>
              </a:r>
            </a:p>
          </p:txBody>
        </p:sp>
      </p:grpSp>
    </p:spTree>
  </p:cSld>
  <p:clrMapOvr>
    <a:masterClrMapping/>
  </p:clrMapOvr>
  <p:transition spd="slow">
    <p:wheel spokes="1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Text Box 2"/>
          <p:cNvSpPr txBox="1">
            <a:spLocks noChangeArrowheads="1"/>
          </p:cNvSpPr>
          <p:nvPr/>
        </p:nvSpPr>
        <p:spPr bwMode="auto">
          <a:xfrm>
            <a:off x="3365905" y="482204"/>
            <a:ext cx="2075259" cy="669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隶书"/>
                <a:sym typeface="隶书"/>
              </a:rPr>
              <a:t>十五夜望月</a:t>
            </a:r>
            <a:endParaRPr lang="zh-CN" altLang="en-US" sz="2600" b="1" dirty="0">
              <a:solidFill>
                <a:srgbClr val="000000"/>
              </a:solidFill>
              <a:latin typeface="黑体" pitchFamily="49" charset="-122"/>
              <a:ea typeface="黑体" pitchFamily="49" charset="-122"/>
              <a:cs typeface="隶书"/>
            </a:endParaRPr>
          </a:p>
        </p:txBody>
      </p:sp>
      <p:sp>
        <p:nvSpPr>
          <p:cNvPr id="112642" name="Text Box 2"/>
          <p:cNvSpPr txBox="1">
            <a:spLocks noChangeArrowheads="1"/>
          </p:cNvSpPr>
          <p:nvPr/>
        </p:nvSpPr>
        <p:spPr bwMode="auto">
          <a:xfrm>
            <a:off x="3577829" y="1140619"/>
            <a:ext cx="1882378" cy="669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【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唐</a:t>
            </a:r>
            <a:r>
              <a:rPr lang="en-US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】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王建</a:t>
            </a:r>
            <a:endParaRPr lang="zh-CN" altLang="en-US" sz="2600" b="1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隶书"/>
            </a:endParaRPr>
          </a:p>
        </p:txBody>
      </p:sp>
      <p:sp>
        <p:nvSpPr>
          <p:cNvPr id="9" name="TextBox 7"/>
          <p:cNvSpPr txBox="1"/>
          <p:nvPr/>
        </p:nvSpPr>
        <p:spPr>
          <a:xfrm>
            <a:off x="2551518" y="1756172"/>
            <a:ext cx="3705225" cy="2562240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indent="342900" algn="di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00" b="1" dirty="0">
                <a:solidFill>
                  <a:prstClr val="black"/>
                </a:solidFill>
                <a:uFill>
                  <a:solidFill>
                    <a:srgbClr val="C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中庭</a:t>
            </a:r>
            <a:r>
              <a:rPr lang="en-US" altLang="zh-CN" sz="2700" b="1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700" b="1" dirty="0">
                <a:solidFill>
                  <a:prstClr val="black"/>
                </a:solidFill>
                <a:uFill>
                  <a:solidFill>
                    <a:srgbClr val="C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地白</a:t>
            </a:r>
            <a:r>
              <a:rPr lang="en-US" altLang="zh-CN" sz="2700" b="1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700" b="1" dirty="0">
                <a:solidFill>
                  <a:prstClr val="black"/>
                </a:solidFill>
                <a:uFill>
                  <a:solidFill>
                    <a:srgbClr val="C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树栖鸦，</a:t>
            </a:r>
            <a:endParaRPr lang="en-US" altLang="zh-CN" sz="2700" b="1" dirty="0">
              <a:solidFill>
                <a:prstClr val="black"/>
              </a:solidFill>
              <a:uFill>
                <a:solidFill>
                  <a:srgbClr val="C00000"/>
                </a:solidFill>
              </a:u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42900" algn="di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00" b="1" dirty="0">
                <a:solidFill>
                  <a:prstClr val="black"/>
                </a:solidFill>
                <a:uFill>
                  <a:solidFill>
                    <a:srgbClr val="C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冷露</a:t>
            </a:r>
            <a:r>
              <a:rPr lang="en-US" altLang="zh-CN" sz="2700" b="1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700" b="1" dirty="0">
                <a:solidFill>
                  <a:prstClr val="black"/>
                </a:solidFill>
                <a:uFill>
                  <a:solidFill>
                    <a:srgbClr val="C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无声</a:t>
            </a:r>
            <a:r>
              <a:rPr lang="en-US" altLang="zh-CN" sz="2700" b="1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700" b="1" dirty="0">
                <a:solidFill>
                  <a:prstClr val="black"/>
                </a:solidFill>
                <a:uFill>
                  <a:solidFill>
                    <a:srgbClr val="C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湿桂花。</a:t>
            </a:r>
            <a:endParaRPr lang="en-US" altLang="zh-CN" sz="2700" b="1" dirty="0">
              <a:solidFill>
                <a:prstClr val="black"/>
              </a:solidFill>
              <a:uFill>
                <a:solidFill>
                  <a:srgbClr val="C00000"/>
                </a:solidFill>
              </a:u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42900" algn="di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00" b="1" dirty="0">
                <a:solidFill>
                  <a:prstClr val="black"/>
                </a:solidFill>
                <a:uFill>
                  <a:solidFill>
                    <a:srgbClr val="C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今夜</a:t>
            </a:r>
            <a:r>
              <a:rPr lang="en-US" altLang="zh-CN" sz="2700" b="1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700" b="1" dirty="0">
                <a:solidFill>
                  <a:prstClr val="black"/>
                </a:solidFill>
                <a:uFill>
                  <a:solidFill>
                    <a:srgbClr val="C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月明</a:t>
            </a:r>
            <a:r>
              <a:rPr lang="en-US" altLang="zh-CN" sz="2700" b="1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700" b="1" dirty="0">
                <a:solidFill>
                  <a:prstClr val="black"/>
                </a:solidFill>
                <a:uFill>
                  <a:solidFill>
                    <a:srgbClr val="C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人尽望，</a:t>
            </a:r>
            <a:endParaRPr lang="en-US" altLang="zh-CN" sz="2700" b="1" dirty="0">
              <a:solidFill>
                <a:prstClr val="black"/>
              </a:solidFill>
              <a:uFill>
                <a:solidFill>
                  <a:srgbClr val="C00000"/>
                </a:solidFill>
              </a:u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42900" algn="di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00" b="1" dirty="0">
                <a:solidFill>
                  <a:prstClr val="black"/>
                </a:solidFill>
                <a:uFill>
                  <a:solidFill>
                    <a:srgbClr val="C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不知</a:t>
            </a:r>
            <a:r>
              <a:rPr lang="en-US" altLang="zh-CN" sz="2700" b="1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700" b="1" dirty="0">
                <a:solidFill>
                  <a:prstClr val="black"/>
                </a:solidFill>
                <a:uFill>
                  <a:solidFill>
                    <a:srgbClr val="C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秋思</a:t>
            </a:r>
            <a:r>
              <a:rPr lang="en-US" altLang="zh-CN" sz="2700" b="1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700" b="1" dirty="0">
                <a:solidFill>
                  <a:prstClr val="black"/>
                </a:solidFill>
                <a:uFill>
                  <a:solidFill>
                    <a:srgbClr val="C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落谁家？</a:t>
            </a:r>
            <a:endParaRPr lang="en-US" altLang="zh-CN" sz="2700" b="1" dirty="0">
              <a:solidFill>
                <a:prstClr val="black"/>
              </a:solidFill>
              <a:uFill>
                <a:solidFill>
                  <a:srgbClr val="C00000"/>
                </a:solidFill>
              </a:u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238375" y="4392219"/>
            <a:ext cx="4667250" cy="36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indent="398860"/>
            <a:r>
              <a:rPr lang="zh-CN" altLang="en-US" sz="1900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</a:rPr>
              <a:t>十五夜：农历八月十五中秋节的夜晚。</a:t>
            </a:r>
            <a:endParaRPr lang="zh-CN" altLang="en-US" sz="1900" b="1">
              <a:solidFill>
                <a:srgbClr val="FF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346855" y="616744"/>
            <a:ext cx="1304925" cy="25391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120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047759" y="2113741"/>
            <a:ext cx="6775847" cy="438582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</a:ln>
          <a:effectLst/>
        </p:spPr>
        <p:txBody>
          <a:bodyPr lIns="68580" tIns="34290" rIns="68580" bIns="3429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中 庭 地 白 树 栖 鸦，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583661" y="2088358"/>
            <a:ext cx="1087041" cy="46315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1559719" y="2638427"/>
            <a:ext cx="2537222" cy="1487091"/>
            <a:chOff x="965092" y="-1062127"/>
            <a:chExt cx="3384009" cy="1983125"/>
          </a:xfrm>
        </p:grpSpPr>
        <p:grpSp>
          <p:nvGrpSpPr>
            <p:cNvPr id="113680" name="组合 10"/>
            <p:cNvGrpSpPr>
              <a:grpSpLocks/>
            </p:cNvGrpSpPr>
            <p:nvPr/>
          </p:nvGrpSpPr>
          <p:grpSpPr bwMode="auto">
            <a:xfrm>
              <a:off x="965092" y="-296822"/>
              <a:ext cx="3384009" cy="1217820"/>
              <a:chOff x="965092" y="-296822"/>
              <a:chExt cx="3384009" cy="1217820"/>
            </a:xfrm>
          </p:grpSpPr>
          <p:sp>
            <p:nvSpPr>
              <p:cNvPr id="13" name="流程图: 可选过程 12"/>
              <p:cNvSpPr/>
              <p:nvPr/>
            </p:nvSpPr>
            <p:spPr>
              <a:xfrm>
                <a:off x="965092" y="-296822"/>
                <a:ext cx="3384009" cy="1217820"/>
              </a:xfrm>
              <a:prstGeom prst="flowChartAlternateProcess">
                <a:avLst/>
              </a:prstGeom>
              <a:solidFill>
                <a:srgbClr val="CCFF99"/>
              </a:solidFill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3683" name="矩形 13"/>
              <p:cNvSpPr>
                <a:spLocks noChangeArrowheads="1"/>
              </p:cNvSpPr>
              <p:nvPr/>
            </p:nvSpPr>
            <p:spPr bwMode="auto">
              <a:xfrm>
                <a:off x="1217022" y="-47422"/>
                <a:ext cx="2886075" cy="6156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400" b="1">
                    <a:solidFill>
                      <a:srgbClr val="000000"/>
                    </a:solidFill>
                    <a:latin typeface="楷体" pitchFamily="49" charset="-122"/>
                    <a:ea typeface="楷体" pitchFamily="49" charset="-122"/>
                    <a:sym typeface="+mn-ea"/>
                  </a:rPr>
                  <a:t>庭中，庭院中。</a:t>
                </a:r>
                <a:endParaRPr lang="zh-CN" altLang="en-US" sz="2400" b="1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p:grpSp>
        <p:cxnSp>
          <p:nvCxnSpPr>
            <p:cNvPr id="12" name="直接箭头连接符 11"/>
            <p:cNvCxnSpPr/>
            <p:nvPr/>
          </p:nvCxnSpPr>
          <p:spPr>
            <a:xfrm flipH="1">
              <a:off x="2800809" y="-1062127"/>
              <a:ext cx="347770" cy="687505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椭圆 1"/>
          <p:cNvSpPr/>
          <p:nvPr/>
        </p:nvSpPr>
        <p:spPr>
          <a:xfrm>
            <a:off x="3655219" y="2088358"/>
            <a:ext cx="895350" cy="46315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4792274" y="2683669"/>
            <a:ext cx="2074069" cy="1153716"/>
            <a:chOff x="965140" y="-2193075"/>
            <a:chExt cx="3338747" cy="1684524"/>
          </a:xfrm>
        </p:grpSpPr>
        <p:grpSp>
          <p:nvGrpSpPr>
            <p:cNvPr id="113676" name="组合 6"/>
            <p:cNvGrpSpPr>
              <a:grpSpLocks/>
            </p:cNvGrpSpPr>
            <p:nvPr/>
          </p:nvGrpSpPr>
          <p:grpSpPr bwMode="auto">
            <a:xfrm>
              <a:off x="965140" y="-1323867"/>
              <a:ext cx="3338747" cy="815316"/>
              <a:chOff x="965140" y="-1323867"/>
              <a:chExt cx="3338747" cy="815316"/>
            </a:xfrm>
          </p:grpSpPr>
          <p:sp>
            <p:nvSpPr>
              <p:cNvPr id="8" name="流程图: 可选过程 7"/>
              <p:cNvSpPr/>
              <p:nvPr/>
            </p:nvSpPr>
            <p:spPr>
              <a:xfrm>
                <a:off x="965140" y="-1323867"/>
                <a:ext cx="3135586" cy="815316"/>
              </a:xfrm>
              <a:prstGeom prst="flowChartAlternateProcess">
                <a:avLst/>
              </a:prstGeom>
              <a:solidFill>
                <a:srgbClr val="CCFF99"/>
              </a:solidFill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3679" name="矩形 14"/>
              <p:cNvSpPr>
                <a:spLocks noChangeArrowheads="1"/>
              </p:cNvSpPr>
              <p:nvPr/>
            </p:nvSpPr>
            <p:spPr bwMode="auto">
              <a:xfrm>
                <a:off x="1417812" y="-1246350"/>
                <a:ext cx="2886075" cy="6740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400" b="1">
                    <a:solidFill>
                      <a:srgbClr val="000000"/>
                    </a:solidFill>
                    <a:latin typeface="楷体" pitchFamily="49" charset="-122"/>
                    <a:ea typeface="楷体" pitchFamily="49" charset="-122"/>
                    <a:sym typeface="+mn-ea"/>
                  </a:rPr>
                  <a:t>歇，休息</a:t>
                </a:r>
                <a:endParaRPr lang="zh-CN" altLang="en-US" sz="2400" b="1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p:grpSp>
        <p:cxnSp>
          <p:nvCxnSpPr>
            <p:cNvPr id="16" name="直接箭头连接符 15"/>
            <p:cNvCxnSpPr>
              <a:cxnSpLocks/>
            </p:cNvCxnSpPr>
            <p:nvPr/>
          </p:nvCxnSpPr>
          <p:spPr>
            <a:xfrm>
              <a:off x="1639789" y="-2193075"/>
              <a:ext cx="442738" cy="705796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椭圆 4"/>
          <p:cNvSpPr/>
          <p:nvPr/>
        </p:nvSpPr>
        <p:spPr>
          <a:xfrm>
            <a:off x="4932760" y="2088358"/>
            <a:ext cx="553640" cy="46315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4051698" y="725092"/>
            <a:ext cx="3662363" cy="1231106"/>
            <a:chOff x="5401754" y="966771"/>
            <a:chExt cx="4884201" cy="1641928"/>
          </a:xfrm>
        </p:grpSpPr>
        <p:cxnSp>
          <p:nvCxnSpPr>
            <p:cNvPr id="4" name="直接箭头连接符 3"/>
            <p:cNvCxnSpPr>
              <a:cxnSpLocks/>
            </p:cNvCxnSpPr>
            <p:nvPr/>
          </p:nvCxnSpPr>
          <p:spPr>
            <a:xfrm flipV="1">
              <a:off x="5401754" y="1883011"/>
              <a:ext cx="58750" cy="725688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3673" name="组合 22"/>
            <p:cNvGrpSpPr>
              <a:grpSpLocks/>
            </p:cNvGrpSpPr>
            <p:nvPr/>
          </p:nvGrpSpPr>
          <p:grpSpPr bwMode="auto">
            <a:xfrm>
              <a:off x="5560538" y="966771"/>
              <a:ext cx="4725417" cy="1365627"/>
              <a:chOff x="5560538" y="966771"/>
              <a:chExt cx="4725417" cy="1365627"/>
            </a:xfrm>
          </p:grpSpPr>
          <p:sp>
            <p:nvSpPr>
              <p:cNvPr id="17" name="流程图: 可选过程 16"/>
              <p:cNvSpPr/>
              <p:nvPr/>
            </p:nvSpPr>
            <p:spPr>
              <a:xfrm>
                <a:off x="5560538" y="966771"/>
                <a:ext cx="4725417" cy="1365627"/>
              </a:xfrm>
              <a:prstGeom prst="flowChartAlternateProcess">
                <a:avLst/>
              </a:prstGeom>
              <a:solidFill>
                <a:srgbClr val="CCFF99"/>
              </a:solidFill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3675" name="矩形 17"/>
              <p:cNvSpPr>
                <a:spLocks noChangeArrowheads="1"/>
              </p:cNvSpPr>
              <p:nvPr/>
            </p:nvSpPr>
            <p:spPr bwMode="auto">
              <a:xfrm>
                <a:off x="5719596" y="1156860"/>
                <a:ext cx="4407437" cy="11083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400" b="1">
                    <a:solidFill>
                      <a:srgbClr val="000000"/>
                    </a:solidFill>
                    <a:latin typeface="楷体" pitchFamily="49" charset="-122"/>
                    <a:ea typeface="楷体" pitchFamily="49" charset="-122"/>
                    <a:sym typeface="+mn-ea"/>
                  </a:rPr>
                  <a:t>指月光照在庭院的地上，像铺了一层霜一样。</a:t>
                </a:r>
                <a:endParaRPr lang="zh-CN" altLang="en-US" sz="2400" b="1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9" grpId="0" bldLvl="0" animBg="1"/>
      <p:bldP spid="2" grpId="0" bldLvl="0" animBg="1"/>
      <p:bldP spid="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069182" y="1470208"/>
            <a:ext cx="6774656" cy="438582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</a:ln>
          <a:effectLst/>
        </p:spPr>
        <p:txBody>
          <a:bodyPr lIns="68580" tIns="34290" rIns="68580" bIns="3429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冷 露 无 声 湿 桂 花 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803922" y="1444230"/>
            <a:ext cx="994172" cy="46434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1653778" y="1943101"/>
            <a:ext cx="2537222" cy="1614488"/>
            <a:chOff x="965092" y="-1062127"/>
            <a:chExt cx="3384009" cy="2151941"/>
          </a:xfrm>
        </p:grpSpPr>
        <p:grpSp>
          <p:nvGrpSpPr>
            <p:cNvPr id="115723" name="组合 10"/>
            <p:cNvGrpSpPr>
              <a:grpSpLocks/>
            </p:cNvGrpSpPr>
            <p:nvPr/>
          </p:nvGrpSpPr>
          <p:grpSpPr bwMode="auto">
            <a:xfrm>
              <a:off x="965092" y="-127397"/>
              <a:ext cx="3384009" cy="1217211"/>
              <a:chOff x="965092" y="-127397"/>
              <a:chExt cx="3384009" cy="1217211"/>
            </a:xfrm>
          </p:grpSpPr>
          <p:sp>
            <p:nvSpPr>
              <p:cNvPr id="13" name="流程图: 可选过程 12"/>
              <p:cNvSpPr/>
              <p:nvPr/>
            </p:nvSpPr>
            <p:spPr>
              <a:xfrm>
                <a:off x="965092" y="-127397"/>
                <a:ext cx="3384009" cy="1217211"/>
              </a:xfrm>
              <a:prstGeom prst="flowChartAlternateProcess">
                <a:avLst/>
              </a:prstGeom>
              <a:solidFill>
                <a:srgbClr val="CCFF99"/>
              </a:solidFill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5726" name="矩形 13"/>
              <p:cNvSpPr>
                <a:spLocks noChangeArrowheads="1"/>
              </p:cNvSpPr>
              <p:nvPr/>
            </p:nvSpPr>
            <p:spPr bwMode="auto">
              <a:xfrm>
                <a:off x="1214012" y="189327"/>
                <a:ext cx="2886075" cy="6153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2400" b="1">
                    <a:solidFill>
                      <a:srgbClr val="000000"/>
                    </a:solidFill>
                    <a:latin typeface="楷体" pitchFamily="49" charset="-122"/>
                    <a:ea typeface="楷体" pitchFamily="49" charset="-122"/>
                    <a:sym typeface="+mn-ea"/>
                  </a:rPr>
                  <a:t>秋天的露水</a:t>
                </a:r>
                <a:endParaRPr lang="zh-CN" altLang="en-US" sz="2400" b="1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p:grpSp>
        <p:cxnSp>
          <p:nvCxnSpPr>
            <p:cNvPr id="12" name="直接箭头连接符 11"/>
            <p:cNvCxnSpPr/>
            <p:nvPr/>
          </p:nvCxnSpPr>
          <p:spPr>
            <a:xfrm flipH="1">
              <a:off x="2800810" y="-1062127"/>
              <a:ext cx="347770" cy="687162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4572000" y="2058595"/>
            <a:ext cx="2102644" cy="1128713"/>
            <a:chOff x="6096000" y="2744470"/>
            <a:chExt cx="2802890" cy="1505530"/>
          </a:xfrm>
        </p:grpSpPr>
        <p:grpSp>
          <p:nvGrpSpPr>
            <p:cNvPr id="115719" name="组合 6"/>
            <p:cNvGrpSpPr>
              <a:grpSpLocks/>
            </p:cNvGrpSpPr>
            <p:nvPr/>
          </p:nvGrpSpPr>
          <p:grpSpPr bwMode="auto">
            <a:xfrm>
              <a:off x="6096000" y="3505175"/>
              <a:ext cx="2802890" cy="744825"/>
              <a:chOff x="964325" y="-57021"/>
              <a:chExt cx="3383816" cy="815226"/>
            </a:xfrm>
          </p:grpSpPr>
          <p:sp>
            <p:nvSpPr>
              <p:cNvPr id="8" name="流程图: 可选过程 7"/>
              <p:cNvSpPr/>
              <p:nvPr/>
            </p:nvSpPr>
            <p:spPr>
              <a:xfrm>
                <a:off x="964325" y="-57021"/>
                <a:ext cx="3383816" cy="815226"/>
              </a:xfrm>
              <a:prstGeom prst="flowChartAlternateProcess">
                <a:avLst/>
              </a:prstGeom>
              <a:solidFill>
                <a:srgbClr val="CCFF99"/>
              </a:solidFill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5722" name="矩形 14"/>
              <p:cNvSpPr>
                <a:spLocks noChangeArrowheads="1"/>
              </p:cNvSpPr>
              <p:nvPr/>
            </p:nvSpPr>
            <p:spPr bwMode="auto">
              <a:xfrm>
                <a:off x="1207818" y="31214"/>
                <a:ext cx="2886074" cy="6739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2400" b="1">
                    <a:solidFill>
                      <a:srgbClr val="000000"/>
                    </a:solidFill>
                    <a:latin typeface="楷体" pitchFamily="49" charset="-122"/>
                    <a:ea typeface="楷体" pitchFamily="49" charset="-122"/>
                    <a:sym typeface="+mn-ea"/>
                  </a:rPr>
                  <a:t>打湿</a:t>
                </a:r>
                <a:endParaRPr lang="zh-CN" altLang="en-US" sz="2400" b="1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p:grpSp>
        <p:cxnSp>
          <p:nvCxnSpPr>
            <p:cNvPr id="4" name="直接箭头连接符 3"/>
            <p:cNvCxnSpPr/>
            <p:nvPr/>
          </p:nvCxnSpPr>
          <p:spPr>
            <a:xfrm>
              <a:off x="7005432" y="2744470"/>
              <a:ext cx="439637" cy="651126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椭圆 4"/>
          <p:cNvSpPr/>
          <p:nvPr/>
        </p:nvSpPr>
        <p:spPr>
          <a:xfrm>
            <a:off x="4664869" y="1470423"/>
            <a:ext cx="486966" cy="46434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578769" y="3881443"/>
            <a:ext cx="6171010" cy="485239"/>
          </a:xfrm>
          <a:prstGeom prst="roundRect">
            <a:avLst/>
          </a:prstGeom>
          <a:solidFill>
            <a:srgbClr val="C00000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夜深了，清冷的秋露悄悄地打湿庭院的桂花。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9" grpId="0" bldLvl="0" animBg="1"/>
      <p:bldP spid="5" grpId="0" bldLvl="0" animBg="1"/>
      <p:bldP spid="19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/>
          </p:cNvSpPr>
          <p:nvPr>
            <p:ph type="title"/>
          </p:nvPr>
        </p:nvSpPr>
        <p:spPr>
          <a:xfrm>
            <a:off x="1477574" y="1019175"/>
            <a:ext cx="5915025" cy="857250"/>
          </a:xfrm>
        </p:spPr>
        <p:txBody>
          <a:bodyPr rtlCol="0">
            <a:normAutofit/>
          </a:bodyPr>
          <a:lstStyle/>
          <a:p>
            <a:pPr algn="dist"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sz="27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中庭地白树栖鸦，冷露无声湿桂花</a:t>
            </a:r>
          </a:p>
        </p:txBody>
      </p:sp>
      <p:sp>
        <p:nvSpPr>
          <p:cNvPr id="12291" name="Rectangle 3"/>
          <p:cNvSpPr>
            <a:spLocks noGrp="1"/>
          </p:cNvSpPr>
          <p:nvPr>
            <p:ph idx="1"/>
          </p:nvPr>
        </p:nvSpPr>
        <p:spPr>
          <a:xfrm>
            <a:off x="1275160" y="2082403"/>
            <a:ext cx="6319838" cy="2041922"/>
          </a:xfrm>
        </p:spPr>
        <p:txBody>
          <a:bodyPr rtlCol="0">
            <a:normAutofit fontScale="92500"/>
          </a:bodyPr>
          <a:lstStyle/>
          <a:p>
            <a:pPr marL="0" indent="0" fontAlgn="auto">
              <a:lnSpc>
                <a:spcPct val="150000"/>
              </a:lnSpc>
              <a:spcAft>
                <a:spcPts val="0"/>
              </a:spcAft>
              <a:buNone/>
              <a:defRPr/>
            </a:pPr>
            <a:r>
              <a:rPr lang="zh-CN" altLang="en-US" sz="2300" b="1" dirty="0">
                <a:solidFill>
                  <a:srgbClr val="FF0066"/>
                </a:solidFill>
                <a:ea typeface="方正姚体" pitchFamily="2" charset="-122"/>
              </a:rPr>
              <a:t>         </a:t>
            </a:r>
            <a:r>
              <a:rPr lang="zh-CN" altLang="en-US" sz="2300" b="1" dirty="0">
                <a:latin typeface="楷体" panose="02010609060101010101" pitchFamily="49" charset="-122"/>
                <a:ea typeface="楷体" panose="02010609060101010101" pitchFamily="49" charset="-122"/>
              </a:rPr>
              <a:t>这两句写景，点明了望月的时间、地点和环境，渲染了中秋望月凄清冷寂的气氛，把读者带进一个月明人远、意深情长的意境，为后两句抒情做了很好的铺垫作用。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854869" y="921328"/>
            <a:ext cx="6774656" cy="438582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</a:ln>
          <a:effectLst/>
        </p:spPr>
        <p:txBody>
          <a:bodyPr lIns="68580" tIns="34290" rIns="68580" bIns="3429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今夜月明人尽望，不知秋思落谁家 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932760" y="895350"/>
            <a:ext cx="713184" cy="46434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2764632" y="1394224"/>
            <a:ext cx="2627710" cy="1791890"/>
            <a:chOff x="965092" y="-957352"/>
            <a:chExt cx="3503930" cy="2388738"/>
          </a:xfrm>
        </p:grpSpPr>
        <p:grpSp>
          <p:nvGrpSpPr>
            <p:cNvPr id="118795" name="组合 10"/>
            <p:cNvGrpSpPr>
              <a:grpSpLocks/>
            </p:cNvGrpSpPr>
            <p:nvPr/>
          </p:nvGrpSpPr>
          <p:grpSpPr bwMode="auto">
            <a:xfrm>
              <a:off x="965092" y="-127246"/>
              <a:ext cx="3503930" cy="1558632"/>
              <a:chOff x="965092" y="-127246"/>
              <a:chExt cx="3503930" cy="1558632"/>
            </a:xfrm>
          </p:grpSpPr>
          <p:sp>
            <p:nvSpPr>
              <p:cNvPr id="13" name="流程图: 可选过程 12"/>
              <p:cNvSpPr/>
              <p:nvPr/>
            </p:nvSpPr>
            <p:spPr>
              <a:xfrm>
                <a:off x="965092" y="-127246"/>
                <a:ext cx="3503930" cy="1558632"/>
              </a:xfrm>
              <a:prstGeom prst="flowChartAlternateProcess">
                <a:avLst/>
              </a:prstGeom>
              <a:solidFill>
                <a:srgbClr val="CCFF99"/>
              </a:solidFill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8798" name="矩形 13"/>
              <p:cNvSpPr>
                <a:spLocks noChangeArrowheads="1"/>
              </p:cNvSpPr>
              <p:nvPr/>
            </p:nvSpPr>
            <p:spPr bwMode="auto">
              <a:xfrm>
                <a:off x="1128401" y="113315"/>
                <a:ext cx="3177312" cy="11077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400" b="1">
                    <a:solidFill>
                      <a:srgbClr val="000000"/>
                    </a:solidFill>
                    <a:latin typeface="楷体" pitchFamily="49" charset="-122"/>
                    <a:ea typeface="楷体" pitchFamily="49" charset="-122"/>
                    <a:sym typeface="+mn-ea"/>
                  </a:rPr>
                  <a:t>秋天的情思，这里指怀人的思绪。</a:t>
                </a:r>
                <a:endParaRPr lang="zh-CN" altLang="en-US" sz="2400" b="1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p:grpSp>
        <p:cxnSp>
          <p:nvCxnSpPr>
            <p:cNvPr id="12" name="直接箭头连接符 11"/>
            <p:cNvCxnSpPr/>
            <p:nvPr/>
          </p:nvCxnSpPr>
          <p:spPr>
            <a:xfrm flipH="1">
              <a:off x="3856192" y="-957352"/>
              <a:ext cx="347693" cy="687258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5700713" y="1509713"/>
            <a:ext cx="2945606" cy="1905000"/>
            <a:chOff x="7601383" y="2012950"/>
            <a:chExt cx="3927588" cy="2539365"/>
          </a:xfrm>
        </p:grpSpPr>
        <p:grpSp>
          <p:nvGrpSpPr>
            <p:cNvPr id="118791" name="组合 6"/>
            <p:cNvGrpSpPr>
              <a:grpSpLocks/>
            </p:cNvGrpSpPr>
            <p:nvPr/>
          </p:nvGrpSpPr>
          <p:grpSpPr bwMode="auto">
            <a:xfrm>
              <a:off x="7601383" y="2690643"/>
              <a:ext cx="3927588" cy="1861672"/>
              <a:chOff x="1019521" y="-56892"/>
              <a:chExt cx="4162692" cy="2037638"/>
            </a:xfrm>
          </p:grpSpPr>
          <p:sp>
            <p:nvSpPr>
              <p:cNvPr id="8" name="流程图: 可选过程 7"/>
              <p:cNvSpPr/>
              <p:nvPr/>
            </p:nvSpPr>
            <p:spPr>
              <a:xfrm>
                <a:off x="1019521" y="-56892"/>
                <a:ext cx="4162692" cy="2037638"/>
              </a:xfrm>
              <a:prstGeom prst="flowChartAlternateProcess">
                <a:avLst/>
              </a:prstGeom>
              <a:solidFill>
                <a:srgbClr val="CCFF99"/>
              </a:solidFill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8794" name="矩形 14"/>
              <p:cNvSpPr>
                <a:spLocks noChangeArrowheads="1"/>
              </p:cNvSpPr>
              <p:nvPr/>
            </p:nvSpPr>
            <p:spPr bwMode="auto">
              <a:xfrm>
                <a:off x="1019521" y="97500"/>
                <a:ext cx="4162692" cy="17512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400" b="1">
                    <a:solidFill>
                      <a:srgbClr val="000000"/>
                    </a:solidFill>
                    <a:latin typeface="楷体" pitchFamily="49" charset="-122"/>
                    <a:ea typeface="楷体" pitchFamily="49" charset="-122"/>
                    <a:sym typeface="+mn-ea"/>
                  </a:rPr>
                  <a:t>“谁家”就是“谁”的意思。“家”是语尾助词，无实义。 </a:t>
                </a:r>
                <a:endParaRPr lang="zh-CN" altLang="en-US" sz="2400" b="1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p:grpSp>
        <p:cxnSp>
          <p:nvCxnSpPr>
            <p:cNvPr id="4" name="直接箭头连接符 3"/>
            <p:cNvCxnSpPr/>
            <p:nvPr/>
          </p:nvCxnSpPr>
          <p:spPr>
            <a:xfrm>
              <a:off x="8328479" y="2012950"/>
              <a:ext cx="439751" cy="650712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椭圆 4"/>
          <p:cNvSpPr/>
          <p:nvPr/>
        </p:nvSpPr>
        <p:spPr>
          <a:xfrm>
            <a:off x="5910263" y="929880"/>
            <a:ext cx="665560" cy="46434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458524" y="3625454"/>
            <a:ext cx="6171009" cy="893862"/>
          </a:xfrm>
          <a:prstGeom prst="roundRect">
            <a:avLst/>
          </a:prstGeom>
          <a:solidFill>
            <a:srgbClr val="C00000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人们都在望着今夜的明月，不知那茫茫的秋思落在谁那边？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9" grpId="0" bldLvl="0" animBg="1"/>
      <p:bldP spid="5" grpId="0" bldLvl="0" animBg="1"/>
      <p:bldP spid="19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25204" y="2571754"/>
            <a:ext cx="6287690" cy="15478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一个“落”字，新颖妥帖，不同凡响，它给人以动的感觉，仿佛那秋思随着银月的清辉，一齐洒落人间似的，而“在”字，就显得平淡寡味了。</a:t>
            </a: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060856" y="647312"/>
            <a:ext cx="6498431" cy="992579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</a:ln>
          <a:effectLst/>
        </p:spPr>
        <p:txBody>
          <a:bodyPr lIns="68580" tIns="34290" rIns="68580" bIns="34290" anchor="ctr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“不知秋思落谁家”中的“落”一词能换成“在”吗？谈谈你的理解。</a:t>
            </a:r>
            <a:endParaRPr lang="zh-CN" altLang="en-US" sz="20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869165" y="1056085"/>
            <a:ext cx="7160419" cy="438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宋体" charset="-122"/>
              </a:rPr>
              <a:t>思考：诗人是通过怎样的方式来表现他的秋思的？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869165" y="2081213"/>
            <a:ext cx="7160419" cy="2008242"/>
          </a:xfrm>
          <a:prstGeom prst="rect">
            <a:avLst/>
          </a:prstGeom>
          <a:gradFill rotWithShape="1">
            <a:gsLst>
              <a:gs pos="0">
                <a:srgbClr val="8AF38A"/>
              </a:gs>
              <a:gs pos="50000">
                <a:srgbClr val="B9F5B9"/>
              </a:gs>
              <a:gs pos="100000">
                <a:srgbClr val="DDFADD"/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隶书"/>
              </a:rPr>
              <a:t>    </a:t>
            </a:r>
            <a:r>
              <a:rPr lang="zh-CN" altLang="en-US" sz="21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诗人怅然于家人离散，因而由月宫的凄清引出了入骨的相思，然而在表现的时候，却用了一种委婉的疑问语气来发问。明明是自己在怀人，却说“不知秋思落谁家？”把诗人对月怀远的情思表现得蕴藉深沉。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897" name="组合 16"/>
          <p:cNvGrpSpPr>
            <a:grpSpLocks/>
          </p:cNvGrpSpPr>
          <p:nvPr/>
        </p:nvGrpSpPr>
        <p:grpSpPr bwMode="auto">
          <a:xfrm>
            <a:off x="80966" y="200025"/>
            <a:ext cx="2447925" cy="1123950"/>
            <a:chOff x="98820" y="40860"/>
            <a:chExt cx="3264410" cy="1498483"/>
          </a:xfrm>
        </p:grpSpPr>
        <p:grpSp>
          <p:nvGrpSpPr>
            <p:cNvPr id="80900" name="组合 17"/>
            <p:cNvGrpSpPr>
              <a:grpSpLocks/>
            </p:cNvGrpSpPr>
            <p:nvPr/>
          </p:nvGrpSpPr>
          <p:grpSpPr bwMode="auto">
            <a:xfrm>
              <a:off x="1118153" y="494850"/>
              <a:ext cx="2245077" cy="679397"/>
              <a:chOff x="2197831" y="2510822"/>
              <a:chExt cx="2245077" cy="679397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2197832" y="2510822"/>
                <a:ext cx="164332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2197832" y="3190219"/>
                <a:ext cx="1652846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TextBox 3"/>
              <p:cNvSpPr txBox="1">
                <a:spLocks noChangeArrowheads="1"/>
              </p:cNvSpPr>
              <p:nvPr/>
            </p:nvSpPr>
            <p:spPr bwMode="auto">
              <a:xfrm>
                <a:off x="2197831" y="2536219"/>
                <a:ext cx="2245077" cy="61550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spc="375">
                    <a:solidFill>
                      <a:prstClr val="black"/>
                    </a:solidFill>
                    <a:latin typeface="黑体" panose="02010600030101010101" charset="-122"/>
                    <a:ea typeface="黑体" panose="02010600030101010101" charset="-122"/>
                  </a:rPr>
                  <a:t>多音字</a:t>
                </a:r>
                <a:endParaRPr lang="zh-CN" altLang="en-US" sz="2400" b="1" spc="375" dirty="0">
                  <a:solidFill>
                    <a:prstClr val="black"/>
                  </a:solidFill>
                  <a:latin typeface="黑体" panose="02010600030101010101" charset="-122"/>
                  <a:ea typeface="黑体" panose="02010600030101010101" charset="-122"/>
                </a:endParaRPr>
              </a:p>
            </p:txBody>
          </p:sp>
          <p:cxnSp>
            <p:nvCxnSpPr>
              <p:cNvPr id="33" name="直接连接符 32"/>
              <p:cNvCxnSpPr/>
              <p:nvPr/>
            </p:nvCxnSpPr>
            <p:spPr>
              <a:xfrm>
                <a:off x="3831625" y="2510822"/>
                <a:ext cx="308023" cy="334937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V="1">
                <a:off x="3849090" y="2828297"/>
                <a:ext cx="269917" cy="361922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80901" name="图片 19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820" y="40860"/>
              <a:ext cx="998989" cy="1498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888456"/>
            <a:ext cx="9144000" cy="1115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816898"/>
            <a:ext cx="9144000" cy="834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1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533" y="402431"/>
            <a:ext cx="2035969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88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68030"/>
            <a:ext cx="9144000" cy="2407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905" name="组合 30"/>
          <p:cNvGrpSpPr>
            <a:grpSpLocks/>
          </p:cNvGrpSpPr>
          <p:nvPr/>
        </p:nvGrpSpPr>
        <p:grpSpPr bwMode="auto">
          <a:xfrm>
            <a:off x="14291" y="267892"/>
            <a:ext cx="2440781" cy="735806"/>
            <a:chOff x="18662" y="357049"/>
            <a:chExt cx="3254406" cy="980919"/>
          </a:xfrm>
        </p:grpSpPr>
        <p:grpSp>
          <p:nvGrpSpPr>
            <p:cNvPr id="123907" name="组合 31"/>
            <p:cNvGrpSpPr>
              <a:grpSpLocks/>
            </p:cNvGrpSpPr>
            <p:nvPr/>
          </p:nvGrpSpPr>
          <p:grpSpPr bwMode="auto">
            <a:xfrm>
              <a:off x="1026735" y="568153"/>
              <a:ext cx="2246333" cy="679342"/>
              <a:chOff x="1937969" y="2511933"/>
              <a:chExt cx="2246333" cy="679342"/>
            </a:xfrm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1964956" y="2511933"/>
                <a:ext cx="1874856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1974481" y="3191275"/>
                <a:ext cx="1876443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TextBox 3"/>
              <p:cNvSpPr txBox="1">
                <a:spLocks noChangeArrowheads="1"/>
              </p:cNvSpPr>
              <p:nvPr/>
            </p:nvSpPr>
            <p:spPr bwMode="auto">
              <a:xfrm>
                <a:off x="1937969" y="2543679"/>
                <a:ext cx="2246333" cy="615456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spc="375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主旨归纳</a:t>
                </a:r>
              </a:p>
            </p:txBody>
          </p:sp>
          <p:cxnSp>
            <p:nvCxnSpPr>
              <p:cNvPr id="37" name="直接连接符 36"/>
              <p:cNvCxnSpPr/>
              <p:nvPr/>
            </p:nvCxnSpPr>
            <p:spPr>
              <a:xfrm>
                <a:off x="3831874" y="2511933"/>
                <a:ext cx="306391" cy="33491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V="1">
                <a:off x="3849337" y="2829382"/>
                <a:ext cx="269878" cy="361892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23908" name="图片 32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62" y="357049"/>
              <a:ext cx="1090423" cy="9809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3906" name="矩形 29"/>
          <p:cNvSpPr>
            <a:spLocks noChangeArrowheads="1"/>
          </p:cNvSpPr>
          <p:nvPr/>
        </p:nvSpPr>
        <p:spPr bwMode="auto">
          <a:xfrm>
            <a:off x="913218" y="2028826"/>
            <a:ext cx="7237809" cy="1120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ts val="4050"/>
              </a:lnSpc>
            </a:pPr>
            <a:r>
              <a:rPr lang="en-US" altLang="zh-CN" sz="2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     《</a:t>
            </a:r>
            <a:r>
              <a:rPr lang="zh-CN" altLang="en-US" sz="2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十五夜望月</a:t>
            </a:r>
            <a:r>
              <a:rPr lang="en-US" altLang="zh-CN" sz="2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》</a:t>
            </a:r>
            <a:r>
              <a:rPr lang="zh-CN" altLang="en-US" sz="2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通过描写中秋节望月冷清、寂寥的情景，表达了诗人思念家乡、怀念亲人的思想感情。</a:t>
            </a:r>
            <a:endParaRPr lang="zh-CN" altLang="en-US" sz="24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cover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929" name="组合 5"/>
          <p:cNvGrpSpPr>
            <a:grpSpLocks/>
          </p:cNvGrpSpPr>
          <p:nvPr/>
        </p:nvGrpSpPr>
        <p:grpSpPr bwMode="auto">
          <a:xfrm>
            <a:off x="54769" y="144066"/>
            <a:ext cx="2400300" cy="838200"/>
            <a:chOff x="73041" y="192552"/>
            <a:chExt cx="3200027" cy="1116663"/>
          </a:xfrm>
        </p:grpSpPr>
        <p:grpSp>
          <p:nvGrpSpPr>
            <p:cNvPr id="124931" name="组合 8"/>
            <p:cNvGrpSpPr>
              <a:grpSpLocks/>
            </p:cNvGrpSpPr>
            <p:nvPr/>
          </p:nvGrpSpPr>
          <p:grpSpPr bwMode="auto">
            <a:xfrm>
              <a:off x="1027018" y="566888"/>
              <a:ext cx="2246050" cy="680466"/>
              <a:chOff x="1938252" y="2510668"/>
              <a:chExt cx="2246050" cy="680466"/>
            </a:xfrm>
          </p:grpSpPr>
          <p:cxnSp>
            <p:nvCxnSpPr>
              <p:cNvPr id="11" name="直接连接符 10"/>
              <p:cNvCxnSpPr/>
              <p:nvPr/>
            </p:nvCxnSpPr>
            <p:spPr>
              <a:xfrm>
                <a:off x="1965236" y="2510668"/>
                <a:ext cx="1874619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1974760" y="3191134"/>
                <a:ext cx="1876206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TextBox 3"/>
              <p:cNvSpPr txBox="1">
                <a:spLocks noChangeArrowheads="1"/>
              </p:cNvSpPr>
              <p:nvPr/>
            </p:nvSpPr>
            <p:spPr bwMode="auto">
              <a:xfrm>
                <a:off x="1938252" y="2542391"/>
                <a:ext cx="2246050" cy="615037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spc="375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课后作业</a:t>
                </a: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3831918" y="2510668"/>
                <a:ext cx="306352" cy="336268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V="1">
                <a:off x="3849379" y="2827901"/>
                <a:ext cx="269844" cy="363232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24932" name="图片 9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41" y="192552"/>
              <a:ext cx="976164" cy="1116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4930" name="矩形 16"/>
          <p:cNvSpPr>
            <a:spLocks noChangeArrowheads="1"/>
          </p:cNvSpPr>
          <p:nvPr/>
        </p:nvSpPr>
        <p:spPr bwMode="auto">
          <a:xfrm>
            <a:off x="1020375" y="2097882"/>
            <a:ext cx="7184231" cy="1043876"/>
          </a:xfrm>
          <a:prstGeom prst="rect">
            <a:avLst/>
          </a:prstGeom>
          <a:noFill/>
          <a:ln w="9525">
            <a:solidFill>
              <a:srgbClr val="00CC00"/>
            </a:solidFill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ts val="3750"/>
              </a:lnSpc>
            </a:pPr>
            <a:r>
              <a:rPr kumimoji="1" lang="zh-CN" altLang="en-US" sz="2700" b="1" dirty="0">
                <a:solidFill>
                  <a:srgbClr val="000000"/>
                </a:solidFill>
                <a:latin typeface="Calibri" pitchFamily="34" charset="0"/>
                <a:ea typeface="黑体" pitchFamily="49" charset="-122"/>
              </a:rPr>
              <a:t>         有感情地朗读并背诵课文，在理解诗意的基础上领悟作者想表达的深厚情感。</a:t>
            </a:r>
            <a:endParaRPr lang="zh-CN" altLang="en-US" sz="27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014787" y="2278709"/>
            <a:ext cx="3667125" cy="744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1435" tIns="25718" rIns="51435" bIns="25718" anchor="ctr">
            <a:spAutoFit/>
          </a:bodyPr>
          <a:lstStyle/>
          <a:p>
            <a:pPr>
              <a:lnSpc>
                <a:spcPts val="27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  <a:sym typeface="+mn-ea"/>
              </a:rPr>
              <a:t>       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2700"/>
              </a:lnSpc>
            </a:pPr>
            <a:endParaRPr kumimoji="1"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382319" y="1633538"/>
            <a:ext cx="6571059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indent="398860">
              <a:lnSpc>
                <a:spcPct val="150000"/>
              </a:lnSpc>
            </a:pPr>
            <a:r>
              <a:rPr lang="en-US" altLang="zh-CN" sz="2100" dirty="0">
                <a:latin typeface="楷体" pitchFamily="49" charset="-122"/>
                <a:ea typeface="楷体" pitchFamily="49" charset="-122"/>
              </a:rPr>
              <a:t> 1.</a:t>
            </a:r>
            <a:r>
              <a:rPr lang="zh-CN" altLang="en-US" sz="2100" dirty="0">
                <a:latin typeface="楷体" pitchFamily="49" charset="-122"/>
                <a:ea typeface="楷体" pitchFamily="49" charset="-122"/>
              </a:rPr>
              <a:t>正确、流利、有感情地朗读课文。</a:t>
            </a:r>
            <a:endParaRPr lang="en-US" altLang="zh-CN" sz="2100" dirty="0">
              <a:latin typeface="楷体" pitchFamily="49" charset="-122"/>
              <a:ea typeface="楷体" pitchFamily="49" charset="-122"/>
            </a:endParaRPr>
          </a:p>
          <a:p>
            <a:pPr indent="398860">
              <a:lnSpc>
                <a:spcPct val="150000"/>
              </a:lnSpc>
            </a:pPr>
            <a:r>
              <a:rPr lang="en-US" altLang="zh-CN" sz="2100" dirty="0">
                <a:latin typeface="楷体" pitchFamily="49" charset="-122"/>
                <a:ea typeface="楷体" pitchFamily="49" charset="-122"/>
              </a:rPr>
              <a:t> 2.</a:t>
            </a:r>
            <a:r>
              <a:rPr lang="zh-CN" altLang="en-US" sz="2100" dirty="0">
                <a:latin typeface="楷体" pitchFamily="49" charset="-122"/>
                <a:ea typeface="楷体" pitchFamily="49" charset="-122"/>
              </a:rPr>
              <a:t>结合注释，理解诗句的大意。</a:t>
            </a:r>
            <a:endParaRPr lang="en-US" altLang="zh-CN" sz="2100" dirty="0">
              <a:latin typeface="楷体" pitchFamily="49" charset="-122"/>
              <a:ea typeface="楷体" pitchFamily="49" charset="-122"/>
            </a:endParaRPr>
          </a:p>
          <a:p>
            <a:pPr indent="398860">
              <a:lnSpc>
                <a:spcPct val="150000"/>
              </a:lnSpc>
            </a:pPr>
            <a:r>
              <a:rPr lang="en-US" altLang="zh-CN" sz="2100" dirty="0">
                <a:latin typeface="楷体" pitchFamily="49" charset="-122"/>
                <a:ea typeface="楷体" pitchFamily="49" charset="-122"/>
              </a:rPr>
              <a:t> 3.</a:t>
            </a:r>
            <a:r>
              <a:rPr lang="zh-CN" altLang="en-US" sz="2100" dirty="0">
                <a:latin typeface="楷体" pitchFamily="49" charset="-122"/>
                <a:ea typeface="楷体" pitchFamily="49" charset="-122"/>
              </a:rPr>
              <a:t>查阅资料，弄清楚诗中涉及到的相关历史知识、民间故事，进一步理解古诗的内容。</a:t>
            </a:r>
            <a:endParaRPr lang="en-US" altLang="zh-CN" sz="2100" dirty="0">
              <a:latin typeface="楷体" pitchFamily="49" charset="-122"/>
              <a:ea typeface="楷体" pitchFamily="49" charset="-122"/>
            </a:endParaRPr>
          </a:p>
          <a:p>
            <a:pPr indent="398860">
              <a:lnSpc>
                <a:spcPct val="150000"/>
              </a:lnSpc>
            </a:pPr>
            <a:r>
              <a:rPr lang="en-US" altLang="zh-CN" sz="2100" dirty="0">
                <a:latin typeface="楷体" pitchFamily="49" charset="-122"/>
                <a:ea typeface="楷体" pitchFamily="49" charset="-122"/>
              </a:rPr>
              <a:t> 4.</a:t>
            </a:r>
            <a:r>
              <a:rPr lang="zh-CN" altLang="en-US" sz="2100" dirty="0">
                <a:latin typeface="楷体" pitchFamily="49" charset="-122"/>
                <a:ea typeface="楷体" pitchFamily="49" charset="-122"/>
              </a:rPr>
              <a:t>想象古诗所描绘的景象，体会作者表达的情感</a:t>
            </a:r>
            <a:endParaRPr lang="en-US" altLang="zh-CN" sz="21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81923" name="组合 7"/>
          <p:cNvGrpSpPr>
            <a:grpSpLocks/>
          </p:cNvGrpSpPr>
          <p:nvPr/>
        </p:nvGrpSpPr>
        <p:grpSpPr bwMode="auto">
          <a:xfrm>
            <a:off x="670323" y="650081"/>
            <a:ext cx="1425178" cy="552450"/>
            <a:chOff x="373460" y="665867"/>
            <a:chExt cx="1778856" cy="663674"/>
          </a:xfrm>
        </p:grpSpPr>
        <p:pic>
          <p:nvPicPr>
            <p:cNvPr id="81924" name="图片 9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3460" y="665867"/>
              <a:ext cx="1778856" cy="6636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1925" name="文本框 10"/>
            <p:cNvSpPr txBox="1">
              <a:spLocks noChangeArrowheads="1"/>
            </p:cNvSpPr>
            <p:nvPr/>
          </p:nvSpPr>
          <p:spPr bwMode="auto">
            <a:xfrm>
              <a:off x="456185" y="775086"/>
              <a:ext cx="1564959" cy="480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妙解课文</a:t>
              </a:r>
            </a:p>
          </p:txBody>
        </p:sp>
      </p:grp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7"/>
          <p:cNvSpPr>
            <a:spLocks noChangeArrowheads="1"/>
          </p:cNvSpPr>
          <p:nvPr/>
        </p:nvSpPr>
        <p:spPr bwMode="auto">
          <a:xfrm>
            <a:off x="4014787" y="2278709"/>
            <a:ext cx="3667125" cy="744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1435" tIns="25718" rIns="51435" bIns="25718" anchor="ctr">
            <a:spAutoFit/>
          </a:bodyPr>
          <a:lstStyle/>
          <a:p>
            <a:pPr>
              <a:lnSpc>
                <a:spcPts val="27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  <a:sym typeface="+mn-ea"/>
              </a:rPr>
              <a:t>       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2700"/>
              </a:lnSpc>
            </a:pPr>
            <a:endParaRPr kumimoji="1"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02054" y="1717595"/>
            <a:ext cx="5023490" cy="2762295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indent="399098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7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000" b="1" dirty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韩翃</a:t>
            </a:r>
            <a:r>
              <a:rPr lang="zh-CN" altLang="en-US" sz="17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7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hónɡ</a:t>
            </a:r>
            <a:r>
              <a:rPr lang="zh-CN" altLang="en-US" sz="17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）生卒年不详，唐代诗人，字君平，南阳（今河南南阳）人，是“大历十才子”之一。建中年间，因作一首</a:t>
            </a:r>
            <a:r>
              <a:rPr lang="en-US" altLang="zh-CN" sz="17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7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寒食</a:t>
            </a:r>
            <a:r>
              <a:rPr lang="en-US" altLang="zh-CN" sz="17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7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诗而被唐德宗所赏识，晋升不断，最终官至中书舍人。韩翃的诗笔法轻巧，写景别致，在当时传诵很广。主要诗作有</a:t>
            </a:r>
            <a:r>
              <a:rPr lang="en-US" altLang="zh-CN" sz="17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7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宿石邑山中</a:t>
            </a:r>
            <a:r>
              <a:rPr lang="en-US" altLang="zh-CN" sz="17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17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章台柳</a:t>
            </a:r>
            <a:r>
              <a:rPr lang="en-US" altLang="zh-CN" sz="17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7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等，著有</a:t>
            </a:r>
            <a:r>
              <a:rPr lang="en-US" altLang="zh-CN" sz="17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7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韩君平诗集</a:t>
            </a:r>
            <a:r>
              <a:rPr lang="en-US" altLang="zh-CN" sz="17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7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pic>
        <p:nvPicPr>
          <p:cNvPr id="11" name="图片 3" descr="574e9258d109b3de82b8528cccbf6c81810a19d8bd3e6cf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6538" y="1475929"/>
            <a:ext cx="2218689" cy="286094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2948" name="组合 7"/>
          <p:cNvGrpSpPr>
            <a:grpSpLocks/>
          </p:cNvGrpSpPr>
          <p:nvPr/>
        </p:nvGrpSpPr>
        <p:grpSpPr bwMode="auto">
          <a:xfrm>
            <a:off x="631039" y="762000"/>
            <a:ext cx="1425179" cy="551260"/>
            <a:chOff x="373460" y="665867"/>
            <a:chExt cx="1778856" cy="663674"/>
          </a:xfrm>
        </p:grpSpPr>
        <p:pic>
          <p:nvPicPr>
            <p:cNvPr id="82949" name="图片 9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3460" y="665867"/>
              <a:ext cx="1778856" cy="6636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950" name="文本框 12"/>
            <p:cNvSpPr txBox="1">
              <a:spLocks noChangeArrowheads="1"/>
            </p:cNvSpPr>
            <p:nvPr/>
          </p:nvSpPr>
          <p:spPr bwMode="auto">
            <a:xfrm>
              <a:off x="452390" y="775086"/>
              <a:ext cx="1568754" cy="4817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作者简介</a:t>
              </a:r>
            </a:p>
          </p:txBody>
        </p:sp>
      </p:grpSp>
    </p:spTree>
  </p:cSld>
  <p:clrMapOvr>
    <a:masterClrMapping/>
  </p:clrMapOvr>
  <p:transition spd="slow">
    <p:wheel spokes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Text Box 2"/>
          <p:cNvSpPr txBox="1">
            <a:spLocks noChangeArrowheads="1"/>
          </p:cNvSpPr>
          <p:nvPr/>
        </p:nvSpPr>
        <p:spPr bwMode="auto">
          <a:xfrm>
            <a:off x="948929" y="2491979"/>
            <a:ext cx="7365206" cy="669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600" b="1" dirty="0"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春城</a:t>
            </a:r>
            <a:r>
              <a:rPr lang="en-US" altLang="zh-CN" sz="2600" b="1" dirty="0"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/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无处</a:t>
            </a:r>
            <a:r>
              <a:rPr lang="en-US" altLang="zh-CN" sz="2600" b="1" dirty="0"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/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不飞花，寒食</a:t>
            </a:r>
            <a:r>
              <a:rPr lang="en-US" altLang="zh-CN" sz="2600" b="1" dirty="0"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/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东风</a:t>
            </a:r>
            <a:r>
              <a:rPr lang="en-US" altLang="zh-CN" sz="2600" b="1" dirty="0"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/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御柳斜。</a:t>
            </a:r>
            <a:endParaRPr lang="zh-CN" altLang="en-US" sz="2600" b="1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隶书"/>
            </a:endParaRPr>
          </a:p>
        </p:txBody>
      </p:sp>
      <p:sp>
        <p:nvSpPr>
          <p:cNvPr id="83970" name="Text Box 2"/>
          <p:cNvSpPr txBox="1">
            <a:spLocks noChangeArrowheads="1"/>
          </p:cNvSpPr>
          <p:nvPr/>
        </p:nvSpPr>
        <p:spPr bwMode="auto">
          <a:xfrm>
            <a:off x="3890963" y="1223963"/>
            <a:ext cx="1112044" cy="669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600" b="1" dirty="0">
                <a:latin typeface="黑体" pitchFamily="49" charset="-122"/>
                <a:ea typeface="黑体" pitchFamily="49" charset="-122"/>
                <a:cs typeface="隶书"/>
                <a:sym typeface="隶书"/>
              </a:rPr>
              <a:t>寒食</a:t>
            </a:r>
            <a:endParaRPr lang="zh-CN" altLang="en-US" sz="2600" b="1" dirty="0">
              <a:solidFill>
                <a:srgbClr val="000000"/>
              </a:solidFill>
              <a:latin typeface="黑体" pitchFamily="49" charset="-122"/>
              <a:ea typeface="黑体" pitchFamily="49" charset="-122"/>
              <a:cs typeface="隶书"/>
            </a:endParaRPr>
          </a:p>
        </p:txBody>
      </p:sp>
      <p:sp>
        <p:nvSpPr>
          <p:cNvPr id="83971" name="Text Box 2"/>
          <p:cNvSpPr txBox="1">
            <a:spLocks noChangeArrowheads="1"/>
          </p:cNvSpPr>
          <p:nvPr/>
        </p:nvSpPr>
        <p:spPr bwMode="auto">
          <a:xfrm>
            <a:off x="4075518" y="1858567"/>
            <a:ext cx="927497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300" b="1" dirty="0"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韩翃</a:t>
            </a:r>
            <a:endParaRPr lang="zh-CN" altLang="en-US" sz="2300" b="1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隶书"/>
            </a:endParaRPr>
          </a:p>
        </p:txBody>
      </p:sp>
      <p:sp>
        <p:nvSpPr>
          <p:cNvPr id="83972" name="Text Box 2"/>
          <p:cNvSpPr txBox="1">
            <a:spLocks noChangeArrowheads="1"/>
          </p:cNvSpPr>
          <p:nvPr/>
        </p:nvSpPr>
        <p:spPr bwMode="auto">
          <a:xfrm>
            <a:off x="948929" y="3234929"/>
            <a:ext cx="7365206" cy="669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600" b="1" dirty="0"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日暮</a:t>
            </a:r>
            <a:r>
              <a:rPr lang="en-US" altLang="zh-CN" sz="2600" b="1" dirty="0"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/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汉宫</a:t>
            </a:r>
            <a:r>
              <a:rPr lang="en-US" altLang="zh-CN" sz="2600" b="1" dirty="0"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/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传蜡烛，轻烟</a:t>
            </a:r>
            <a:r>
              <a:rPr lang="en-US" altLang="zh-CN" sz="2600" b="1" dirty="0"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/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散入</a:t>
            </a:r>
            <a:r>
              <a:rPr lang="en-US" altLang="zh-CN" sz="2600" b="1" dirty="0"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/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五侯家。</a:t>
            </a:r>
            <a:endParaRPr lang="zh-CN" altLang="en-US" sz="2600" b="1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隶书"/>
            </a:endParaRPr>
          </a:p>
        </p:txBody>
      </p:sp>
      <p:grpSp>
        <p:nvGrpSpPr>
          <p:cNvPr id="83973" name="组合 8"/>
          <p:cNvGrpSpPr>
            <a:grpSpLocks/>
          </p:cNvGrpSpPr>
          <p:nvPr/>
        </p:nvGrpSpPr>
        <p:grpSpPr bwMode="auto">
          <a:xfrm>
            <a:off x="610799" y="540548"/>
            <a:ext cx="1491853" cy="775097"/>
            <a:chOff x="1362040" y="1221227"/>
            <a:chExt cx="1989514" cy="1033272"/>
          </a:xfrm>
        </p:grpSpPr>
        <p:sp>
          <p:nvSpPr>
            <p:cNvPr id="10" name="横卷形 9"/>
            <p:cNvSpPr/>
            <p:nvPr/>
          </p:nvSpPr>
          <p:spPr>
            <a:xfrm>
              <a:off x="1362040" y="1221227"/>
              <a:ext cx="1989514" cy="1033272"/>
            </a:xfrm>
            <a:prstGeom prst="horizontalScroll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文本框 34"/>
            <p:cNvSpPr txBox="1"/>
            <p:nvPr/>
          </p:nvSpPr>
          <p:spPr>
            <a:xfrm>
              <a:off x="1433197" y="1416727"/>
              <a:ext cx="1918357" cy="656470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6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朗 读</a:t>
              </a:r>
            </a:p>
          </p:txBody>
        </p:sp>
      </p:grpSp>
      <p:sp>
        <p:nvSpPr>
          <p:cNvPr id="12" name="矩形 11"/>
          <p:cNvSpPr/>
          <p:nvPr/>
        </p:nvSpPr>
        <p:spPr>
          <a:xfrm>
            <a:off x="3683802" y="4055269"/>
            <a:ext cx="1526381" cy="438582"/>
          </a:xfrm>
          <a:prstGeom prst="rect">
            <a:avLst/>
          </a:prstGeom>
          <a:gradFill flip="none" rotWithShape="1">
            <a:gsLst>
              <a:gs pos="0">
                <a:srgbClr val="1ACE02">
                  <a:tint val="66000"/>
                  <a:satMod val="160000"/>
                </a:srgbClr>
              </a:gs>
              <a:gs pos="50000">
                <a:srgbClr val="1ACE02">
                  <a:tint val="44500"/>
                  <a:satMod val="160000"/>
                </a:srgbClr>
              </a:gs>
              <a:gs pos="100000">
                <a:srgbClr val="1ACE02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注意停顿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993" name="组合 15"/>
          <p:cNvGrpSpPr>
            <a:grpSpLocks/>
          </p:cNvGrpSpPr>
          <p:nvPr/>
        </p:nvGrpSpPr>
        <p:grpSpPr bwMode="auto">
          <a:xfrm>
            <a:off x="610799" y="540548"/>
            <a:ext cx="1491853" cy="775097"/>
            <a:chOff x="1362040" y="1221227"/>
            <a:chExt cx="1989514" cy="1033272"/>
          </a:xfrm>
        </p:grpSpPr>
        <p:sp>
          <p:nvSpPr>
            <p:cNvPr id="17" name="横卷形 16"/>
            <p:cNvSpPr/>
            <p:nvPr/>
          </p:nvSpPr>
          <p:spPr>
            <a:xfrm>
              <a:off x="1362040" y="1221227"/>
              <a:ext cx="1989514" cy="1033272"/>
            </a:xfrm>
            <a:prstGeom prst="horizontalScroll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文本框 34"/>
            <p:cNvSpPr txBox="1"/>
            <p:nvPr/>
          </p:nvSpPr>
          <p:spPr>
            <a:xfrm>
              <a:off x="1433197" y="1416727"/>
              <a:ext cx="1918357" cy="656470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6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注 释</a:t>
              </a:r>
            </a:p>
          </p:txBody>
        </p:sp>
      </p:grpSp>
      <p:sp>
        <p:nvSpPr>
          <p:cNvPr id="84994" name="Text Box 2"/>
          <p:cNvSpPr txBox="1">
            <a:spLocks noChangeArrowheads="1"/>
          </p:cNvSpPr>
          <p:nvPr/>
        </p:nvSpPr>
        <p:spPr bwMode="auto">
          <a:xfrm>
            <a:off x="742951" y="1457329"/>
            <a:ext cx="8036982" cy="3044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285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春城</a:t>
            </a:r>
            <a:r>
              <a:rPr lang="en-US" altLang="zh-CN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】</a:t>
            </a:r>
            <a:r>
              <a:rPr lang="zh-CN" altLang="en-US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Cambria" pitchFamily="18" charset="0"/>
              </a:rPr>
              <a:t>指春天的都城长安。</a:t>
            </a:r>
            <a:endParaRPr lang="en-US" altLang="zh-CN" sz="2000" b="1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隶书"/>
              <a:sym typeface="Cambria" pitchFamily="18" charset="0"/>
            </a:endParaRPr>
          </a:p>
          <a:p>
            <a:pPr>
              <a:lnSpc>
                <a:spcPts val="285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  <a:sym typeface="Cambria" pitchFamily="18" charset="0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  <a:sym typeface="Cambria" pitchFamily="18" charset="0"/>
              </a:rPr>
              <a:t>寒食</a:t>
            </a:r>
            <a:r>
              <a:rPr lang="en-US" altLang="zh-CN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  <a:sym typeface="Cambria" pitchFamily="18" charset="0"/>
              </a:rPr>
              <a:t>】</a:t>
            </a:r>
            <a:r>
              <a:rPr lang="zh-CN" altLang="en-US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Cambria" pitchFamily="18" charset="0"/>
              </a:rPr>
              <a:t>寒食节，古代的一个节日，通常在清明节前的一两天，过去在节日期间不能生火做饭。</a:t>
            </a:r>
            <a:endParaRPr lang="en-US" altLang="zh-CN" sz="2000" b="1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隶书"/>
              <a:sym typeface="Cambria" pitchFamily="18" charset="0"/>
            </a:endParaRPr>
          </a:p>
          <a:p>
            <a:pPr>
              <a:lnSpc>
                <a:spcPts val="285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  <a:sym typeface="Cambria" pitchFamily="18" charset="0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  <a:sym typeface="Cambria" pitchFamily="18" charset="0"/>
              </a:rPr>
              <a:t>御柳</a:t>
            </a:r>
            <a:r>
              <a:rPr lang="en-US" altLang="zh-CN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  <a:sym typeface="Cambria" pitchFamily="18" charset="0"/>
              </a:rPr>
              <a:t>】</a:t>
            </a:r>
            <a:r>
              <a:rPr lang="zh-CN" altLang="en-US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Cambria" pitchFamily="18" charset="0"/>
              </a:rPr>
              <a:t>皇城里的柳树。御：封建社会与皇帝有关的东西都称“御”。</a:t>
            </a:r>
            <a:endParaRPr lang="en-US" altLang="zh-CN" sz="2000" b="1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隶书"/>
              <a:sym typeface="Cambria" pitchFamily="18" charset="0"/>
            </a:endParaRPr>
          </a:p>
          <a:p>
            <a:pPr>
              <a:lnSpc>
                <a:spcPts val="285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  <a:sym typeface="Cambria" pitchFamily="18" charset="0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  <a:sym typeface="Cambria" pitchFamily="18" charset="0"/>
              </a:rPr>
              <a:t>汉宫</a:t>
            </a:r>
            <a:r>
              <a:rPr lang="en-US" altLang="zh-CN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  <a:sym typeface="Cambria" pitchFamily="18" charset="0"/>
              </a:rPr>
              <a:t>】</a:t>
            </a:r>
            <a:r>
              <a:rPr lang="zh-CN" altLang="en-US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Cambria" pitchFamily="18" charset="0"/>
              </a:rPr>
              <a:t>汉朝皇宫，这里借指唐朝皇宫。</a:t>
            </a:r>
            <a:endParaRPr lang="en-US" altLang="zh-CN" sz="2000" b="1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隶书"/>
              <a:sym typeface="Cambria" pitchFamily="18" charset="0"/>
            </a:endParaRPr>
          </a:p>
          <a:p>
            <a:pPr>
              <a:lnSpc>
                <a:spcPts val="285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  <a:sym typeface="Cambria" pitchFamily="18" charset="0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  <a:sym typeface="Cambria" pitchFamily="18" charset="0"/>
              </a:rPr>
              <a:t>传蜡烛</a:t>
            </a:r>
            <a:r>
              <a:rPr lang="en-US" altLang="zh-CN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  <a:sym typeface="Cambria" pitchFamily="18" charset="0"/>
              </a:rPr>
              <a:t>】</a:t>
            </a:r>
            <a:r>
              <a:rPr lang="zh-CN" altLang="en-US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Cambria" pitchFamily="18" charset="0"/>
              </a:rPr>
              <a:t>指宫中传赐新火。寒食节禁止生火，但权贵宠臣可以得到皇帝恩赐点蜡烛。</a:t>
            </a:r>
            <a:endParaRPr lang="en-US" altLang="zh-CN" sz="2000" b="1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隶书"/>
              <a:sym typeface="Cambria" pitchFamily="18" charset="0"/>
            </a:endParaRPr>
          </a:p>
          <a:p>
            <a:pPr>
              <a:lnSpc>
                <a:spcPts val="285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  <a:sym typeface="Cambria" pitchFamily="18" charset="0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  <a:sym typeface="Cambria" pitchFamily="18" charset="0"/>
              </a:rPr>
              <a:t>五侯家</a:t>
            </a:r>
            <a:r>
              <a:rPr lang="en-US" altLang="zh-CN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隶书"/>
                <a:sym typeface="Cambria" pitchFamily="18" charset="0"/>
              </a:rPr>
              <a:t>】</a:t>
            </a:r>
            <a:r>
              <a:rPr lang="zh-CN" altLang="en-US" sz="21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隶书"/>
                <a:sym typeface="Cambria" pitchFamily="18" charset="0"/>
              </a:rPr>
              <a:t>泛指唐朝的王侯贵族。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Text Box 2"/>
          <p:cNvSpPr txBox="1">
            <a:spLocks noChangeArrowheads="1"/>
          </p:cNvSpPr>
          <p:nvPr/>
        </p:nvSpPr>
        <p:spPr bwMode="auto">
          <a:xfrm>
            <a:off x="1169202" y="1276350"/>
            <a:ext cx="6909197" cy="62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春城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/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无处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/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不飞花，寒食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/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东风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/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御柳斜。</a:t>
            </a:r>
            <a:endParaRPr lang="zh-CN" altLang="en-US" sz="2400" b="1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隶书"/>
            </a:endParaRPr>
          </a:p>
        </p:txBody>
      </p:sp>
      <p:sp>
        <p:nvSpPr>
          <p:cNvPr id="86018" name="Text Box 2"/>
          <p:cNvSpPr txBox="1">
            <a:spLocks noChangeArrowheads="1"/>
          </p:cNvSpPr>
          <p:nvPr/>
        </p:nvSpPr>
        <p:spPr bwMode="auto">
          <a:xfrm>
            <a:off x="1169202" y="3050381"/>
            <a:ext cx="6909197" cy="62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日暮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/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汉宫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/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传蜡烛，轻烟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/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散入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/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隶书"/>
                <a:sym typeface="隶书"/>
              </a:rPr>
              <a:t>五侯家。</a:t>
            </a:r>
            <a:endParaRPr lang="zh-CN" altLang="en-US" sz="2400" b="1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隶书"/>
            </a:endParaRPr>
          </a:p>
        </p:txBody>
      </p:sp>
      <p:sp>
        <p:nvSpPr>
          <p:cNvPr id="9" name="下箭头 8"/>
          <p:cNvSpPr/>
          <p:nvPr/>
        </p:nvSpPr>
        <p:spPr>
          <a:xfrm>
            <a:off x="4358879" y="1833566"/>
            <a:ext cx="363140" cy="358379"/>
          </a:xfrm>
          <a:prstGeom prst="downArrow">
            <a:avLst/>
          </a:prstGeom>
          <a:solidFill>
            <a:srgbClr val="FF00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14425" y="2231231"/>
            <a:ext cx="6742510" cy="771525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charset="0"/>
              </a:rPr>
              <a:t>    译文：暮春的长安城里处处柳絮飞舞、落花飘散，寒食节的春风吹拂着皇城里的杨柳。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下箭头 10"/>
          <p:cNvSpPr/>
          <p:nvPr/>
        </p:nvSpPr>
        <p:spPr>
          <a:xfrm>
            <a:off x="4341027" y="3574261"/>
            <a:ext cx="363141" cy="359569"/>
          </a:xfrm>
          <a:prstGeom prst="downArrow">
            <a:avLst/>
          </a:prstGeom>
          <a:solidFill>
            <a:srgbClr val="FF00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31094" y="3987404"/>
            <a:ext cx="6742510" cy="771525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隶书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charset="0"/>
              </a:rPr>
              <a:t>    译文：傍晚，皇宫里忙着传送朝廷赏赐的蜡烛，燃烛升起的轻烟飘进了王侯贵族之家。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6023" name="组合 12"/>
          <p:cNvGrpSpPr>
            <a:grpSpLocks/>
          </p:cNvGrpSpPr>
          <p:nvPr/>
        </p:nvGrpSpPr>
        <p:grpSpPr bwMode="auto">
          <a:xfrm>
            <a:off x="610799" y="416723"/>
            <a:ext cx="1491853" cy="775097"/>
            <a:chOff x="1362040" y="1221227"/>
            <a:chExt cx="1989514" cy="1033272"/>
          </a:xfrm>
        </p:grpSpPr>
        <p:sp>
          <p:nvSpPr>
            <p:cNvPr id="14" name="横卷形 13"/>
            <p:cNvSpPr/>
            <p:nvPr/>
          </p:nvSpPr>
          <p:spPr>
            <a:xfrm>
              <a:off x="1362040" y="1221227"/>
              <a:ext cx="1989514" cy="1033272"/>
            </a:xfrm>
            <a:prstGeom prst="horizontalScroll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文本框 34"/>
            <p:cNvSpPr txBox="1"/>
            <p:nvPr/>
          </p:nvSpPr>
          <p:spPr>
            <a:xfrm>
              <a:off x="1433197" y="1416727"/>
              <a:ext cx="1918357" cy="656470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6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译 文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452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452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452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452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452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452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4524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357</TotalTime>
  <Words>2663</Words>
  <Application>Microsoft Office PowerPoint</Application>
  <PresentationFormat>全屏显示(16:9)</PresentationFormat>
  <Paragraphs>175</Paragraphs>
  <Slides>42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0" baseType="lpstr">
      <vt:lpstr>黑体</vt:lpstr>
      <vt:lpstr>楷体</vt:lpstr>
      <vt:lpstr>宋体</vt:lpstr>
      <vt:lpstr>微软雅黑</vt:lpstr>
      <vt:lpstr>Arial</vt:lpstr>
      <vt:lpstr>Calibri</vt:lpstr>
      <vt:lpstr>Times New Roman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中庭地白树栖鸦，冷露无声湿桂花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3325</cp:revision>
  <dcterms:created xsi:type="dcterms:W3CDTF">2018-04-28T09:34:00Z</dcterms:created>
  <dcterms:modified xsi:type="dcterms:W3CDTF">2020-04-18T10:24:12Z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