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3"/>
  </p:notesMasterIdLst>
  <p:sldIdLst>
    <p:sldId id="260" r:id="rId2"/>
    <p:sldId id="282" r:id="rId3"/>
    <p:sldId id="262" r:id="rId4"/>
    <p:sldId id="298" r:id="rId5"/>
    <p:sldId id="279" r:id="rId6"/>
    <p:sldId id="297" r:id="rId7"/>
    <p:sldId id="268" r:id="rId8"/>
    <p:sldId id="269" r:id="rId9"/>
    <p:sldId id="296" r:id="rId10"/>
    <p:sldId id="295" r:id="rId11"/>
    <p:sldId id="290" r:id="rId12"/>
  </p:sldIdLst>
  <p:sldSz cx="9144000" cy="6858000" type="screen4x3"/>
  <p:notesSz cx="6858000" cy="9144000"/>
  <p:custShowLst>
    <p:custShow name="自定义放映 1" id="0">
      <p:sldLst/>
    </p:custShow>
  </p:custShow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5pPr>
    <a:lvl6pPr marL="2286000" algn="l" defTabSz="914400" rtl="0" eaLnBrk="1" latinLnBrk="0" hangingPunct="1"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6pPr>
    <a:lvl7pPr marL="2743200" algn="l" defTabSz="914400" rtl="0" eaLnBrk="1" latinLnBrk="0" hangingPunct="1"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7pPr>
    <a:lvl8pPr marL="3200400" algn="l" defTabSz="914400" rtl="0" eaLnBrk="1" latinLnBrk="0" hangingPunct="1"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8pPr>
    <a:lvl9pPr marL="3657600" algn="l" defTabSz="914400" rtl="0" eaLnBrk="1" latinLnBrk="0" hangingPunct="1">
      <a:defRPr sz="3600" kern="1200">
        <a:solidFill>
          <a:srgbClr val="06521E"/>
        </a:solidFill>
        <a:latin typeface="楷体_GB2312" pitchFamily="49" charset="-122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66FF"/>
    <a:srgbClr val="FFCC00"/>
    <a:srgbClr val="3333CC"/>
    <a:srgbClr val="FF0000"/>
    <a:srgbClr val="520623"/>
    <a:srgbClr val="4E0A10"/>
    <a:srgbClr val="0099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7033" autoAdjust="0"/>
  </p:normalViewPr>
  <p:slideViewPr>
    <p:cSldViewPr>
      <p:cViewPr varScale="1">
        <p:scale>
          <a:sx n="68" d="100"/>
          <a:sy n="68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C33C9D1-72E8-4050-967C-772F0578B7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51628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137CD-DB8D-48E2-B3B3-83B6AA712E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37211420"/>
      </p:ext>
    </p:extLst>
  </p:cSld>
  <p:clrMapOvr>
    <a:masterClrMapping/>
  </p:clrMapOvr>
  <p:transition spd="med" advClick="0" advTm="2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8FCDA-D29C-4170-B7E0-8DC0BCE364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38906151"/>
      </p:ext>
    </p:extLst>
  </p:cSld>
  <p:clrMapOvr>
    <a:masterClrMapping/>
  </p:clrMapOvr>
  <p:transition spd="med" advClick="0" advTm="2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394EB-D2E0-4359-A5C6-B2AC121033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75118579"/>
      </p:ext>
    </p:extLst>
  </p:cSld>
  <p:clrMapOvr>
    <a:masterClrMapping/>
  </p:clrMapOvr>
  <p:transition spd="med" advClick="0" advTm="2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E74A7-8F98-42C5-BFA7-784547581C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0150484"/>
      </p:ext>
    </p:extLst>
  </p:cSld>
  <p:clrMapOvr>
    <a:masterClrMapping/>
  </p:clrMapOvr>
  <p:transition spd="med" advClick="0" advTm="2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3090D-6DE1-4C48-973D-B8451F5796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86620054"/>
      </p:ext>
    </p:extLst>
  </p:cSld>
  <p:clrMapOvr>
    <a:masterClrMapping/>
  </p:clrMapOvr>
  <p:transition spd="med" advClick="0" advTm="2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569C4-289C-40CE-BA9C-6A5A6E1842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14765751"/>
      </p:ext>
    </p:extLst>
  </p:cSld>
  <p:clrMapOvr>
    <a:masterClrMapping/>
  </p:clrMapOvr>
  <p:transition spd="med" advClick="0" advTm="2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1BF5A-DA9D-4DA1-B3AB-8809D5799B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8866645"/>
      </p:ext>
    </p:extLst>
  </p:cSld>
  <p:clrMapOvr>
    <a:masterClrMapping/>
  </p:clrMapOvr>
  <p:transition spd="med" advClick="0" advTm="2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B3DA2-4058-4D12-B39B-A420BFCA28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93321431"/>
      </p:ext>
    </p:extLst>
  </p:cSld>
  <p:clrMapOvr>
    <a:masterClrMapping/>
  </p:clrMapOvr>
  <p:transition spd="med" advClick="0" advTm="2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DCE5A-C303-4711-869D-A949BAAFE9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36624338"/>
      </p:ext>
    </p:extLst>
  </p:cSld>
  <p:clrMapOvr>
    <a:masterClrMapping/>
  </p:clrMapOvr>
  <p:transition spd="med" advClick="0" advTm="2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7D235-ECDF-4D25-8D3D-518C176C34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36575493"/>
      </p:ext>
    </p:extLst>
  </p:cSld>
  <p:clrMapOvr>
    <a:masterClrMapping/>
  </p:clrMapOvr>
  <p:transition spd="med" advClick="0" advTm="2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D39F3-B078-47A7-B23D-399ABF85B6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78895538"/>
      </p:ext>
    </p:extLst>
  </p:cSld>
  <p:clrMapOvr>
    <a:masterClrMapping/>
  </p:clrMapOvr>
  <p:transition spd="med" advClick="0" advTm="2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6F5F6-6DD0-4172-9057-46C3EA4250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80635147"/>
      </p:ext>
    </p:extLst>
  </p:cSld>
  <p:clrMapOvr>
    <a:masterClrMapping/>
  </p:clrMapOvr>
  <p:transition spd="med" advClick="0" advTm="2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8967EBE-DAEC-4B11-A954-0079C5A790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med" advClick="0" advTm="2000"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32477;&#21477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3521;&#35821;\&#26032;&#24314;&#25991;&#20214;&#22841;\&#4047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202.107.231.135/shi/sucai/image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4" descr="227005t-1579491858_o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258888" y="0"/>
            <a:ext cx="6337300" cy="6588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800" b="1" dirty="0"/>
              <a:t>   </a:t>
            </a:r>
            <a:r>
              <a:rPr kumimoji="1" lang="en-US" altLang="zh-CN" sz="4800" b="1" dirty="0" smtClean="0"/>
              <a:t>   </a:t>
            </a:r>
            <a:r>
              <a:rPr kumimoji="1" lang="zh-CN" altLang="en-US" sz="7200" b="1" dirty="0" smtClean="0">
                <a:solidFill>
                  <a:srgbClr val="FF3300"/>
                </a:solidFill>
              </a:rPr>
              <a:t>绝 </a:t>
            </a:r>
            <a:r>
              <a:rPr kumimoji="1" lang="zh-CN" altLang="en-US" sz="7200" b="1" dirty="0">
                <a:solidFill>
                  <a:srgbClr val="FF3300"/>
                </a:solidFill>
              </a:rPr>
              <a:t>句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b="1" dirty="0">
                <a:latin typeface="宋体" pitchFamily="2" charset="-122"/>
                <a:ea typeface="宋体" pitchFamily="2" charset="-122"/>
              </a:rPr>
              <a:t>      </a:t>
            </a:r>
            <a:r>
              <a:rPr kumimoji="1" lang="zh-CN" altLang="en-US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kumimoji="1" lang="zh-CN" altLang="en-US" sz="44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杜 甫</a:t>
            </a:r>
          </a:p>
          <a:p>
            <a:pPr algn="dist"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tx1"/>
                </a:solidFill>
                <a:latin typeface="Times New Roman" pitchFamily="18" charset="0"/>
              </a:rPr>
              <a:t>两个黄鹂鸣翠柳，</a:t>
            </a:r>
          </a:p>
          <a:p>
            <a:pPr algn="dist"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tx1"/>
                </a:solidFill>
                <a:latin typeface="Times New Roman" pitchFamily="18" charset="0"/>
              </a:rPr>
              <a:t>一行白鹭上青天。</a:t>
            </a:r>
          </a:p>
          <a:p>
            <a:pPr algn="dist"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tx1"/>
                </a:solidFill>
                <a:latin typeface="Times New Roman" pitchFamily="18" charset="0"/>
              </a:rPr>
              <a:t>窗含西岭千秋雪，</a:t>
            </a:r>
          </a:p>
          <a:p>
            <a:pPr algn="dist"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tx1"/>
                </a:solidFill>
                <a:latin typeface="Times New Roman" pitchFamily="18" charset="0"/>
              </a:rPr>
              <a:t>门泊东吴万里船。</a:t>
            </a:r>
          </a:p>
        </p:txBody>
      </p:sp>
      <p:pic>
        <p:nvPicPr>
          <p:cNvPr id="113674" name="绝句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589588"/>
            <a:ext cx="576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3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13674"/>
                </p:tgtEl>
              </p:cMediaNode>
            </p:audio>
          </p:childTnLst>
        </p:cTn>
      </p:par>
    </p:tnLst>
    <p:bldLst>
      <p:bldP spid="1136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8d5fa448c408d31c08f7ef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1042988" y="1700213"/>
            <a:ext cx="7191375" cy="329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6600">
                <a:solidFill>
                  <a:srgbClr val="0000FF"/>
                </a:solidFill>
              </a:rPr>
              <a:t>作业：</a:t>
            </a:r>
          </a:p>
          <a:p>
            <a:r>
              <a:rPr lang="en-US" altLang="zh-CN" sz="48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800">
                <a:latin typeface="宋体" pitchFamily="2" charset="-122"/>
                <a:ea typeface="宋体" pitchFamily="2" charset="-122"/>
              </a:rPr>
              <a:t>、背诵</a:t>
            </a:r>
            <a:r>
              <a:rPr lang="en-US" altLang="zh-CN" sz="480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800">
                <a:latin typeface="宋体" pitchFamily="2" charset="-122"/>
                <a:ea typeface="宋体" pitchFamily="2" charset="-122"/>
              </a:rPr>
              <a:t>绝句</a:t>
            </a:r>
            <a:r>
              <a:rPr lang="en-US" altLang="zh-CN" sz="480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80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4800"/>
              <a:t>    </a:t>
            </a:r>
          </a:p>
          <a:p>
            <a:r>
              <a:rPr lang="en-US" altLang="zh-CN" sz="4800"/>
              <a:t>2</a:t>
            </a:r>
            <a:r>
              <a:rPr lang="zh-CN" altLang="en-US" sz="4800"/>
              <a:t>、</a:t>
            </a:r>
            <a:r>
              <a:rPr lang="zh-CN" altLang="en-US" sz="4800">
                <a:latin typeface="宋体" pitchFamily="2" charset="-122"/>
                <a:ea typeface="宋体" pitchFamily="2" charset="-122"/>
              </a:rPr>
              <a:t>课后收集一些杜甫的诗</a:t>
            </a:r>
          </a:p>
          <a:p>
            <a:r>
              <a:rPr lang="zh-CN" altLang="en-US" sz="4800">
                <a:latin typeface="宋体" pitchFamily="2" charset="-122"/>
                <a:ea typeface="宋体" pitchFamily="2" charset="-122"/>
              </a:rPr>
              <a:t>   或描写春天的诗。 </a:t>
            </a:r>
          </a:p>
        </p:txBody>
      </p:sp>
    </p:spTree>
  </p:cSld>
  <p:clrMapOvr>
    <a:masterClrMapping/>
  </p:clrMapOvr>
  <p:transition spd="med" advClick="0" advTm="2000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8c83cfb878fb65908244d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1619250" y="2133600"/>
            <a:ext cx="3887788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_GB2312"/>
                <a:ea typeface="楷体_GB2312"/>
              </a:rPr>
              <a:t>再见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4" descr="227005t-1579491858_o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5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122396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9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52638" y="2133600"/>
            <a:ext cx="1223962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0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838" y="2133600"/>
            <a:ext cx="12239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1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08625" y="2133600"/>
            <a:ext cx="122396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8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8313" y="4724400"/>
            <a:ext cx="12239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22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488" y="2133600"/>
            <a:ext cx="12239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23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12239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5" name="Rectangle 13"/>
          <p:cNvSpPr>
            <a:spLocks noChangeArrowheads="1"/>
          </p:cNvSpPr>
          <p:nvPr/>
        </p:nvSpPr>
        <p:spPr bwMode="auto">
          <a:xfrm>
            <a:off x="468313" y="260350"/>
            <a:ext cx="8208962" cy="195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4000" b="1">
                <a:latin typeface="宋体" pitchFamily="2" charset="-122"/>
                <a:ea typeface="宋体" pitchFamily="2" charset="-122"/>
              </a:rPr>
              <a:t>lù    hán    lǐn</a:t>
            </a:r>
            <a:r>
              <a:rPr lang="en-US" altLang="zh-CN" sz="4000" b="1"/>
              <a:t>ɡ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    bó    wú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5400" b="1">
                <a:solidFill>
                  <a:srgbClr val="FF3300"/>
                </a:solidFill>
              </a:rPr>
              <a:t>鹭   含   岭   泊  吴</a:t>
            </a:r>
          </a:p>
        </p:txBody>
      </p:sp>
      <p:sp>
        <p:nvSpPr>
          <p:cNvPr id="23563" name="Text Box 25"/>
          <p:cNvSpPr txBox="1">
            <a:spLocks noChangeArrowheads="1"/>
          </p:cNvSpPr>
          <p:nvPr/>
        </p:nvSpPr>
        <p:spPr bwMode="auto">
          <a:xfrm>
            <a:off x="809625" y="3632200"/>
            <a:ext cx="180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endParaRPr lang="zh-CN" altLang="zh-CN"/>
          </a:p>
        </p:txBody>
      </p:sp>
      <p:sp>
        <p:nvSpPr>
          <p:cNvPr id="136218" name="Rectangle 26"/>
          <p:cNvSpPr>
            <a:spLocks noChangeArrowheads="1"/>
          </p:cNvSpPr>
          <p:nvPr/>
        </p:nvSpPr>
        <p:spPr bwMode="auto">
          <a:xfrm>
            <a:off x="684213" y="3141663"/>
            <a:ext cx="73437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4000" b="1">
                <a:latin typeface="宋体" pitchFamily="2" charset="-122"/>
                <a:ea typeface="宋体" pitchFamily="2" charset="-122"/>
              </a:rPr>
              <a:t>lí   ju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é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  m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í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ɡ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   cu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ì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   l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ì</a:t>
            </a:r>
            <a:r>
              <a:rPr lang="en-US" altLang="zh-CN" sz="4000" b="1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en-US" sz="4000" b="1">
                <a:latin typeface="宋体" pitchFamily="2" charset="-122"/>
                <a:ea typeface="宋体" pitchFamily="2" charset="-122"/>
              </a:rPr>
              <a:t>ɡ</a:t>
            </a:r>
            <a:endParaRPr lang="en-US" altLang="zh-CN" sz="4000" b="1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5400" b="1">
                <a:solidFill>
                  <a:srgbClr val="FF3300"/>
                </a:solidFill>
              </a:rPr>
              <a:t>鹂  绝  鸣   翠  令</a:t>
            </a:r>
          </a:p>
        </p:txBody>
      </p:sp>
      <p:pic>
        <p:nvPicPr>
          <p:cNvPr id="23565" name="Picture 28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48263" y="4797425"/>
            <a:ext cx="12239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29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8038" y="4724400"/>
            <a:ext cx="122396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30" descr="20462177_2061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lum bright="-12000" contrast="-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2239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23" name="WordArt 31"/>
          <p:cNvSpPr>
            <a:spLocks noChangeArrowheads="1" noChangeShapeType="1" noTextEdit="1"/>
          </p:cNvSpPr>
          <p:nvPr/>
        </p:nvSpPr>
        <p:spPr bwMode="auto">
          <a:xfrm>
            <a:off x="4716463" y="5661025"/>
            <a:ext cx="2446337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 dirty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楷体_GB2312"/>
                <a:ea typeface="楷体_GB2312"/>
              </a:rPr>
              <a:t>会读的字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5" grpId="0"/>
      <p:bldP spid="136218" grpId="0"/>
      <p:bldP spid="1362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 descr="pic_6262"/>
          <p:cNvPicPr>
            <a:picLocks noChangeAspect="1" noChangeArrowheads="1"/>
          </p:cNvPicPr>
          <p:nvPr/>
        </p:nvPicPr>
        <p:blipFill>
          <a:blip r:embed="rId3" cstate="email">
            <a:lum contrast="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416"/>
          <a:stretch>
            <a:fillRect/>
          </a:stretch>
        </p:blipFill>
        <p:spPr bwMode="auto">
          <a:xfrm>
            <a:off x="323850" y="476250"/>
            <a:ext cx="8820150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8" descr="小学语文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7834313" y="41275"/>
            <a:ext cx="1201737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</a:rPr>
              <a:t>绝 句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2555875" y="549275"/>
            <a:ext cx="4176713" cy="1943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1835150" y="2924175"/>
            <a:ext cx="6049963" cy="936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15724" name="Rectangle 12"/>
          <p:cNvSpPr>
            <a:spLocks noChangeArrowheads="1"/>
          </p:cNvSpPr>
          <p:nvPr/>
        </p:nvSpPr>
        <p:spPr bwMode="auto">
          <a:xfrm>
            <a:off x="1763713" y="6021388"/>
            <a:ext cx="7116762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 dirty="0"/>
              <a:t>两只黄鹂在翠绿的柳树上欢快的歌唱。</a:t>
            </a:r>
          </a:p>
        </p:txBody>
      </p:sp>
      <p:sp>
        <p:nvSpPr>
          <p:cNvPr id="24584" name="Text Box 13"/>
          <p:cNvSpPr txBox="1">
            <a:spLocks noChangeArrowheads="1"/>
          </p:cNvSpPr>
          <p:nvPr/>
        </p:nvSpPr>
        <p:spPr bwMode="auto">
          <a:xfrm>
            <a:off x="7885113" y="44450"/>
            <a:ext cx="1201737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</a:rPr>
              <a:t>绝 句</a:t>
            </a: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3131840" y="2276872"/>
            <a:ext cx="46085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000" b="1" dirty="0">
                <a:solidFill>
                  <a:srgbClr val="FF3300"/>
                </a:solidFill>
              </a:rPr>
              <a:t>两个黄鹂鸣翠柳，</a:t>
            </a:r>
            <a:endParaRPr lang="zh-CN" altLang="en-US" sz="4000" dirty="0"/>
          </a:p>
        </p:txBody>
      </p:sp>
      <p:pic>
        <p:nvPicPr>
          <p:cNvPr id="115731" name="鸟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9788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5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173" fill="hold"/>
                                        <p:tgtEl>
                                          <p:spTgt spid="1157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31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31"/>
                </p:tgtEl>
              </p:cMediaNode>
            </p:audio>
          </p:childTnLst>
        </p:cTn>
      </p:par>
    </p:tnLst>
    <p:bldLst>
      <p:bldP spid="1157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2935ywgrdkpy5rdfrdi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3234"/>
            <a:ext cx="9144000" cy="6250546"/>
          </a:xfrm>
          <a:prstGeom prst="rect">
            <a:avLst/>
          </a:prstGeom>
        </p:spPr>
      </p:pic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611560" y="5013176"/>
            <a:ext cx="4608513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000" b="1" dirty="0">
                <a:solidFill>
                  <a:schemeClr val="tx1"/>
                </a:solidFill>
              </a:rPr>
              <a:t>两个黄鹂鸣翠柳，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3" name="Picture 3" descr="pic_6262"/>
          <p:cNvPicPr>
            <a:picLocks noChangeAspect="1" noChangeArrowheads="1"/>
          </p:cNvPicPr>
          <p:nvPr/>
        </p:nvPicPr>
        <p:blipFill>
          <a:blip r:embed="rId2" cstate="email">
            <a:lum contrast="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416"/>
          <a:stretch>
            <a:fillRect/>
          </a:stretch>
        </p:blipFill>
        <p:spPr bwMode="auto">
          <a:xfrm>
            <a:off x="323850" y="476250"/>
            <a:ext cx="8820150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835150" y="2924175"/>
            <a:ext cx="6049963" cy="936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25604" name="Picture 10" descr="小学语文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2"/>
          <p:cNvSpPr txBox="1">
            <a:spLocks noChangeArrowheads="1"/>
          </p:cNvSpPr>
          <p:nvPr/>
        </p:nvSpPr>
        <p:spPr bwMode="auto">
          <a:xfrm>
            <a:off x="7834313" y="41275"/>
            <a:ext cx="1201737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</a:rPr>
              <a:t>绝 句</a:t>
            </a:r>
          </a:p>
        </p:txBody>
      </p:sp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2555875" y="549275"/>
            <a:ext cx="4176713" cy="1943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25607" name="Picture 8" descr="jueju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51275" y="981075"/>
            <a:ext cx="5292725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Rectangle 9"/>
          <p:cNvSpPr>
            <a:spLocks noChangeArrowheads="1"/>
          </p:cNvSpPr>
          <p:nvPr/>
        </p:nvSpPr>
        <p:spPr bwMode="auto">
          <a:xfrm>
            <a:off x="1042988" y="1844675"/>
            <a:ext cx="1871662" cy="12969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1763688" y="5589240"/>
            <a:ext cx="7185278" cy="58695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一行白鹭在晴朗的天空中自由的飞翔。</a:t>
            </a:r>
          </a:p>
        </p:txBody>
      </p: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2987824" y="2708920"/>
            <a:ext cx="3851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b="1" dirty="0">
                <a:solidFill>
                  <a:srgbClr val="FF3300"/>
                </a:solidFill>
              </a:rPr>
              <a:t>一行白鹭上青天。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1" grpId="0"/>
      <p:bldP spid="133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6_5_22_632838957010937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63640"/>
          </a:xfrm>
          <a:prstGeom prst="rect">
            <a:avLst/>
          </a:prstGeom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116147" y="6165304"/>
            <a:ext cx="3887901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b="1" dirty="0">
                <a:solidFill>
                  <a:schemeClr val="tx1"/>
                </a:solidFill>
              </a:rPr>
              <a:t>一行白鹭上青天。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image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885666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0" name="Picture 4" descr="image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7338" y="188913"/>
            <a:ext cx="8893175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8" descr="小学语文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2"/>
          <p:cNvSpPr txBox="1">
            <a:spLocks noChangeArrowheads="1"/>
          </p:cNvSpPr>
          <p:nvPr/>
        </p:nvSpPr>
        <p:spPr bwMode="auto">
          <a:xfrm>
            <a:off x="7834313" y="41275"/>
            <a:ext cx="1201737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</a:rPr>
              <a:t>绝 句</a:t>
            </a:r>
          </a:p>
        </p:txBody>
      </p:sp>
      <p:sp>
        <p:nvSpPr>
          <p:cNvPr id="121865" name="Rectangle 9"/>
          <p:cNvSpPr>
            <a:spLocks noChangeArrowheads="1"/>
          </p:cNvSpPr>
          <p:nvPr/>
        </p:nvSpPr>
        <p:spPr bwMode="auto">
          <a:xfrm>
            <a:off x="2027238" y="6092825"/>
            <a:ext cx="7116762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透过窗户看得见西岭千年不化的积雪，</a:t>
            </a:r>
          </a:p>
        </p:txBody>
      </p:sp>
      <p:sp>
        <p:nvSpPr>
          <p:cNvPr id="121867" name="Text Box 11"/>
          <p:cNvSpPr txBox="1">
            <a:spLocks noChangeArrowheads="1"/>
          </p:cNvSpPr>
          <p:nvPr/>
        </p:nvSpPr>
        <p:spPr bwMode="auto">
          <a:xfrm>
            <a:off x="2771775" y="4941888"/>
            <a:ext cx="42576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  <a:ea typeface="宋体" pitchFamily="2" charset="-122"/>
              </a:rPr>
              <a:t>窗含西岭千秋雪，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3" name="Picture 3" descr="pic_626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587375"/>
            <a:ext cx="8820150" cy="629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小学语文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2"/>
          <p:cNvSpPr txBox="1">
            <a:spLocks noChangeArrowheads="1"/>
          </p:cNvSpPr>
          <p:nvPr/>
        </p:nvSpPr>
        <p:spPr bwMode="auto">
          <a:xfrm>
            <a:off x="7834313" y="41275"/>
            <a:ext cx="1201737" cy="579438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</a:rPr>
              <a:t>绝 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11960" y="4221088"/>
            <a:ext cx="3890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门泊东吴万里船。</a:t>
            </a:r>
            <a:endParaRPr lang="zh-CN" altLang="en-US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6211669"/>
            <a:ext cx="8060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门外江里停泊着即将驶往东吴的客船。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2f77540a09d339db0b7b82f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1259632" y="548680"/>
            <a:ext cx="5761112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kumimoji="1" lang="en-US" altLang="zh-CN" sz="4800" b="1" dirty="0">
                <a:solidFill>
                  <a:srgbClr val="FF3300"/>
                </a:solidFill>
              </a:rPr>
              <a:t>     </a:t>
            </a:r>
            <a:r>
              <a:rPr kumimoji="1" lang="zh-CN" altLang="en-US" sz="5400" b="1" dirty="0">
                <a:solidFill>
                  <a:srgbClr val="FF3300"/>
                </a:solidFill>
              </a:rPr>
              <a:t>绝 句</a:t>
            </a:r>
          </a:p>
          <a:p>
            <a:r>
              <a:rPr kumimoji="1" lang="zh-CN" altLang="en-US" sz="5400" b="1" dirty="0"/>
              <a:t>        唐  杜甫</a:t>
            </a:r>
          </a:p>
          <a:p>
            <a:r>
              <a:rPr kumimoji="1" lang="zh-CN" altLang="en-US" sz="5400" b="1" dirty="0"/>
              <a:t>两个</a:t>
            </a:r>
            <a:r>
              <a:rPr kumimoji="1" lang="zh-CN" altLang="en-US" sz="5400" b="1" u="sng" dirty="0"/>
              <a:t>黄鹂</a:t>
            </a:r>
            <a:r>
              <a:rPr kumimoji="1" lang="zh-CN" altLang="en-US" sz="5400" b="1" dirty="0"/>
              <a:t>鸣翠柳，</a:t>
            </a:r>
          </a:p>
          <a:p>
            <a:r>
              <a:rPr kumimoji="1" lang="zh-CN" altLang="en-US" sz="5400" b="1" dirty="0"/>
              <a:t>一行</a:t>
            </a:r>
            <a:r>
              <a:rPr kumimoji="1" lang="zh-CN" altLang="en-US" sz="5400" b="1" u="sng" dirty="0"/>
              <a:t>白鹭</a:t>
            </a:r>
            <a:r>
              <a:rPr kumimoji="1" lang="zh-CN" altLang="en-US" sz="5400" b="1" dirty="0"/>
              <a:t>上青天。</a:t>
            </a:r>
          </a:p>
          <a:p>
            <a:r>
              <a:rPr kumimoji="1" lang="zh-CN" altLang="en-US" sz="5400" b="1" dirty="0"/>
              <a:t>窗含西岭</a:t>
            </a:r>
            <a:r>
              <a:rPr kumimoji="1" lang="zh-CN" altLang="en-US" sz="5400" b="1" u="sng" dirty="0"/>
              <a:t>千秋雪</a:t>
            </a:r>
            <a:r>
              <a:rPr kumimoji="1" lang="zh-CN" altLang="en-US" sz="5400" b="1" dirty="0"/>
              <a:t>，</a:t>
            </a:r>
          </a:p>
          <a:p>
            <a:r>
              <a:rPr kumimoji="1" lang="zh-CN" altLang="en-US" sz="5400" b="1" dirty="0"/>
              <a:t>门泊东吴</a:t>
            </a:r>
            <a:r>
              <a:rPr kumimoji="1" lang="zh-CN" altLang="en-US" sz="5400" b="1" u="sng" dirty="0"/>
              <a:t>万里船</a:t>
            </a:r>
            <a:r>
              <a:rPr kumimoji="1" lang="zh-CN" altLang="en-US" sz="5400" b="1" dirty="0"/>
              <a:t>。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404664"/>
            <a:ext cx="1107996" cy="1200329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自由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朗读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06521E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06521E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2334</TotalTime>
  <Words>266</Words>
  <Application>Microsoft Office PowerPoint</Application>
  <PresentationFormat>全屏显示(4:3)</PresentationFormat>
  <Paragraphs>39</Paragraphs>
  <Slides>11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  <vt:variant>
        <vt:lpstr>自定义放映</vt:lpstr>
      </vt:variant>
      <vt:variant>
        <vt:i4>1</vt:i4>
      </vt:variant>
    </vt:vector>
  </HeadingPairs>
  <TitlesOfParts>
    <vt:vector size="13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自定义放映 1</vt:lpstr>
    </vt:vector>
  </TitlesOfParts>
  <Company>Micro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Administrator</cp:lastModifiedBy>
  <cp:revision>106</cp:revision>
  <dcterms:created xsi:type="dcterms:W3CDTF">2005-03-24T11:45:55Z</dcterms:created>
  <dcterms:modified xsi:type="dcterms:W3CDTF">2017-04-12T13:59:51Z</dcterms:modified>
  <cp:category>第一PPT模板网-WWW.1PPT.COM</cp:category>
</cp:coreProperties>
</file>