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3"/>
    <p:sldId id="420" r:id="rId4"/>
    <p:sldId id="297" r:id="rId5"/>
    <p:sldId id="261" r:id="rId6"/>
    <p:sldId id="358" r:id="rId7"/>
    <p:sldId id="359" r:id="rId8"/>
    <p:sldId id="361" r:id="rId9"/>
    <p:sldId id="360" r:id="rId10"/>
    <p:sldId id="362" r:id="rId11"/>
    <p:sldId id="421" r:id="rId12"/>
    <p:sldId id="259" r:id="rId13"/>
    <p:sldId id="422" r:id="rId14"/>
    <p:sldId id="334" r:id="rId15"/>
    <p:sldId id="423" r:id="rId16"/>
    <p:sldId id="298" r:id="rId17"/>
    <p:sldId id="265" r:id="rId18"/>
    <p:sldId id="266" r:id="rId19"/>
    <p:sldId id="262" r:id="rId20"/>
    <p:sldId id="267" r:id="rId21"/>
    <p:sldId id="268" r:id="rId22"/>
  </p:sldIdLst>
  <p:sldSz cx="12192000" cy="6858000"/>
  <p:notesSz cx="7104380" cy="1023493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AFAFA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93" d="100"/>
          <a:sy n="93" d="100"/>
        </p:scale>
        <p:origin x="-216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9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8775" y="0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9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138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9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8775" y="10879138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9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5E0E76-6A13-4602-A153-68C2CFEECE4B}" type="slidenum">
              <a:rPr kumimoji="0" lang="zh-CN" altLang="en-US" sz="129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9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8775" y="0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8" cy="3865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6600" y="5511800"/>
            <a:ext cx="5886450" cy="4511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138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8775" y="10879138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D3DEC8-B46B-4FA8-A0BA-7823C154F84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学导航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5" descr="母版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113"/>
            <a:ext cx="12192000" cy="683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6" descr="自学导航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167" y="0"/>
            <a:ext cx="3318933" cy="950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871133" y="1412875"/>
            <a:ext cx="9505951" cy="4968875"/>
          </a:xfrm>
        </p:spPr>
        <p:txBody>
          <a:bodyPr/>
          <a:lstStyle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</a:t>
            </a:r>
            <a:endParaRPr lang="zh-CN" altLang="en-US" noProof="1" smtClean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5CFB08-985B-49D3-91AE-2AB29E576E5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33850" y="571500"/>
            <a:ext cx="39258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口语交际   做手工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MY[2{4K`AR_1`9B[KT~}{{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567180"/>
            <a:ext cx="4258945" cy="4453890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5686425" y="1497013"/>
            <a:ext cx="2317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方正正大黑简体"/>
                <a:ea typeface="方正正大黑简体"/>
              </a:rPr>
              <a:t>【魔力话题】</a:t>
            </a:r>
            <a:endParaRPr lang="zh-CN" altLang="en-US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8350" y="2214563"/>
            <a:ext cx="53276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          </a:t>
            </a:r>
            <a:r>
              <a:rPr lang="zh-CN" altLang="en-US" sz="2400" b="1" dirty="0"/>
              <a:t>人的大脑，越用越灵。十指连心，因此，有科学表明，爱动手的人大脑会越来越聪明，因此有人说：</a:t>
            </a:r>
            <a:r>
              <a:rPr lang="en-US" altLang="zh-CN" sz="2400" b="1" dirty="0"/>
              <a:t>“</a:t>
            </a:r>
            <a:r>
              <a:rPr lang="zh-CN" altLang="en-US" sz="2400" b="1" dirty="0"/>
              <a:t>心灵手巧</a:t>
            </a:r>
            <a:r>
              <a:rPr lang="en-US" altLang="zh-CN" sz="2400" b="1" dirty="0"/>
              <a:t>”</a:t>
            </a:r>
            <a:r>
              <a:rPr lang="zh-CN" altLang="en-US" sz="2400" b="1" dirty="0"/>
              <a:t>；也有人说：手巧心灵。手脑互相促进，眼手脑并用，让我们创意无限。今天，我们学习：做手工。</a:t>
            </a:r>
            <a:endParaRPr lang="zh-CN" altLang="en-US" sz="2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2351088" y="1108075"/>
            <a:ext cx="7777162" cy="4968875"/>
          </a:xfrm>
        </p:spPr>
        <p:txBody>
          <a:bodyPr vert="horz" wrap="square" lIns="91440" tIns="45720" rIns="91440" bIns="45720" anchor="t"/>
          <a:p>
            <a:pPr marL="0" indent="0" algn="l" eaLnBrk="1" hangingPunct="1">
              <a:buNone/>
            </a:pPr>
            <a:endParaRPr lang="zh-CN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b="1" dirty="0">
                <a:latin typeface="楷体" panose="02010609060101010101" charset="-122"/>
                <a:ea typeface="楷体" panose="02010609060101010101" charset="-122"/>
              </a:rPr>
              <a:t>第一关：</a:t>
            </a:r>
            <a:r>
              <a:rPr b="1" dirty="0">
                <a:latin typeface="楷体" panose="02010609060101010101" charset="-122"/>
                <a:ea typeface="楷体" panose="02010609060101010101" charset="-122"/>
              </a:rPr>
              <a:t>说一说，我是“小巧嘴”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方法提示：小组内向小伙伴介绍自己的作品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    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eaLnBrk="1" hangingPunct="1"/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群学：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2711450" y="46831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7" name="矩形 5121"/>
          <p:cNvSpPr/>
          <p:nvPr/>
        </p:nvSpPr>
        <p:spPr>
          <a:xfrm>
            <a:off x="4265613" y="5790883"/>
            <a:ext cx="4176712" cy="50482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倒  计   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4264025" y="5790883"/>
            <a:ext cx="4175125" cy="503237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5200650" y="5790883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3分钟时间到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8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3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1094105"/>
            <a:ext cx="10857865" cy="505587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1872615"/>
            <a:ext cx="2910840" cy="2900680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464185" y="438150"/>
            <a:ext cx="10991850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正大黑简体" panose="02000000000000000000" charset="-122"/>
                <a:ea typeface="方正正大黑简体" panose="02000000000000000000" charset="-122"/>
                <a:cs typeface="+mn-cs"/>
              </a:rPr>
              <a:t>魔方二：思维爆破 ：绘制思维导图，根据思维导图观察手工制作</a:t>
            </a:r>
            <a:endParaRPr kumimoji="0" lang="zh-CN" altLang="en-US" sz="2800" b="1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正大黑简体" panose="02000000000000000000" charset="-122"/>
              <a:ea typeface="方正正大黑简体" panose="02000000000000000000" charset="-122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2351088" y="1108075"/>
            <a:ext cx="7777162" cy="4968875"/>
          </a:xfrm>
        </p:spPr>
        <p:txBody>
          <a:bodyPr vert="horz" wrap="square" lIns="91440" tIns="45720" rIns="91440" bIns="45720" anchor="t"/>
          <a:p>
            <a:pPr marL="0" indent="0" algn="l" eaLnBrk="1" hangingPunct="1"/>
            <a:r>
              <a:rPr lang="zh-CN" b="1" dirty="0">
                <a:latin typeface="楷体" panose="02010609060101010101" charset="-122"/>
                <a:ea typeface="楷体" panose="02010609060101010101" charset="-122"/>
              </a:rPr>
              <a:t>第二关</a:t>
            </a:r>
            <a:endParaRPr lang="zh-CN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/>
            <a:endParaRPr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/>
            <a:r>
              <a:rPr b="1" dirty="0">
                <a:latin typeface="楷体" panose="02010609060101010101" charset="-122"/>
                <a:ea typeface="楷体" panose="02010609060101010101" charset="-122"/>
              </a:rPr>
              <a:t>听一听，我是“识记小能手”</a:t>
            </a:r>
            <a:endParaRPr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方法提示：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（1）与他人分享自己的作品后，说说你了解的其他人的手工作品，引导学生抓住重点讲。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（2）投票选出自己心目中的“识记小能手”         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独学：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2711450" y="46831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" name="矩形 4097"/>
          <p:cNvSpPr/>
          <p:nvPr/>
        </p:nvSpPr>
        <p:spPr>
          <a:xfrm>
            <a:off x="4265613" y="5123498"/>
            <a:ext cx="4176712" cy="50482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倒  计   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4264025" y="5123498"/>
            <a:ext cx="4175125" cy="503237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200650" y="5123498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2分钟时间到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2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1442720"/>
            <a:ext cx="5906770" cy="4707255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734310"/>
            <a:ext cx="1790065" cy="1784350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7343775" y="596900"/>
            <a:ext cx="4267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方正汉真广标简体"/>
                <a:ea typeface="方正汉真广标简体"/>
              </a:rPr>
              <a:t>做手工</a:t>
            </a:r>
            <a:r>
              <a:rPr lang="en-US" altLang="zh-CN" sz="2400" b="1" dirty="0">
                <a:solidFill>
                  <a:srgbClr val="FF0000"/>
                </a:solidFill>
                <a:latin typeface="方正汉真广标简体"/>
                <a:ea typeface="方正汉真广标简体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方正汉真广标简体"/>
                <a:ea typeface="方正汉真广标简体"/>
              </a:rPr>
              <a:t>瓦楞纸小红牛</a:t>
            </a:r>
            <a:endParaRPr lang="zh-CN" altLang="en-US" sz="2400" b="1" dirty="0">
              <a:solidFill>
                <a:srgbClr val="FF0000"/>
              </a:solidFill>
              <a:latin typeface="方正汉真广标简体"/>
              <a:ea typeface="方正汉真广标简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1788" y="1181100"/>
            <a:ext cx="4929187" cy="526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            </a:t>
            </a:r>
            <a:r>
              <a:rPr lang="zh-CN" altLang="en-US" sz="2400" b="1" u="sng" dirty="0"/>
              <a:t>有的人喜欢踢（      ），有的喜欢（               ），可我却喜欢做</a:t>
            </a:r>
            <a:r>
              <a:rPr lang="en-US" altLang="zh-CN" sz="2400" b="1" u="sng" dirty="0"/>
              <a:t>——</a:t>
            </a:r>
            <a:r>
              <a:rPr lang="zh-CN" altLang="en-US" sz="2400" b="1" u="sng" dirty="0"/>
              <a:t>瓦楞纸纸工。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 </a:t>
            </a:r>
            <a:r>
              <a:rPr lang="zh-CN" altLang="en-US" sz="2400" b="1" u="sng" dirty="0"/>
              <a:t>上课前，老师让我们回家准备瓦楞各色纸，胶水，手工小剪刀。上课了，老师先教我（                  ），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接着（                                      ），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然后（                                      ），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最后（                                      ）。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哈哈（                                      ）。</a:t>
            </a:r>
            <a:endParaRPr lang="zh-CN" altLang="en-US" sz="2400" b="1" u="sng" dirty="0"/>
          </a:p>
          <a:p>
            <a:pPr marL="0" lv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 </a:t>
            </a:r>
            <a:r>
              <a:rPr lang="zh-CN" altLang="en-US" sz="2400" b="1" u="sng" dirty="0"/>
              <a:t>老师说：做手工不但可以培养我们的动手能力，还能让大脑更聪明。我爱做手工，就像（       ）爱（        ）一样。</a:t>
            </a:r>
            <a:endParaRPr lang="zh-CN" altLang="en-US" sz="2400" b="1" u="sng" dirty="0"/>
          </a:p>
        </p:txBody>
      </p:sp>
      <p:sp>
        <p:nvSpPr>
          <p:cNvPr id="5" name="文本框 4"/>
          <p:cNvSpPr txBox="1"/>
          <p:nvPr/>
        </p:nvSpPr>
        <p:spPr>
          <a:xfrm>
            <a:off x="276225" y="534988"/>
            <a:ext cx="65166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正大黑简体"/>
                <a:ea typeface="方正正大黑简体"/>
              </a:rPr>
              <a:t>根据思维导图、模版按图说写</a:t>
            </a:r>
            <a:endParaRPr lang="zh-CN" altLang="en-US" b="1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2351088" y="1108075"/>
            <a:ext cx="7777162" cy="4968875"/>
          </a:xfrm>
        </p:spPr>
        <p:txBody>
          <a:bodyPr vert="horz" wrap="square" lIns="91440" tIns="45720" rIns="91440" bIns="45720" anchor="t"/>
          <a:p>
            <a:pPr marL="0" indent="0" algn="l" eaLnBrk="1" hangingPunct="1"/>
            <a:r>
              <a:rPr lang="zh-CN" b="1" dirty="0">
                <a:latin typeface="楷体" panose="02010609060101010101" charset="-122"/>
                <a:ea typeface="楷体" panose="02010609060101010101" charset="-122"/>
              </a:rPr>
              <a:t>第二关</a:t>
            </a:r>
            <a:endParaRPr lang="zh-CN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/>
            <a:endParaRPr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/>
            <a:r>
              <a:rPr lang="zh-CN" b="1" dirty="0">
                <a:latin typeface="楷体" panose="02010609060101010101" charset="-122"/>
                <a:ea typeface="楷体" panose="02010609060101010101" charset="-122"/>
              </a:rPr>
              <a:t>写一写</a:t>
            </a:r>
            <a:r>
              <a:rPr b="1" dirty="0">
                <a:latin typeface="楷体" panose="02010609060101010101" charset="-122"/>
                <a:ea typeface="楷体" panose="02010609060101010101" charset="-122"/>
              </a:rPr>
              <a:t>，我是“</a:t>
            </a:r>
            <a:r>
              <a:rPr lang="zh-CN" b="1" dirty="0">
                <a:latin typeface="楷体" panose="02010609060101010101" charset="-122"/>
                <a:ea typeface="楷体" panose="02010609060101010101" charset="-122"/>
              </a:rPr>
              <a:t>速记</a:t>
            </a:r>
            <a:r>
              <a:rPr b="1" dirty="0">
                <a:latin typeface="楷体" panose="02010609060101010101" charset="-122"/>
                <a:ea typeface="楷体" panose="02010609060101010101" charset="-122"/>
              </a:rPr>
              <a:t>小能手”</a:t>
            </a:r>
            <a:endParaRPr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方法提示：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（1）按一定顺序写出自己制作的小作品过程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（2）也可以写别人的作品         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独学：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2711450" y="46831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3" name="矩形 4097"/>
          <p:cNvSpPr/>
          <p:nvPr/>
        </p:nvSpPr>
        <p:spPr>
          <a:xfrm>
            <a:off x="4265613" y="5123498"/>
            <a:ext cx="4176712" cy="50482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倒  计   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4264025" y="5123498"/>
            <a:ext cx="4175125" cy="503237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200650" y="5123498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2分钟时间到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" name="矩形 5121"/>
          <p:cNvSpPr/>
          <p:nvPr/>
        </p:nvSpPr>
        <p:spPr>
          <a:xfrm>
            <a:off x="4265613" y="5790883"/>
            <a:ext cx="4176712" cy="50482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倒  计   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4264025" y="5790883"/>
            <a:ext cx="4175125" cy="503237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5200650" y="5790883"/>
            <a:ext cx="2952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3分钟时间到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2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8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512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76975" y="704850"/>
            <a:ext cx="5707063" cy="544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正大黑简体"/>
                <a:ea typeface="方正正大黑简体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方正正大黑简体"/>
                <a:ea typeface="方正正大黑简体"/>
              </a:rPr>
              <a:t>我做的手工</a:t>
            </a:r>
            <a:r>
              <a:rPr lang="en-US" altLang="zh-CN" b="1" dirty="0">
                <a:solidFill>
                  <a:srgbClr val="FF0000"/>
                </a:solidFill>
                <a:latin typeface="方正正大黑简体"/>
                <a:ea typeface="方正正大黑简体"/>
              </a:rPr>
              <a:t>——</a:t>
            </a:r>
            <a:r>
              <a:rPr lang="zh-CN" altLang="en-US" b="1" u="sng" dirty="0">
                <a:solidFill>
                  <a:srgbClr val="FF0000"/>
                </a:solidFill>
                <a:latin typeface="方正正大黑简体"/>
                <a:ea typeface="方正正大黑简体"/>
              </a:rPr>
              <a:t>（            ）</a:t>
            </a:r>
            <a:endParaRPr lang="zh-CN" altLang="en-US" b="1" u="sng" dirty="0">
              <a:solidFill>
                <a:srgbClr val="FF0000"/>
              </a:solidFill>
              <a:latin typeface="方正正大黑简体"/>
              <a:ea typeface="方正正大黑简体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u="sng" dirty="0"/>
              <a:t>  </a:t>
            </a:r>
            <a:endParaRPr lang="zh-CN" altLang="en-US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/>
              <a:t>       </a:t>
            </a:r>
            <a:r>
              <a:rPr lang="zh-CN" altLang="en-US" sz="2400" b="1" u="sng" dirty="0"/>
              <a:t>人有两件宝，双手和大脑。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</a:t>
            </a:r>
            <a:r>
              <a:rPr lang="zh-CN" altLang="en-US" sz="2400" b="1" u="sng" dirty="0"/>
              <a:t>小手会做工，大脑会思考。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</a:t>
            </a:r>
            <a:r>
              <a:rPr lang="zh-CN" altLang="en-US" sz="2400" b="1" u="sng" dirty="0"/>
              <a:t>动手又动脑，我们会创造。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</a:t>
            </a:r>
            <a:r>
              <a:rPr lang="zh-CN" altLang="en-US" sz="2400" b="1" u="sng" dirty="0"/>
              <a:t>我喜欢的手工是——纸杯创意。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        </a:t>
            </a:r>
            <a:r>
              <a:rPr lang="zh-CN" altLang="en-US" sz="2400" b="1" u="sng" dirty="0"/>
              <a:t>今天，美术课上，大鼻子老师教我们做手工。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/>
              <a:t>我</a:t>
            </a:r>
            <a:r>
              <a:rPr lang="zh-CN" altLang="en-US" sz="2400" b="1" u="sng" dirty="0"/>
              <a:t>先（                                           ），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接着（                                           ）， 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然后（                                           ）， 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最后（                                           ）。  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哈哈！我的手工真是（             ）。</a:t>
            </a:r>
            <a:endParaRPr lang="zh-CN" altLang="en-US" sz="2400" b="1" u="sng" dirty="0"/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u="sng" dirty="0"/>
              <a:t>我今天玩得（                               ）。</a:t>
            </a:r>
            <a:endParaRPr lang="zh-CN" altLang="en-US" sz="2400" b="1" u="sng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256030"/>
            <a:ext cx="4723130" cy="4838700"/>
          </a:xfrm>
          <a:prstGeom prst="round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9460" name="文本框 4"/>
          <p:cNvSpPr txBox="1"/>
          <p:nvPr/>
        </p:nvSpPr>
        <p:spPr>
          <a:xfrm>
            <a:off x="466725" y="495300"/>
            <a:ext cx="5160963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方正正大黑简体"/>
                <a:ea typeface="方正正大黑简体"/>
              </a:rPr>
              <a:t>【小组合作制作、交流、汇报】</a:t>
            </a:r>
            <a:endParaRPr lang="zh-CN" altLang="en-US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charRg st="67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charRg st="11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charRg st="111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charRg st="111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charRg st="14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charRg st="14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charRg st="140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9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charRg st="189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charRg st="189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charRg st="189" end="2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39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charRg st="239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charRg st="239" end="2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charRg st="239" end="2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charRg st="28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charRg st="28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charRg st="289" end="3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0" end="3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charRg st="340" end="3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charRg st="340" end="3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charRg st="340" end="3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6" end="4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charRg st="366" end="4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charRg st="366" end="40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charRg st="366" end="4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W_54({({E`}HXS(Z996M)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1945" y="571500"/>
            <a:ext cx="5190490" cy="571436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图片 3" descr="WKJ~M`AU_BI3YYS]}TYG8B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" y="563245"/>
            <a:ext cx="5445759" cy="5561965"/>
          </a:xfrm>
          <a:prstGeom prst="round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" y="674688"/>
            <a:ext cx="5572125" cy="5411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W_54({({E`}HXS(Z996M)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175" y="523875"/>
            <a:ext cx="5190490" cy="5714365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6725" y="495300"/>
            <a:ext cx="2316163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方正正大黑简体"/>
                <a:ea typeface="方正正大黑简体"/>
              </a:rPr>
              <a:t>【魔力闯关】</a:t>
            </a:r>
            <a:endParaRPr lang="zh-CN" altLang="en-US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" y="1233805"/>
            <a:ext cx="6844665" cy="4920615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60" y="2041525"/>
            <a:ext cx="1910080" cy="2957195"/>
          </a:xfrm>
          <a:prstGeom prst="ellipse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324735"/>
            <a:ext cx="1682750" cy="2526030"/>
          </a:xfrm>
          <a:prstGeom prst="roundRect">
            <a:avLst/>
          </a:prstGeom>
          <a:ln w="76200">
            <a:solidFill>
              <a:schemeClr val="accent2">
                <a:lumMod val="50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0825" y="1400175"/>
            <a:ext cx="3651250" cy="4373563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" name="文本框 9"/>
          <p:cNvSpPr txBox="1"/>
          <p:nvPr/>
        </p:nvSpPr>
        <p:spPr>
          <a:xfrm>
            <a:off x="2725738" y="531813"/>
            <a:ext cx="83439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请根据自己制作手工的过程、思维导图、模版，把做手工过程记录下来。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836930"/>
            <a:ext cx="6100445" cy="5153025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535" y="844550"/>
            <a:ext cx="4661535" cy="5138420"/>
          </a:xfrm>
          <a:prstGeom prst="roundRect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1" name="文本占位符 5122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1905" indent="-344805">
              <a:buNone/>
            </a:pPr>
            <a:r>
              <a:rPr dirty="0">
                <a:latin typeface="楷体" panose="02010609060101010101" charset="-122"/>
                <a:ea typeface="楷体" panose="02010609060101010101" charset="-122"/>
              </a:rPr>
              <a:t>1．能比较详细地介绍自己制作手工的过程，乐于分享。</a:t>
            </a:r>
            <a:endParaRPr dirty="0"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buNone/>
            </a:pPr>
            <a:r>
              <a:rPr dirty="0">
                <a:latin typeface="楷体" panose="02010609060101010101" charset="-122"/>
                <a:ea typeface="楷体" panose="02010609060101010101" charset="-122"/>
              </a:rPr>
              <a:t>2．有礼貌地和别人讨论、交流，乐于发表自己的看法。</a:t>
            </a:r>
            <a:endParaRPr dirty="0"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buNone/>
            </a:pPr>
            <a:r>
              <a:rPr dirty="0">
                <a:latin typeface="楷体" panose="02010609060101010101" charset="-122"/>
                <a:ea typeface="楷体" panose="02010609060101010101" charset="-122"/>
              </a:rPr>
              <a:t>3．培养大方说话、认真倾听的习惯，能记住重要的信息。</a:t>
            </a:r>
            <a:endParaRPr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2" name="图片 5123" descr="绿豆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025" y="3803650"/>
            <a:ext cx="4032250" cy="270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标题 23555"/>
          <p:cNvPicPr/>
          <p:nvPr/>
        </p:nvPicPr>
        <p:blipFill>
          <a:blip r:embed="rId3"/>
          <a:stretch>
            <a:fillRect/>
          </a:stretch>
        </p:blipFill>
        <p:spPr>
          <a:xfrm>
            <a:off x="544195" y="149543"/>
            <a:ext cx="3082925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709738"/>
            <a:ext cx="4294188" cy="416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115" y="742950"/>
            <a:ext cx="5317490" cy="4886960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5" name="文本框 4"/>
          <p:cNvSpPr txBox="1"/>
          <p:nvPr/>
        </p:nvSpPr>
        <p:spPr>
          <a:xfrm>
            <a:off x="466725" y="495300"/>
            <a:ext cx="2316163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方正正大黑简体"/>
                <a:ea typeface="方正正大黑简体"/>
              </a:rPr>
              <a:t>【童诗赏读】</a:t>
            </a:r>
            <a:endParaRPr lang="zh-CN" altLang="en-US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" y="1377315"/>
            <a:ext cx="6091555" cy="4653280"/>
          </a:xfrm>
          <a:prstGeom prst="roundRect">
            <a:avLst/>
          </a:prstGeom>
          <a:ln w="76200">
            <a:solidFill>
              <a:schemeClr val="tx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7743825" y="1377950"/>
            <a:ext cx="3209925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方正正大黑简体"/>
                <a:ea typeface="方正正大黑简体"/>
                <a:sym typeface="+mn-ea"/>
              </a:rPr>
              <a:t>   </a:t>
            </a: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两件宝</a:t>
            </a:r>
            <a:endParaRPr lang="zh-CN" altLang="en-US" sz="3600" b="1" dirty="0">
              <a:latin typeface="方正正大黑简体"/>
              <a:ea typeface="方正正大黑简体"/>
              <a:sym typeface="+mn-ea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人有两件宝，</a:t>
            </a:r>
            <a:endParaRPr lang="zh-CN" altLang="en-US" sz="3600" b="1" dirty="0">
              <a:latin typeface="方正正大黑简体"/>
              <a:ea typeface="方正正大黑简体"/>
              <a:sym typeface="+mn-ea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双手和大脑。</a:t>
            </a:r>
            <a:endParaRPr lang="zh-CN" altLang="en-US" sz="3600" b="1" dirty="0">
              <a:latin typeface="方正正大黑简体"/>
              <a:ea typeface="方正正大黑简体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小手会做工，</a:t>
            </a:r>
            <a:endParaRPr lang="zh-CN" altLang="en-US" sz="3600" b="1" dirty="0">
              <a:latin typeface="方正正大黑简体"/>
              <a:ea typeface="方正正大黑简体"/>
              <a:sym typeface="+mn-ea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大脑会思考。</a:t>
            </a:r>
            <a:endParaRPr lang="zh-CN" altLang="en-US" sz="3600" b="1" dirty="0">
              <a:latin typeface="方正正大黑简体"/>
              <a:ea typeface="方正正大黑简体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动手又动脑，</a:t>
            </a:r>
            <a:endParaRPr lang="zh-CN" altLang="en-US" sz="3600" b="1" dirty="0">
              <a:latin typeface="方正正大黑简体"/>
              <a:ea typeface="方正正大黑简体"/>
              <a:sym typeface="+mn-ea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方正正大黑简体"/>
                <a:ea typeface="方正正大黑简体"/>
                <a:sym typeface="+mn-ea"/>
              </a:rPr>
              <a:t> 才能会创造。</a:t>
            </a:r>
            <a:endParaRPr lang="zh-CN" altLang="en-US" sz="3600" dirty="0">
              <a:latin typeface="方正正大黑简体"/>
              <a:ea typeface="方正正大黑简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9738" y="512763"/>
            <a:ext cx="68595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方正正大黑简体"/>
                <a:ea typeface="方正正大黑简体"/>
              </a:rPr>
              <a:t>课前</a:t>
            </a:r>
            <a:r>
              <a:rPr lang="en-US" altLang="zh-CN" sz="3200" dirty="0">
                <a:solidFill>
                  <a:srgbClr val="FF0000"/>
                </a:solidFill>
                <a:latin typeface="方正正大黑简体"/>
                <a:ea typeface="方正正大黑简体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方正正大黑简体"/>
                <a:ea typeface="方正正大黑简体"/>
              </a:rPr>
              <a:t>分钟：读读背背儿歌《两件宝》</a:t>
            </a:r>
            <a:endParaRPr lang="zh-CN" altLang="en-US" sz="3200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315" y="1908810"/>
            <a:ext cx="4425950" cy="4296410"/>
          </a:xfrm>
          <a:prstGeom prst="round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550" y="1152525"/>
            <a:ext cx="4552950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82675" y="958850"/>
            <a:ext cx="654526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正大黑简体" panose="02000000000000000000" charset="-122"/>
                <a:ea typeface="方正正大黑简体" panose="02000000000000000000" charset="-122"/>
                <a:cs typeface="+mn-cs"/>
              </a:rPr>
              <a:t>观察、发现、欣赏：手工作品</a:t>
            </a:r>
            <a:endParaRPr kumimoji="0" lang="zh-CN" altLang="en-US" sz="2800" b="1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正大黑简体" panose="02000000000000000000" charset="-122"/>
              <a:ea typeface="方正正大黑简体" panose="02000000000000000000" charset="-122"/>
              <a:cs typeface="+mn-cs"/>
            </a:endParaRPr>
          </a:p>
        </p:txBody>
      </p:sp>
      <p:sp>
        <p:nvSpPr>
          <p:cNvPr id="10245" name="文本框 4"/>
          <p:cNvSpPr txBox="1"/>
          <p:nvPr/>
        </p:nvSpPr>
        <p:spPr>
          <a:xfrm>
            <a:off x="466725" y="495300"/>
            <a:ext cx="2316163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方正正大黑简体"/>
                <a:ea typeface="方正正大黑简体"/>
              </a:rPr>
              <a:t>【交际魔方】</a:t>
            </a:r>
            <a:endParaRPr lang="zh-CN" altLang="en-US" dirty="0">
              <a:solidFill>
                <a:srgbClr val="FF0000"/>
              </a:solidFill>
              <a:latin typeface="方正正大黑简体"/>
              <a:ea typeface="方正正大黑简体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QH%SDZWOCC~I3}QHRAP`I]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613410"/>
            <a:ext cx="5290820" cy="5419090"/>
          </a:xfrm>
          <a:prstGeom prst="roundRect">
            <a:avLst/>
          </a:prstGeom>
          <a:ln w="76200">
            <a:solidFill>
              <a:schemeClr val="accent2">
                <a:lumMod val="50000"/>
              </a:schemeClr>
            </a:solidFill>
          </a:ln>
        </p:spPr>
      </p:pic>
      <p:pic>
        <p:nvPicPr>
          <p:cNvPr id="3" name="图片 2" descr=")3Q4VHWIVV(2SU}XVX[F)[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790" y="711200"/>
            <a:ext cx="5409565" cy="5609590"/>
          </a:xfrm>
          <a:prstGeom prst="round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964565"/>
            <a:ext cx="4917440" cy="4928235"/>
          </a:xfrm>
          <a:prstGeom prst="ellipse">
            <a:avLst/>
          </a:prstGeom>
          <a:ln w="76200"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185" y="862965"/>
            <a:ext cx="3729990" cy="5131435"/>
          </a:xfrm>
          <a:prstGeom prst="round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345" y="916305"/>
            <a:ext cx="4321175" cy="5274310"/>
          </a:xfrm>
          <a:prstGeom prst="hexagon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385" y="1042035"/>
            <a:ext cx="5285740" cy="5022215"/>
          </a:xfrm>
          <a:prstGeom prst="round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665" y="906780"/>
            <a:ext cx="4416425" cy="5043805"/>
          </a:xfrm>
          <a:prstGeom prst="roundRect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3" name="图片 2" descr="R]5T054A~0I9$SBI50M][N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080" y="706120"/>
            <a:ext cx="5128260" cy="5311775"/>
          </a:xfrm>
          <a:prstGeom prst="roundRect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900430"/>
            <a:ext cx="10594975" cy="5177155"/>
          </a:xfrm>
          <a:prstGeom prst="roundRect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1442</Words>
  <Application>WPS 演示</Application>
  <PresentationFormat>自定义</PresentationFormat>
  <Paragraphs>105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 Light</vt:lpstr>
      <vt:lpstr>Verdana</vt:lpstr>
      <vt:lpstr>楷体_GB2312</vt:lpstr>
      <vt:lpstr>方正汉真广标简体</vt:lpstr>
      <vt:lpstr>微软雅黑</vt:lpstr>
      <vt:lpstr>迷你简大标宋</vt:lpstr>
      <vt:lpstr>方正正大黑简体</vt:lpstr>
      <vt:lpstr>+mn-ea</vt:lpstr>
      <vt:lpstr>新宋体</vt:lpstr>
      <vt:lpstr>黑体</vt:lpstr>
      <vt:lpstr>方正正大黑简体</vt:lpstr>
      <vt:lpstr>Segoe Print</vt:lpstr>
      <vt:lpstr>Arial Unicode MS</vt:lpstr>
      <vt:lpstr>幼圆</vt:lpstr>
      <vt:lpstr>隶书</vt:lpstr>
      <vt:lpstr>楷体</vt:lpstr>
      <vt:lpstr>方正姚体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81</cp:revision>
  <dcterms:created xsi:type="dcterms:W3CDTF">2017-07-06T10:07:00Z</dcterms:created>
  <dcterms:modified xsi:type="dcterms:W3CDTF">2017-08-29T14:30:05Z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