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56" r:id="rId5"/>
    <p:sldId id="257" r:id="rId6"/>
    <p:sldId id="258" r:id="rId7"/>
    <p:sldId id="259" r:id="rId8"/>
    <p:sldId id="260" r:id="rId9"/>
    <p:sldId id="276" r:id="rId10"/>
    <p:sldId id="277" r:id="rId11"/>
    <p:sldId id="278" r:id="rId12"/>
    <p:sldId id="262" r:id="rId13"/>
    <p:sldId id="261" r:id="rId14"/>
    <p:sldId id="275" r:id="rId15"/>
    <p:sldId id="263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FB140-DB53-4FE2-8910-2AA57C536DE9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C5A44-4132-4A9E-B0EE-B3E3655DE4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73916-19ED-47FA-85EA-EB2542B8B63E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8E051-CB85-4C30-9296-3DD29017E0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09B12-652D-44FC-B1D5-D4F830405B1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A617E-C1CA-4107-AE5D-74ABF4C6B6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CA271-73E5-4AA1-9CC9-E56630DE9EF2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B7675-7F9D-49E7-82CB-3E5E684103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6846C-3DBA-48DB-9E34-F046A581D29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B4F74-0ABC-48E2-AA7E-830F3B0D41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34FD2-05A5-4263-8B47-FE90269CCA7E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21BDD-0E01-4440-8301-C898738861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5FE52-1193-45B8-9F87-E9DC60186E16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7AE43-A7EB-4F9C-B1A5-219C598E72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758E2-ACB8-4C7F-9791-2663611AA6A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111C8-A754-4593-9CAC-9B9D729818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CBD71-DEBF-4B03-853A-C3645FAE850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ECCCF-A2D1-4438-A34D-859CD30133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3406B-CD36-457B-87F7-4CD29B53B70A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2ED77-0FF6-466D-AEF9-D53363D2A3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4BDC9-7D05-4E00-A76F-51EAE9CDDB2E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8B36C-478A-4C4B-BC7C-5A0F81EB60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B8A77E7-5B09-4CCD-BB61-AA81E862BA0C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206E9B8-A395-4CF2-AF47-10D3D25B56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0d81a3c5460e25f2d10060d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2565400" y="595313"/>
            <a:ext cx="85407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CC0000"/>
                </a:solidFill>
                <a:ea typeface="方正少儿简体"/>
                <a:cs typeface="方正少儿简体"/>
              </a:rPr>
              <a:t>铃声响，进课堂；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222750" y="1196975"/>
            <a:ext cx="854075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CC0000"/>
                </a:solidFill>
                <a:ea typeface="方正少儿简体"/>
                <a:cs typeface="方正少儿简体"/>
              </a:rPr>
              <a:t>课本铅笔，放放好；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5805488" y="1916113"/>
            <a:ext cx="85407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CC0000"/>
                </a:solidFill>
                <a:ea typeface="方正少儿简体"/>
                <a:cs typeface="方正少儿简体"/>
              </a:rPr>
              <a:t>静等老师来上课；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7534275" y="2492375"/>
            <a:ext cx="85407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CC0000"/>
                </a:solidFill>
                <a:ea typeface="方正少儿简体"/>
                <a:cs typeface="方正少儿简体"/>
              </a:rPr>
              <a:t>比比哪个坐得好。</a:t>
            </a:r>
          </a:p>
        </p:txBody>
      </p:sp>
      <p:sp>
        <p:nvSpPr>
          <p:cNvPr id="13318" name="WordArt 7"/>
          <p:cNvSpPr>
            <a:spLocks noChangeArrowheads="1" noChangeShapeType="1" noTextEdit="1"/>
          </p:cNvSpPr>
          <p:nvPr/>
        </p:nvSpPr>
        <p:spPr bwMode="auto">
          <a:xfrm rot="5400000">
            <a:off x="-612774" y="2781300"/>
            <a:ext cx="3529012" cy="93503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48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课前准备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900113" y="1196975"/>
            <a:ext cx="7704137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 b="1"/>
              <a:t>三才者，天地人，</a:t>
            </a:r>
          </a:p>
          <a:p>
            <a:r>
              <a:rPr lang="zh-CN" altLang="en-US" sz="4800" b="1"/>
              <a:t>三光者，日月星。</a:t>
            </a:r>
          </a:p>
          <a:p>
            <a:r>
              <a:rPr lang="zh-CN" altLang="en-US" sz="4800" b="1"/>
              <a:t>三纲者，君臣义，</a:t>
            </a:r>
          </a:p>
          <a:p>
            <a:r>
              <a:rPr lang="zh-CN" altLang="en-US" sz="4800" b="1"/>
              <a:t>父子亲，夫妇顺。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zh-CN" altLang="en-US" sz="4800" b="1" smtClean="0"/>
              <a:t>天对地，雨对风，大陆对长空。</a:t>
            </a:r>
          </a:p>
          <a:p>
            <a:pPr>
              <a:buFont typeface="Arial" charset="0"/>
              <a:buNone/>
            </a:pPr>
            <a:r>
              <a:rPr lang="zh-CN" altLang="en-US" sz="4800" b="1" smtClean="0"/>
              <a:t>山花对海树，赤日对苍穹。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我们都是好朋友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476375" y="1773238"/>
            <a:ext cx="5262563" cy="3024187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6000" dirty="0" smtClean="0">
                <a:solidFill>
                  <a:srgbClr val="FF0000"/>
                </a:solidFill>
              </a:rPr>
              <a:t>你是谁？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pPr fontAlgn="auto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6000" dirty="0">
                <a:solidFill>
                  <a:srgbClr val="FF0000"/>
                </a:solidFill>
              </a:rPr>
              <a:t>我是</a:t>
            </a:r>
            <a:r>
              <a:rPr lang="zh-CN" altLang="en-US" sz="6000" dirty="0" smtClean="0">
                <a:solidFill>
                  <a:srgbClr val="FF0000"/>
                </a:solidFill>
              </a:rPr>
              <a:t>谁？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pPr fontAlgn="auto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6000" dirty="0">
                <a:solidFill>
                  <a:srgbClr val="FF0000"/>
                </a:solidFill>
              </a:rPr>
              <a:t>他是</a:t>
            </a:r>
            <a:r>
              <a:rPr lang="zh-CN" altLang="en-US" sz="6000" dirty="0" smtClean="0">
                <a:solidFill>
                  <a:srgbClr val="FF0000"/>
                </a:solidFill>
              </a:rPr>
              <a:t>谁？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pPr fontAlgn="auto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6000" dirty="0" smtClean="0">
                <a:solidFill>
                  <a:srgbClr val="FF0000"/>
                </a:solidFill>
              </a:rPr>
              <a:t>我们都是</a:t>
            </a:r>
            <a:r>
              <a:rPr lang="en-US" altLang="zh-CN" sz="6000" dirty="0" smtClean="0">
                <a:solidFill>
                  <a:srgbClr val="FF0000"/>
                </a:solidFill>
              </a:rPr>
              <a:t>________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内容占位符 5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4763"/>
            <a:ext cx="9036050" cy="6858001"/>
          </a:xfrm>
        </p:spPr>
      </p:pic>
      <p:sp>
        <p:nvSpPr>
          <p:cNvPr id="225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找朋友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93750" y="1557338"/>
            <a:ext cx="6305550" cy="45259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en-US" altLang="zh-CN" smtClean="0"/>
          </a:p>
          <a:p>
            <a:pPr marL="0" indent="0">
              <a:buFont typeface="Arial" charset="0"/>
              <a:buNone/>
            </a:pPr>
            <a:endParaRPr lang="en-US" altLang="zh-CN" smtClean="0"/>
          </a:p>
          <a:p>
            <a:pPr marL="0" indent="0">
              <a:buFont typeface="Arial" charset="0"/>
              <a:buNone/>
            </a:pPr>
            <a:r>
              <a:rPr lang="en-US" altLang="zh-CN" smtClean="0"/>
              <a:t>   </a:t>
            </a:r>
            <a:r>
              <a:rPr lang="zh-CN" altLang="en-US" sz="4800" smtClean="0">
                <a:solidFill>
                  <a:srgbClr val="FF0000"/>
                </a:solidFill>
                <a:latin typeface="华文彩云"/>
                <a:ea typeface="华文彩云"/>
                <a:cs typeface="华文彩云"/>
              </a:rPr>
              <a:t>天        地        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611188" y="836613"/>
            <a:ext cx="72739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b="1"/>
              <a:t>他      她       它</a:t>
            </a:r>
          </a:p>
        </p:txBody>
      </p:sp>
      <p:pic>
        <p:nvPicPr>
          <p:cNvPr id="23554" name="图片 2" descr="g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57563"/>
            <a:ext cx="2924175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图片 3" descr="u=752706028,3070067203&amp;fm=21&amp;gp=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3806825"/>
            <a:ext cx="204787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图片 4" descr="timg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3357563"/>
            <a:ext cx="2411412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连接符 6"/>
          <p:cNvCxnSpPr/>
          <p:nvPr/>
        </p:nvCxnSpPr>
        <p:spPr>
          <a:xfrm>
            <a:off x="1619250" y="2160588"/>
            <a:ext cx="2376488" cy="14128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995738" y="2160588"/>
            <a:ext cx="2305050" cy="11969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908175" y="1844675"/>
            <a:ext cx="4679950" cy="19621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0" name="矩形 18441"/>
          <p:cNvSpPr>
            <a:spLocks noChangeArrowheads="1"/>
          </p:cNvSpPr>
          <p:nvPr/>
        </p:nvSpPr>
        <p:spPr bwMode="auto">
          <a:xfrm>
            <a:off x="8096250" y="3249613"/>
            <a:ext cx="61595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</a:rPr>
              <a:t>http://www.lspjy.com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4578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 rot="21447726">
            <a:off x="2771775" y="765175"/>
            <a:ext cx="3668713" cy="2836863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altLang="zh-CN" smtClean="0"/>
              <a:t>1.</a:t>
            </a:r>
            <a:r>
              <a:rPr lang="zh-CN" altLang="en-US" smtClean="0"/>
              <a:t>向你的爸爸妈妈介绍你的新同学</a:t>
            </a:r>
            <a:endParaRPr lang="en-US" altLang="zh-CN" smtClean="0"/>
          </a:p>
          <a:p>
            <a:pPr>
              <a:spcAft>
                <a:spcPts val="1200"/>
              </a:spcAft>
            </a:pPr>
            <a:r>
              <a:rPr lang="en-US" altLang="zh-CN" smtClean="0"/>
              <a:t>2.</a:t>
            </a:r>
            <a:r>
              <a:rPr lang="zh-CN" altLang="en-US" smtClean="0"/>
              <a:t>背诵课文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7663" y="1628775"/>
            <a:ext cx="12922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华文琥珀"/>
                <a:ea typeface="华文琥珀"/>
                <a:cs typeface="华文琥珀"/>
              </a:rPr>
              <a:t>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mtClean="0"/>
          </a:p>
        </p:txBody>
      </p:sp>
      <p:pic>
        <p:nvPicPr>
          <p:cNvPr id="14339" name="Picture 4" descr="0d81a3c5460e25f2d10060d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2484438" y="1527175"/>
            <a:ext cx="3570287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ea typeface="方正少儿简体"/>
                <a:cs typeface="方正少儿简体"/>
              </a:rPr>
              <a:t>小腿并并拢，</a:t>
            </a:r>
          </a:p>
          <a:p>
            <a:endParaRPr lang="zh-CN" altLang="en-US" sz="4400">
              <a:ea typeface="方正少儿简体"/>
              <a:cs typeface="方正少儿简体"/>
            </a:endParaRPr>
          </a:p>
          <a:p>
            <a:r>
              <a:rPr lang="zh-CN" altLang="en-US" sz="4400">
                <a:ea typeface="方正少儿简体"/>
                <a:cs typeface="方正少儿简体"/>
              </a:rPr>
              <a:t>小手放放好，</a:t>
            </a:r>
          </a:p>
          <a:p>
            <a:endParaRPr lang="zh-CN" altLang="en-US" sz="4400">
              <a:ea typeface="方正少儿简体"/>
              <a:cs typeface="方正少儿简体"/>
            </a:endParaRPr>
          </a:p>
          <a:p>
            <a:r>
              <a:rPr lang="zh-CN" altLang="en-US" sz="4400">
                <a:ea typeface="方正少儿简体"/>
                <a:cs typeface="方正少儿简体"/>
              </a:rPr>
              <a:t>身体坐坐直，</a:t>
            </a:r>
          </a:p>
          <a:p>
            <a:endParaRPr lang="zh-CN" altLang="en-US" sz="4400">
              <a:ea typeface="方正少儿简体"/>
              <a:cs typeface="方正少儿简体"/>
            </a:endParaRPr>
          </a:p>
          <a:p>
            <a:r>
              <a:rPr lang="zh-CN" altLang="en-US" sz="4400">
                <a:ea typeface="方正少儿简体"/>
                <a:cs typeface="方正少儿简体"/>
              </a:rPr>
              <a:t>眼睛看老师。</a:t>
            </a:r>
          </a:p>
          <a:p>
            <a:endParaRPr lang="en-US" altLang="zh-CN" sz="4400">
              <a:ea typeface="方正少儿简体"/>
              <a:cs typeface="方正少儿简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0d81a3c5460e25f2d10060d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250825" y="420688"/>
            <a:ext cx="4033838" cy="14239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000" b="1" i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书写姿势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095375" y="2427288"/>
            <a:ext cx="4667250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effectLst>
                  <a:outerShdw blurRad="38100" dist="38100" dir="2700000" algn="tl">
                    <a:srgbClr val="FFFFFF"/>
                  </a:outerShdw>
                </a:effectLst>
                <a:latin typeface="方正少儿简体" pitchFamily="65" charset="-122"/>
                <a:ea typeface="方正少儿简体" pitchFamily="65" charset="-122"/>
              </a:rPr>
              <a:t>眼离书本一尺远，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effectLst>
                <a:outerShdw blurRad="38100" dist="38100" dir="2700000" algn="tl">
                  <a:srgbClr val="FFFFFF"/>
                </a:outerShdw>
              </a:effectLst>
              <a:latin typeface="方正少儿简体" pitchFamily="65" charset="-122"/>
              <a:ea typeface="方正少儿简体" pitchFamily="65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effectLst>
                  <a:outerShdw blurRad="38100" dist="38100" dir="2700000" algn="tl">
                    <a:srgbClr val="FFFFFF"/>
                  </a:outerShdw>
                </a:effectLst>
                <a:latin typeface="方正少儿简体" pitchFamily="65" charset="-122"/>
                <a:ea typeface="方正少儿简体" pitchFamily="65" charset="-122"/>
              </a:rPr>
              <a:t>胸离桌边一拳远，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effectLst>
                <a:outerShdw blurRad="38100" dist="38100" dir="2700000" algn="tl">
                  <a:srgbClr val="FFFFFF"/>
                </a:outerShdw>
              </a:effectLst>
              <a:latin typeface="方正少儿简体" pitchFamily="65" charset="-122"/>
              <a:ea typeface="方正少儿简体" pitchFamily="65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effectLst>
                  <a:outerShdw blurRad="38100" dist="38100" dir="2700000" algn="tl">
                    <a:srgbClr val="FFFFFF"/>
                  </a:outerShdw>
                </a:effectLst>
                <a:latin typeface="方正少儿简体" pitchFamily="65" charset="-122"/>
                <a:ea typeface="方正少儿简体" pitchFamily="65" charset="-122"/>
              </a:rPr>
              <a:t>手里笔尖一寸远。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7463" y="0"/>
            <a:ext cx="4716462" cy="6858000"/>
          </a:xfrm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6000" b="1" smtClean="0">
                <a:solidFill>
                  <a:srgbClr val="FF0000"/>
                </a:solidFill>
              </a:rPr>
              <a:t>天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250825" y="5084763"/>
            <a:ext cx="4040188" cy="639762"/>
          </a:xfrm>
        </p:spPr>
        <p:txBody>
          <a:bodyPr/>
          <a:lstStyle/>
          <a:p>
            <a:r>
              <a:rPr lang="zh-CN" altLang="en-US" sz="6600" smtClean="0"/>
              <a:t>地</a:t>
            </a:r>
          </a:p>
        </p:txBody>
      </p:sp>
      <p:sp>
        <p:nvSpPr>
          <p:cNvPr id="16388" name="文本占位符 8"/>
          <p:cNvSpPr>
            <a:spLocks noGrp="1"/>
          </p:cNvSpPr>
          <p:nvPr>
            <p:ph type="body" sz="quarter" idx="3"/>
          </p:nvPr>
        </p:nvSpPr>
        <p:spPr>
          <a:xfrm>
            <a:off x="5105400" y="4365625"/>
            <a:ext cx="4041775" cy="639763"/>
          </a:xfrm>
        </p:spPr>
        <p:txBody>
          <a:bodyPr/>
          <a:lstStyle/>
          <a:p>
            <a:endParaRPr lang="zh-CN" altLang="en-US" sz="6600" smtClean="0">
              <a:solidFill>
                <a:srgbClr val="FF0000"/>
              </a:solidFill>
            </a:endParaRPr>
          </a:p>
        </p:txBody>
      </p:sp>
      <p:pic>
        <p:nvPicPr>
          <p:cNvPr id="6" name="内容占位符 5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706938" y="0"/>
            <a:ext cx="4429125" cy="6858000"/>
          </a:xfrm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308850" y="4005263"/>
            <a:ext cx="9350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Calibri" pitchFamily="34" charset="0"/>
              </a:rPr>
              <a:t>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7200" b="1" smtClean="0">
                <a:solidFill>
                  <a:srgbClr val="FFFF00"/>
                </a:solidFill>
              </a:rPr>
              <a:t>天         地        人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mtClean="0"/>
          </a:p>
          <a:p>
            <a:r>
              <a:rPr lang="zh-CN" altLang="en-US" sz="4800" b="1" smtClean="0"/>
              <a:t>天         地          人</a:t>
            </a:r>
            <a:endParaRPr lang="en-US" altLang="zh-CN" sz="4800" b="1" smtClean="0"/>
          </a:p>
          <a:p>
            <a:endParaRPr lang="en-US" altLang="zh-CN" sz="4800" b="1" smtClean="0"/>
          </a:p>
          <a:p>
            <a:r>
              <a:rPr lang="zh-CN" altLang="en-US" sz="4800" b="1" smtClean="0"/>
              <a:t>你          我          他</a:t>
            </a:r>
            <a:endParaRPr lang="en-US" altLang="zh-CN" sz="4800" b="1" smtClean="0"/>
          </a:p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8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8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8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8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内容占位符 16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8" name="内容占位符 7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827088" y="0"/>
            <a:ext cx="2849562" cy="2492375"/>
          </a:xfrm>
        </p:spPr>
      </p:pic>
      <p:sp>
        <p:nvSpPr>
          <p:cNvPr id="9" name="右箭头 8"/>
          <p:cNvSpPr/>
          <p:nvPr/>
        </p:nvSpPr>
        <p:spPr>
          <a:xfrm>
            <a:off x="4284663" y="1069975"/>
            <a:ext cx="935037" cy="6492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0"/>
            <a:ext cx="2087563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下箭头 10"/>
          <p:cNvSpPr/>
          <p:nvPr/>
        </p:nvSpPr>
        <p:spPr>
          <a:xfrm>
            <a:off x="6453188" y="2781300"/>
            <a:ext cx="612775" cy="863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61025" y="3968750"/>
            <a:ext cx="1989138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左箭头 12"/>
          <p:cNvSpPr/>
          <p:nvPr/>
        </p:nvSpPr>
        <p:spPr>
          <a:xfrm>
            <a:off x="3851275" y="4581525"/>
            <a:ext cx="1225550" cy="6477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0113" y="3644900"/>
            <a:ext cx="1855787" cy="174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995738" y="2768600"/>
            <a:ext cx="12239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>
                <a:latin typeface="Calibri" pitchFamily="34" charset="0"/>
              </a:rPr>
              <a:t>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9458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内容占位符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476375" y="188913"/>
            <a:ext cx="1871663" cy="2808287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25" y="188913"/>
            <a:ext cx="1944688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588" y="4292600"/>
            <a:ext cx="165576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66963" y="3976688"/>
            <a:ext cx="1590675" cy="235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356100" y="2724150"/>
            <a:ext cx="1655763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>
                <a:solidFill>
                  <a:srgbClr val="FF0000"/>
                </a:solidFill>
                <a:latin typeface="方正舒体"/>
                <a:ea typeface="方正舒体"/>
                <a:cs typeface="方正舒体"/>
              </a:rPr>
              <a:t>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内容占位符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251950" cy="6858000"/>
          </a:xfrm>
        </p:spPr>
      </p:pic>
      <p:sp>
        <p:nvSpPr>
          <p:cNvPr id="204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三字经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051050" y="1484313"/>
            <a:ext cx="4038600" cy="4525962"/>
          </a:xfrm>
        </p:spPr>
        <p:txBody>
          <a:bodyPr/>
          <a:lstStyle/>
          <a:p>
            <a:r>
              <a:rPr lang="zh-CN" altLang="en-US" sz="4400" smtClean="0">
                <a:solidFill>
                  <a:srgbClr val="FF0000"/>
                </a:solidFill>
              </a:rPr>
              <a:t>三才者</a:t>
            </a:r>
            <a:endParaRPr lang="en-US" altLang="zh-CN" sz="4400" smtClean="0">
              <a:solidFill>
                <a:srgbClr val="FF0000"/>
              </a:solidFill>
            </a:endParaRPr>
          </a:p>
          <a:p>
            <a:r>
              <a:rPr lang="en-US" altLang="zh-CN" sz="4400" smtClean="0"/>
              <a:t>          </a:t>
            </a:r>
            <a:r>
              <a:rPr lang="zh-CN" altLang="en-US" sz="4400" smtClean="0"/>
              <a:t>天地人</a:t>
            </a:r>
            <a:endParaRPr lang="en-US" altLang="zh-CN" sz="4400" smtClean="0"/>
          </a:p>
          <a:p>
            <a:r>
              <a:rPr lang="zh-CN" altLang="en-US" sz="4400" smtClean="0">
                <a:solidFill>
                  <a:srgbClr val="FF0000"/>
                </a:solidFill>
              </a:rPr>
              <a:t>三光者</a:t>
            </a:r>
            <a:endParaRPr lang="en-US" altLang="zh-CN" sz="4400" smtClean="0">
              <a:solidFill>
                <a:srgbClr val="FF0000"/>
              </a:solidFill>
            </a:endParaRPr>
          </a:p>
          <a:p>
            <a:r>
              <a:rPr lang="en-US" altLang="zh-CN" sz="4400" smtClean="0"/>
              <a:t>          </a:t>
            </a:r>
            <a:r>
              <a:rPr lang="zh-CN" altLang="en-US" sz="4400" smtClean="0"/>
              <a:t>日月星</a:t>
            </a:r>
            <a:endParaRPr lang="en-US" altLang="zh-CN" sz="4400" smtClean="0"/>
          </a:p>
          <a:p>
            <a:endParaRPr lang="zh-CN" altLang="en-US" sz="4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258888" y="1268413"/>
            <a:ext cx="6119812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天空  阴天  大地  天地  人们  人类  你们  你好  我们  我家  他们  他的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238</Words>
  <Application>WPS 演示</Application>
  <PresentationFormat>全屏显示(4:3)</PresentationFormat>
  <Paragraphs>52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Calibri</vt:lpstr>
      <vt:lpstr>宋体</vt:lpstr>
      <vt:lpstr>Arial</vt:lpstr>
      <vt:lpstr>方正少儿简体</vt:lpstr>
      <vt:lpstr>方正舒体</vt:lpstr>
      <vt:lpstr>华文彩云</vt:lpstr>
      <vt:lpstr>华文琥珀</vt:lpstr>
      <vt:lpstr>楷体</vt:lpstr>
      <vt:lpstr>Office 主题</vt:lpstr>
      <vt:lpstr>幻灯片 1</vt:lpstr>
      <vt:lpstr>幻灯片 2</vt:lpstr>
      <vt:lpstr>幻灯片 3</vt:lpstr>
      <vt:lpstr>天</vt:lpstr>
      <vt:lpstr>天         地        人</vt:lpstr>
      <vt:lpstr>幻灯片 6</vt:lpstr>
      <vt:lpstr>幻灯片 7</vt:lpstr>
      <vt:lpstr>三字经</vt:lpstr>
      <vt:lpstr>幻灯片 9</vt:lpstr>
      <vt:lpstr>幻灯片 10</vt:lpstr>
      <vt:lpstr>幻灯片 11</vt:lpstr>
      <vt:lpstr>我们都是好朋友</vt:lpstr>
      <vt:lpstr>找朋友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天</dc:title>
  <dc:creator>Administrator</dc:creator>
  <cp:lastModifiedBy>Sky123.Org</cp:lastModifiedBy>
  <cp:revision>13</cp:revision>
  <dcterms:created xsi:type="dcterms:W3CDTF">2016-08-29T11:38:00Z</dcterms:created>
  <dcterms:modified xsi:type="dcterms:W3CDTF">2016-09-04T01:34:28Z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