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3" r:id="rId2"/>
    <p:sldId id="523" r:id="rId3"/>
    <p:sldId id="1468" r:id="rId4"/>
    <p:sldId id="1270" r:id="rId5"/>
    <p:sldId id="1118" r:id="rId6"/>
    <p:sldId id="1474" r:id="rId7"/>
    <p:sldId id="1473" r:id="rId8"/>
    <p:sldId id="1450" r:id="rId9"/>
    <p:sldId id="1452" r:id="rId10"/>
    <p:sldId id="1454" r:id="rId11"/>
    <p:sldId id="1301" r:id="rId12"/>
    <p:sldId id="1409" r:id="rId13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黑体" panose="02010609060101010101" pitchFamily="49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幼圆" panose="02010509060101010101" pitchFamily="49" charset="-122"/>
      <p:regular r:id="rId2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2">
          <p15:clr>
            <a:srgbClr val="A4A3A4"/>
          </p15:clr>
        </p15:guide>
        <p15:guide id="2" pos="287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8">
          <p15:clr>
            <a:srgbClr val="A4A3A4"/>
          </p15:clr>
        </p15:guide>
        <p15:guide id="2" pos="2020">
          <p15:clr>
            <a:srgbClr val="A4A3A4"/>
          </p15:clr>
        </p15:guide>
      </p15:notesGuideLst>
    </p:ext>
    <p:ext uri="{505F2C04-C923-438B-8C0F-E0CD2BADF298}">
      <wppc:fontMiss xmlns:wppc="http://www.wps.cn/officeDocument/PresentationCustomData" xmlns="" type="true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B050"/>
    <a:srgbClr val="FEFCDE"/>
    <a:srgbClr val="0066FF"/>
    <a:srgbClr val="A38302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 varScale="1">
        <p:scale>
          <a:sx n="90" d="100"/>
          <a:sy n="90" d="100"/>
        </p:scale>
        <p:origin x="858" y="78"/>
      </p:cViewPr>
      <p:guideLst>
        <p:guide orient="horz" pos="1652"/>
        <p:guide pos="2878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938"/>
        <p:guide pos="2020"/>
      </p:guideLst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2020/10/18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2020/10/18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kumimoji="1" lang="en-US" altLang="zh-CN" sz="1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   </a:t>
            </a:r>
            <a:r>
              <a:rPr kumimoji="1" lang="zh-CN" altLang="en-US" sz="1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夏天里的成长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" y="4437459"/>
            <a:ext cx="914400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&#38142;&#25509;1&#65306;&#24310;&#26102;&#25668;&#24433;&#19979;&#26893;&#29289;&#31181;&#23376;&#33804;&#33469;&#29983;&#38271;&#36807;&#31243;.mp4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9B07FA9-EB4B-4895-A659-053B82E77E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29" t="9039" r="5085" b="23164"/>
          <a:stretch/>
        </p:blipFill>
        <p:spPr>
          <a:xfrm>
            <a:off x="481074" y="2591440"/>
            <a:ext cx="3600000" cy="2609173"/>
          </a:xfrm>
          <a:prstGeom prst="ellipse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B50EB10-6928-4993-B939-BCBC510AC5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45" r="15886" b="7368"/>
          <a:stretch/>
        </p:blipFill>
        <p:spPr>
          <a:xfrm>
            <a:off x="5094869" y="2571750"/>
            <a:ext cx="3600000" cy="2609172"/>
          </a:xfrm>
          <a:prstGeom prst="ellipse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248D7FF-D02A-431C-B99E-F2DEFF6B70B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58" y="-52529"/>
            <a:ext cx="3237000" cy="2427750"/>
          </a:xfrm>
          <a:prstGeom prst="round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26BBBC4-5DEC-460A-A005-6EA6B2677C1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5" b="34602"/>
          <a:stretch/>
        </p:blipFill>
        <p:spPr>
          <a:xfrm>
            <a:off x="5094869" y="-36491"/>
            <a:ext cx="3469073" cy="2395674"/>
          </a:xfrm>
          <a:prstGeom prst="flowChartAlternateProcess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1E014FFF-253D-48C9-B85B-57CB283AF335}"/>
              </a:ext>
            </a:extLst>
          </p:cNvPr>
          <p:cNvSpPr/>
          <p:nvPr/>
        </p:nvSpPr>
        <p:spPr>
          <a:xfrm>
            <a:off x="1260000" y="2427750"/>
            <a:ext cx="504000" cy="480949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C074FB5-57A0-4C16-A13C-0053CA79A47A}"/>
              </a:ext>
            </a:extLst>
          </p:cNvPr>
          <p:cNvSpPr/>
          <p:nvPr/>
        </p:nvSpPr>
        <p:spPr>
          <a:xfrm>
            <a:off x="4513490" y="1946801"/>
            <a:ext cx="864000" cy="480949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260000" y="3303749"/>
            <a:ext cx="2647950" cy="735965"/>
            <a:chOff x="8100392" y="1962696"/>
            <a:chExt cx="1815573" cy="549627"/>
          </a:xfrm>
        </p:grpSpPr>
        <p:sp>
          <p:nvSpPr>
            <p:cNvPr id="16" name="云形 15"/>
            <p:cNvSpPr/>
            <p:nvPr/>
          </p:nvSpPr>
          <p:spPr>
            <a:xfrm>
              <a:off x="8100392" y="1962696"/>
              <a:ext cx="1815573" cy="549627"/>
            </a:xfrm>
            <a:prstGeom prst="cloud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0"/>
            <p:cNvSpPr txBox="1"/>
            <p:nvPr/>
          </p:nvSpPr>
          <p:spPr>
            <a:xfrm>
              <a:off x="8319878" y="2049273"/>
              <a:ext cx="1530072" cy="389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身体的成长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45490" y="3303748"/>
            <a:ext cx="2647950" cy="735965"/>
            <a:chOff x="8100392" y="1962696"/>
            <a:chExt cx="1815573" cy="549627"/>
          </a:xfrm>
        </p:grpSpPr>
        <p:sp>
          <p:nvSpPr>
            <p:cNvPr id="19" name="云形 18"/>
            <p:cNvSpPr/>
            <p:nvPr/>
          </p:nvSpPr>
          <p:spPr>
            <a:xfrm>
              <a:off x="8100392" y="1962696"/>
              <a:ext cx="1815573" cy="549627"/>
            </a:xfrm>
            <a:prstGeom prst="cloud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0"/>
            <p:cNvSpPr txBox="1"/>
            <p:nvPr/>
          </p:nvSpPr>
          <p:spPr>
            <a:xfrm>
              <a:off x="8319878" y="2049273"/>
              <a:ext cx="1530072" cy="389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精神的成长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734898" y="915750"/>
            <a:ext cx="722110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农作物到了该长的时候不长，或是长得太慢，就没有收成的希望。人也是一样，要赶时候，赶热天，尽量地用力地长。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000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956" y="-12245"/>
            <a:ext cx="9155430" cy="514981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44000" y="1275750"/>
            <a:ext cx="7678599" cy="1653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少壮不努力，老大徒伤悲。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——《长歌行》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603885" y="1194319"/>
            <a:ext cx="8360115" cy="17312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小练笔：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观察夏天的事物，以第一句话为中心，展开写一段包含具体事物的话</a:t>
            </a:r>
            <a:r>
              <a:rPr lang="zh-CN" sz="3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DC2D11CC-AC6B-4DA8-A8D4-E9578DF28752}"/>
              </a:ext>
            </a:extLst>
          </p:cNvPr>
          <p:cNvSpPr/>
          <p:nvPr/>
        </p:nvSpPr>
        <p:spPr>
          <a:xfrm flipH="1">
            <a:off x="3186100" y="3653970"/>
            <a:ext cx="2880000" cy="723159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TextBox 48"/>
          <p:cNvSpPr txBox="1"/>
          <p:nvPr/>
        </p:nvSpPr>
        <p:spPr>
          <a:xfrm>
            <a:off x="762071" y="1579880"/>
            <a:ext cx="6783400" cy="99187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15  </a:t>
            </a:r>
            <a:r>
              <a:rPr lang="zh-CN" alt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夏天里的成长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2C9E04C-DB03-4345-A0D6-2D6109E02903}"/>
              </a:ext>
            </a:extLst>
          </p:cNvPr>
          <p:cNvSpPr txBox="1"/>
          <p:nvPr/>
        </p:nvSpPr>
        <p:spPr>
          <a:xfrm>
            <a:off x="2916000" y="3645783"/>
            <a:ext cx="2880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亮甲店中心小学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六年级 语文教研组</a:t>
            </a:r>
            <a:endParaRPr lang="en-US" altLang="zh-CN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赵婉茹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AF3AE51-A073-4073-A59B-892BA2256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8" y="150187"/>
            <a:ext cx="8861042" cy="4843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矩形 10"/>
          <p:cNvSpPr/>
          <p:nvPr/>
        </p:nvSpPr>
        <p:spPr>
          <a:xfrm>
            <a:off x="1260000" y="1826260"/>
            <a:ext cx="7186930" cy="745490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夏天是万物迅速生长的季节。</a:t>
            </a:r>
          </a:p>
        </p:txBody>
      </p:sp>
      <p:pic>
        <p:nvPicPr>
          <p:cNvPr id="12" name="dylanf - 卡农(经典钢琴版)">
            <a:hlinkClick r:id="" action="ppaction://media"/>
            <a:extLst>
              <a:ext uri="{FF2B5EF4-FFF2-40B4-BE49-F238E27FC236}">
                <a16:creationId xmlns:a16="http://schemas.microsoft.com/office/drawing/2014/main" id="{4D305B3F-E732-425F-8A96-D35EDB87D4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31442" y="440607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9944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00" y="2213584"/>
            <a:ext cx="1104039" cy="1582166"/>
          </a:xfrm>
          <a:prstGeom prst="rect">
            <a:avLst/>
          </a:prstGeom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476000" y="1314842"/>
            <a:ext cx="6978015" cy="219290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自由读第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自然段，思考：</a:t>
            </a:r>
          </a:p>
          <a:p>
            <a:pPr algn="l">
              <a:lnSpc>
                <a:spcPct val="150000"/>
              </a:lnSpc>
            </a:pPr>
            <a:r>
              <a:rPr 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en-US" sz="3200" dirty="0" err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这些生物在夏天成长有什么共同的特点呢？哪句话能说明这个特点</a:t>
            </a:r>
            <a:r>
              <a:rPr 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？</a:t>
            </a:r>
            <a:r>
              <a:rPr 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 </a:t>
            </a:r>
            <a:endParaRPr lang="en-US" altLang="en-US" sz="3200" b="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1801" y="411750"/>
            <a:ext cx="2319582" cy="561692"/>
            <a:chOff x="236194" y="411510"/>
            <a:chExt cx="2319582" cy="561692"/>
          </a:xfrm>
        </p:grpSpPr>
        <p:sp>
          <p:nvSpPr>
            <p:cNvPr id="9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186"/>
              <a:ext cx="366861" cy="4563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05178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297856" y="3403008"/>
            <a:ext cx="572514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3600">
                <a:ea typeface="仿宋_GB2312" pitchFamily="49" charset="-122"/>
              </a:rPr>
              <a:t>       </a:t>
            </a:r>
            <a:endParaRPr lang="zh-CN" altLang="en-US" sz="3600" b="1">
              <a:solidFill>
                <a:srgbClr val="003300"/>
              </a:solidFill>
              <a:ea typeface="楷体_GB2312" panose="02010609030101010101" pitchFamily="49" charset="-122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1188" y="3274297"/>
            <a:ext cx="9142859" cy="1076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生物从小到大，本来是天天长的，不过夏天的长是飞快的长，跳跃的长，活生生的看得见的长。</a:t>
            </a:r>
          </a:p>
        </p:txBody>
      </p:sp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781" y="107363"/>
            <a:ext cx="4680000" cy="29943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6382C4F4-DCF6-40F1-8C5C-2567050B7974}"/>
              </a:ext>
            </a:extLst>
          </p:cNvPr>
          <p:cNvCxnSpPr>
            <a:cxnSpLocks/>
          </p:cNvCxnSpPr>
          <p:nvPr/>
        </p:nvCxnSpPr>
        <p:spPr>
          <a:xfrm>
            <a:off x="972000" y="4299750"/>
            <a:ext cx="1584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9282A726-F867-4DA5-AEFF-F5F8EEB58309}"/>
              </a:ext>
            </a:extLst>
          </p:cNvPr>
          <p:cNvCxnSpPr>
            <a:cxnSpLocks/>
          </p:cNvCxnSpPr>
          <p:nvPr/>
        </p:nvCxnSpPr>
        <p:spPr>
          <a:xfrm>
            <a:off x="2977383" y="4299750"/>
            <a:ext cx="159461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1355F95-449D-46ED-8D16-FD24EB49D70A}"/>
              </a:ext>
            </a:extLst>
          </p:cNvPr>
          <p:cNvCxnSpPr>
            <a:cxnSpLocks/>
          </p:cNvCxnSpPr>
          <p:nvPr/>
        </p:nvCxnSpPr>
        <p:spPr>
          <a:xfrm>
            <a:off x="5076000" y="4299750"/>
            <a:ext cx="3651581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179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2C1AD90-4830-4562-B148-00E80624D9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5839" cy="51435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FEE47C4-F576-4866-A062-FE175E8F7E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1875"/>
            <a:ext cx="9132521" cy="501975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F1EE73F-2326-48C2-8A30-CF6A48836E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2" y="0"/>
            <a:ext cx="5849235" cy="257175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4A992EC-F32F-4E20-B037-71701CCF4E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898" y="2551249"/>
            <a:ext cx="5268060" cy="294363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CF230DE-4B65-4265-9E6D-4956FEBFEE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1" y="-13161"/>
            <a:ext cx="9055573" cy="50947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4307890-25ED-492F-9252-2A01F59CD61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6" y="5446"/>
            <a:ext cx="9064010" cy="5085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6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8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lum contrast="6000"/>
          </a:blip>
          <a:srcRect b="4583"/>
          <a:stretch>
            <a:fillRect/>
          </a:stretch>
        </p:blipFill>
        <p:spPr>
          <a:xfrm>
            <a:off x="1908000" y="-14073"/>
            <a:ext cx="1994204" cy="1504071"/>
          </a:xfrm>
          <a:prstGeom prst="round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lum bright="6000" contrast="6000"/>
          </a:blip>
          <a:srcRect l="26041" t="17496" b="4888"/>
          <a:stretch>
            <a:fillRect/>
          </a:stretch>
        </p:blipFill>
        <p:spPr>
          <a:xfrm>
            <a:off x="4156832" y="-27382"/>
            <a:ext cx="1994206" cy="1504072"/>
          </a:xfrm>
          <a:prstGeom prst="round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lum contrast="6000"/>
          </a:blip>
          <a:stretch>
            <a:fillRect/>
          </a:stretch>
        </p:blipFill>
        <p:spPr>
          <a:xfrm>
            <a:off x="6405666" y="-11466"/>
            <a:ext cx="2202636" cy="1530688"/>
          </a:xfrm>
          <a:prstGeom prst="round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/>
          <a:srcRect t="28612" b="2940"/>
          <a:stretch/>
        </p:blipFill>
        <p:spPr>
          <a:xfrm>
            <a:off x="2126169" y="3105176"/>
            <a:ext cx="2445831" cy="2036631"/>
          </a:xfrm>
          <a:prstGeom prst="roundRect">
            <a:avLst/>
          </a:prstGeom>
        </p:spPr>
      </p:pic>
      <p:pic>
        <p:nvPicPr>
          <p:cNvPr id="8" name="文本占位符 28673" descr="U3325P704DT20090702104804"/>
          <p:cNvPicPr>
            <a:picLocks noChangeAspect="1"/>
          </p:cNvPicPr>
          <p:nvPr/>
        </p:nvPicPr>
        <p:blipFill rotWithShape="1">
          <a:blip r:embed="rId6">
            <a:lum contrast="6000"/>
          </a:blip>
          <a:srcRect l="6582" t="28622" r="6123" b="-2396"/>
          <a:stretch/>
        </p:blipFill>
        <p:spPr>
          <a:xfrm>
            <a:off x="4860000" y="3363750"/>
            <a:ext cx="3240001" cy="1660008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EEC9498-98B4-4B5F-AE32-DB7A8DA1D89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016" y="1524703"/>
            <a:ext cx="1104039" cy="1582166"/>
          </a:xfrm>
          <a:prstGeom prst="rect">
            <a:avLst/>
          </a:prstGeom>
        </p:spPr>
      </p:pic>
      <p:sp>
        <p:nvSpPr>
          <p:cNvPr id="3" name="对话气泡: 椭圆形 2">
            <a:extLst>
              <a:ext uri="{FF2B5EF4-FFF2-40B4-BE49-F238E27FC236}">
                <a16:creationId xmlns:a16="http://schemas.microsoft.com/office/drawing/2014/main" id="{B560349A-3EE2-476B-80CF-2EB7D781DA9F}"/>
              </a:ext>
            </a:extLst>
          </p:cNvPr>
          <p:cNvSpPr/>
          <p:nvPr/>
        </p:nvSpPr>
        <p:spPr>
          <a:xfrm>
            <a:off x="756000" y="2571750"/>
            <a:ext cx="1440000" cy="936000"/>
          </a:xfrm>
          <a:prstGeom prst="wedgeEllipse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AED0339-1CFB-4460-98DA-6B200EE000AE}"/>
              </a:ext>
            </a:extLst>
          </p:cNvPr>
          <p:cNvSpPr txBox="1"/>
          <p:nvPr/>
        </p:nvSpPr>
        <p:spPr>
          <a:xfrm>
            <a:off x="2196000" y="1515690"/>
            <a:ext cx="6192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读第三自然段，思考：本段叙述的几种事物在句式上有什么特点？每句话中的前后事物存在怎样的关联？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1614170"/>
            <a:ext cx="1336675" cy="1915160"/>
          </a:xfrm>
          <a:prstGeom prst="rect">
            <a:avLst/>
          </a:prstGeom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268000" y="1275750"/>
            <a:ext cx="5958840" cy="175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默读</a:t>
            </a:r>
            <a:r>
              <a:rPr sz="36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最后一</a:t>
            </a:r>
            <a:r>
              <a:rPr lang="zh-CN" sz="36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个</a:t>
            </a:r>
            <a:r>
              <a:rPr lang="zh-CN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自然段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，画出段落中出现的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俗语，想一想俗语的意思。</a:t>
            </a:r>
            <a:endParaRPr lang="zh-CN" sz="36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68000" y="587375"/>
            <a:ext cx="3329250" cy="5847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六月六，看谷秀。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rcRect b="6464"/>
          <a:stretch>
            <a:fillRect/>
          </a:stretch>
        </p:blipFill>
        <p:spPr>
          <a:xfrm>
            <a:off x="5481963" y="123750"/>
            <a:ext cx="2979923" cy="1858793"/>
          </a:xfrm>
          <a:prstGeom prst="round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F6B797-3192-4174-962B-2B6576AD2F88}"/>
              </a:ext>
            </a:extLst>
          </p:cNvPr>
          <p:cNvSpPr txBox="1"/>
          <p:nvPr/>
        </p:nvSpPr>
        <p:spPr>
          <a:xfrm>
            <a:off x="108000" y="2571750"/>
            <a:ext cx="5128327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处暑不出头，割谷喂老牛。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F3E3855-A5A1-4E2D-9ED0-5F616981EBE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2000" y="2613289"/>
            <a:ext cx="3024000" cy="2475609"/>
          </a:xfrm>
          <a:prstGeom prst="round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C68ACF3A-2D68-4D95-A730-C4969BEACD18}"/>
              </a:ext>
            </a:extLst>
          </p:cNvPr>
          <p:cNvSpPr txBox="1"/>
          <p:nvPr/>
        </p:nvSpPr>
        <p:spPr>
          <a:xfrm>
            <a:off x="245858" y="4573809"/>
            <a:ext cx="4852610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抓住夏天这一时期迅速生长。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</Words>
  <Application>Microsoft Office PowerPoint</Application>
  <PresentationFormat>全屏显示(16:9)</PresentationFormat>
  <Paragraphs>25</Paragraphs>
  <Slides>12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楷体</vt:lpstr>
      <vt:lpstr>黑体</vt:lpstr>
      <vt:lpstr>Arial</vt:lpstr>
      <vt:lpstr>幼圆</vt:lpstr>
      <vt:lpstr>Calibri</vt:lpstr>
      <vt:lpstr>Times New Roman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153</cp:revision>
  <dcterms:created xsi:type="dcterms:W3CDTF">2017-03-17T02:28:00Z</dcterms:created>
  <dcterms:modified xsi:type="dcterms:W3CDTF">2020-10-18T14:00:50Z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