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3" autoAdjust="0"/>
    <p:restoredTop sz="94414" autoAdjust="0"/>
  </p:normalViewPr>
  <p:slideViewPr>
    <p:cSldViewPr snapToGrid="0">
      <p:cViewPr>
        <p:scale>
          <a:sx n="60" d="100"/>
          <a:sy n="60" d="100"/>
        </p:scale>
        <p:origin x="-204" y="-17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44C5DEE-4168-4CF6-920B-4CC22DBE8EDA}" type="datetimeFigureOut">
              <a:rPr lang="zh-CN" altLang="en-US"/>
              <a:pPr>
                <a:defRPr/>
              </a:pPr>
              <a:t>2018-09-01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0810DB-5BCB-491D-B9E5-51DB1757D5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A3A9884-7E3A-4798-BC03-184056473401}" type="datetimeFigureOut">
              <a:rPr lang="zh-CN" altLang="en-US"/>
              <a:pPr>
                <a:defRPr/>
              </a:pPr>
              <a:t>2018-09-01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8B72BE6-D345-46CB-A76C-1F95DF31E6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710201-CDC6-46A0-86AC-C7E98EBAF04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A54987-35B6-491D-97D4-D18FC45C785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4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7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弦形 1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弦形 12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5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7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4"/>
          <p:cNvCxnSpPr/>
          <p:nvPr userDrawn="1"/>
        </p:nvCxnSpPr>
        <p:spPr>
          <a:xfrm>
            <a:off x="0" y="762000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15"/>
          <p:cNvSpPr/>
          <p:nvPr userDrawn="1"/>
        </p:nvSpPr>
        <p:spPr>
          <a:xfrm>
            <a:off x="5934075" y="633413"/>
            <a:ext cx="257175" cy="258762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16"/>
          <p:cNvSpPr/>
          <p:nvPr userDrawn="1"/>
        </p:nvSpPr>
        <p:spPr>
          <a:xfrm>
            <a:off x="6307138" y="666750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17"/>
          <p:cNvSpPr/>
          <p:nvPr userDrawn="1"/>
        </p:nvSpPr>
        <p:spPr>
          <a:xfrm>
            <a:off x="5627688" y="666750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8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9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1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2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22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1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D2A6D96-5D70-49ED-A374-3DD245A8D7DA}" type="datetimeFigureOut">
              <a:rPr lang="zh-CN" altLang="en-US"/>
              <a:pPr>
                <a:defRPr/>
              </a:pPr>
              <a:t>2018-09-01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6A2DA09-76CA-4418-8213-5AA30C37C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57188" y="285750"/>
            <a:ext cx="6985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47663" y="385763"/>
            <a:ext cx="762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3"/>
          <p:cNvGrpSpPr>
            <a:grpSpLocks/>
          </p:cNvGrpSpPr>
          <p:nvPr userDrawn="1"/>
        </p:nvGrpSpPr>
        <p:grpSpPr bwMode="auto">
          <a:xfrm rot="1215844">
            <a:off x="404813" y="268288"/>
            <a:ext cx="638175" cy="603250"/>
            <a:chOff x="343893" y="269257"/>
            <a:chExt cx="637122" cy="604076"/>
          </a:xfrm>
        </p:grpSpPr>
        <p:sp>
          <p:nvSpPr>
            <p:cNvPr id="20" name="Freeform 1235"/>
            <p:cNvSpPr/>
            <p:nvPr userDrawn="1"/>
          </p:nvSpPr>
          <p:spPr bwMode="auto">
            <a:xfrm>
              <a:off x="343460" y="303697"/>
              <a:ext cx="537274" cy="56910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236"/>
            <p:cNvSpPr/>
            <p:nvPr userDrawn="1"/>
          </p:nvSpPr>
          <p:spPr bwMode="auto">
            <a:xfrm>
              <a:off x="412088" y="372667"/>
              <a:ext cx="217129" cy="246400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1237"/>
            <p:cNvSpPr/>
            <p:nvPr userDrawn="1"/>
          </p:nvSpPr>
          <p:spPr bwMode="auto">
            <a:xfrm>
              <a:off x="648292" y="551953"/>
              <a:ext cx="229808" cy="287731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1238"/>
            <p:cNvSpPr/>
            <p:nvPr userDrawn="1"/>
          </p:nvSpPr>
          <p:spPr bwMode="auto">
            <a:xfrm>
              <a:off x="900479" y="324875"/>
              <a:ext cx="77659" cy="55638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Oval 1239"/>
            <p:cNvSpPr>
              <a:spLocks noChangeArrowheads="1"/>
            </p:cNvSpPr>
            <p:nvPr userDrawn="1"/>
          </p:nvSpPr>
          <p:spPr bwMode="auto">
            <a:xfrm>
              <a:off x="672007" y="267503"/>
              <a:ext cx="247241" cy="247989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Oval 1240"/>
            <p:cNvSpPr>
              <a:spLocks noChangeArrowheads="1"/>
            </p:cNvSpPr>
            <p:nvPr userDrawn="1"/>
          </p:nvSpPr>
          <p:spPr bwMode="auto">
            <a:xfrm>
              <a:off x="843509" y="309833"/>
              <a:ext cx="41207" cy="39742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6"/>
          <p:cNvPicPr>
            <a:picLocks noChangeAspect="1"/>
          </p:cNvPicPr>
          <p:nvPr userDrawn="1"/>
        </p:nvPicPr>
        <p:blipFill>
          <a:blip r:embed="rId5"/>
          <a:srcRect l="61832" t="-220741" r="14023" b="100000"/>
          <a:stretch>
            <a:fillRect/>
          </a:stretch>
        </p:blipFill>
        <p:spPr bwMode="auto">
          <a:xfrm>
            <a:off x="12257088" y="1568450"/>
            <a:ext cx="9144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9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2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10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20"/>
          <p:cNvGrpSpPr>
            <a:grpSpLocks/>
          </p:cNvGrpSpPr>
          <p:nvPr userDrawn="1"/>
        </p:nvGrpSpPr>
        <p:grpSpPr bwMode="auto">
          <a:xfrm rot="433303">
            <a:off x="342900" y="215900"/>
            <a:ext cx="811213" cy="642938"/>
            <a:chOff x="5254626" y="922338"/>
            <a:chExt cx="528638" cy="420688"/>
          </a:xfrm>
        </p:grpSpPr>
        <p:sp>
          <p:nvSpPr>
            <p:cNvPr id="21" name="Freeform 35"/>
            <p:cNvSpPr/>
            <p:nvPr/>
          </p:nvSpPr>
          <p:spPr bwMode="auto">
            <a:xfrm>
              <a:off x="5280251" y="920387"/>
              <a:ext cx="502775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5254466" y="1119400"/>
              <a:ext cx="513120" cy="22332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5705460" y="1048040"/>
              <a:ext cx="50692" cy="105951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5514255" y="1239725"/>
              <a:ext cx="52761" cy="96602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grpSp>
        <p:nvGrpSpPr>
          <p:cNvPr id="25" name="组合 26"/>
          <p:cNvGrpSpPr>
            <a:grpSpLocks/>
          </p:cNvGrpSpPr>
          <p:nvPr userDrawn="1"/>
        </p:nvGrpSpPr>
        <p:grpSpPr bwMode="auto">
          <a:xfrm rot="-3508454">
            <a:off x="592138" y="244475"/>
            <a:ext cx="273050" cy="273050"/>
            <a:chOff x="8914858" y="1139028"/>
            <a:chExt cx="622925" cy="622925"/>
          </a:xfrm>
        </p:grpSpPr>
        <p:sp>
          <p:nvSpPr>
            <p:cNvPr id="26" name="Freeform 127"/>
            <p:cNvSpPr/>
            <p:nvPr/>
          </p:nvSpPr>
          <p:spPr bwMode="auto">
            <a:xfrm>
              <a:off x="8921562" y="1527726"/>
              <a:ext cx="228163" cy="228163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28"/>
            <p:cNvSpPr/>
            <p:nvPr/>
          </p:nvSpPr>
          <p:spPr bwMode="auto">
            <a:xfrm>
              <a:off x="9350513" y="1137409"/>
              <a:ext cx="188326" cy="188326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29"/>
            <p:cNvSpPr/>
            <p:nvPr/>
          </p:nvSpPr>
          <p:spPr bwMode="auto">
            <a:xfrm>
              <a:off x="9307335" y="1182485"/>
              <a:ext cx="181083" cy="18108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30"/>
            <p:cNvSpPr/>
            <p:nvPr/>
          </p:nvSpPr>
          <p:spPr bwMode="auto">
            <a:xfrm>
              <a:off x="8982204" y="1235561"/>
              <a:ext cx="459952" cy="45994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31"/>
            <p:cNvSpPr/>
            <p:nvPr/>
          </p:nvSpPr>
          <p:spPr bwMode="auto">
            <a:xfrm>
              <a:off x="8985486" y="1234461"/>
              <a:ext cx="365788" cy="333192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32"/>
            <p:cNvSpPr/>
            <p:nvPr/>
          </p:nvSpPr>
          <p:spPr bwMode="auto">
            <a:xfrm>
              <a:off x="9101633" y="1328990"/>
              <a:ext cx="333192" cy="36578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3"/>
            <p:cNvSpPr/>
            <p:nvPr/>
          </p:nvSpPr>
          <p:spPr bwMode="auto">
            <a:xfrm>
              <a:off x="8918792" y="1687716"/>
              <a:ext cx="68813" cy="68813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20"/>
          <p:cNvGrpSpPr>
            <a:grpSpLocks/>
          </p:cNvGrpSpPr>
          <p:nvPr userDrawn="1"/>
        </p:nvGrpSpPr>
        <p:grpSpPr bwMode="auto">
          <a:xfrm rot="433303">
            <a:off x="349250" y="215900"/>
            <a:ext cx="690563" cy="549275"/>
            <a:chOff x="5254626" y="922338"/>
            <a:chExt cx="528638" cy="420688"/>
          </a:xfrm>
        </p:grpSpPr>
        <p:sp>
          <p:nvSpPr>
            <p:cNvPr id="20" name="Freeform 35"/>
            <p:cNvSpPr/>
            <p:nvPr/>
          </p:nvSpPr>
          <p:spPr bwMode="auto">
            <a:xfrm>
              <a:off x="5279598" y="920454"/>
              <a:ext cx="503117" cy="336794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5252290" y="1118941"/>
              <a:ext cx="512839" cy="22371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5703041" y="1046482"/>
              <a:ext cx="51041" cy="106996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3" name="Freeform 38"/>
            <p:cNvSpPr/>
            <p:nvPr/>
          </p:nvSpPr>
          <p:spPr bwMode="auto">
            <a:xfrm>
              <a:off x="5515088" y="1240550"/>
              <a:ext cx="52257" cy="97269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4" name="组合 26"/>
          <p:cNvGrpSpPr>
            <a:grpSpLocks/>
          </p:cNvGrpSpPr>
          <p:nvPr userDrawn="1"/>
        </p:nvGrpSpPr>
        <p:grpSpPr bwMode="auto">
          <a:xfrm rot="-3508454">
            <a:off x="509588" y="236538"/>
            <a:ext cx="273050" cy="273050"/>
            <a:chOff x="8914858" y="1139028"/>
            <a:chExt cx="622925" cy="622925"/>
          </a:xfrm>
        </p:grpSpPr>
        <p:sp>
          <p:nvSpPr>
            <p:cNvPr id="25" name="Freeform 127"/>
            <p:cNvSpPr/>
            <p:nvPr/>
          </p:nvSpPr>
          <p:spPr bwMode="auto">
            <a:xfrm>
              <a:off x="8921560" y="1527725"/>
              <a:ext cx="228166" cy="228163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128"/>
            <p:cNvSpPr/>
            <p:nvPr/>
          </p:nvSpPr>
          <p:spPr bwMode="auto">
            <a:xfrm>
              <a:off x="9350515" y="1137407"/>
              <a:ext cx="188326" cy="188326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29"/>
            <p:cNvSpPr/>
            <p:nvPr/>
          </p:nvSpPr>
          <p:spPr bwMode="auto">
            <a:xfrm>
              <a:off x="9307337" y="1182483"/>
              <a:ext cx="181083" cy="18108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30"/>
            <p:cNvSpPr/>
            <p:nvPr/>
          </p:nvSpPr>
          <p:spPr bwMode="auto">
            <a:xfrm>
              <a:off x="8982207" y="1235561"/>
              <a:ext cx="459949" cy="45994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31"/>
            <p:cNvSpPr/>
            <p:nvPr/>
          </p:nvSpPr>
          <p:spPr bwMode="auto">
            <a:xfrm>
              <a:off x="8985486" y="1234460"/>
              <a:ext cx="365786" cy="333192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32"/>
            <p:cNvSpPr/>
            <p:nvPr/>
          </p:nvSpPr>
          <p:spPr bwMode="auto">
            <a:xfrm>
              <a:off x="9101634" y="1328989"/>
              <a:ext cx="333192" cy="36578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33"/>
            <p:cNvSpPr/>
            <p:nvPr/>
          </p:nvSpPr>
          <p:spPr bwMode="auto">
            <a:xfrm>
              <a:off x="8918796" y="1687716"/>
              <a:ext cx="68810" cy="68813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33"/>
          <p:cNvGrpSpPr>
            <a:grpSpLocks/>
          </p:cNvGrpSpPr>
          <p:nvPr userDrawn="1"/>
        </p:nvGrpSpPr>
        <p:grpSpPr bwMode="auto">
          <a:xfrm>
            <a:off x="350838" y="307975"/>
            <a:ext cx="549275" cy="523875"/>
            <a:chOff x="9711059" y="3356906"/>
            <a:chExt cx="597654" cy="597654"/>
          </a:xfrm>
        </p:grpSpPr>
        <p:sp>
          <p:nvSpPr>
            <p:cNvPr id="20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443"/>
            <p:cNvSpPr>
              <a:spLocks noEditPoints="1"/>
            </p:cNvSpPr>
            <p:nvPr userDrawn="1"/>
          </p:nvSpPr>
          <p:spPr bwMode="auto">
            <a:xfrm>
              <a:off x="9749060" y="3900228"/>
              <a:ext cx="521652" cy="36221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444"/>
            <p:cNvSpPr/>
            <p:nvPr userDrawn="1"/>
          </p:nvSpPr>
          <p:spPr bwMode="auto">
            <a:xfrm>
              <a:off x="9749060" y="3356906"/>
              <a:ext cx="262553" cy="559622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445"/>
            <p:cNvSpPr/>
            <p:nvPr userDrawn="1"/>
          </p:nvSpPr>
          <p:spPr bwMode="auto">
            <a:xfrm>
              <a:off x="10011613" y="3356906"/>
              <a:ext cx="259099" cy="559622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Rectangle 446"/>
            <p:cNvSpPr>
              <a:spLocks noChangeArrowheads="1"/>
            </p:cNvSpPr>
            <p:nvPr userDrawn="1"/>
          </p:nvSpPr>
          <p:spPr bwMode="auto">
            <a:xfrm>
              <a:off x="9785333" y="3431161"/>
              <a:ext cx="188279" cy="130397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Rectangle 447"/>
            <p:cNvSpPr>
              <a:spLocks noChangeArrowheads="1"/>
            </p:cNvSpPr>
            <p:nvPr userDrawn="1"/>
          </p:nvSpPr>
          <p:spPr bwMode="auto">
            <a:xfrm>
              <a:off x="9785333" y="3657544"/>
              <a:ext cx="188279" cy="163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Rectangle 448"/>
            <p:cNvSpPr>
              <a:spLocks noChangeArrowheads="1"/>
            </p:cNvSpPr>
            <p:nvPr userDrawn="1"/>
          </p:nvSpPr>
          <p:spPr bwMode="auto">
            <a:xfrm>
              <a:off x="9785333" y="3657544"/>
              <a:ext cx="188279" cy="1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Rectangle 449"/>
            <p:cNvSpPr>
              <a:spLocks noChangeArrowheads="1"/>
            </p:cNvSpPr>
            <p:nvPr userDrawn="1"/>
          </p:nvSpPr>
          <p:spPr bwMode="auto">
            <a:xfrm>
              <a:off x="9785333" y="3599590"/>
              <a:ext cx="188279" cy="1992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Rectangle 450"/>
            <p:cNvSpPr>
              <a:spLocks noChangeArrowheads="1"/>
            </p:cNvSpPr>
            <p:nvPr userDrawn="1"/>
          </p:nvSpPr>
          <p:spPr bwMode="auto">
            <a:xfrm>
              <a:off x="9785333" y="3599590"/>
              <a:ext cx="188279" cy="19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451"/>
            <p:cNvSpPr/>
            <p:nvPr userDrawn="1"/>
          </p:nvSpPr>
          <p:spPr bwMode="auto">
            <a:xfrm>
              <a:off x="9785333" y="3711876"/>
              <a:ext cx="188279" cy="19922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452"/>
            <p:cNvSpPr/>
            <p:nvPr userDrawn="1"/>
          </p:nvSpPr>
          <p:spPr bwMode="auto">
            <a:xfrm>
              <a:off x="9785333" y="3711876"/>
              <a:ext cx="188279" cy="19922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453"/>
            <p:cNvSpPr/>
            <p:nvPr userDrawn="1"/>
          </p:nvSpPr>
          <p:spPr bwMode="auto">
            <a:xfrm>
              <a:off x="9785333" y="3769831"/>
              <a:ext cx="131277" cy="16300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454"/>
            <p:cNvSpPr/>
            <p:nvPr userDrawn="1"/>
          </p:nvSpPr>
          <p:spPr bwMode="auto">
            <a:xfrm>
              <a:off x="9785333" y="3769831"/>
              <a:ext cx="131277" cy="16300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Rectangle 455"/>
            <p:cNvSpPr>
              <a:spLocks noChangeArrowheads="1"/>
            </p:cNvSpPr>
            <p:nvPr userDrawn="1"/>
          </p:nvSpPr>
          <p:spPr bwMode="auto">
            <a:xfrm>
              <a:off x="10047887" y="3431161"/>
              <a:ext cx="186551" cy="19921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Rectangle 456"/>
            <p:cNvSpPr>
              <a:spLocks noChangeArrowheads="1"/>
            </p:cNvSpPr>
            <p:nvPr userDrawn="1"/>
          </p:nvSpPr>
          <p:spPr bwMode="auto">
            <a:xfrm>
              <a:off x="10047887" y="3431161"/>
              <a:ext cx="186551" cy="19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457"/>
            <p:cNvSpPr>
              <a:spLocks noEditPoints="1"/>
            </p:cNvSpPr>
            <p:nvPr userDrawn="1"/>
          </p:nvSpPr>
          <p:spPr bwMode="auto">
            <a:xfrm>
              <a:off x="10047887" y="3487303"/>
              <a:ext cx="186551" cy="19922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58"/>
            <p:cNvSpPr>
              <a:spLocks noEditPoints="1"/>
            </p:cNvSpPr>
            <p:nvPr userDrawn="1"/>
          </p:nvSpPr>
          <p:spPr bwMode="auto">
            <a:xfrm>
              <a:off x="10047887" y="3487303"/>
              <a:ext cx="186551" cy="19922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59"/>
            <p:cNvSpPr/>
            <p:nvPr userDrawn="1"/>
          </p:nvSpPr>
          <p:spPr bwMode="auto">
            <a:xfrm>
              <a:off x="10047887" y="3543447"/>
              <a:ext cx="93275" cy="18111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60"/>
            <p:cNvSpPr/>
            <p:nvPr userDrawn="1"/>
          </p:nvSpPr>
          <p:spPr bwMode="auto">
            <a:xfrm>
              <a:off x="10047887" y="3543447"/>
              <a:ext cx="93275" cy="18111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461"/>
            <p:cNvSpPr/>
            <p:nvPr userDrawn="1"/>
          </p:nvSpPr>
          <p:spPr bwMode="auto">
            <a:xfrm>
              <a:off x="10047887" y="3599590"/>
              <a:ext cx="36274" cy="19922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462"/>
            <p:cNvSpPr/>
            <p:nvPr userDrawn="1"/>
          </p:nvSpPr>
          <p:spPr bwMode="auto">
            <a:xfrm>
              <a:off x="10047887" y="3599590"/>
              <a:ext cx="36274" cy="19922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463"/>
            <p:cNvSpPr/>
            <p:nvPr userDrawn="1"/>
          </p:nvSpPr>
          <p:spPr bwMode="auto">
            <a:xfrm>
              <a:off x="10179163" y="3711876"/>
              <a:ext cx="55274" cy="19922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464"/>
            <p:cNvSpPr/>
            <p:nvPr userDrawn="1"/>
          </p:nvSpPr>
          <p:spPr bwMode="auto">
            <a:xfrm>
              <a:off x="10179163" y="3711876"/>
              <a:ext cx="55274" cy="19922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465"/>
            <p:cNvSpPr/>
            <p:nvPr userDrawn="1"/>
          </p:nvSpPr>
          <p:spPr bwMode="auto">
            <a:xfrm>
              <a:off x="10122162" y="3769831"/>
              <a:ext cx="112275" cy="16300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66"/>
            <p:cNvSpPr/>
            <p:nvPr userDrawn="1"/>
          </p:nvSpPr>
          <p:spPr bwMode="auto">
            <a:xfrm>
              <a:off x="10122162" y="3769831"/>
              <a:ext cx="112275" cy="16300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67"/>
            <p:cNvSpPr/>
            <p:nvPr userDrawn="1"/>
          </p:nvSpPr>
          <p:spPr bwMode="auto">
            <a:xfrm>
              <a:off x="10066888" y="3824163"/>
              <a:ext cx="167550" cy="19922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68"/>
            <p:cNvSpPr/>
            <p:nvPr userDrawn="1"/>
          </p:nvSpPr>
          <p:spPr bwMode="auto">
            <a:xfrm>
              <a:off x="10066888" y="3824163"/>
              <a:ext cx="167550" cy="19922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Rectangle 469"/>
            <p:cNvSpPr>
              <a:spLocks noChangeArrowheads="1"/>
            </p:cNvSpPr>
            <p:nvPr userDrawn="1"/>
          </p:nvSpPr>
          <p:spPr bwMode="auto">
            <a:xfrm>
              <a:off x="9785333" y="3824163"/>
              <a:ext cx="188279" cy="19922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70"/>
            <p:cNvSpPr>
              <a:spLocks noChangeArrowheads="1"/>
            </p:cNvSpPr>
            <p:nvPr userDrawn="1"/>
          </p:nvSpPr>
          <p:spPr bwMode="auto">
            <a:xfrm>
              <a:off x="9785333" y="3824163"/>
              <a:ext cx="188279" cy="19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471"/>
            <p:cNvSpPr>
              <a:spLocks noEditPoints="1"/>
            </p:cNvSpPr>
            <p:nvPr userDrawn="1"/>
          </p:nvSpPr>
          <p:spPr bwMode="auto">
            <a:xfrm>
              <a:off x="9861336" y="3731799"/>
              <a:ext cx="91549" cy="92364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72"/>
            <p:cNvSpPr>
              <a:spLocks noEditPoints="1"/>
            </p:cNvSpPr>
            <p:nvPr userDrawn="1"/>
          </p:nvSpPr>
          <p:spPr bwMode="auto">
            <a:xfrm>
              <a:off x="9861336" y="3731799"/>
              <a:ext cx="91549" cy="92364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73"/>
            <p:cNvSpPr/>
            <p:nvPr userDrawn="1"/>
          </p:nvSpPr>
          <p:spPr bwMode="auto">
            <a:xfrm>
              <a:off x="9897610" y="3769831"/>
              <a:ext cx="55274" cy="16300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74"/>
            <p:cNvSpPr/>
            <p:nvPr userDrawn="1"/>
          </p:nvSpPr>
          <p:spPr bwMode="auto">
            <a:xfrm>
              <a:off x="9897610" y="3769831"/>
              <a:ext cx="55274" cy="16300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75"/>
            <p:cNvSpPr/>
            <p:nvPr userDrawn="1"/>
          </p:nvSpPr>
          <p:spPr bwMode="auto">
            <a:xfrm>
              <a:off x="9721423" y="3927394"/>
              <a:ext cx="252189" cy="27166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476"/>
            <p:cNvSpPr/>
            <p:nvPr userDrawn="1"/>
          </p:nvSpPr>
          <p:spPr bwMode="auto">
            <a:xfrm>
              <a:off x="9757696" y="3916528"/>
              <a:ext cx="233189" cy="19921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77"/>
            <p:cNvSpPr/>
            <p:nvPr userDrawn="1"/>
          </p:nvSpPr>
          <p:spPr bwMode="auto">
            <a:xfrm>
              <a:off x="9768060" y="3844085"/>
              <a:ext cx="243553" cy="72443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78"/>
            <p:cNvSpPr/>
            <p:nvPr userDrawn="1"/>
          </p:nvSpPr>
          <p:spPr bwMode="auto">
            <a:xfrm>
              <a:off x="9768060" y="3844085"/>
              <a:ext cx="243553" cy="72443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479"/>
            <p:cNvSpPr/>
            <p:nvPr userDrawn="1"/>
          </p:nvSpPr>
          <p:spPr bwMode="auto">
            <a:xfrm>
              <a:off x="10011613" y="3844085"/>
              <a:ext cx="55274" cy="56143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480"/>
            <p:cNvSpPr/>
            <p:nvPr userDrawn="1"/>
          </p:nvSpPr>
          <p:spPr bwMode="auto">
            <a:xfrm>
              <a:off x="10011613" y="3844085"/>
              <a:ext cx="55274" cy="56143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81"/>
            <p:cNvSpPr/>
            <p:nvPr userDrawn="1"/>
          </p:nvSpPr>
          <p:spPr bwMode="auto">
            <a:xfrm>
              <a:off x="9840608" y="3824163"/>
              <a:ext cx="133004" cy="19922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482"/>
            <p:cNvSpPr/>
            <p:nvPr userDrawn="1"/>
          </p:nvSpPr>
          <p:spPr bwMode="auto">
            <a:xfrm>
              <a:off x="9840608" y="3824163"/>
              <a:ext cx="133004" cy="19922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83"/>
            <p:cNvSpPr/>
            <p:nvPr userDrawn="1"/>
          </p:nvSpPr>
          <p:spPr bwMode="auto">
            <a:xfrm>
              <a:off x="9952884" y="3731799"/>
              <a:ext cx="114003" cy="112287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84"/>
            <p:cNvSpPr/>
            <p:nvPr userDrawn="1"/>
          </p:nvSpPr>
          <p:spPr bwMode="auto">
            <a:xfrm>
              <a:off x="9952884" y="3731799"/>
              <a:ext cx="114003" cy="112287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85"/>
            <p:cNvSpPr/>
            <p:nvPr userDrawn="1"/>
          </p:nvSpPr>
          <p:spPr bwMode="auto">
            <a:xfrm>
              <a:off x="9952884" y="3786131"/>
              <a:ext cx="58729" cy="57954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86"/>
            <p:cNvSpPr/>
            <p:nvPr userDrawn="1"/>
          </p:nvSpPr>
          <p:spPr bwMode="auto">
            <a:xfrm>
              <a:off x="9952884" y="3487303"/>
              <a:ext cx="355829" cy="356782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87"/>
            <p:cNvSpPr/>
            <p:nvPr userDrawn="1"/>
          </p:nvSpPr>
          <p:spPr bwMode="auto">
            <a:xfrm>
              <a:off x="9952884" y="3487303"/>
              <a:ext cx="355829" cy="356782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488"/>
            <p:cNvSpPr/>
            <p:nvPr userDrawn="1"/>
          </p:nvSpPr>
          <p:spPr bwMode="auto">
            <a:xfrm>
              <a:off x="10270712" y="3561558"/>
              <a:ext cx="38001" cy="38032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489"/>
            <p:cNvSpPr/>
            <p:nvPr userDrawn="1"/>
          </p:nvSpPr>
          <p:spPr bwMode="auto">
            <a:xfrm>
              <a:off x="10270712" y="3561558"/>
              <a:ext cx="38001" cy="38032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90"/>
            <p:cNvSpPr/>
            <p:nvPr userDrawn="1"/>
          </p:nvSpPr>
          <p:spPr bwMode="auto">
            <a:xfrm>
              <a:off x="10253439" y="3543447"/>
              <a:ext cx="17273" cy="18111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91"/>
            <p:cNvSpPr/>
            <p:nvPr userDrawn="1"/>
          </p:nvSpPr>
          <p:spPr bwMode="auto">
            <a:xfrm>
              <a:off x="10253439" y="3543447"/>
              <a:ext cx="17273" cy="18111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92"/>
            <p:cNvSpPr/>
            <p:nvPr userDrawn="1"/>
          </p:nvSpPr>
          <p:spPr bwMode="auto">
            <a:xfrm>
              <a:off x="10011613" y="3786131"/>
              <a:ext cx="55274" cy="57954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93"/>
            <p:cNvSpPr/>
            <p:nvPr userDrawn="1"/>
          </p:nvSpPr>
          <p:spPr bwMode="auto">
            <a:xfrm>
              <a:off x="10011613" y="3786131"/>
              <a:ext cx="55274" cy="57954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94"/>
            <p:cNvSpPr/>
            <p:nvPr userDrawn="1"/>
          </p:nvSpPr>
          <p:spPr bwMode="auto">
            <a:xfrm>
              <a:off x="10011613" y="3543447"/>
              <a:ext cx="297100" cy="300638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95"/>
            <p:cNvSpPr/>
            <p:nvPr userDrawn="1"/>
          </p:nvSpPr>
          <p:spPr bwMode="auto">
            <a:xfrm>
              <a:off x="10011613" y="3543447"/>
              <a:ext cx="297100" cy="300638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3"/>
          <p:cNvPicPr>
            <a:picLocks noChangeAspect="1"/>
          </p:cNvPicPr>
          <p:nvPr userDrawn="1"/>
        </p:nvPicPr>
        <p:blipFill>
          <a:blip r:embed="rId3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7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0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8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15"/>
          <p:cNvGrpSpPr>
            <a:grpSpLocks/>
          </p:cNvGrpSpPr>
          <p:nvPr userDrawn="1"/>
        </p:nvGrpSpPr>
        <p:grpSpPr bwMode="auto">
          <a:xfrm rot="1592273">
            <a:off x="242888" y="285750"/>
            <a:ext cx="638175" cy="604838"/>
            <a:chOff x="2272338" y="450384"/>
            <a:chExt cx="765175" cy="725488"/>
          </a:xfrm>
        </p:grpSpPr>
        <p:sp>
          <p:nvSpPr>
            <p:cNvPr id="19" name="Freeform 1235"/>
            <p:cNvSpPr/>
            <p:nvPr userDrawn="1"/>
          </p:nvSpPr>
          <p:spPr bwMode="auto">
            <a:xfrm>
              <a:off x="2268443" y="490461"/>
              <a:ext cx="645260" cy="683595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1236"/>
            <p:cNvSpPr/>
            <p:nvPr userDrawn="1"/>
          </p:nvSpPr>
          <p:spPr bwMode="auto">
            <a:xfrm>
              <a:off x="2357316" y="574684"/>
              <a:ext cx="260769" cy="297050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237"/>
            <p:cNvSpPr/>
            <p:nvPr userDrawn="1"/>
          </p:nvSpPr>
          <p:spPr bwMode="auto">
            <a:xfrm>
              <a:off x="2640710" y="791913"/>
              <a:ext cx="275997" cy="346558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1238"/>
            <p:cNvSpPr/>
            <p:nvPr userDrawn="1"/>
          </p:nvSpPr>
          <p:spPr bwMode="auto">
            <a:xfrm>
              <a:off x="2943803" y="516403"/>
              <a:ext cx="93267" cy="66646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Oval 1239"/>
            <p:cNvSpPr>
              <a:spLocks noChangeArrowheads="1"/>
            </p:cNvSpPr>
            <p:nvPr userDrawn="1"/>
          </p:nvSpPr>
          <p:spPr bwMode="auto">
            <a:xfrm>
              <a:off x="2667443" y="449132"/>
              <a:ext cx="296934" cy="298954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Oval 1240"/>
            <p:cNvSpPr>
              <a:spLocks noChangeArrowheads="1"/>
            </p:cNvSpPr>
            <p:nvPr userDrawn="1"/>
          </p:nvSpPr>
          <p:spPr bwMode="auto">
            <a:xfrm>
              <a:off x="2871217" y="500759"/>
              <a:ext cx="49489" cy="4760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3"/>
          <p:cNvPicPr>
            <a:picLocks noChangeAspect="1"/>
          </p:cNvPicPr>
          <p:nvPr userDrawn="1"/>
        </p:nvPicPr>
        <p:blipFill>
          <a:blip r:embed="rId3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7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0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8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39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25438" y="160338"/>
            <a:ext cx="744537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60" r:id="rId10"/>
    <p:sldLayoutId id="2147483671" r:id="rId11"/>
    <p:sldLayoutId id="2147483661" r:id="rId12"/>
    <p:sldLayoutId id="2147483672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4000500"/>
            <a:ext cx="1222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4540250" y="1968500"/>
            <a:ext cx="421322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9  </a:t>
            </a: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那一定会很好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87200" y="7421563"/>
            <a:ext cx="1100138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15613" y="3792538"/>
            <a:ext cx="12715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059863" y="4741863"/>
            <a:ext cx="844550" cy="1539875"/>
            <a:chOff x="162845" y="5707378"/>
            <a:chExt cx="325664" cy="968472"/>
          </a:xfrm>
        </p:grpSpPr>
        <p:grpSp>
          <p:nvGrpSpPr>
            <p:cNvPr id="17469" name="组合 20"/>
            <p:cNvGrpSpPr>
              <a:grpSpLocks/>
            </p:cNvGrpSpPr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231313" y="4849813"/>
            <a:ext cx="29591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058400" y="122238"/>
            <a:ext cx="1828800" cy="1735137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153" y="145120"/>
              <a:ext cx="1132061" cy="1131653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57" name="图片 33" descr="图形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877690" y="275770"/>
              <a:ext cx="870956" cy="87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5" name="直接连接符 34"/>
            <p:cNvCxnSpPr/>
            <p:nvPr/>
          </p:nvCxnSpPr>
          <p:spPr>
            <a:xfrm flipH="1">
              <a:off x="11810440" y="159073"/>
              <a:ext cx="85149" cy="13814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735" y="569315"/>
              <a:ext cx="164714" cy="8093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818" y="930718"/>
              <a:ext cx="212174" cy="5442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60014"/>
              <a:ext cx="191236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293" y="1047930"/>
              <a:ext cx="210778" cy="4604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293" y="297216"/>
              <a:ext cx="182860" cy="8093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3804" y="0"/>
              <a:ext cx="0" cy="16046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183" y="6976"/>
              <a:ext cx="92128" cy="16046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895" y="1173514"/>
              <a:ext cx="128421" cy="16186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005" y="1325611"/>
              <a:ext cx="27918" cy="19953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990" y="1246074"/>
              <a:ext cx="124234" cy="19954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58400">
            <a:off x="3267075" y="4359275"/>
            <a:ext cx="480853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-560388" y="1889125"/>
            <a:ext cx="2625726" cy="4398963"/>
            <a:chOff x="-1069264" y="279594"/>
            <a:chExt cx="3473954" cy="5817409"/>
          </a:xfrm>
        </p:grpSpPr>
        <p:grpSp>
          <p:nvGrpSpPr>
            <p:cNvPr id="17421" name="组合 15"/>
            <p:cNvGrpSpPr>
              <a:grpSpLocks/>
            </p:cNvGrpSpPr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346627"/>
                <a:ext cx="321350" cy="3065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29" y="4720318"/>
                <a:ext cx="323451" cy="3086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7" y="5041525"/>
                <a:ext cx="323451" cy="308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</a:p>
            </p:txBody>
          </p:sp>
          <p:pic>
            <p:nvPicPr>
              <p:cNvPr id="17439" name="图片 12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0" name="图片 13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1" name="图片 1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8" y="2858069"/>
                <a:ext cx="323306" cy="4074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rcRect b="51495"/>
          <a:stretch>
            <a:fillRect/>
          </a:stretch>
        </p:blipFill>
        <p:spPr bwMode="auto">
          <a:xfrm>
            <a:off x="-476250" y="5756275"/>
            <a:ext cx="126571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文本框 70"/>
          <p:cNvSpPr txBox="1"/>
          <p:nvPr/>
        </p:nvSpPr>
        <p:spPr>
          <a:xfrm>
            <a:off x="250825" y="254000"/>
            <a:ext cx="42894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2"/>
          <a:srcRect b="61499"/>
          <a:stretch>
            <a:fillRect/>
          </a:stretch>
        </p:blipFill>
        <p:spPr bwMode="auto">
          <a:xfrm>
            <a:off x="8610600" y="5554663"/>
            <a:ext cx="36496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49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218741" y="1054472"/>
            <a:ext cx="346583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17478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思考：当它长成大树的时候，它认为什么是会很好的？它为什么有这种想法？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87438" y="3860800"/>
            <a:ext cx="7994650" cy="17478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“要是能做一棵会跑的树，那一定会很好。”树这么想着。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高大的树能看到很远的地方，它看见人和动物在山路上走来走去，跑来跑去。</a:t>
            </a:r>
          </a:p>
        </p:txBody>
      </p:sp>
      <p:pic>
        <p:nvPicPr>
          <p:cNvPr id="2765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85313" y="1758950"/>
            <a:ext cx="2114550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577813" y="1054472"/>
            <a:ext cx="346583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17478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思考：当它成为手推车的时候，它找到舒服的感觉了吗？后来它又认为什么是舒服？它为什么有这种想法？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00150" y="3929063"/>
            <a:ext cx="7996238" cy="229552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跑起来的时候，手推车听到耳边呼呼的风声，真舒服。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它慢慢变老了，跑起来的时候，骨头会吱吱嘎嘎地响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+mn-ea"/>
              </a:rPr>
              <a:t>要是我能停下来，坐着休息一会儿，那一定会很好。”手推车一边这么想着，一边费力地跑来跑去。</a:t>
            </a:r>
            <a:endParaRPr lang="zh-CN" altLang="en-US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867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85313" y="1758950"/>
            <a:ext cx="2114550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7088" y="3576638"/>
            <a:ext cx="7239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“手推车一边这么想着，一边费力地跑来跑去。”这句话说明了什么？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81075" y="1789113"/>
            <a:ext cx="8245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“手推车为农夫服务了很多年”发挥你的想象，说一说它是怎么为农夫服务的？</a:t>
            </a:r>
          </a:p>
        </p:txBody>
      </p:sp>
      <p:pic>
        <p:nvPicPr>
          <p:cNvPr id="2970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7238" y="3333750"/>
            <a:ext cx="2951162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708513" y="1064527"/>
            <a:ext cx="3684905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6775" y="1758950"/>
            <a:ext cx="7953375" cy="17478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思考：它又被做成了什么？得到舒服了吗？后来，它又觉得什么是舒服？为什么？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81150" y="3905250"/>
            <a:ext cx="7631113" cy="2843213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    过了些日子，农夫和儿子一起把手推车拆了，用拆下来的旧木料做了把椅子。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       </a:t>
            </a:r>
            <a:r>
              <a:rPr lang="zh-CN" altLang="en-US" sz="2400" b="1">
                <a:solidFill>
                  <a:srgbClr val="00B050"/>
                </a:solidFill>
                <a:latin typeface="微软雅黑"/>
                <a:ea typeface="微软雅黑"/>
                <a:cs typeface="微软雅黑"/>
                <a:sym typeface="+mn-ea"/>
              </a:rPr>
              <a:t>它越来越觉得挺直腰背坐着很吃力。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微软雅黑"/>
                <a:ea typeface="微软雅黑"/>
                <a:cs typeface="微软雅黑"/>
                <a:sym typeface="+mn-ea"/>
              </a:rPr>
              <a:t>       </a:t>
            </a:r>
            <a:r>
              <a:rPr lang="zh-CN" altLang="en-US" sz="24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要是我能躺下，那一定会很好。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微软雅黑"/>
                <a:ea typeface="微软雅黑"/>
                <a:cs typeface="微软雅黑"/>
              </a:rPr>
              <a:t>       </a:t>
            </a:r>
          </a:p>
        </p:txBody>
      </p:sp>
      <p:pic>
        <p:nvPicPr>
          <p:cNvPr id="307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07488" y="1587500"/>
            <a:ext cx="2589212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843593" y="1064527"/>
            <a:ext cx="390398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6775" y="1758950"/>
            <a:ext cx="7953375" cy="1198563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思考：它又被做成了什么？得到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”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很好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“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了吗？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35075" y="3332163"/>
            <a:ext cx="6580188" cy="2843212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    农夫的儿子细心地用木片拼成了美丽的木地板。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       木地板满意地舒展着身子，躺在阳台上，阳光照在身上，暖洋洋的，舒服极了。它觉得自己又变成了一棵树。</a:t>
            </a:r>
            <a:endParaRPr lang="zh-CN" altLang="en-US" sz="2400" b="1">
              <a:solidFill>
                <a:srgbClr val="00B05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1749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20088" y="3332163"/>
            <a:ext cx="3573462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pic>
        <p:nvPicPr>
          <p:cNvPr id="32770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20088" y="3332163"/>
            <a:ext cx="3573462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376148" y="2066084"/>
            <a:ext cx="8027160" cy="21506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比较一下，这篇课文和</a:t>
            </a:r>
            <a:r>
              <a:rPr lang="en-US" altLang="zh-CN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去年的树</a:t>
            </a:r>
            <a:r>
              <a:rPr lang="en-US" altLang="zh-CN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有什么相同和不同？</a:t>
            </a:r>
            <a:endParaRPr lang="zh-CN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35075" y="4275138"/>
            <a:ext cx="8970963" cy="2028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从一粒种子到阳台上的木地板，它对舒服的认识不断的改变着，它的心情发生了哪些变化？谈谈你对它的看法。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3803" t="10355" r="5372" b="11945"/>
          <a:stretch>
            <a:fillRect/>
          </a:stretch>
        </p:blipFill>
        <p:spPr>
          <a:xfrm>
            <a:off x="166431" y="2066913"/>
            <a:ext cx="1321175" cy="1458176"/>
          </a:xfrm>
          <a:prstGeom prst="ellipse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1719263" y="2795588"/>
            <a:ext cx="492125" cy="273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379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493838"/>
            <a:ext cx="231933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1750" y="1493838"/>
            <a:ext cx="1820863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右箭头 9"/>
          <p:cNvSpPr/>
          <p:nvPr/>
        </p:nvSpPr>
        <p:spPr>
          <a:xfrm>
            <a:off x="4376738" y="2795588"/>
            <a:ext cx="492125" cy="273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3800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94613" y="1377950"/>
            <a:ext cx="17494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右箭头 12"/>
          <p:cNvSpPr/>
          <p:nvPr/>
        </p:nvSpPr>
        <p:spPr>
          <a:xfrm>
            <a:off x="7129463" y="2692400"/>
            <a:ext cx="492125" cy="273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9444038" y="2828925"/>
            <a:ext cx="492125" cy="273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3803" name="图片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06038" y="1374775"/>
            <a:ext cx="1465262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4400" y="1835150"/>
            <a:ext cx="10136188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      从一粒种子到阳台上的木地板，它随着环境的改变，对舒服的感受也变得不同，有人说，这是不知道满足，贪得无厌，是这样吗？谈谈你的看法。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</a:p>
        </p:txBody>
      </p:sp>
      <p:sp>
        <p:nvSpPr>
          <p:cNvPr id="2" name="矩形 1"/>
          <p:cNvSpPr/>
          <p:nvPr/>
        </p:nvSpPr>
        <p:spPr>
          <a:xfrm>
            <a:off x="2237605" y="973243"/>
            <a:ext cx="744572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</a:p>
        </p:txBody>
      </p:sp>
      <p:sp>
        <p:nvSpPr>
          <p:cNvPr id="35843" name="矩形 3"/>
          <p:cNvSpPr>
            <a:spLocks noChangeArrowheads="1"/>
          </p:cNvSpPr>
          <p:nvPr/>
        </p:nvSpPr>
        <p:spPr bwMode="auto">
          <a:xfrm>
            <a:off x="293688" y="1681163"/>
            <a:ext cx="10979150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u"/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种子想，“我（                                                      ），那一定会很好。”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u"/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“（                                      ），</a:t>
            </a:r>
            <a:r>
              <a:rPr lang="zh-CN" altLang="en-US" sz="2400" b="1">
                <a:latin typeface="微软雅黑"/>
                <a:ea typeface="微软雅黑"/>
                <a:cs typeface="微软雅黑"/>
                <a:sym typeface="+mn-ea"/>
              </a:rPr>
              <a:t>那一定会很好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。”树这么想着。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u"/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“（                                                    ） ，那一定</a:t>
            </a:r>
            <a:r>
              <a:rPr lang="zh-CN" altLang="en-US" sz="2400" b="1">
                <a:latin typeface="微软雅黑"/>
                <a:ea typeface="微软雅黑"/>
                <a:cs typeface="微软雅黑"/>
                <a:sym typeface="+mn-ea"/>
              </a:rPr>
              <a:t>会很好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。”手推车一边这么想着，一边费力地跑来跑去。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u"/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它越来越觉得挺直腰背坐着很吃力，“（                        ），那一定</a:t>
            </a:r>
            <a:r>
              <a:rPr lang="zh-CN" altLang="en-US" sz="2400" b="1">
                <a:latin typeface="微软雅黑"/>
                <a:ea typeface="微软雅黑"/>
                <a:cs typeface="微软雅黑"/>
                <a:sym typeface="+mn-ea"/>
              </a:rPr>
              <a:t>会很好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。”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u"/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木地板（                             ），躺在阳台上，阳光照在身上，暖洋洋的，舒服极了。它觉得自己又变成了一棵树。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81300" y="1379538"/>
            <a:ext cx="63595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一定要站起来，大口大口地呼吸空气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0" y="1963738"/>
            <a:ext cx="40973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要是能做一棵会跑的树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35075" y="2468563"/>
            <a:ext cx="6145213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要是我能停下来，坐着休息一会儿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280150" y="3556000"/>
            <a:ext cx="24241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要是我能躺下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25650" y="4149725"/>
            <a:ext cx="28511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满意地舒展着身子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17575" y="873125"/>
            <a:ext cx="1020603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latin typeface="微软雅黑"/>
                <a:ea typeface="微软雅黑"/>
                <a:cs typeface="微软雅黑"/>
              </a:rPr>
              <a:t>       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当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《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去年的树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》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中的那棵树和这个本文中的木地板见面了，他们会说什么呢？发挥你的想象，编写一则童话。</a:t>
            </a:r>
          </a:p>
        </p:txBody>
      </p:sp>
      <p:pic>
        <p:nvPicPr>
          <p:cNvPr id="36867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70800" y="3521075"/>
            <a:ext cx="40560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424238"/>
            <a:ext cx="2884487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7275" y="3616325"/>
            <a:ext cx="34353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</a:p>
        </p:txBody>
      </p:sp>
      <p:pic>
        <p:nvPicPr>
          <p:cNvPr id="1945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9975" y="2111375"/>
            <a:ext cx="2119313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0888" y="1865313"/>
            <a:ext cx="7620000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   你什么时候感到舒服？舒服是一种什么感觉？今天老师带你们去看看，从一粒种子到阳台上的木地板，感受到的舒服是什么样的？</a:t>
            </a:r>
            <a:endParaRPr lang="zh-CN" altLang="en-US" sz="2800" b="1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4000500"/>
            <a:ext cx="1222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4892675" y="2341563"/>
            <a:ext cx="26098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87200" y="7421563"/>
            <a:ext cx="1100138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15613" y="3792538"/>
            <a:ext cx="12715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059863" y="4741863"/>
            <a:ext cx="844550" cy="1539875"/>
            <a:chOff x="162845" y="5707378"/>
            <a:chExt cx="325664" cy="968472"/>
          </a:xfrm>
        </p:grpSpPr>
        <p:grpSp>
          <p:nvGrpSpPr>
            <p:cNvPr id="37949" name="组合 20"/>
            <p:cNvGrpSpPr>
              <a:grpSpLocks/>
            </p:cNvGrpSpPr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231313" y="4849813"/>
            <a:ext cx="29591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058400" y="122238"/>
            <a:ext cx="1828800" cy="1735137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153" y="145120"/>
              <a:ext cx="1132061" cy="1131653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7937" name="图片 33" descr="图形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877690" y="275770"/>
              <a:ext cx="870956" cy="87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5" name="直接连接符 34"/>
            <p:cNvCxnSpPr/>
            <p:nvPr/>
          </p:nvCxnSpPr>
          <p:spPr>
            <a:xfrm flipH="1">
              <a:off x="11810440" y="159073"/>
              <a:ext cx="85149" cy="13814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735" y="569315"/>
              <a:ext cx="164714" cy="8093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818" y="930718"/>
              <a:ext cx="212174" cy="5442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60014"/>
              <a:ext cx="191236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293" y="1047930"/>
              <a:ext cx="210778" cy="4604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293" y="297216"/>
              <a:ext cx="182860" cy="8093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3804" y="0"/>
              <a:ext cx="0" cy="16046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183" y="6976"/>
              <a:ext cx="92128" cy="16046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895" y="1173514"/>
              <a:ext cx="128421" cy="16186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005" y="1325611"/>
              <a:ext cx="27918" cy="19953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990" y="1246074"/>
              <a:ext cx="124234" cy="19954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58400">
            <a:off x="3267075" y="4359275"/>
            <a:ext cx="480853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-560388" y="1889125"/>
            <a:ext cx="2625726" cy="4398963"/>
            <a:chOff x="-1069264" y="279594"/>
            <a:chExt cx="3473954" cy="5817409"/>
          </a:xfrm>
        </p:grpSpPr>
        <p:grpSp>
          <p:nvGrpSpPr>
            <p:cNvPr id="37901" name="组合 15"/>
            <p:cNvGrpSpPr>
              <a:grpSpLocks/>
            </p:cNvGrpSpPr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346627"/>
                <a:ext cx="321350" cy="3065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29" y="4720318"/>
                <a:ext cx="323451" cy="3086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7" y="5041525"/>
                <a:ext cx="323451" cy="308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</a:p>
            </p:txBody>
          </p:sp>
          <p:pic>
            <p:nvPicPr>
              <p:cNvPr id="37919" name="图片 12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20" name="图片 13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21" name="图片 1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8" y="2858069"/>
                <a:ext cx="323306" cy="4074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rcRect b="51495"/>
          <a:stretch>
            <a:fillRect/>
          </a:stretch>
        </p:blipFill>
        <p:spPr bwMode="auto">
          <a:xfrm>
            <a:off x="-476250" y="5756275"/>
            <a:ext cx="126571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文本框 70"/>
          <p:cNvSpPr txBox="1"/>
          <p:nvPr/>
        </p:nvSpPr>
        <p:spPr>
          <a:xfrm>
            <a:off x="250825" y="254000"/>
            <a:ext cx="42894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2"/>
          <a:srcRect b="61499"/>
          <a:stretch>
            <a:fillRect/>
          </a:stretch>
        </p:blipFill>
        <p:spPr bwMode="auto">
          <a:xfrm>
            <a:off x="8610600" y="5554663"/>
            <a:ext cx="36496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49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</a:p>
        </p:txBody>
      </p:sp>
      <p:grpSp>
        <p:nvGrpSpPr>
          <p:cNvPr id="20482" name="组合 13"/>
          <p:cNvGrpSpPr>
            <a:grpSpLocks/>
          </p:cNvGrpSpPr>
          <p:nvPr/>
        </p:nvGrpSpPr>
        <p:grpSpPr bwMode="auto">
          <a:xfrm>
            <a:off x="1731963" y="2019300"/>
            <a:ext cx="5519737" cy="1363663"/>
            <a:chOff x="1076432" y="1897149"/>
            <a:chExt cx="5520664" cy="1362771"/>
          </a:xfrm>
        </p:grpSpPr>
        <p:pic>
          <p:nvPicPr>
            <p:cNvPr id="20497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432" y="1897151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8" name="图片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56598" y="1897150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9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36764" y="1897149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0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6930" y="1897149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3" name="组合 3"/>
          <p:cNvGrpSpPr>
            <a:grpSpLocks/>
          </p:cNvGrpSpPr>
          <p:nvPr/>
        </p:nvGrpSpPr>
        <p:grpSpPr bwMode="auto">
          <a:xfrm>
            <a:off x="1731963" y="4314825"/>
            <a:ext cx="4140200" cy="1363663"/>
            <a:chOff x="1010468" y="4315081"/>
            <a:chExt cx="4140498" cy="1362771"/>
          </a:xfrm>
        </p:grpSpPr>
        <p:pic>
          <p:nvPicPr>
            <p:cNvPr id="20494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10468" y="4315083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5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0634" y="4315082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6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0800" y="4315081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804988" y="2039938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缩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228975" y="2032000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努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610100" y="2043113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茎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989638" y="2073275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推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804988" y="4264025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吱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228975" y="4256088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拆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610100" y="4268788"/>
            <a:ext cx="127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旧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803400" y="1355725"/>
            <a:ext cx="5448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fr-FR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 s</a:t>
            </a:r>
            <a:r>
              <a:rPr lang="fr-FR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uō       nǔ        jīng     tuī</a:t>
            </a:r>
            <a:endParaRPr lang="en-US" altLang="zh-CN" sz="3200" b="1">
              <a:solidFill>
                <a:srgbClr val="FF0000"/>
              </a:solidFill>
              <a:latin typeface="GB Pinyinok-B"/>
              <a:ea typeface="GB Pinyinok-B"/>
              <a:cs typeface="Times New Roman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984375" y="3651250"/>
            <a:ext cx="3497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zhī       chāi      jiù</a:t>
            </a:r>
          </a:p>
        </p:txBody>
      </p:sp>
      <p:pic>
        <p:nvPicPr>
          <p:cNvPr id="20493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9088" y="2416175"/>
            <a:ext cx="3789362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1" grpId="0"/>
      <p:bldP spid="22" grpId="0"/>
      <p:bldP spid="23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2350" y="215265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种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443163" y="461803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钻</a:t>
            </a: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388" y="3987800"/>
            <a:ext cx="2682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  <a:sym typeface="+mn-ea"/>
              </a:rPr>
              <a:t>zuān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</a:rPr>
              <a:t>     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（钻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  <a:sym typeface="+mn-ea"/>
              </a:rPr>
              <a:t>出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）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微软雅黑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  <a:sym typeface="+mn-ea"/>
              </a:rPr>
              <a:t>zu</a:t>
            </a:r>
            <a:r>
              <a:rPr lang="en-US" altLang="zh-CN" sz="2400" b="1">
                <a:latin typeface="GB Pinyinok-B"/>
                <a:ea typeface="黑体" pitchFamily="2" charset="-122"/>
                <a:cs typeface="GB Pinyinok-B"/>
                <a:sym typeface="+mn-ea"/>
              </a:rPr>
              <a:t>à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  <a:sym typeface="+mn-ea"/>
              </a:rPr>
              <a:t>n 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</a:rPr>
              <a:t>    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（钻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  <a:sym typeface="+mn-ea"/>
              </a:rPr>
              <a:t>石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）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微软雅黑"/>
              </a:rPr>
              <a:t> </a:t>
            </a:r>
            <a:endParaRPr lang="en-US" altLang="zh-CN" sz="2400" b="1">
              <a:latin typeface="黑体" pitchFamily="2" charset="-122"/>
              <a:ea typeface="黑体" pitchFamily="2" charset="-122"/>
              <a:cs typeface="GB Pinyinok-B"/>
            </a:endParaRPr>
          </a:p>
        </p:txBody>
      </p:sp>
      <p:sp>
        <p:nvSpPr>
          <p:cNvPr id="9" name="左大括号 4"/>
          <p:cNvSpPr>
            <a:spLocks/>
          </p:cNvSpPr>
          <p:nvPr/>
        </p:nvSpPr>
        <p:spPr bwMode="auto">
          <a:xfrm>
            <a:off x="3035300" y="2027238"/>
            <a:ext cx="271463" cy="773112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左大括号 18"/>
          <p:cNvSpPr>
            <a:spLocks/>
          </p:cNvSpPr>
          <p:nvPr/>
        </p:nvSpPr>
        <p:spPr bwMode="auto">
          <a:xfrm>
            <a:off x="3113088" y="4486275"/>
            <a:ext cx="193675" cy="785813"/>
          </a:xfrm>
          <a:prstGeom prst="leftBrace">
            <a:avLst>
              <a:gd name="adj1" fmla="val 8321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763" y="1525588"/>
            <a:ext cx="33845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</a:rPr>
              <a:t>zhǒng   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（种子）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微软雅黑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黑体" pitchFamily="2" charset="-122"/>
                <a:ea typeface="黑体" pitchFamily="2" charset="-122"/>
                <a:cs typeface="GB Pinyinok-B"/>
              </a:rPr>
              <a:t>zhòng   </a:t>
            </a:r>
            <a:r>
              <a:rPr lang="zh-CN" altLang="en-US" sz="2400" b="1">
                <a:latin typeface="黑体" pitchFamily="2" charset="-122"/>
                <a:ea typeface="黑体" pitchFamily="2" charset="-122"/>
                <a:cs typeface="微软雅黑"/>
              </a:rPr>
              <a:t>（种地）</a:t>
            </a:r>
            <a:r>
              <a:rPr lang="en-US" altLang="zh-CN" sz="2400" b="1">
                <a:latin typeface="黑体" pitchFamily="2" charset="-122"/>
                <a:ea typeface="黑体" pitchFamily="2" charset="-122"/>
                <a:cs typeface="微软雅黑"/>
              </a:rPr>
              <a:t> </a:t>
            </a:r>
            <a:endParaRPr lang="en-US" altLang="zh-CN" sz="2400" b="1">
              <a:latin typeface="黑体" pitchFamily="2" charset="-122"/>
              <a:ea typeface="黑体" pitchFamily="2" charset="-122"/>
              <a:cs typeface="GB Pinyinok-B"/>
            </a:endParaRPr>
          </a:p>
        </p:txBody>
      </p:sp>
      <p:pic>
        <p:nvPicPr>
          <p:cNvPr id="2151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1238" y="2170113"/>
            <a:ext cx="38290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animBg="1"/>
      <p:bldP spid="11" grpId="0" animBg="1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1060450" y="1300163"/>
            <a:ext cx="9923463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缩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小 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努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力 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茎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叶    手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推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车 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吱吱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嘎嘎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 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拆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掉  </a:t>
            </a:r>
            <a:endParaRPr lang="en-US" altLang="zh-CN" sz="2800" b="1">
              <a:latin typeface="黑体" pitchFamily="2" charset="-122"/>
              <a:ea typeface="黑体" pitchFamily="2" charset="-122"/>
              <a:cs typeface="微软雅黑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包裹    难受    舒服      跑来跑去    调皮    服务  </a:t>
            </a:r>
            <a:endParaRPr lang="en-US" altLang="zh-CN" sz="2800" b="1">
              <a:latin typeface="黑体" pitchFamily="2" charset="-122"/>
              <a:ea typeface="黑体" pitchFamily="2" charset="-122"/>
              <a:cs typeface="微软雅黑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费力    休息    椅子     摇晃 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微软雅黑"/>
              </a:rPr>
              <a:t>旧</a:t>
            </a:r>
            <a:r>
              <a:rPr lang="zh-CN" altLang="en-US" sz="2800" b="1">
                <a:latin typeface="黑体" pitchFamily="2" charset="-122"/>
                <a:ea typeface="黑体" pitchFamily="2" charset="-122"/>
                <a:cs typeface="微软雅黑"/>
              </a:rPr>
              <a:t>木料  </a:t>
            </a:r>
            <a:endParaRPr lang="en-US" altLang="zh-CN" sz="2800" b="1">
              <a:latin typeface="黑体" pitchFamily="2" charset="-122"/>
              <a:ea typeface="黑体" pitchFamily="2" charset="-122"/>
              <a:cs typeface="微软雅黑"/>
            </a:endParaRPr>
          </a:p>
        </p:txBody>
      </p:sp>
      <p:pic>
        <p:nvPicPr>
          <p:cNvPr id="22530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5025" y="4425950"/>
            <a:ext cx="2014538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1819275" y="1077913"/>
            <a:ext cx="207486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难受：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  <a:sym typeface="+mn-ea"/>
              </a:rPr>
              <a:t>努力：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  <a:sym typeface="+mn-ea"/>
              </a:rPr>
              <a:t>舒服：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服务：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费力：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满意：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81325" y="1077913"/>
            <a:ext cx="75279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身体感觉不佳；心中不舒服。</a:t>
            </a:r>
            <a:endParaRPr lang="en-US" altLang="zh-CN" sz="24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+mn-ea"/>
              </a:rPr>
              <a:t>尽量将力量使出来。</a:t>
            </a:r>
            <a:endParaRPr lang="en-US" altLang="zh-CN" sz="24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+mn-ea"/>
              </a:rPr>
              <a:t>身体状况好；身心感到轻松愉快；对某人某事很满意。</a:t>
            </a:r>
            <a:endParaRPr lang="en-US" altLang="zh-CN" sz="24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履行职务，为大家做事。</a:t>
            </a:r>
            <a:endParaRPr lang="en-US" altLang="zh-CN" sz="24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耗费力量，多指耗费较多的力量。 </a:t>
            </a:r>
            <a:endParaRPr lang="en-US" altLang="zh-CN" sz="24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意愿得到满足；符合心愿。</a:t>
            </a:r>
          </a:p>
        </p:txBody>
      </p:sp>
      <p:sp>
        <p:nvSpPr>
          <p:cNvPr id="5" name="矩形 4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31900" y="2509838"/>
            <a:ext cx="8089900" cy="2843212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/>
                <a:ea typeface="微软雅黑"/>
                <a:cs typeface="微软雅黑"/>
              </a:rPr>
              <a:t>       1.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读准字音、读通句子。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2.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思考：把含有“那一定会很好”的句子画出来。</a:t>
            </a:r>
            <a:endParaRPr lang="en-US" altLang="zh-CN" sz="24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</a:t>
            </a:r>
            <a:r>
              <a:rPr lang="en-US" altLang="zh-CN" sz="2400" b="1">
                <a:latin typeface="微软雅黑"/>
                <a:ea typeface="微软雅黑"/>
                <a:cs typeface="微软雅黑"/>
              </a:rPr>
              <a:t>2.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想一想，从一粒种子到阳台上的木地板，它走过了一段怎样的历程？</a:t>
            </a:r>
          </a:p>
        </p:txBody>
      </p:sp>
      <p:sp>
        <p:nvSpPr>
          <p:cNvPr id="3" name="矩形 2"/>
          <p:cNvSpPr/>
          <p:nvPr/>
        </p:nvSpPr>
        <p:spPr>
          <a:xfrm>
            <a:off x="1232438" y="1398980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默读课文：</a:t>
            </a: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BF2"/>
              </a:clrFrom>
              <a:clrTo>
                <a:srgbClr val="FAFB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88488" y="2605088"/>
            <a:ext cx="217963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197930" y="1054472"/>
            <a:ext cx="346583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17478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思考：当种子的时候，它认为什么是舒服？它为了得到这种舒服，做了什么？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42988" y="3846513"/>
            <a:ext cx="7994650" cy="193040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2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我一定要站起来，大口大口地呼吸空气，那一定会很好。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250000"/>
              </a:lnSpc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种子一边想一边努力生长。</a:t>
            </a:r>
          </a:p>
        </p:txBody>
      </p:sp>
      <p:pic>
        <p:nvPicPr>
          <p:cNvPr id="2560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3100" y="1758950"/>
            <a:ext cx="1974850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3" name="矩形 2"/>
          <p:cNvSpPr/>
          <p:nvPr/>
        </p:nvSpPr>
        <p:spPr>
          <a:xfrm>
            <a:off x="1938338" y="2625725"/>
            <a:ext cx="7847012" cy="639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摆脱       </a:t>
            </a:r>
            <a:r>
              <a:rPr lang="zh-CN" altLang="en-US" sz="2400" b="1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/>
                <a:ea typeface="微软雅黑"/>
                <a:cs typeface="微软雅黑"/>
              </a:rPr>
              <a:t>“难受”                              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得到       </a:t>
            </a:r>
            <a:r>
              <a:rPr lang="zh-CN" altLang="en-US" sz="2400" b="1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/>
                <a:ea typeface="微软雅黑"/>
                <a:cs typeface="微软雅黑"/>
              </a:rPr>
              <a:t>“很好”</a:t>
            </a:r>
            <a:endParaRPr lang="en-US" altLang="zh-CN" sz="2400" b="1">
              <a:solidFill>
                <a:srgbClr val="40404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1575" y="3932238"/>
            <a:ext cx="9574213" cy="1465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“种子一边想一边努力生长”这句话说明了什么？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400" b="1">
                <a:latin typeface="微软雅黑"/>
                <a:ea typeface="微软雅黑"/>
                <a:cs typeface="微软雅黑"/>
              </a:rPr>
              <a:t>                     </a:t>
            </a:r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说明种子为了实现自己的目标，不断努力。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38250" y="1665288"/>
            <a:ext cx="5924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ctr"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“一定要站起来”说明了什么？</a:t>
            </a:r>
          </a:p>
        </p:txBody>
      </p:sp>
      <p:sp>
        <p:nvSpPr>
          <p:cNvPr id="7" name="右箭头 6"/>
          <p:cNvSpPr/>
          <p:nvPr/>
        </p:nvSpPr>
        <p:spPr>
          <a:xfrm>
            <a:off x="4991100" y="2949575"/>
            <a:ext cx="1463675" cy="207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75263" y="236378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决心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1269</Words>
  <Application>Microsoft Office PowerPoint</Application>
  <PresentationFormat>自定义</PresentationFormat>
  <Paragraphs>116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Calibri Light</vt:lpstr>
      <vt:lpstr>Calibri</vt:lpstr>
      <vt:lpstr>微软雅黑</vt:lpstr>
      <vt:lpstr>楷体</vt:lpstr>
      <vt:lpstr>GB Pinyinok-B</vt:lpstr>
      <vt:lpstr>Times New Roman</vt:lpstr>
      <vt:lpstr>+mn-ea</vt:lpstr>
      <vt:lpstr>Wingdings</vt:lpstr>
      <vt:lpstr>黑体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微软用户</cp:lastModifiedBy>
  <cp:revision>462</cp:revision>
  <cp:lastPrinted>2018-04-06T08:03:00Z</cp:lastPrinted>
  <dcterms:created xsi:type="dcterms:W3CDTF">2016-02-25T11:28:00Z</dcterms:created>
  <dcterms:modified xsi:type="dcterms:W3CDTF">2018-09-01T08:11:21Z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