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98" r:id="rId31"/>
    <p:sldId id="301" r:id="rId32"/>
    <p:sldId id="302" r:id="rId33"/>
    <p:sldId id="303" r:id="rId34"/>
    <p:sldId id="313" r:id="rId35"/>
    <p:sldId id="314" r:id="rId36"/>
    <p:sldId id="286" r:id="rId37"/>
    <p:sldId id="319" r:id="rId38"/>
    <p:sldId id="320" r:id="rId39"/>
    <p:sldId id="321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296" r:id="rId5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44" y="-96"/>
      </p:cViewPr>
      <p:guideLst>
        <p:guide orient="horz" pos="218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D2DB-8317-46E2-9053-A2816BE4340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73257-8AED-4622-98EB-2C6CC7D04E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30CC3-14F8-4E15-B0F0-1105097059A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3558C-ADAD-4305-9A62-1B1ABF1FD6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CAD9B-B6DE-4315-A963-914CF9FDDB9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DFE9-CF33-4650-9858-558BB88648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E216-5F9D-4F91-9714-9B1E898A4FB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D731B-703D-4F8E-9F13-733944273A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FF944-7956-4573-90D3-733F766ADA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A0590-1B08-4DC1-BC41-4B8661F2B5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828B7-17BB-491F-9C77-AEC2C64143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E889A-0ED6-40B5-90F1-AE946EEF6C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B7EE3-A766-461F-87AC-F2552B48E98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E7D93-E6EB-48EA-9BD9-CDA5AA3FDF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8E65B-68C7-4B30-BB59-5DA6EE7BEE9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6B6A4-1C49-4915-946B-F7B47C6567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967D6-5589-4C60-BBBA-3E6C0AA9503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B23D1-716A-47B4-82BC-79D3F03124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ABC23-F4F9-4693-91F7-FC357C72903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76D8C-77DC-46AE-99A7-98835B9A22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D9555-38C7-4607-8785-43D9C6C921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BCA14-C5FC-4E75-BD21-CEDC8A80F1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68D34D-6A69-4CAE-B82C-7581BE7C3E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9A000F-BA53-498C-9D58-434657E15F4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0815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GIF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GIF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GI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0.GI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1.GI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2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标题 1"/>
          <p:cNvSpPr txBox="1">
            <a:spLocks noChangeArrowheads="1"/>
          </p:cNvSpPr>
          <p:nvPr/>
        </p:nvSpPr>
        <p:spPr bwMode="auto">
          <a:xfrm>
            <a:off x="4391025" y="5070475"/>
            <a:ext cx="4360863" cy="449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Clr>
                <a:srgbClr val="87A452"/>
              </a:buClr>
              <a:buSzPct val="80000"/>
              <a:buFont typeface="Wingdings 2" panose="05020102010507070707" pitchFamily="18" charset="2"/>
              <a:buNone/>
            </a:pPr>
            <a:r>
              <a:rPr lang="zh-CN" altLang="en-US">
                <a:solidFill>
                  <a:srgbClr val="58B898"/>
                </a:solidFill>
                <a:ea typeface="黑体" panose="02010609060101010101" pitchFamily="49" charset="-122"/>
              </a:rPr>
              <a:t>人教版一年级下册</a:t>
            </a:r>
            <a:endParaRPr lang="zh-CN" altLang="en-US">
              <a:solidFill>
                <a:srgbClr val="58B898"/>
              </a:solidFill>
              <a:ea typeface="黑体" panose="02010609060101010101" pitchFamily="49" charset="-122"/>
            </a:endParaRPr>
          </a:p>
        </p:txBody>
      </p:sp>
      <p:sp>
        <p:nvSpPr>
          <p:cNvPr id="9" name="标题 2"/>
          <p:cNvSpPr txBox="1"/>
          <p:nvPr/>
        </p:nvSpPr>
        <p:spPr bwMode="auto">
          <a:xfrm>
            <a:off x="3903980" y="1638618"/>
            <a:ext cx="4360863" cy="131445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ctr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4400" b="1" kern="120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zh-CN" altLang="en-US" sz="7200" noProof="1" smtClean="0">
                <a:solidFill>
                  <a:srgbClr val="87A452"/>
                </a:solidFill>
              </a:rPr>
              <a:t>识字</a:t>
            </a:r>
            <a:r>
              <a:rPr lang="en-US" altLang="zh-CN" sz="7200" noProof="1" smtClean="0">
                <a:solidFill>
                  <a:srgbClr val="87A452"/>
                </a:solidFill>
              </a:rPr>
              <a:t>1</a:t>
            </a:r>
            <a:br>
              <a:rPr lang="en-US" altLang="zh-CN" sz="7200" smtClean="0">
                <a:solidFill>
                  <a:srgbClr val="87A452"/>
                </a:solidFill>
              </a:rPr>
            </a:br>
            <a:r>
              <a:rPr lang="zh-CN" altLang="zh-CN" sz="7200" noProof="1" smtClean="0">
                <a:solidFill>
                  <a:srgbClr val="87A452"/>
                </a:solidFill>
              </a:rPr>
              <a:t>春夏秋冬</a:t>
            </a:r>
            <a:endParaRPr lang="zh-CN" altLang="zh-CN" sz="7200" noProof="1" smtClean="0">
              <a:solidFill>
                <a:srgbClr val="87A452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22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文本占位符 1229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1" name="图片 12291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1763"/>
            <a:ext cx="90741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53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文本占位符 1536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555" name="图片 15363" descr="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" y="42863"/>
            <a:ext cx="8986838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04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文本占位符 2048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4579" name="图片 20483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13" y="100013"/>
            <a:ext cx="902970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15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文本占位符 2150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3" name="图片 21507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675" y="0"/>
            <a:ext cx="8990013" cy="679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文本框 21508"/>
          <p:cNvSpPr txBox="1">
            <a:spLocks noChangeArrowheads="1"/>
          </p:cNvSpPr>
          <p:nvPr/>
        </p:nvSpPr>
        <p:spPr bwMode="auto">
          <a:xfrm>
            <a:off x="1143000" y="0"/>
            <a:ext cx="2655888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ea typeface="楷体_GB2312"/>
                <a:cs typeface="楷体_GB2312"/>
              </a:rPr>
              <a:t>秋天</a:t>
            </a:r>
            <a:endParaRPr lang="zh-CN" altLang="en-US" sz="96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750" y="61913"/>
            <a:ext cx="8918575" cy="653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256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文本占位符 2560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7651" name="图片 25603" descr="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763" y="101600"/>
            <a:ext cx="8902700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532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4" name="文本占位符 5325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8675" name="图片 53252" descr="3c58dfcd3c36383e00e928c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675" y="73025"/>
            <a:ext cx="8980488" cy="678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266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8" name="文本占位符 2662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9699" name="图片 26627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838" y="0"/>
            <a:ext cx="9040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317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0722" name="文本占位符 3174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23" name="图片 31747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13" y="88900"/>
            <a:ext cx="9051925" cy="668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31748"/>
          <p:cNvSpPr txBox="1">
            <a:spLocks noChangeArrowheads="1"/>
          </p:cNvSpPr>
          <p:nvPr/>
        </p:nvSpPr>
        <p:spPr bwMode="auto">
          <a:xfrm>
            <a:off x="1143000" y="365125"/>
            <a:ext cx="197485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ea typeface="楷体_GB2312"/>
                <a:cs typeface="楷体_GB2312"/>
              </a:rPr>
              <a:t>冬天</a:t>
            </a:r>
            <a:endParaRPr lang="zh-CN" altLang="en-US" sz="96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6" name="文本占位符 5017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1747" name="图片 50180" descr="d5da7f0a14011f666a60fb0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58738"/>
            <a:ext cx="9074150" cy="670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https://timgsa.baidu.com/timg?image&amp;quality=80&amp;size=b9999_10000&amp;sec=1485358768835&amp;di=1e837854fed3b1f4dacc4086e2e72f91&amp;imgtype=0&amp;src=http%3A%2F%2Fpic2.ooopic.com%2F12%2F67%2F67%2F16b2OOOPIC7c_1024.jpg"/>
          <p:cNvPicPr>
            <a:picLocks noChangeAspect="1" noChangeArrowheads="1"/>
          </p:cNvPicPr>
          <p:nvPr/>
        </p:nvPicPr>
        <p:blipFill>
          <a:blip r:embed="rId1"/>
          <a:srcRect l="6158" t="8852" r="73314" b="9172"/>
          <a:stretch>
            <a:fillRect/>
          </a:stretch>
        </p:blipFill>
        <p:spPr bwMode="auto">
          <a:xfrm>
            <a:off x="14288" y="-6350"/>
            <a:ext cx="2143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timgsa.baidu.com/timg?image&amp;quality=80&amp;size=b9999_10000&amp;sec=1485358768835&amp;di=1e837854fed3b1f4dacc4086e2e72f91&amp;imgtype=0&amp;src=http%3A%2F%2Fpic2.ooopic.com%2F12%2F67%2F67%2F16b2OOOPIC7c_1024.jpg"/>
          <p:cNvPicPr>
            <a:picLocks noChangeAspect="1" noChangeArrowheads="1"/>
          </p:cNvPicPr>
          <p:nvPr/>
        </p:nvPicPr>
        <p:blipFill>
          <a:blip r:embed="rId1"/>
          <a:srcRect l="26688" t="8852" r="49084" b="9172"/>
          <a:stretch>
            <a:fillRect/>
          </a:stretch>
        </p:blipFill>
        <p:spPr bwMode="auto">
          <a:xfrm>
            <a:off x="2143125" y="-6350"/>
            <a:ext cx="2528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s://timgsa.baidu.com/timg?image&amp;quality=80&amp;size=b9999_10000&amp;sec=1485358768835&amp;di=1e837854fed3b1f4dacc4086e2e72f91&amp;imgtype=0&amp;src=http%3A%2F%2Fpic2.ooopic.com%2F12%2F67%2F67%2F16b2OOOPIC7c_1024.jpg"/>
          <p:cNvPicPr>
            <a:picLocks noChangeAspect="1" noChangeArrowheads="1"/>
          </p:cNvPicPr>
          <p:nvPr/>
        </p:nvPicPr>
        <p:blipFill>
          <a:blip r:embed="rId1"/>
          <a:srcRect l="50916" t="8852" r="26636" b="9172"/>
          <a:stretch>
            <a:fillRect/>
          </a:stretch>
        </p:blipFill>
        <p:spPr bwMode="auto">
          <a:xfrm>
            <a:off x="4672013" y="0"/>
            <a:ext cx="2343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s://timgsa.baidu.com/timg?image&amp;quality=80&amp;size=b9999_10000&amp;sec=1485358768835&amp;di=1e837854fed3b1f4dacc4086e2e72f91&amp;imgtype=0&amp;src=http%3A%2F%2Fpic2.ooopic.com%2F12%2F67%2F67%2F16b2OOOPIC7c_1024.jpg"/>
          <p:cNvPicPr>
            <a:picLocks noChangeAspect="1" noChangeArrowheads="1"/>
          </p:cNvPicPr>
          <p:nvPr/>
        </p:nvPicPr>
        <p:blipFill>
          <a:blip r:embed="rId1"/>
          <a:srcRect l="73366" t="8852" r="6244" b="9172"/>
          <a:stretch>
            <a:fillRect/>
          </a:stretch>
        </p:blipFill>
        <p:spPr bwMode="auto">
          <a:xfrm>
            <a:off x="7015163" y="-11113"/>
            <a:ext cx="2128837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512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0" name="文本占位符 5120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2771" name="图片 51204" descr="100107212644_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788" y="-185738"/>
            <a:ext cx="8988425" cy="6838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ChangeAspect="1"/>
          </p:cNvPicPr>
          <p:nvPr/>
        </p:nvPicPr>
        <p:blipFill rotWithShape="1">
          <a:blip r:embed="rId1"/>
          <a:srcRect l="7586" t="23396" r="10108" b="21413"/>
          <a:stretch>
            <a:fillRect/>
          </a:stretch>
        </p:blipFill>
        <p:spPr bwMode="auto">
          <a:xfrm>
            <a:off x="-24130" y="-245110"/>
            <a:ext cx="9473565" cy="709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81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4300" y="2565400"/>
            <a:ext cx="5326063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81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2565400"/>
            <a:ext cx="4429126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文本框 1"/>
          <p:cNvSpPr txBox="1">
            <a:spLocks noChangeArrowheads="1"/>
          </p:cNvSpPr>
          <p:nvPr/>
        </p:nvSpPr>
        <p:spPr bwMode="auto">
          <a:xfrm>
            <a:off x="1008380" y="483235"/>
            <a:ext cx="6074410" cy="2057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just" eaLnBrk="0" hangingPunct="0"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 eaLnBrk="0" hangingPunct="0">
              <a:buClr>
                <a:schemeClr val="accent1"/>
              </a:buClr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474747"/>
                </a:solidFill>
                <a:latin typeface="+mn-ea"/>
                <a:ea typeface="+mn-ea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chūn</a:t>
            </a:r>
            <a:r>
              <a:rPr lang="en-US" altLang="zh-CN" sz="4400" b="1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fēng</a:t>
            </a:r>
            <a:r>
              <a:rPr lang="en-US" altLang="zh-CN" sz="4400" b="1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en-US" altLang="zh-CN" sz="4400" b="1" dirty="0" err="1">
                <a:solidFill>
                  <a:srgbClr val="FF0000"/>
                </a:solidFill>
                <a:latin typeface="+mn-ea"/>
                <a:ea typeface="+mn-ea"/>
              </a:rPr>
              <a:t>chu</a:t>
            </a:r>
            <a:r>
              <a:rPr lang="zh-CN" altLang="zh-CN" sz="4800" b="1" dirty="0" smtClean="0">
                <a:solidFill>
                  <a:srgbClr val="FF0000"/>
                </a:solidFill>
                <a:latin typeface="+mn-ea"/>
                <a:ea typeface="+mn-ea"/>
              </a:rPr>
              <a:t>ī</a:t>
            </a:r>
            <a:r>
              <a:rPr lang="en-US" altLang="zh-CN" sz="4800" b="1" dirty="0" smtClean="0">
                <a:solidFill>
                  <a:srgbClr val="474747"/>
                </a:solidFill>
                <a:latin typeface="+mn-ea"/>
                <a:ea typeface="+mn-ea"/>
              </a:rPr>
              <a:t> </a:t>
            </a:r>
            <a:endParaRPr lang="en-US" altLang="zh-CN" sz="4800" b="1" dirty="0" smtClean="0">
              <a:solidFill>
                <a:srgbClr val="474747"/>
              </a:solidFill>
              <a:latin typeface="+mn-ea"/>
              <a:ea typeface="+mn-ea"/>
            </a:endParaRPr>
          </a:p>
          <a:p>
            <a:pPr algn="l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5400" b="1" dirty="0">
                <a:solidFill>
                  <a:srgbClr val="474747"/>
                </a:solidFill>
                <a:latin typeface="楷体" panose="02010609060101010101" charset="-122"/>
                <a:ea typeface="楷体" panose="02010609060101010101" charset="-122"/>
              </a:rPr>
              <a:t>春   风   吹</a:t>
            </a:r>
            <a:endParaRPr lang="zh-CN" altLang="en-US" sz="5400" b="1" dirty="0">
              <a:solidFill>
                <a:srgbClr val="47474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0928" y="1216978"/>
            <a:ext cx="3630930" cy="1280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6000" b="1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夏  雨 落</a:t>
            </a:r>
            <a:endParaRPr lang="zh-CN" altLang="en-US" sz="6000" b="1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35842" name="Picture 4" descr="17"/>
          <p:cNvPicPr>
            <a:picLocks noChangeAspect="1" noChangeArrowheads="1"/>
          </p:cNvPicPr>
          <p:nvPr/>
        </p:nvPicPr>
        <p:blipFill>
          <a:blip r:embed="rId1"/>
          <a:srcRect b="5829"/>
          <a:stretch>
            <a:fillRect/>
          </a:stretch>
        </p:blipFill>
        <p:spPr bwMode="auto">
          <a:xfrm>
            <a:off x="0" y="2497138"/>
            <a:ext cx="9144000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文本框 2"/>
          <p:cNvSpPr txBox="1">
            <a:spLocks noChangeArrowheads="1"/>
          </p:cNvSpPr>
          <p:nvPr/>
        </p:nvSpPr>
        <p:spPr bwMode="auto">
          <a:xfrm>
            <a:off x="1353503" y="482283"/>
            <a:ext cx="3825240" cy="883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cs typeface="CXLiHK-Medium"/>
              </a:rPr>
              <a:t>à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  y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ǔ 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lu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2400" b="1">
                <a:solidFill>
                  <a:srgbClr val="5F5F5F"/>
                </a:solidFill>
                <a:latin typeface="宋体" panose="02010600030101010101" pitchFamily="2" charset="-122"/>
              </a:rPr>
              <a:t>  </a:t>
            </a:r>
            <a:endParaRPr lang="en-US" altLang="zh-CN" sz="2400" b="1">
              <a:solidFill>
                <a:srgbClr val="5F5F5F"/>
              </a:solidFill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05038"/>
            <a:ext cx="913923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92100" y="1044575"/>
            <a:ext cx="6108700" cy="1160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5400" noProof="1">
                <a:solidFill>
                  <a:srgbClr val="87A45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微软雅黑" panose="020B0503020204020204" charset="-122"/>
                <a:cs typeface="+mn-ea"/>
              </a:rPr>
              <a:t>秋        霜           降</a:t>
            </a:r>
            <a:endParaRPr lang="zh-CN" altLang="en-US" sz="5400" noProof="1">
              <a:solidFill>
                <a:srgbClr val="87A45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微软雅黑" panose="020B0503020204020204" charset="-122"/>
              <a:cs typeface="+mn-ea"/>
            </a:endParaRPr>
          </a:p>
        </p:txBody>
      </p:sp>
      <p:sp>
        <p:nvSpPr>
          <p:cNvPr id="36867" name="文本框 3"/>
          <p:cNvSpPr txBox="1">
            <a:spLocks noChangeArrowheads="1"/>
          </p:cNvSpPr>
          <p:nvPr/>
        </p:nvSpPr>
        <p:spPr bwMode="auto">
          <a:xfrm>
            <a:off x="121285" y="375920"/>
            <a:ext cx="6103620" cy="962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5F5F5F"/>
                </a:solidFill>
                <a:latin typeface="宋体" panose="02010600030101010101" pitchFamily="2" charset="-122"/>
                <a:cs typeface="CXLiHK-Medium"/>
              </a:rPr>
              <a:t>qi</a:t>
            </a:r>
            <a:r>
              <a:rPr lang="zh-CN" altLang="en-US" sz="4400" b="1">
                <a:solidFill>
                  <a:srgbClr val="5F5F5F"/>
                </a:solidFill>
                <a:latin typeface="宋体" panose="02010600030101010101" pitchFamily="2" charset="-122"/>
                <a:cs typeface="CXLiHK-Medium"/>
              </a:rPr>
              <a:t>ū</a:t>
            </a:r>
            <a:r>
              <a:rPr lang="en-US" altLang="zh-CN" sz="4400" b="1">
                <a:solidFill>
                  <a:srgbClr val="5F5F5F"/>
                </a:solidFill>
                <a:latin typeface="宋体" panose="02010600030101010101" pitchFamily="2" charset="-122"/>
                <a:cs typeface="CXLiHK-Medium"/>
              </a:rPr>
              <a:t>  shu</a:t>
            </a:r>
            <a:r>
              <a:rPr lang="zh-CN" altLang="zh-CN" sz="4400" b="1">
                <a:solidFill>
                  <a:srgbClr val="657B3E"/>
                </a:solidFill>
                <a:latin typeface="宋体" panose="02010600030101010101" pitchFamily="2" charset="-122"/>
                <a:cs typeface="CXLiHK-Medium"/>
              </a:rPr>
              <a:t>ā</a:t>
            </a:r>
            <a:r>
              <a:rPr lang="en-US" altLang="zh-CN" sz="4400" b="1">
                <a:solidFill>
                  <a:srgbClr val="5F5F5F"/>
                </a:solidFill>
                <a:latin typeface="宋体" panose="02010600030101010101" pitchFamily="2" charset="-122"/>
                <a:cs typeface="CXLiHK-Medium"/>
              </a:rPr>
              <a:t>ng    ji</a:t>
            </a:r>
            <a:r>
              <a:rPr lang="zh-CN" altLang="zh-CN" sz="4400" b="1">
                <a:solidFill>
                  <a:srgbClr val="657B3E"/>
                </a:solidFill>
                <a:latin typeface="宋体" panose="02010600030101010101" pitchFamily="2" charset="-122"/>
                <a:cs typeface="CXLiHK-Medium"/>
              </a:rPr>
              <a:t>à</a:t>
            </a:r>
            <a:r>
              <a:rPr lang="en-US" altLang="zh-CN" sz="4400" b="1">
                <a:solidFill>
                  <a:srgbClr val="5F5F5F"/>
                </a:solidFill>
                <a:latin typeface="宋体" panose="02010600030101010101" pitchFamily="2" charset="-122"/>
                <a:cs typeface="CXLiHK-Medium"/>
              </a:rPr>
              <a:t>ng </a:t>
            </a:r>
            <a:endParaRPr lang="en-US" altLang="zh-CN" sz="4400" b="1">
              <a:solidFill>
                <a:srgbClr val="5F5F5F"/>
              </a:solidFill>
              <a:latin typeface="宋体" panose="02010600030101010101" pitchFamily="2" charset="-122"/>
              <a:cs typeface="CXLiHK-Medium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12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060575"/>
            <a:ext cx="9144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11267"/>
          <p:cNvSpPr txBox="1">
            <a:spLocks noChangeArrowheads="1"/>
          </p:cNvSpPr>
          <p:nvPr/>
        </p:nvSpPr>
        <p:spPr bwMode="auto">
          <a:xfrm>
            <a:off x="1152525" y="291465"/>
            <a:ext cx="5278755" cy="1034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rgbClr val="FF0000"/>
                </a:solidFill>
              </a:rPr>
              <a:t>dō</a:t>
            </a:r>
            <a:r>
              <a:rPr lang="zh-CN" altLang="en-US" sz="4800">
                <a:solidFill>
                  <a:srgbClr val="FF0000"/>
                </a:solidFill>
              </a:rPr>
              <a:t>ng  xu</a:t>
            </a:r>
            <a:r>
              <a:rPr lang="en-US" altLang="zh-CN" sz="4800">
                <a:solidFill>
                  <a:srgbClr val="FF0000"/>
                </a:solidFill>
              </a:rPr>
              <a:t>ě</a:t>
            </a:r>
            <a:r>
              <a:rPr lang="zh-CN" altLang="en-US" sz="4800">
                <a:solidFill>
                  <a:srgbClr val="FF0000"/>
                </a:solidFill>
              </a:rPr>
              <a:t>   pi</a:t>
            </a:r>
            <a:r>
              <a:rPr lang="zh-CN" altLang="zh-CN" sz="4800" b="1">
                <a:solidFill>
                  <a:srgbClr val="FF0000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4800">
                <a:solidFill>
                  <a:srgbClr val="FF0000"/>
                </a:solidFill>
              </a:rPr>
              <a:t>o</a:t>
            </a:r>
            <a:r>
              <a:rPr lang="zh-CN" altLang="en-US" sz="5400">
                <a:solidFill>
                  <a:srgbClr val="FF0000"/>
                </a:solidFill>
              </a:rPr>
              <a:t> </a:t>
            </a:r>
            <a:r>
              <a:rPr lang="zh-CN" altLang="en-US" sz="4000">
                <a:solidFill>
                  <a:srgbClr val="FFFFFF"/>
                </a:solidFill>
              </a:rPr>
              <a:t>          </a:t>
            </a:r>
            <a:endParaRPr lang="zh-CN" altLang="en-US" sz="4000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779780"/>
            <a:ext cx="4823460" cy="13989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6600" b="1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</a:t>
            </a:r>
            <a:r>
              <a:rPr lang="zh-CN" altLang="en-US" sz="6600" b="1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冬  雪  飘</a:t>
            </a:r>
            <a:endParaRPr lang="zh-CN" altLang="en-US" sz="6600" b="1" noProof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4425" y="180023"/>
            <a:ext cx="4378325" cy="1767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r>
              <a:rPr lang="en-US" altLang="zh-CN" sz="3600" b="1" noProof="1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chūn  fēng chu</a:t>
            </a:r>
            <a:r>
              <a:rPr lang="zh-CN" altLang="zh-CN" sz="4400" b="1" noProof="1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ī</a:t>
            </a:r>
            <a:endParaRPr lang="zh-CN" altLang="zh-CN" sz="4400" b="1" noProof="1">
              <a:solidFill>
                <a:srgbClr val="474747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rgbClr val="474747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</a:t>
            </a:r>
            <a:r>
              <a:rPr lang="zh-CN" altLang="en-US" sz="4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春      风     吹</a:t>
            </a:r>
            <a:endParaRPr lang="zh-CN" altLang="en-US" sz="44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3380" y="2606675"/>
            <a:ext cx="3754755" cy="962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夏</a:t>
            </a:r>
            <a:r>
              <a:rPr lang="zh-CN" altLang="en-US" sz="4400" noProof="1">
                <a:solidFill>
                  <a:srgbClr val="87A45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微软雅黑" panose="020B0503020204020204" charset="-122"/>
                <a:cs typeface="+mn-ea"/>
              </a:rPr>
              <a:t>        </a:t>
            </a:r>
            <a:r>
              <a:rPr lang="zh-CN" altLang="en-US" sz="4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雨</a:t>
            </a:r>
            <a:r>
              <a:rPr lang="zh-CN" altLang="en-US" sz="4400" noProof="1">
                <a:solidFill>
                  <a:srgbClr val="87A45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微软雅黑" panose="020B0503020204020204" charset="-122"/>
                <a:cs typeface="+mn-ea"/>
              </a:rPr>
              <a:t>       </a:t>
            </a:r>
            <a:r>
              <a:rPr lang="zh-CN" altLang="en-US" sz="4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落</a:t>
            </a:r>
            <a:endParaRPr lang="en-US" altLang="zh-CN" sz="4400" noProof="1">
              <a:solidFill>
                <a:srgbClr val="87A45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微软雅黑" panose="020B0503020204020204" charset="-122"/>
            </a:endParaRPr>
          </a:p>
        </p:txBody>
      </p:sp>
      <p:sp>
        <p:nvSpPr>
          <p:cNvPr id="38915" name="文本框 5"/>
          <p:cNvSpPr txBox="1">
            <a:spLocks noChangeArrowheads="1"/>
          </p:cNvSpPr>
          <p:nvPr/>
        </p:nvSpPr>
        <p:spPr bwMode="auto">
          <a:xfrm>
            <a:off x="1511618" y="1947863"/>
            <a:ext cx="3922395" cy="883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chemeClr val="tx1"/>
                </a:solidFill>
                <a:ea typeface="微软雅黑" panose="020B0503020204020204" charset="-122"/>
              </a:rPr>
              <a:t>xi</a:t>
            </a:r>
            <a:r>
              <a:rPr lang="zh-CN" altLang="zh-CN" sz="4000" b="1">
                <a:solidFill>
                  <a:schemeClr val="tx1"/>
                </a:solidFill>
                <a:latin typeface="CXLiHK-Medium"/>
                <a:ea typeface="CXLiHK-Medium"/>
                <a:cs typeface="CXLiHK-Medium"/>
              </a:rPr>
              <a:t>à</a:t>
            </a:r>
            <a:r>
              <a:rPr lang="en-US" altLang="zh-CN" sz="4000">
                <a:solidFill>
                  <a:schemeClr val="tx1"/>
                </a:solidFill>
                <a:ea typeface="微软雅黑" panose="020B0503020204020204" charset="-122"/>
              </a:rPr>
              <a:t>       y</a:t>
            </a:r>
            <a:r>
              <a:rPr lang="zh-CN" altLang="en-US" sz="4000">
                <a:solidFill>
                  <a:schemeClr val="tx1"/>
                </a:solidFill>
                <a:ea typeface="微软雅黑" panose="020B0503020204020204" charset="-122"/>
              </a:rPr>
              <a:t>ǔ     </a:t>
            </a:r>
            <a:r>
              <a:rPr lang="en-US" altLang="zh-CN" sz="4000">
                <a:solidFill>
                  <a:schemeClr val="tx1"/>
                </a:solidFill>
                <a:ea typeface="微软雅黑" panose="020B0503020204020204" charset="-122"/>
              </a:rPr>
              <a:t>lu</a:t>
            </a:r>
            <a:r>
              <a:rPr lang="zh-CN" altLang="en-US" sz="4000">
                <a:solidFill>
                  <a:schemeClr val="tx1"/>
                </a:solidFill>
                <a:ea typeface="微软雅黑" panose="020B0503020204020204" charset="-122"/>
              </a:rPr>
              <a:t>ò</a:t>
            </a:r>
            <a:r>
              <a:rPr lang="en-US" altLang="zh-CN" sz="2400">
                <a:solidFill>
                  <a:schemeClr val="tx1"/>
                </a:solidFill>
                <a:ea typeface="微软雅黑" panose="020B0503020204020204" charset="-122"/>
              </a:rPr>
              <a:t>  </a:t>
            </a:r>
            <a:endParaRPr lang="en-US" altLang="zh-CN" sz="240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38916" name="文本框 7"/>
          <p:cNvSpPr txBox="1">
            <a:spLocks noChangeArrowheads="1"/>
          </p:cNvSpPr>
          <p:nvPr/>
        </p:nvSpPr>
        <p:spPr bwMode="auto">
          <a:xfrm>
            <a:off x="2636838" y="3922713"/>
            <a:ext cx="3953510" cy="962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秋     霜</a:t>
            </a:r>
            <a:r>
              <a:rPr lang="zh-CN" altLang="en-US" sz="4000">
                <a:solidFill>
                  <a:srgbClr val="87A452"/>
                </a:solidFill>
                <a:ea typeface="微软雅黑" panose="020B0503020204020204" charset="-122"/>
              </a:rPr>
              <a:t>         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降</a:t>
            </a:r>
            <a:endParaRPr lang="zh-CN" altLang="en-US" sz="4000">
              <a:solidFill>
                <a:srgbClr val="87A452"/>
              </a:solidFill>
              <a:ea typeface="微软雅黑" panose="020B0503020204020204" charset="-122"/>
            </a:endParaRPr>
          </a:p>
        </p:txBody>
      </p:sp>
      <p:sp>
        <p:nvSpPr>
          <p:cNvPr id="38917" name="文本框 8"/>
          <p:cNvSpPr txBox="1">
            <a:spLocks noChangeArrowheads="1"/>
          </p:cNvSpPr>
          <p:nvPr/>
        </p:nvSpPr>
        <p:spPr bwMode="auto">
          <a:xfrm>
            <a:off x="2205355" y="3407093"/>
            <a:ext cx="4857750" cy="80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5F5F5F"/>
                </a:solidFill>
                <a:ea typeface="微软雅黑" panose="020B0503020204020204" charset="-122"/>
              </a:rPr>
              <a:t>qi</a:t>
            </a:r>
            <a:r>
              <a:rPr lang="zh-CN" altLang="en-US" sz="3600" b="1">
                <a:solidFill>
                  <a:srgbClr val="5F5F5F"/>
                </a:solidFill>
                <a:ea typeface="微软雅黑" panose="020B0503020204020204" charset="-122"/>
              </a:rPr>
              <a:t>ū</a:t>
            </a:r>
            <a:r>
              <a:rPr lang="en-US" altLang="zh-CN" sz="3600" b="1">
                <a:solidFill>
                  <a:srgbClr val="5F5F5F"/>
                </a:solidFill>
                <a:ea typeface="微软雅黑" panose="020B0503020204020204" charset="-122"/>
              </a:rPr>
              <a:t>     shu</a:t>
            </a:r>
            <a:r>
              <a:rPr lang="zh-CN" altLang="zh-CN" sz="3600" b="1">
                <a:solidFill>
                  <a:srgbClr val="657B3E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en-US" altLang="zh-CN" sz="3600" b="1">
                <a:solidFill>
                  <a:srgbClr val="5F5F5F"/>
                </a:solidFill>
                <a:ea typeface="微软雅黑" panose="020B0503020204020204" charset="-122"/>
              </a:rPr>
              <a:t>ng    ji</a:t>
            </a:r>
            <a:r>
              <a:rPr lang="zh-CN" altLang="zh-CN" sz="3600" b="1">
                <a:solidFill>
                  <a:srgbClr val="657B3E"/>
                </a:solidFill>
                <a:latin typeface="CXLiHK-Medium"/>
                <a:ea typeface="CXLiHK-Medium"/>
                <a:cs typeface="CXLiHK-Medium"/>
              </a:rPr>
              <a:t>à</a:t>
            </a:r>
            <a:r>
              <a:rPr lang="en-US" altLang="zh-CN" sz="3600" b="1">
                <a:solidFill>
                  <a:srgbClr val="5F5F5F"/>
                </a:solidFill>
                <a:ea typeface="微软雅黑" panose="020B0503020204020204" charset="-122"/>
              </a:rPr>
              <a:t>ng </a:t>
            </a:r>
            <a:endParaRPr lang="en-US" altLang="zh-CN" sz="3600" b="1">
              <a:solidFill>
                <a:srgbClr val="5F5F5F"/>
              </a:solidFill>
              <a:ea typeface="微软雅黑" panose="020B0503020204020204" charset="-122"/>
            </a:endParaRPr>
          </a:p>
        </p:txBody>
      </p:sp>
      <p:sp>
        <p:nvSpPr>
          <p:cNvPr id="38918" name="文本框 11267"/>
          <p:cNvSpPr txBox="1">
            <a:spLocks noChangeArrowheads="1"/>
          </p:cNvSpPr>
          <p:nvPr/>
        </p:nvSpPr>
        <p:spPr bwMode="auto">
          <a:xfrm>
            <a:off x="3716338" y="4694238"/>
            <a:ext cx="3843337" cy="101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5F5F5F"/>
                </a:solidFill>
              </a:rPr>
              <a:t>dō</a:t>
            </a:r>
            <a:r>
              <a:rPr lang="zh-CN" altLang="en-US" sz="4000">
                <a:solidFill>
                  <a:srgbClr val="5F5F5F"/>
                </a:solidFill>
              </a:rPr>
              <a:t>ng  xu</a:t>
            </a:r>
            <a:r>
              <a:rPr lang="en-US" altLang="zh-CN" sz="4000">
                <a:solidFill>
                  <a:srgbClr val="5F5F5F"/>
                </a:solidFill>
              </a:rPr>
              <a:t>ě</a:t>
            </a:r>
            <a:r>
              <a:rPr lang="zh-CN" altLang="en-US" sz="4000">
                <a:solidFill>
                  <a:srgbClr val="5F5F5F"/>
                </a:solidFill>
              </a:rPr>
              <a:t>   pi</a:t>
            </a:r>
            <a:r>
              <a:rPr lang="zh-CN" altLang="zh-CN" sz="4000" b="1">
                <a:solidFill>
                  <a:srgbClr val="657B3E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4000">
                <a:solidFill>
                  <a:srgbClr val="5F5F5F"/>
                </a:solidFill>
              </a:rPr>
              <a:t>o</a:t>
            </a:r>
            <a:r>
              <a:rPr lang="zh-CN" altLang="en-US" sz="6000">
                <a:solidFill>
                  <a:srgbClr val="FFFFFF"/>
                </a:solidFill>
              </a:rPr>
              <a:t> </a:t>
            </a:r>
            <a:r>
              <a:rPr lang="zh-CN" altLang="en-US" sz="4000">
                <a:solidFill>
                  <a:srgbClr val="FFFFFF"/>
                </a:solidFill>
              </a:rPr>
              <a:t>          </a:t>
            </a:r>
            <a:endParaRPr lang="zh-CN" altLang="en-US" sz="400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0785" y="5338763"/>
            <a:ext cx="3840480" cy="962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冬      雪      飘</a:t>
            </a:r>
            <a:endParaRPr lang="zh-CN" altLang="en-US" sz="3200" noProof="1">
              <a:solidFill>
                <a:srgbClr val="87A45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819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3175"/>
            <a:ext cx="48482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92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-25400"/>
            <a:ext cx="4275137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图片 10241"/>
          <p:cNvPicPr>
            <a:picLocks noChangeAspect="1" noChangeArrowheads="1"/>
          </p:cNvPicPr>
          <p:nvPr/>
        </p:nvPicPr>
        <p:blipFill>
          <a:blip r:embed="rId3"/>
          <a:srcRect t="8183" b="8296"/>
          <a:stretch>
            <a:fillRect/>
          </a:stretch>
        </p:blipFill>
        <p:spPr bwMode="auto">
          <a:xfrm>
            <a:off x="0" y="3448050"/>
            <a:ext cx="48514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图片 3" descr="6863287_191947618110_2"/>
          <p:cNvPicPr>
            <a:picLocks noChangeAspect="1" noChangeArrowheads="1"/>
          </p:cNvPicPr>
          <p:nvPr/>
        </p:nvPicPr>
        <p:blipFill>
          <a:blip r:embed="rId4"/>
          <a:srcRect b="8076"/>
          <a:stretch>
            <a:fillRect/>
          </a:stretch>
        </p:blipFill>
        <p:spPr bwMode="auto">
          <a:xfrm>
            <a:off x="4860925" y="3448050"/>
            <a:ext cx="4306888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文本框 4"/>
          <p:cNvSpPr txBox="1">
            <a:spLocks noChangeArrowheads="1"/>
          </p:cNvSpPr>
          <p:nvPr/>
        </p:nvSpPr>
        <p:spPr bwMode="auto">
          <a:xfrm>
            <a:off x="3175" y="173038"/>
            <a:ext cx="4087813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ch</a:t>
            </a:r>
            <a:r>
              <a:rPr lang="en-US" altLang="zh-CN" sz="24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ū</a:t>
            </a:r>
            <a:r>
              <a:rPr lang="zh-CN" altLang="en-US" sz="24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n   ti</a:t>
            </a:r>
            <a:r>
              <a:rPr lang="zh-CN" altLang="zh-CN" sz="2400" b="1">
                <a:solidFill>
                  <a:schemeClr val="bg1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24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n</a:t>
            </a:r>
            <a:endParaRPr lang="zh-CN" altLang="en-US" sz="24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Arial" panose="020B0604020202020204" pitchFamily="34" charset="0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春  天</a:t>
            </a:r>
            <a:endParaRPr lang="zh-CN" altLang="en-US" sz="40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6630" name="文本框 5"/>
          <p:cNvSpPr txBox="1">
            <a:spLocks noChangeArrowheads="1"/>
          </p:cNvSpPr>
          <p:nvPr/>
        </p:nvSpPr>
        <p:spPr bwMode="auto">
          <a:xfrm>
            <a:off x="4956175" y="1895475"/>
            <a:ext cx="2917825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9999"/>
                </a:solidFill>
                <a:sym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xi</a:t>
            </a:r>
            <a:r>
              <a:rPr lang="zh-CN" altLang="zh-CN" sz="3200" b="1">
                <a:solidFill>
                  <a:schemeClr val="bg1"/>
                </a:solidFill>
                <a:latin typeface="CXLiHK-Medium"/>
                <a:ea typeface="CXLiHK-Medium"/>
                <a:cs typeface="CXLiHK-Medium"/>
              </a:rPr>
              <a:t>à</a:t>
            </a:r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   ti</a:t>
            </a:r>
            <a:r>
              <a:rPr lang="zh-CN" altLang="zh-CN" sz="3200" b="1">
                <a:solidFill>
                  <a:schemeClr val="bg1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n</a:t>
            </a:r>
            <a:endParaRPr lang="zh-CN" altLang="en-US" sz="3200" b="1">
              <a:solidFill>
                <a:srgbClr val="FFFFFF"/>
              </a:solidFill>
              <a:sym typeface="Arial" panose="020B0604020202020204" pitchFamily="34" charset="0"/>
            </a:endParaRPr>
          </a:p>
          <a:p>
            <a:r>
              <a:rPr lang="zh-CN" altLang="en-US" sz="4800" b="1">
                <a:solidFill>
                  <a:srgbClr val="FFFF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夏天</a:t>
            </a:r>
            <a:endParaRPr lang="zh-CN" altLang="en-US" sz="4800" b="1">
              <a:solidFill>
                <a:srgbClr val="FFFF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6631" name="文本框 6"/>
          <p:cNvSpPr txBox="1">
            <a:spLocks noChangeArrowheads="1"/>
          </p:cNvSpPr>
          <p:nvPr/>
        </p:nvSpPr>
        <p:spPr bwMode="auto">
          <a:xfrm>
            <a:off x="2255838" y="5440363"/>
            <a:ext cx="2987675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qi</a:t>
            </a:r>
            <a:r>
              <a:rPr lang="en-US" altLang="zh-CN" sz="3200" b="1">
                <a:solidFill>
                  <a:srgbClr val="FFFFFF"/>
                </a:solidFill>
                <a:sym typeface="Arial" panose="020B0604020202020204" pitchFamily="34" charset="0"/>
              </a:rPr>
              <a:t>ū</a:t>
            </a:r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  ti</a:t>
            </a:r>
            <a:r>
              <a:rPr lang="zh-CN" altLang="zh-CN" sz="3200" b="1">
                <a:solidFill>
                  <a:schemeClr val="bg1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3200" b="1">
                <a:solidFill>
                  <a:srgbClr val="FFFFFF"/>
                </a:solidFill>
                <a:sym typeface="Arial" panose="020B0604020202020204" pitchFamily="34" charset="0"/>
              </a:rPr>
              <a:t>n</a:t>
            </a:r>
            <a:endParaRPr lang="zh-CN" altLang="en-US" sz="3200" b="1">
              <a:solidFill>
                <a:srgbClr val="FFFFFF"/>
              </a:solidFill>
              <a:sym typeface="Arial" panose="020B0604020202020204" pitchFamily="34" charset="0"/>
            </a:endParaRPr>
          </a:p>
          <a:p>
            <a:r>
              <a:rPr lang="zh-CN" altLang="en-US" sz="4800" b="1">
                <a:solidFill>
                  <a:srgbClr val="FFFFFF"/>
                </a:solidFill>
                <a:sym typeface="Arial" panose="020B0604020202020204" pitchFamily="34" charset="0"/>
              </a:rPr>
              <a:t>秋 天</a:t>
            </a:r>
            <a:endParaRPr lang="zh-CN" altLang="en-US" sz="48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6632" name="文本框 7"/>
          <p:cNvSpPr txBox="1">
            <a:spLocks noChangeArrowheads="1"/>
          </p:cNvSpPr>
          <p:nvPr/>
        </p:nvSpPr>
        <p:spPr bwMode="auto">
          <a:xfrm>
            <a:off x="4892675" y="3448050"/>
            <a:ext cx="3209925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sym typeface="Arial" panose="020B0604020202020204" pitchFamily="34" charset="0"/>
              </a:rPr>
              <a:t>dō</a:t>
            </a:r>
            <a:r>
              <a:rPr lang="zh-CN" altLang="en-US" sz="2400" b="1">
                <a:solidFill>
                  <a:srgbClr val="000000"/>
                </a:solidFill>
                <a:sym typeface="Arial" panose="020B0604020202020204" pitchFamily="34" charset="0"/>
              </a:rPr>
              <a:t>ng ti</a:t>
            </a:r>
            <a:r>
              <a:rPr lang="zh-CN" altLang="zh-CN" sz="2400" b="1">
                <a:latin typeface="CXLiHK-Medium"/>
                <a:ea typeface="CXLiHK-Medium"/>
                <a:cs typeface="CXLiHK-Medium"/>
              </a:rPr>
              <a:t>ā</a:t>
            </a:r>
            <a:r>
              <a:rPr lang="zh-CN" altLang="en-US" sz="2400" b="1">
                <a:solidFill>
                  <a:srgbClr val="000000"/>
                </a:solidFill>
                <a:sym typeface="Arial" panose="020B0604020202020204" pitchFamily="34" charset="0"/>
              </a:rPr>
              <a:t>n</a:t>
            </a:r>
            <a:endParaRPr lang="zh-CN" altLang="en-US" sz="2400" b="1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000000"/>
                </a:solidFill>
                <a:sym typeface="Arial" panose="020B0604020202020204" pitchFamily="34" charset="0"/>
              </a:rPr>
              <a:t> 冬  天</a:t>
            </a:r>
            <a:endParaRPr lang="zh-CN" altLang="en-US" sz="4000" b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29" grpId="1"/>
      <p:bldP spid="26630" grpId="0"/>
      <p:bldP spid="26630" grpId="1"/>
      <p:bldP spid="26631" grpId="0"/>
      <p:bldP spid="26631" grpId="1"/>
      <p:bldP spid="26632" grpId="0"/>
      <p:bldP spid="2663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内容占位符 3" descr="2.webp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-29999"/>
          </a:blip>
          <a:srcRect l="34039" t="23949" r="20441" b="55034"/>
          <a:stretch>
            <a:fillRect/>
          </a:stretch>
        </p:blipFill>
        <p:spPr>
          <a:xfrm>
            <a:off x="211931" y="978694"/>
            <a:ext cx="4444604" cy="3196829"/>
          </a:xfrm>
        </p:spPr>
      </p:pic>
      <p:sp>
        <p:nvSpPr>
          <p:cNvPr id="5" name="矩形 4"/>
          <p:cNvSpPr/>
          <p:nvPr/>
        </p:nvSpPr>
        <p:spPr>
          <a:xfrm>
            <a:off x="4717256" y="1273969"/>
            <a:ext cx="4430395" cy="852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Calibri" panose="020F0502020204030204" pitchFamily="34" charset="0"/>
                <a:ea typeface="宋体" panose="02010600030101010101" pitchFamily="2" charset="-122"/>
              </a:rPr>
              <a:t>春风吹（chuī）</a:t>
            </a:r>
            <a:endParaRPr lang="zh-CN" altLang="en-US" sz="495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内容占位符 3" descr="1.2吹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181" y="2216944"/>
            <a:ext cx="2681288" cy="26800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内容占位符 3" descr="2.webp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-29999"/>
          </a:blip>
          <a:srcRect l="9872" t="44725" r="44971" b="36374"/>
          <a:stretch>
            <a:fillRect/>
          </a:stretch>
        </p:blipFill>
        <p:spPr>
          <a:xfrm>
            <a:off x="207169" y="857250"/>
            <a:ext cx="5541169" cy="4114800"/>
          </a:xfrm>
        </p:spPr>
      </p:pic>
      <p:sp>
        <p:nvSpPr>
          <p:cNvPr id="5" name="矩形 4"/>
          <p:cNvSpPr/>
          <p:nvPr/>
        </p:nvSpPr>
        <p:spPr>
          <a:xfrm>
            <a:off x="5874544" y="1058466"/>
            <a:ext cx="3439160" cy="852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Calibri" panose="020F0502020204030204" pitchFamily="34" charset="0"/>
                <a:ea typeface="宋体" panose="02010600030101010101" pitchFamily="2" charset="-122"/>
              </a:rPr>
              <a:t>夏雨落(luò) </a:t>
            </a:r>
            <a:endParaRPr lang="zh-CN" altLang="en-US" sz="495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1.3落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947" y="2122885"/>
            <a:ext cx="2114550" cy="24122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https://timgsa.baidu.com/timg?image&amp;quality=80&amp;size=b9999_10000&amp;sec=1485359062729&amp;di=59c604722e20464f763a66c7f0351964&amp;imgtype=0&amp;src=http%3A%2F%2Fwww.mhwmm.com%2FUploadFiles%2F201311%2F201311161342063263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7538" y="404664"/>
            <a:ext cx="7993062" cy="4570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标题 2"/>
          <p:cNvSpPr txBox="1"/>
          <p:nvPr/>
        </p:nvSpPr>
        <p:spPr bwMode="auto">
          <a:xfrm>
            <a:off x="1547813" y="5229225"/>
            <a:ext cx="7415212" cy="131445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7500" lnSpcReduction="10000"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fontAlgn="auto" hangingPunct="1">
              <a:defRPr/>
            </a:pPr>
            <a:r>
              <a:rPr lang="zh-CN" altLang="en-US" noProof="1" smtClean="0">
                <a:solidFill>
                  <a:srgbClr val="87A452"/>
                </a:solidFill>
              </a:rPr>
              <a:t>大自然真神奇，同一个地方有不同季节的变化！你们知道春夏秋冬分别有什么样的特点吗？</a:t>
            </a:r>
            <a:endParaRPr lang="zh-CN" altLang="zh-CN" noProof="1">
              <a:solidFill>
                <a:srgbClr val="87A45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内容占位符 3" descr="2.webp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-20001"/>
          </a:blip>
          <a:srcRect l="56908" t="45126" b="35771"/>
          <a:stretch>
            <a:fillRect/>
          </a:stretch>
        </p:blipFill>
        <p:spPr>
          <a:xfrm>
            <a:off x="-66675" y="209550"/>
            <a:ext cx="4226719" cy="3715941"/>
          </a:xfrm>
        </p:spPr>
      </p:pic>
      <p:sp>
        <p:nvSpPr>
          <p:cNvPr id="5" name="矩形 4"/>
          <p:cNvSpPr/>
          <p:nvPr/>
        </p:nvSpPr>
        <p:spPr>
          <a:xfrm>
            <a:off x="4160044" y="1008460"/>
            <a:ext cx="5220970" cy="6883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秋霜</a:t>
            </a:r>
            <a:r>
              <a:rPr lang="zh-CN" altLang="en-US" sz="3600" b="1" dirty="0">
                <a:latin typeface="Arial Black" panose="020B0A04020102020204" pitchFamily="34" charset="0"/>
                <a:ea typeface="宋体" panose="02010600030101010101" pitchFamily="2" charset="-122"/>
              </a:rPr>
              <a:t>(shu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3600" b="1" dirty="0">
                <a:latin typeface="Arial Black" panose="020B0A040201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3600" b="1" dirty="0">
                <a:latin typeface="Arial Black" panose="020B0A04020102020204" pitchFamily="34" charset="0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Arial Black" panose="020B0A040201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降</a:t>
            </a:r>
            <a:r>
              <a:rPr lang="zh-CN" altLang="en-US" sz="3600" b="1" dirty="0">
                <a:latin typeface="Arial Black" panose="020B0A04020102020204" pitchFamily="34" charset="0"/>
                <a:ea typeface="宋体" panose="02010600030101010101" pitchFamily="2" charset="-122"/>
              </a:rPr>
              <a:t>(ji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zh-CN" altLang="en-US" sz="3600" b="1" dirty="0">
                <a:latin typeface="Arial Black" panose="020B0A04020102020204" pitchFamily="34" charset="0"/>
                <a:ea typeface="宋体" panose="02010600030101010101" pitchFamily="2" charset="-122"/>
              </a:rPr>
              <a:t>ng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) 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1.1霜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554" y="1785938"/>
            <a:ext cx="211455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1.4降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4885" y="1810941"/>
            <a:ext cx="2114550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96460" y="3994150"/>
            <a:ext cx="14147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/>
                </a:solidFill>
              </a:rPr>
              <a:t>雨字头</a:t>
            </a:r>
            <a:endParaRPr lang="zh-CN" altLang="en-US" sz="32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4675" y="3994150"/>
            <a:ext cx="16567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/>
                </a:solidFill>
              </a:rPr>
              <a:t>双耳旁</a:t>
            </a:r>
            <a:endParaRPr lang="zh-CN" altLang="en-US" sz="32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795" y="4783455"/>
            <a:ext cx="777494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霜的形成：冬天的早晨，地面的气温特别低，近地面的水蒸气遇冷凝华成的小冰晶附着在地面或植物上，这就是霜</a:t>
            </a:r>
            <a:endParaRPr lang="zh-CN" altLang="en-US" sz="32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内容占位符 3" descr="2.webp.jpg"/>
          <p:cNvPicPr>
            <a:picLocks noGrp="1" noChangeAspect="1"/>
          </p:cNvPicPr>
          <p:nvPr>
            <p:ph idx="1"/>
          </p:nvPr>
        </p:nvPicPr>
        <p:blipFill>
          <a:blip r:embed="rId1">
            <a:lum bright="-29999"/>
          </a:blip>
          <a:srcRect l="32962" t="62820" r="22200" b="16670"/>
          <a:stretch>
            <a:fillRect/>
          </a:stretch>
        </p:blipFill>
        <p:spPr>
          <a:xfrm>
            <a:off x="298847" y="1019175"/>
            <a:ext cx="4576763" cy="2444354"/>
          </a:xfrm>
        </p:spPr>
      </p:pic>
      <p:sp>
        <p:nvSpPr>
          <p:cNvPr id="5" name="矩形 4"/>
          <p:cNvSpPr/>
          <p:nvPr/>
        </p:nvSpPr>
        <p:spPr>
          <a:xfrm>
            <a:off x="5238750" y="1183481"/>
            <a:ext cx="2992120" cy="71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50" b="1" dirty="0">
                <a:latin typeface="Calibri" panose="020F0502020204030204" pitchFamily="34" charset="0"/>
                <a:ea typeface="宋体" panose="02010600030101010101" pitchFamily="2" charset="-122"/>
              </a:rPr>
              <a:t>冬雪飘(pi</a:t>
            </a:r>
            <a:r>
              <a:rPr lang="zh-CN" altLang="en-US" sz="405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4050" b="1" dirty="0">
                <a:latin typeface="Calibri" panose="020F0502020204030204" pitchFamily="34" charset="0"/>
                <a:ea typeface="宋体" panose="02010600030101010101" pitchFamily="2" charset="-122"/>
              </a:rPr>
              <a:t>o)</a:t>
            </a:r>
            <a:endParaRPr lang="zh-CN" altLang="en-US" sz="405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1.5飘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316" y="2097881"/>
            <a:ext cx="2114550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/>
          <a:p>
            <a:pPr eaLnBrk="1" hangingPunct="1"/>
            <a:endParaRPr lang="zh-CN" altLang="en-US" dirty="0"/>
          </a:p>
        </p:txBody>
      </p:sp>
      <p:pic>
        <p:nvPicPr>
          <p:cNvPr id="31747" name="内容占位符 3" descr="3.webp.jpg"/>
          <p:cNvPicPr>
            <a:picLocks noGrp="1" noChangeAspect="1"/>
          </p:cNvPicPr>
          <p:nvPr>
            <p:ph idx="1"/>
          </p:nvPr>
        </p:nvPicPr>
        <p:blipFill>
          <a:blip r:embed="rId1"/>
          <a:srcRect l="6956" r="8002" b="59094"/>
          <a:stretch>
            <a:fillRect/>
          </a:stretch>
        </p:blipFill>
        <p:spPr>
          <a:xfrm>
            <a:off x="460772" y="1082279"/>
            <a:ext cx="7962900" cy="4089797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内容占位符 3" descr="3.webp.jpg"/>
          <p:cNvPicPr>
            <a:picLocks noGrp="1" noChangeAspect="1"/>
          </p:cNvPicPr>
          <p:nvPr>
            <p:ph idx="1"/>
          </p:nvPr>
        </p:nvPicPr>
        <p:blipFill>
          <a:blip r:embed="rId1"/>
          <a:srcRect l="6956" r="8002" b="59094"/>
          <a:stretch>
            <a:fillRect/>
          </a:stretch>
        </p:blipFill>
        <p:spPr>
          <a:xfrm>
            <a:off x="0" y="857250"/>
            <a:ext cx="9322594" cy="4788694"/>
          </a:xfrm>
        </p:spPr>
      </p:pic>
      <p:sp>
        <p:nvSpPr>
          <p:cNvPr id="6" name="矩形 5"/>
          <p:cNvSpPr/>
          <p:nvPr/>
        </p:nvSpPr>
        <p:spPr>
          <a:xfrm>
            <a:off x="2419350" y="4810125"/>
            <a:ext cx="1885315" cy="1014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青草 </a:t>
            </a:r>
            <a:endParaRPr lang="zh-CN" altLang="en-US" sz="6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2975" y="5007769"/>
            <a:ext cx="1885315" cy="1014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红花 </a:t>
            </a:r>
            <a:endParaRPr lang="zh-CN" altLang="en-US" sz="6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306" y="3251597"/>
            <a:ext cx="3539490" cy="1014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游(yóu)鱼 </a:t>
            </a:r>
            <a:endParaRPr lang="zh-CN" altLang="en-US" sz="6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4785" y="1050131"/>
            <a:ext cx="1713230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飞鸟</a:t>
            </a:r>
            <a:endParaRPr lang="zh-CN" altLang="en-US" sz="6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1375" y="374650"/>
            <a:ext cx="6861175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文本框 4"/>
          <p:cNvSpPr txBox="1">
            <a:spLocks noChangeArrowheads="1"/>
          </p:cNvSpPr>
          <p:nvPr/>
        </p:nvSpPr>
        <p:spPr bwMode="auto">
          <a:xfrm>
            <a:off x="-21272" y="3930650"/>
            <a:ext cx="8887460" cy="3099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1400">
              <a:solidFill>
                <a:srgbClr val="5F5F5F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q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ī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ng   c</a:t>
            </a:r>
            <a:r>
              <a:rPr lang="en-US" altLang="zh-CN" sz="2400" b="1">
                <a:solidFill>
                  <a:srgbClr val="FF0000"/>
                </a:solidFill>
                <a:latin typeface="CXLiHK-Medium"/>
                <a:ea typeface="CXLiHK-Medium"/>
                <a:cs typeface="CXLiHK-Medium"/>
              </a:rPr>
              <a:t>ǎ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o           h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ó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ng    hu</a:t>
            </a:r>
            <a:r>
              <a:rPr lang="zh-CN" altLang="zh-CN" sz="2400" b="1">
                <a:solidFill>
                  <a:srgbClr val="FF0000"/>
                </a:solidFill>
                <a:latin typeface="CXLiHK-Medium"/>
                <a:ea typeface="CXLiHK-Medium"/>
                <a:cs typeface="CXLiHK-Medium"/>
              </a:rPr>
              <a:t>ā</a:t>
            </a:r>
            <a:r>
              <a:rPr lang="en-US" altLang="zh-CN" sz="2400" b="1">
                <a:solidFill>
                  <a:srgbClr val="FF0000"/>
                </a:solidFill>
                <a:latin typeface="CXLiHK-Medium"/>
                <a:ea typeface="CXLiHK-Medium"/>
                <a:cs typeface="CXLiHK-Medium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          y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ó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u     y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ú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           f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ē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i     ni</a:t>
            </a:r>
            <a:r>
              <a:rPr lang="en-US" altLang="zh-CN" sz="2400" b="1">
                <a:solidFill>
                  <a:srgbClr val="FF0000"/>
                </a:solidFill>
                <a:latin typeface="CXLiHK-Medium"/>
                <a:ea typeface="CXLiHK-Medium"/>
                <a:cs typeface="CXLiHK-Medium"/>
              </a:rPr>
              <a:t>ǎ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charset="-122"/>
              </a:rPr>
              <a:t>o </a:t>
            </a:r>
            <a:endParaRPr lang="en-US" altLang="zh-CN" sz="2400" b="1">
              <a:solidFill>
                <a:srgbClr val="FF0000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青 草   </a:t>
            </a:r>
            <a:r>
              <a:rPr lang="zh-CN" altLang="en-US" sz="2800">
                <a:solidFill>
                  <a:srgbClr val="5F5F5F"/>
                </a:solidFill>
                <a:ea typeface="微软雅黑" panose="020B0503020204020204" charset="-122"/>
              </a:rPr>
              <a:t>  </a:t>
            </a:r>
            <a:r>
              <a:rPr lang="zh-CN" altLang="en-US" sz="40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en-US" sz="2800">
                <a:solidFill>
                  <a:srgbClr val="5F5F5F"/>
                </a:solidFill>
                <a:ea typeface="微软雅黑" panose="020B0503020204020204" charset="-122"/>
              </a:rPr>
              <a:t>   </a:t>
            </a:r>
            <a:r>
              <a:rPr lang="zh-CN" altLang="en-US" sz="40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花</a:t>
            </a:r>
            <a:r>
              <a:rPr lang="zh-CN" altLang="en-US" sz="2800">
                <a:solidFill>
                  <a:srgbClr val="5F5F5F"/>
                </a:solidFill>
                <a:ea typeface="微软雅黑" panose="020B0503020204020204" charset="-122"/>
              </a:rPr>
              <a:t>              </a:t>
            </a:r>
            <a:r>
              <a:rPr lang="zh-CN" altLang="en-US" sz="44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游</a:t>
            </a:r>
            <a:r>
              <a:rPr lang="zh-CN" altLang="en-US" sz="40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 鱼</a:t>
            </a:r>
            <a:r>
              <a:rPr lang="zh-CN" altLang="en-US" sz="2800">
                <a:solidFill>
                  <a:srgbClr val="5F5F5F"/>
                </a:solidFill>
                <a:ea typeface="微软雅黑" panose="020B0503020204020204" charset="-122"/>
              </a:rPr>
              <a:t>         </a:t>
            </a:r>
            <a:r>
              <a:rPr lang="zh-CN" altLang="en-US" sz="4000" b="1">
                <a:solidFill>
                  <a:srgbClr val="5F5F5F"/>
                </a:solidFill>
                <a:latin typeface="楷体" panose="02010609060101010101" charset="-122"/>
                <a:ea typeface="楷体" panose="02010609060101010101" charset="-122"/>
              </a:rPr>
              <a:t>飞  鸟</a:t>
            </a:r>
            <a:endParaRPr lang="zh-CN" altLang="en-US" sz="2800">
              <a:solidFill>
                <a:srgbClr val="5F5F5F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800">
              <a:solidFill>
                <a:srgbClr val="5F5F5F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1400">
              <a:solidFill>
                <a:srgbClr val="5F5F5F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1400">
              <a:solidFill>
                <a:srgbClr val="5F5F5F"/>
              </a:solidFill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1400">
              <a:solidFill>
                <a:srgbClr val="5F5F5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75740" y="1988820"/>
            <a:ext cx="2952750" cy="260159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4" idx="1"/>
            <a:endCxn id="4" idx="3"/>
          </p:cNvCxnSpPr>
          <p:nvPr/>
        </p:nvCxnSpPr>
        <p:spPr>
          <a:xfrm>
            <a:off x="1475740" y="3289935"/>
            <a:ext cx="2952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4" idx="0"/>
            <a:endCxn id="4" idx="2"/>
          </p:cNvCxnSpPr>
          <p:nvPr/>
        </p:nvCxnSpPr>
        <p:spPr>
          <a:xfrm>
            <a:off x="2952115" y="1988820"/>
            <a:ext cx="0" cy="2601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47190" y="1866900"/>
            <a:ext cx="260985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/>
              <a:t>游</a:t>
            </a:r>
            <a:endParaRPr lang="zh-CN" altLang="en-US" sz="19900"/>
          </a:p>
        </p:txBody>
      </p:sp>
      <p:sp>
        <p:nvSpPr>
          <p:cNvPr id="10" name="文本框 9"/>
          <p:cNvSpPr txBox="1"/>
          <p:nvPr/>
        </p:nvSpPr>
        <p:spPr>
          <a:xfrm>
            <a:off x="1793875" y="868680"/>
            <a:ext cx="21418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y</a:t>
            </a:r>
            <a:r>
              <a:rPr lang="zh-CN" altLang="en-US" sz="48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ó</a:t>
            </a:r>
            <a:r>
              <a:rPr lang="en-US" altLang="zh-CN" sz="48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u </a:t>
            </a:r>
            <a:endParaRPr lang="en-US" altLang="zh-CN" sz="4800" b="1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7150" y="1986915"/>
            <a:ext cx="3755390" cy="1584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游泳</a:t>
            </a:r>
            <a:endParaRPr lang="zh-CN" altLang="en-US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75740" y="1988820"/>
            <a:ext cx="2952750" cy="260159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4" idx="1"/>
            <a:endCxn id="4" idx="3"/>
          </p:cNvCxnSpPr>
          <p:nvPr/>
        </p:nvCxnSpPr>
        <p:spPr>
          <a:xfrm>
            <a:off x="1475740" y="3289935"/>
            <a:ext cx="2952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4" idx="0"/>
            <a:endCxn id="4" idx="2"/>
          </p:cNvCxnSpPr>
          <p:nvPr/>
        </p:nvCxnSpPr>
        <p:spPr>
          <a:xfrm>
            <a:off x="2952115" y="1988820"/>
            <a:ext cx="0" cy="2601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47190" y="1866900"/>
            <a:ext cx="260985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/>
              <a:t>池</a:t>
            </a:r>
            <a:endParaRPr lang="zh-CN" altLang="en-US" sz="19900"/>
          </a:p>
        </p:txBody>
      </p:sp>
      <p:sp>
        <p:nvSpPr>
          <p:cNvPr id="10" name="文本框 9"/>
          <p:cNvSpPr txBox="1"/>
          <p:nvPr/>
        </p:nvSpPr>
        <p:spPr>
          <a:xfrm>
            <a:off x="1793875" y="868680"/>
            <a:ext cx="21418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 </a:t>
            </a:r>
            <a:endParaRPr lang="en-US" altLang="zh-CN" sz="4800" b="1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7150" y="1986915"/>
            <a:ext cx="3755390" cy="2804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池塘</a:t>
            </a:r>
            <a:endParaRPr lang="zh-CN" altLang="en-US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池子</a:t>
            </a:r>
            <a:endParaRPr lang="zh-CN" altLang="en-US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93875" y="1184275"/>
            <a:ext cx="188150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ch</a:t>
            </a:r>
            <a:r>
              <a:rPr sz="5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í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75740" y="1988820"/>
            <a:ext cx="2952750" cy="260159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4" idx="1"/>
            <a:endCxn id="4" idx="3"/>
          </p:cNvCxnSpPr>
          <p:nvPr/>
        </p:nvCxnSpPr>
        <p:spPr>
          <a:xfrm>
            <a:off x="1475740" y="3289935"/>
            <a:ext cx="2952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4" idx="0"/>
            <a:endCxn id="4" idx="2"/>
          </p:cNvCxnSpPr>
          <p:nvPr/>
        </p:nvCxnSpPr>
        <p:spPr>
          <a:xfrm>
            <a:off x="2952115" y="1988820"/>
            <a:ext cx="0" cy="2601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647190" y="1866900"/>
            <a:ext cx="260985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/>
              <a:t>入</a:t>
            </a:r>
            <a:endParaRPr lang="zh-CN" altLang="en-US" sz="19900"/>
          </a:p>
        </p:txBody>
      </p:sp>
      <p:sp>
        <p:nvSpPr>
          <p:cNvPr id="10" name="文本框 9"/>
          <p:cNvSpPr txBox="1"/>
          <p:nvPr/>
        </p:nvSpPr>
        <p:spPr>
          <a:xfrm>
            <a:off x="1793875" y="868680"/>
            <a:ext cx="21418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 </a:t>
            </a:r>
            <a:endParaRPr lang="en-US" altLang="zh-CN" sz="4800" b="1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7150" y="1986915"/>
            <a:ext cx="3755390" cy="4023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进入</a:t>
            </a:r>
            <a:endParaRPr lang="zh-CN" altLang="en-US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入口</a:t>
            </a:r>
            <a:endParaRPr lang="zh-CN" altLang="zh-CN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8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飞入</a:t>
            </a:r>
            <a:endParaRPr lang="zh-CN" altLang="zh-CN" sz="8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44065" y="1072515"/>
            <a:ext cx="24968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rù</a:t>
            </a:r>
            <a:endParaRPr lang="en-US" altLang="zh-CN" sz="54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s://timgsa.baidu.com/timg?image&amp;quality=80&amp;size=b9999_10000&amp;sec=1485359757832&amp;di=59bdfa7567653cdefc41361b863e2d2f&amp;imgtype=0&amp;src=http%3A%2F%2Fimg01.taopic.com%2F160328%2F240440-16032Q04644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6031"/>
            <a:ext cx="9144000" cy="6053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5058" name="矩形 1"/>
          <p:cNvSpPr>
            <a:spLocks noChangeArrowheads="1"/>
          </p:cNvSpPr>
          <p:nvPr/>
        </p:nvSpPr>
        <p:spPr bwMode="auto">
          <a:xfrm>
            <a:off x="5795963" y="742950"/>
            <a:ext cx="25844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FFFFFF"/>
                </a:solidFill>
                <a:ea typeface="微软雅黑" panose="020B0503020204020204" charset="-122"/>
              </a:rPr>
              <a:t>青  草 </a:t>
            </a:r>
            <a:endParaRPr lang="zh-CN" altLang="en-US" sz="66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s://timgsa.baidu.com/timg?image&amp;quality=80&amp;size=b9999_10000&amp;sec=1485360292960&amp;di=641fdc3605a3a4cfea732822f92730a4&amp;imgtype=0&amp;src=http%3A%2F%2Fpic9.nipic.com%2F20100922%2F5759803_124019056428_2.jpg"/>
          <p:cNvPicPr>
            <a:picLocks noChangeAspect="1" noChangeArrowheads="1"/>
          </p:cNvPicPr>
          <p:nvPr/>
        </p:nvPicPr>
        <p:blipFill>
          <a:blip r:embed="rId1"/>
          <a:srcRect b="3525"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971550" y="333375"/>
            <a:ext cx="3378200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>
                <a:solidFill>
                  <a:srgbClr val="FF0000"/>
                </a:solidFill>
                <a:ea typeface="微软雅黑" panose="020B0503020204020204" charset="-122"/>
              </a:rPr>
              <a:t>红   花 </a:t>
            </a:r>
            <a:endParaRPr lang="zh-CN" altLang="en-US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2049"/>
          <p:cNvSpPr>
            <a:spLocks noGrp="1" noChangeArrowheads="1"/>
          </p:cNvSpPr>
          <p:nvPr>
            <p:ph type="ctrTitle"/>
          </p:nvPr>
        </p:nvSpPr>
        <p:spPr>
          <a:xfrm>
            <a:off x="1657350" y="2130425"/>
            <a:ext cx="5829300" cy="1470025"/>
          </a:xfrm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7651" name="副标题 2050"/>
          <p:cNvSpPr>
            <a:spLocks noGrp="1" noChangeArrowheads="1"/>
          </p:cNvSpPr>
          <p:nvPr>
            <p:ph type="subTitle" idx="1"/>
          </p:nvPr>
        </p:nvSpPr>
        <p:spPr>
          <a:xfrm>
            <a:off x="2171700" y="3886200"/>
            <a:ext cx="48006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pic>
        <p:nvPicPr>
          <p:cNvPr id="2051" name="图片 2051" descr="1"/>
          <p:cNvPicPr>
            <a:picLocks noChangeAspect="1" noChangeArrowheads="1"/>
          </p:cNvPicPr>
          <p:nvPr/>
        </p:nvPicPr>
        <p:blipFill rotWithShape="1">
          <a:blip r:embed="rId1"/>
          <a:srcRect b="5017"/>
          <a:stretch>
            <a:fillRect/>
          </a:stretch>
        </p:blipFill>
        <p:spPr bwMode="auto">
          <a:xfrm>
            <a:off x="25005" y="113431"/>
            <a:ext cx="9083278" cy="6715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8" name="文本框 2052"/>
          <p:cNvSpPr txBox="1">
            <a:spLocks noChangeArrowheads="1"/>
          </p:cNvSpPr>
          <p:nvPr/>
        </p:nvSpPr>
        <p:spPr bwMode="auto">
          <a:xfrm>
            <a:off x="755650" y="476250"/>
            <a:ext cx="3279775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ea typeface="楷体_GB2312"/>
                <a:cs typeface="楷体_GB2312"/>
              </a:rPr>
              <a:t>春天</a:t>
            </a:r>
            <a:endParaRPr lang="zh-CN" altLang="en-US" sz="88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s://timgsa.baidu.com/timg?image&amp;quality=80&amp;size=b9999_10000&amp;sec=1485360730830&amp;di=093c2e190e487c8099638d4f3fa6f0f3&amp;imgtype=0&amp;src=http%3A%2F%2Fs9.knowsky.com%2Fsc%2Fmjpg%2F2768%2F201308241141342505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3338" y="0"/>
            <a:ext cx="91503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5651500" y="5229225"/>
            <a:ext cx="2801938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7200">
                <a:solidFill>
                  <a:srgbClr val="FFFFFF"/>
                </a:solidFill>
                <a:ea typeface="微软雅黑" panose="020B0503020204020204" charset="-122"/>
              </a:rPr>
              <a:t>游  鱼 </a:t>
            </a:r>
            <a:endParaRPr lang="zh-CN" altLang="en-US" sz="7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s://timgsa.baidu.com/timg?image&amp;quality=80&amp;size=b9999_10000&amp;sec=1485360809596&amp;di=45afc9a133838491fc05252768612950&amp;imgtype=0&amp;src=http%3A%2F%2Fimg.sccnn.com%2Fbimg%2F326%2F84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700"/>
            <a:ext cx="9229725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矩形 1"/>
          <p:cNvSpPr>
            <a:spLocks noChangeArrowheads="1"/>
          </p:cNvSpPr>
          <p:nvPr/>
        </p:nvSpPr>
        <p:spPr bwMode="auto">
          <a:xfrm>
            <a:off x="6300788" y="5516563"/>
            <a:ext cx="1954212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rgbClr val="FFFFFF"/>
                </a:solidFill>
                <a:ea typeface="微软雅黑" panose="020B0503020204020204" charset="-122"/>
              </a:rPr>
              <a:t>飞  鸟</a:t>
            </a:r>
            <a:endParaRPr lang="zh-CN" altLang="en-US" sz="5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810" y="322580"/>
            <a:ext cx="8767445" cy="4816475"/>
          </a:xfrm>
        </p:spPr>
        <p:txBody>
          <a:bodyPr rtlCol="0">
            <a:normAutofit fontScale="90000" lnSpcReduction="20000"/>
          </a:bodyPr>
          <a:lstStyle/>
          <a:p>
            <a:pPr marL="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noProof="1"/>
          </a:p>
          <a:p>
            <a:pPr marL="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c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  q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ī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 </a:t>
            </a:r>
            <a:r>
              <a:rPr lang="en-US" altLang="zh-CN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noProof="1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   hu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h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b="1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sz="6000" b="1" noProof="1">
                <a:latin typeface="楷体" panose="02010609060101010101" charset="-122"/>
                <a:ea typeface="楷体" panose="02010609060101010101" charset="-122"/>
              </a:rPr>
              <a:t>池 草  青</a:t>
            </a:r>
            <a:r>
              <a:rPr sz="4800" b="1" noProof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noProof="1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sz="6000" b="1" noProof="1">
                <a:latin typeface="楷体" panose="02010609060101010101" charset="-122"/>
                <a:ea typeface="楷体" panose="02010609060101010101" charset="-122"/>
              </a:rPr>
              <a:t>山  花  红</a:t>
            </a:r>
            <a:endParaRPr sz="6000" b="1" noProof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ch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shu</a:t>
            </a:r>
            <a:r>
              <a:rPr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noProof="1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   r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l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zh-CN" sz="6000" b="1" noProof="1">
                <a:latin typeface="楷体" panose="02010609060101010101" charset="-122"/>
                <a:ea typeface="楷体" panose="02010609060101010101" charset="-122"/>
              </a:rPr>
              <a:t>鱼 出 水</a:t>
            </a:r>
            <a:r>
              <a:rPr sz="6000" b="1" noProof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b="1" noProof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noProof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6000" b="1" noProof="1">
                <a:latin typeface="楷体" panose="02010609060101010101" charset="-122"/>
                <a:ea typeface="楷体" panose="02010609060101010101" charset="-122"/>
              </a:rPr>
              <a:t>鸟</a:t>
            </a:r>
            <a:r>
              <a:rPr b="1" noProof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6600" b="1" noProof="1">
                <a:latin typeface="楷体" panose="02010609060101010101" charset="-122"/>
                <a:ea typeface="楷体" panose="02010609060101010101" charset="-122"/>
              </a:rPr>
              <a:t>入</a:t>
            </a:r>
            <a:r>
              <a:rPr noProof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6600" b="1" noProof="1">
                <a:latin typeface="楷体" panose="02010609060101010101" charset="-122"/>
                <a:ea typeface="楷体" panose="02010609060101010101" charset="-122"/>
              </a:rPr>
              <a:t>林</a:t>
            </a:r>
            <a:endParaRPr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407988" y="1174750"/>
            <a:ext cx="8291512" cy="481647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50179" name="Picture 2" descr="https://timgsa.baidu.com/timg?image&amp;quality=80&amp;size=b9999_10000&amp;sec=1485361553618&amp;di=810073963551e9ef661d0acdbb6e3f86&amp;imgtype=0&amp;src=http%3A%2F%2Fs7.sinaimg.cn%2Fmw690%2Fc7b7c300gdccef20333f6%2669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矩形 3"/>
          <p:cNvSpPr>
            <a:spLocks noChangeArrowheads="1"/>
          </p:cNvSpPr>
          <p:nvPr/>
        </p:nvSpPr>
        <p:spPr bwMode="auto">
          <a:xfrm>
            <a:off x="3341688" y="4584383"/>
            <a:ext cx="5000625" cy="1844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1500" b="1" noProof="1">
                <a:solidFill>
                  <a:schemeClr val="bg1"/>
                </a:solidFill>
                <a:latin typeface="黑体" panose="02010609060101010101" pitchFamily="49" charset="-122"/>
              </a:rPr>
              <a:t>池草青</a:t>
            </a:r>
            <a:r>
              <a:rPr lang="zh-CN" altLang="en-US" sz="6600" noProof="1">
                <a:solidFill>
                  <a:srgbClr val="FFFFFF"/>
                </a:solidFill>
                <a:latin typeface="黑体" panose="02010609060101010101" pitchFamily="49" charset="-122"/>
              </a:rPr>
              <a:t> </a:t>
            </a:r>
            <a:endParaRPr lang="zh-CN" altLang="en-US" sz="6600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>
          <a:xfrm>
            <a:off x="407988" y="1174750"/>
            <a:ext cx="8291512" cy="481647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51203" name="Picture 2" descr="https://timgsa.baidu.com/timg?image&amp;quality=80&amp;size=b9999_10000&amp;sec=1485361058447&amp;di=d548fe3fa480fdb1ab99ea1340ee780b&amp;imgtype=0&amp;src=http%3A%2F%2Fwww.macheng.gov.cn%2Fimages%2F16%2F02%2F22%2F1xo94vjbkg%2FFA9E1E5958414CE02542C1EB9C6BF0CF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矩形 4"/>
          <p:cNvSpPr>
            <a:spLocks noChangeArrowheads="1"/>
          </p:cNvSpPr>
          <p:nvPr/>
        </p:nvSpPr>
        <p:spPr bwMode="auto">
          <a:xfrm>
            <a:off x="456883" y="68898"/>
            <a:ext cx="3855720" cy="1554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9600" b="1" noProof="1">
                <a:solidFill>
                  <a:srgbClr val="FF0000"/>
                </a:solidFill>
                <a:latin typeface="黑体" panose="02010609060101010101" pitchFamily="49" charset="-122"/>
              </a:rPr>
              <a:t>山花红</a:t>
            </a:r>
            <a:endParaRPr lang="zh-CN" altLang="en-US" sz="9600" b="1" noProof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2226" name="内容占位符 2"/>
          <p:cNvSpPr>
            <a:spLocks noGrp="1"/>
          </p:cNvSpPr>
          <p:nvPr>
            <p:ph idx="1"/>
          </p:nvPr>
        </p:nvSpPr>
        <p:spPr>
          <a:xfrm>
            <a:off x="407988" y="1174750"/>
            <a:ext cx="8291512" cy="481647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52227" name="Picture 2" descr="https://timgsa.baidu.com/timg?image&amp;quality=80&amp;size=b9999_10000&amp;sec=1485361168327&amp;di=25397425648ace500a6f0f015907ccda&amp;imgtype=0&amp;src=http%3A%2F%2Fphotocdn.sohu.com%2F20140429%2FImg39897054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225" y="0"/>
            <a:ext cx="91662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矩形 3"/>
          <p:cNvSpPr>
            <a:spLocks noChangeArrowheads="1"/>
          </p:cNvSpPr>
          <p:nvPr/>
        </p:nvSpPr>
        <p:spPr bwMode="auto">
          <a:xfrm>
            <a:off x="4978400" y="765175"/>
            <a:ext cx="2889250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000" b="1" noProof="1">
                <a:solidFill>
                  <a:srgbClr val="303030"/>
                </a:solidFill>
                <a:latin typeface="黑体" panose="02010609060101010101" pitchFamily="49" charset="-122"/>
              </a:rPr>
              <a:t>鱼出水 </a:t>
            </a:r>
            <a:endParaRPr lang="zh-CN" altLang="en-US" sz="6000" b="1">
              <a:solidFill>
                <a:srgbClr val="30303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407988" y="1174750"/>
            <a:ext cx="8291512" cy="4816475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53251" name="Picture 2" descr="https://timgsa.baidu.com/timg?image&amp;quality=80&amp;size=b9999_10000&amp;sec=1485361413513&amp;di=7235853dcee0a1eafaa633164cd641ad&amp;imgtype=0&amp;src=http%3A%2F%2Fimg6.ph.126.net%2FfiA5Jnnkrmmt0rlhuFL4JA%3D%3D%2F659768439365632769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矩形 3"/>
          <p:cNvSpPr>
            <a:spLocks noChangeArrowheads="1"/>
          </p:cNvSpPr>
          <p:nvPr/>
        </p:nvSpPr>
        <p:spPr bwMode="auto">
          <a:xfrm>
            <a:off x="456883" y="274955"/>
            <a:ext cx="3244215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8000" b="1" noProof="1">
                <a:solidFill>
                  <a:srgbClr val="FFFFFF"/>
                </a:solidFill>
                <a:latin typeface="黑体" panose="02010609060101010101" pitchFamily="49" charset="-122"/>
                <a:ea typeface="经典细圆繁"/>
                <a:cs typeface="经典细圆繁"/>
              </a:rPr>
              <a:t>鸟入林</a:t>
            </a:r>
            <a:endParaRPr lang="zh-CN" altLang="en-US" sz="8000" b="1" noProof="1">
              <a:solidFill>
                <a:srgbClr val="FFFFFF"/>
              </a:solidFill>
              <a:latin typeface="黑体" panose="02010609060101010101" pitchFamily="49" charset="-122"/>
              <a:ea typeface="经典细圆繁"/>
              <a:cs typeface="经典细圆繁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内容占位符 3" descr="1.9春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70485" y="857250"/>
            <a:ext cx="4152900" cy="4600575"/>
          </a:xfrm>
        </p:spPr>
      </p:pic>
      <p:sp>
        <p:nvSpPr>
          <p:cNvPr id="23555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75" y="1676400"/>
            <a:ext cx="3092053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 ti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天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6254" y="3048000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 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nɡ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0541" y="4546997"/>
            <a:ext cx="3100388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 y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雨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Text Box 4"/>
          <p:cNvSpPr txBox="1"/>
          <p:nvPr/>
        </p:nvSpPr>
        <p:spPr>
          <a:xfrm>
            <a:off x="6136481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内容占位符 3" descr="1.10风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1619" y="1624013"/>
            <a:ext cx="4376738" cy="4376738"/>
          </a:xfrm>
        </p:spPr>
      </p:pic>
      <p:sp>
        <p:nvSpPr>
          <p:cNvPr id="24579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16216" y="1501379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 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nɡ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Text Box 4"/>
          <p:cNvSpPr txBox="1"/>
          <p:nvPr/>
        </p:nvSpPr>
        <p:spPr>
          <a:xfrm>
            <a:off x="6074569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18597" y="2888456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nɡ ch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车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43600" y="4160044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d</a:t>
            </a:r>
            <a:r>
              <a:rPr lang="zh-CN" altLang="zh-CN" sz="4500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nɡ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风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5" name="内容占位符 6" descr="1.11冬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81200" y="1017985"/>
            <a:ext cx="3505200" cy="3505200"/>
          </a:xfrm>
        </p:spPr>
      </p:pic>
      <p:sp>
        <p:nvSpPr>
          <p:cNvPr id="28676" name="Text Box 4"/>
          <p:cNvSpPr txBox="1"/>
          <p:nvPr/>
        </p:nvSpPr>
        <p:spPr>
          <a:xfrm>
            <a:off x="5687616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矩形 8"/>
          <p:cNvSpPr/>
          <p:nvPr/>
        </p:nvSpPr>
        <p:spPr>
          <a:xfrm>
            <a:off x="5535216" y="1582341"/>
            <a:ext cx="3034665" cy="1600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ō</a:t>
            </a:r>
            <a:r>
              <a:rPr lang="en-US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nɡ ti</a:t>
            </a:r>
            <a:r>
              <a:rPr lang="zh-CN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en-US" altLang="zh-CN" sz="49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 冬   天</a:t>
            </a:r>
            <a:r>
              <a:rPr lang="en-US" altLang="zh-CN" sz="495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95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30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0" name="文本占位符 307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7411" name="图片 3075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225" y="95250"/>
            <a:ext cx="9055100" cy="666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699" name="内容占位符 6" descr="1.12雪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18110" y="857250"/>
            <a:ext cx="4266009" cy="4266010"/>
          </a:xfrm>
        </p:spPr>
      </p:pic>
      <p:sp>
        <p:nvSpPr>
          <p:cNvPr id="29700" name="Text Box 4"/>
          <p:cNvSpPr txBox="1"/>
          <p:nvPr/>
        </p:nvSpPr>
        <p:spPr>
          <a:xfrm>
            <a:off x="6249591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5797" y="1478756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ě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hu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3194" y="2802731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xu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ě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1035" y="4275535"/>
            <a:ext cx="2489200" cy="1463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ě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r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雪  人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819" name="内容占位符 5" descr="1.13花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44279" y="1553766"/>
            <a:ext cx="3829050" cy="3830240"/>
          </a:xfrm>
        </p:spPr>
      </p:pic>
      <p:sp>
        <p:nvSpPr>
          <p:cNvPr id="34820" name="Text Box 4"/>
          <p:cNvSpPr txBox="1"/>
          <p:nvPr/>
        </p:nvSpPr>
        <p:spPr>
          <a:xfrm>
            <a:off x="6136481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6913" y="1478756"/>
            <a:ext cx="457200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xu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ě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hu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雪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0256" y="2978944"/>
            <a:ext cx="2993231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du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ǒ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花  朵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5843" name="内容占位符 5" descr="1.14飞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33450" y="1541860"/>
            <a:ext cx="3455194" cy="3455194"/>
          </a:xfrm>
        </p:spPr>
      </p:pic>
      <p:sp>
        <p:nvSpPr>
          <p:cNvPr id="35844" name="Text Box 4"/>
          <p:cNvSpPr txBox="1"/>
          <p:nvPr/>
        </p:nvSpPr>
        <p:spPr>
          <a:xfrm>
            <a:off x="6136481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5" name="矩形 8"/>
          <p:cNvSpPr/>
          <p:nvPr/>
        </p:nvSpPr>
        <p:spPr>
          <a:xfrm>
            <a:off x="4572000" y="1632347"/>
            <a:ext cx="4572000" cy="4892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i z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ǒ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i l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i 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i q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i  jī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机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4"/>
          <p:cNvSpPr txBox="1"/>
          <p:nvPr/>
        </p:nvSpPr>
        <p:spPr>
          <a:xfrm>
            <a:off x="0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我会写</a:t>
            </a:r>
            <a:endParaRPr lang="zh-CN" altLang="en-US" sz="495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6867" name="内容占位符 5" descr="1.8入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04199" y="1868250"/>
            <a:ext cx="3580209" cy="3580209"/>
          </a:xfrm>
        </p:spPr>
      </p:pic>
      <p:sp>
        <p:nvSpPr>
          <p:cNvPr id="36868" name="Text Box 4"/>
          <p:cNvSpPr txBox="1"/>
          <p:nvPr/>
        </p:nvSpPr>
        <p:spPr>
          <a:xfrm>
            <a:off x="5550694" y="857250"/>
            <a:ext cx="2076450" cy="8458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95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组词：</a:t>
            </a:r>
            <a:endParaRPr lang="zh-CN" altLang="en-US" sz="495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3088" y="1577579"/>
            <a:ext cx="2489597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k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ǒ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endParaRPr lang="zh-CN" altLang="en-US" sz="4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06666" y="4350544"/>
            <a:ext cx="2275284" cy="1469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zh-CN" altLang="zh-CN" sz="4500" dirty="0">
                <a:latin typeface="Calibri" panose="020F0502020204030204" pitchFamily="34" charset="0"/>
                <a:ea typeface="宋体" panose="02010600030101010101" pitchFamily="2" charset="-122"/>
              </a:rPr>
              <a:t>ū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r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4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出  </a:t>
            </a:r>
            <a:r>
              <a:rPr lang="zh-CN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  <a:r>
              <a:rPr lang="en-US" altLang="zh-CN" sz="45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5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421130" y="214630"/>
            <a:ext cx="6908165" cy="5782945"/>
          </a:xfrm>
        </p:spPr>
      </p:pic>
      <p:sp>
        <p:nvSpPr>
          <p:cNvPr id="5" name="文本框 4"/>
          <p:cNvSpPr txBox="1"/>
          <p:nvPr/>
        </p:nvSpPr>
        <p:spPr>
          <a:xfrm>
            <a:off x="541338" y="1028700"/>
            <a:ext cx="1554162" cy="804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noProof="1">
                <a:solidFill>
                  <a:srgbClr val="87A45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微软雅黑" panose="020B0503020204020204" charset="-122"/>
                <a:cs typeface="+mn-ea"/>
              </a:rPr>
              <a:t>写一写</a:t>
            </a:r>
            <a:endParaRPr lang="zh-CN" altLang="en-US" sz="3600" noProof="1">
              <a:solidFill>
                <a:srgbClr val="87A45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6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文本占位符 614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5" name="图片 6147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813" y="38100"/>
            <a:ext cx="9023350" cy="668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8" name="文本占位符 819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9" name="图片 8195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263" y="57150"/>
            <a:ext cx="900747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92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2" name="文本占位符 92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3" name="图片 9219" descr="8"/>
          <p:cNvPicPr>
            <a:picLocks noChangeAspect="1" noChangeArrowheads="1"/>
          </p:cNvPicPr>
          <p:nvPr/>
        </p:nvPicPr>
        <p:blipFill>
          <a:blip r:embed="rId1"/>
          <a:srcRect b="11963"/>
          <a:stretch>
            <a:fillRect/>
          </a:stretch>
        </p:blipFill>
        <p:spPr bwMode="auto">
          <a:xfrm>
            <a:off x="42863" y="77788"/>
            <a:ext cx="910590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46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文本占位符 4608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1507" name="图片 46084" descr="nature_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7313" y="38100"/>
            <a:ext cx="8937625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46085"/>
          <p:cNvSpPr txBox="1">
            <a:spLocks noChangeArrowheads="1"/>
          </p:cNvSpPr>
          <p:nvPr/>
        </p:nvSpPr>
        <p:spPr bwMode="auto">
          <a:xfrm>
            <a:off x="1382713" y="1303338"/>
            <a:ext cx="2646362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FF00"/>
                </a:solidFill>
                <a:ea typeface="楷体_GB2312"/>
                <a:cs typeface="楷体_GB2312"/>
              </a:rPr>
              <a:t>夏天</a:t>
            </a:r>
            <a:endParaRPr lang="zh-CN" altLang="en-US" sz="9600">
              <a:solidFill>
                <a:srgbClr val="FFFF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41"/>
</p:tagLst>
</file>

<file path=ppt/tags/tag2.xml><?xml version="1.0" encoding="utf-8"?>
<p:tagLst xmlns:p="http://schemas.openxmlformats.org/presentationml/2006/main">
  <p:tag name="KSO_WM_TEMPLATE_CATEGORY" val="custom"/>
  <p:tag name="KSO_WM_TEMPLATE_INDEX" val="141"/>
</p:tagLst>
</file>

<file path=ppt/tags/tag3.xml><?xml version="1.0" encoding="utf-8"?>
<p:tagLst xmlns:p="http://schemas.openxmlformats.org/presentationml/2006/main">
  <p:tag name="KSO_WM_TEMPLATE_CATEGORY" val="custom"/>
  <p:tag name="KSO_WM_TEMPLATE_INDEX" val="141"/>
</p:tagLst>
</file>

<file path=ppt/tags/tag4.xml><?xml version="1.0" encoding="utf-8"?>
<p:tagLst xmlns:p="http://schemas.openxmlformats.org/presentationml/2006/main">
  <p:tag name="KSO_WM_TEMPLATE_CATEGORY" val="custom"/>
  <p:tag name="KSO_WM_TEMPLATE_INDEX" val="141"/>
</p:tagLst>
</file>

<file path=ppt/tags/tag5.xml><?xml version="1.0" encoding="utf-8"?>
<p:tagLst xmlns:p="http://schemas.openxmlformats.org/presentationml/2006/main">
  <p:tag name="KSO_WM_TEMPLATE_CATEGORY" val="custom"/>
  <p:tag name="KSO_WM_TEMPLATE_INDEX" val="141"/>
</p:tagLst>
</file>

<file path=ppt/tags/tag6.xml><?xml version="1.0" encoding="utf-8"?>
<p:tagLst xmlns:p="http://schemas.openxmlformats.org/presentationml/2006/main">
  <p:tag name="KSO_WM_TEMPLATE_CATEGORY" val="custom"/>
  <p:tag name="KSO_WM_TEMPLATE_INDEX" val="14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1148</Words>
  <Application>WPS 演示</Application>
  <PresentationFormat>全屏显示(4:3)</PresentationFormat>
  <Paragraphs>217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Calibri Light</vt:lpstr>
      <vt:lpstr>Wingdings 2</vt:lpstr>
      <vt:lpstr>黑体</vt:lpstr>
      <vt:lpstr>楷体_GB2312</vt:lpstr>
      <vt:lpstr>微软雅黑</vt:lpstr>
      <vt:lpstr>楷体</vt:lpstr>
      <vt:lpstr>CXLiHK-Medium</vt:lpstr>
      <vt:lpstr>华文楷体</vt:lpstr>
      <vt:lpstr>Arial Black</vt:lpstr>
      <vt:lpstr>经典细圆繁</vt:lpstr>
      <vt:lpstr>Times New Roman</vt:lpstr>
      <vt:lpstr>新宋体</vt:lpstr>
      <vt:lpstr>Segoe Print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lenovo</cp:lastModifiedBy>
  <cp:revision>7</cp:revision>
  <dcterms:created xsi:type="dcterms:W3CDTF">2017-02-01T01:09:00Z</dcterms:created>
  <dcterms:modified xsi:type="dcterms:W3CDTF">2017-02-13T14:12:05Z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