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rels" ContentType="application/vnd.openxmlformats-package.relationships+xml"/>
  <Default Extension="gif" ContentType="image/gif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6"/>
  </p:notesMasterIdLst>
  <p:sldIdLst>
    <p:sldId id="259" r:id="rId2"/>
    <p:sldId id="260" r:id="rId3"/>
    <p:sldId id="261" r:id="rId4"/>
    <p:sldId id="256" r:id="rId5"/>
    <p:sldId id="262" r:id="rId6"/>
    <p:sldId id="263" r:id="rId7"/>
    <p:sldId id="302" r:id="rId8"/>
    <p:sldId id="303" r:id="rId9"/>
    <p:sldId id="264" r:id="rId10"/>
    <p:sldId id="265" r:id="rId11"/>
    <p:sldId id="271" r:id="rId12"/>
    <p:sldId id="266" r:id="rId13"/>
    <p:sldId id="272" r:id="rId14"/>
    <p:sldId id="273" r:id="rId15"/>
    <p:sldId id="267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306" r:id="rId24"/>
    <p:sldId id="304" r:id="rId25"/>
    <p:sldId id="305" r:id="rId26"/>
    <p:sldId id="307" r:id="rId27"/>
    <p:sldId id="308" r:id="rId28"/>
    <p:sldId id="309" r:id="rId29"/>
    <p:sldId id="324" r:id="rId30"/>
    <p:sldId id="310" r:id="rId31"/>
    <p:sldId id="268" r:id="rId32"/>
    <p:sldId id="281" r:id="rId33"/>
    <p:sldId id="282" r:id="rId34"/>
    <p:sldId id="283" r:id="rId35"/>
    <p:sldId id="289" r:id="rId36"/>
    <p:sldId id="297" r:id="rId37"/>
    <p:sldId id="284" r:id="rId38"/>
    <p:sldId id="290" r:id="rId39"/>
    <p:sldId id="298" r:id="rId40"/>
    <p:sldId id="285" r:id="rId41"/>
    <p:sldId id="291" r:id="rId42"/>
    <p:sldId id="286" r:id="rId43"/>
    <p:sldId id="292" r:id="rId44"/>
    <p:sldId id="287" r:id="rId45"/>
    <p:sldId id="294" r:id="rId46"/>
    <p:sldId id="295" r:id="rId47"/>
    <p:sldId id="296" r:id="rId48"/>
    <p:sldId id="288" r:id="rId49"/>
    <p:sldId id="293" r:id="rId50"/>
    <p:sldId id="299" r:id="rId51"/>
    <p:sldId id="311" r:id="rId52"/>
    <p:sldId id="312" r:id="rId53"/>
    <p:sldId id="313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00" r:id="rId6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32FF"/>
    <a:srgbClr val="FF2F92"/>
    <a:srgbClr val="FF9300"/>
    <a:srgbClr val="FF7E79"/>
    <a:srgbClr val="FF85FF"/>
    <a:srgbClr val="0096FF"/>
    <a:srgbClr val="7A81FF"/>
    <a:srgbClr val="521B93"/>
    <a:srgbClr val="941651"/>
    <a:srgbClr val="76D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07"/>
  </p:normalViewPr>
  <p:slideViewPr>
    <p:cSldViewPr snapToGrid="0" snapToObjects="1">
      <p:cViewPr>
        <p:scale>
          <a:sx n="105" d="100"/>
          <a:sy n="105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notesMaster" Target="notesMasters/notesMaster1.xml"/><Relationship Id="rId67" Type="http://schemas.openxmlformats.org/officeDocument/2006/relationships/presProps" Target="presProps.xml"/><Relationship Id="rId68" Type="http://schemas.openxmlformats.org/officeDocument/2006/relationships/viewProps" Target="viewProps.xml"/><Relationship Id="rId69" Type="http://schemas.openxmlformats.org/officeDocument/2006/relationships/theme" Target="theme/theme1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70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33729C-5965-8649-AC3A-766FAE2DC1A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938423-B7CE-BC4A-99D6-AE57595C7E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54505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2459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7792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451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90772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33758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3630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078852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636749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2156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7835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27598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C6382-D230-414B-B0E2-E71268469E51}" type="datetimeFigureOut">
              <a:rPr kumimoji="1" lang="zh-CN" altLang="en-US" smtClean="0"/>
              <a:t>2017/2/15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6D794-0C43-1E48-A207-29F074700A5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63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4" Type="http://schemas.openxmlformats.org/officeDocument/2006/relationships/image" Target="../media/image5.jpg"/><Relationship Id="rId5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Relationship Id="rId3" Type="http://schemas.openxmlformats.org/officeDocument/2006/relationships/image" Target="../media/image1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14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17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5" Type="http://schemas.openxmlformats.org/officeDocument/2006/relationships/image" Target="../media/image18.png"/><Relationship Id="rId6" Type="http://schemas.openxmlformats.org/officeDocument/2006/relationships/image" Target="../media/image19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5" Type="http://schemas.openxmlformats.org/officeDocument/2006/relationships/image" Target="../media/image20.png"/><Relationship Id="rId6" Type="http://schemas.openxmlformats.org/officeDocument/2006/relationships/image" Target="../media/image21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22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23.gi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737" y="529389"/>
            <a:ext cx="9246823" cy="5811252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635916" y="157195"/>
            <a:ext cx="1046748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你看到了什么</a:t>
            </a:r>
            <a:endParaRPr kumimoji="1" lang="en-US" altLang="zh-CN" sz="6000" dirty="0" smtClean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pPr algn="ctr"/>
            <a:r>
              <a:rPr kumimoji="1" lang="zh-CN" altLang="en-US" sz="6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STXingkai" charset="-122"/>
                <a:ea typeface="STXingkai" charset="-122"/>
                <a:cs typeface="STXingkai" charset="-122"/>
              </a:rPr>
              <a:t> ？</a:t>
            </a:r>
            <a:endParaRPr kumimoji="1" lang="zh-CN" altLang="en-US" sz="6000" dirty="0">
              <a:solidFill>
                <a:schemeClr val="tx1">
                  <a:lumMod val="95000"/>
                  <a:lumOff val="5000"/>
                </a:schemeClr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7286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994" y="1720440"/>
            <a:ext cx="2237232" cy="2237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8586" y="1720440"/>
            <a:ext cx="2237232" cy="2237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7994" y="683612"/>
            <a:ext cx="4687824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11582" y="683612"/>
            <a:ext cx="38740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én</a:t>
            </a:r>
            <a:r>
              <a:rPr kumimoji="1" lang="zh-CN" altLang="en-US" sz="4400" dirty="0"/>
              <a:t> </a:t>
            </a:r>
            <a:r>
              <a:rPr kumimoji="1" lang="zh-CN" altLang="en-US" sz="4400" dirty="0" smtClean="0"/>
              <a:t>        </a:t>
            </a:r>
            <a:r>
              <a:rPr kumimoji="1" lang="en-US" altLang="zh-CN" sz="4400" dirty="0" smtClean="0">
                <a:solidFill>
                  <a:srgbClr val="00B0F0"/>
                </a:solidFill>
              </a:rPr>
              <a:t>m</a:t>
            </a:r>
            <a:r>
              <a:rPr kumimoji="1" lang="en-US" altLang="zh-CN" sz="4400" dirty="0" smtClean="0">
                <a:solidFill>
                  <a:srgbClr val="FF2F92"/>
                </a:solidFill>
              </a:rPr>
              <a:t>e</a:t>
            </a:r>
            <a:endParaRPr kumimoji="1" lang="zh-CN" altLang="en-US" sz="4400" dirty="0">
              <a:solidFill>
                <a:srgbClr val="FF2F92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0"/>
            <a:ext cx="4360886" cy="71018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82503" y="4525309"/>
            <a:ext cx="33808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</a:t>
            </a:r>
            <a:r>
              <a:rPr kumimoji="1" lang="zh-CN" altLang="en-US" sz="48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什么</a:t>
            </a:r>
            <a:r>
              <a:rPr kumimoji="1"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？</a:t>
            </a:r>
            <a:endParaRPr kumimoji="1"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68621" y="5833097"/>
            <a:ext cx="49595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我姓           。</a:t>
            </a:r>
            <a:endParaRPr kumimoji="1"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93066" y="4255833"/>
            <a:ext cx="853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</a:rPr>
              <a:t>xìng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25426" y="5534936"/>
            <a:ext cx="12475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dirty="0" err="1" smtClean="0">
                <a:solidFill>
                  <a:srgbClr val="FF0000"/>
                </a:solidFill>
              </a:rPr>
              <a:t>xìng</a:t>
            </a:r>
            <a:endParaRPr kumimoji="1" lang="zh-CN" altLang="en-US" sz="2800" dirty="0">
              <a:solidFill>
                <a:srgbClr val="FF0000"/>
              </a:solidFill>
            </a:endParaRPr>
          </a:p>
        </p:txBody>
      </p:sp>
      <p:cxnSp>
        <p:nvCxnSpPr>
          <p:cNvPr id="12" name="直线连接符 11"/>
          <p:cNvCxnSpPr/>
          <p:nvPr/>
        </p:nvCxnSpPr>
        <p:spPr>
          <a:xfrm flipV="1">
            <a:off x="2334527" y="6534947"/>
            <a:ext cx="3252296" cy="1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28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/>
      <p:bldP spid="9" grpId="1"/>
      <p:bldP spid="10" grpId="1"/>
      <p:bldP spid="11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你姓什么？我姓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李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857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84576" y="1696720"/>
            <a:ext cx="1682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smtClean="0">
                <a:latin typeface="KaiTi" charset="-122"/>
                <a:ea typeface="KaiTi" charset="-122"/>
                <a:cs typeface="KaiTi" charset="-122"/>
              </a:rPr>
              <a:t>李</a:t>
            </a:r>
            <a:endParaRPr kumimoji="1" lang="zh-CN" altLang="en-US" sz="1200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06368" y="593852"/>
            <a:ext cx="11826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l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ǐ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0592" y="4028440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木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子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李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914" y="5219870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李子 行李 </a:t>
            </a:r>
            <a:r>
              <a:rPr kumimoji="1" lang="zh-CN" altLang="en-US" sz="540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姓李</a:t>
            </a:r>
            <a:endParaRPr kumimoji="1" lang="zh-CN" altLang="en-US" sz="540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086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张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0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84576" y="1696720"/>
            <a:ext cx="16824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张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400" dirty="0" err="1" smtClean="0">
                <a:solidFill>
                  <a:srgbClr val="FF93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ng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0592" y="4028440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弓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长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张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914" y="5219870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张开 张口 一张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82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93781"/>
            <a:ext cx="12192000" cy="3771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142" y="264303"/>
            <a:ext cx="1605026" cy="372624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524000" y="-694293"/>
            <a:ext cx="240182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0" smtClean="0">
                <a:latin typeface="KaiTi" charset="-122"/>
                <a:ea typeface="KaiTi" charset="-122"/>
                <a:cs typeface="KaiTi" charset="-122"/>
              </a:rPr>
              <a:t>长</a:t>
            </a:r>
            <a:endParaRPr kumimoji="1" lang="zh-CN" altLang="en-US" sz="3200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3824" y="1152007"/>
            <a:ext cx="865632" cy="164169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-268224" y="4432608"/>
            <a:ext cx="7607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弯 引 弟 </a:t>
            </a:r>
            <a:r>
              <a:rPr kumimoji="1" lang="zh-CN" altLang="en-US" sz="720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强 弦</a:t>
            </a:r>
            <a:endParaRPr kumimoji="1" lang="zh-CN" altLang="en-US" sz="720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1920" y="854707"/>
            <a:ext cx="32552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smtClean="0">
                <a:latin typeface="KaiTi" charset="-122"/>
                <a:ea typeface="KaiTi" charset="-122"/>
                <a:cs typeface="KaiTi" charset="-122"/>
              </a:rPr>
              <a:t>字旁</a:t>
            </a:r>
            <a:endParaRPr kumimoji="1" lang="zh-CN" altLang="en-US" sz="1200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914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古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月胡，口天吴，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73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96720"/>
            <a:ext cx="16703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smtClean="0">
                <a:latin typeface="KaiTi" charset="-122"/>
                <a:ea typeface="KaiTi" charset="-122"/>
                <a:cs typeface="KaiTi" charset="-122"/>
              </a:rPr>
              <a:t>古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zh-CN" altLang="en-US" sz="44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g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ǔ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0592" y="4028440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十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口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古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0914" y="5219870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古人 古代 古诗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389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古月胡，口天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吴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，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77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2004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smtClean="0">
                <a:latin typeface="KaiTi" charset="-122"/>
                <a:ea typeface="KaiTi" charset="-122"/>
                <a:cs typeface="KaiTi" charset="-122"/>
              </a:rPr>
              <a:t>吴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zh-CN" altLang="en-US" sz="44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w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ú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0592" y="4028440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口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天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吴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25040" y="5219870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东吴 姓吴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838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05853" y="1383631"/>
            <a:ext cx="9047747" cy="42934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/>
              <a:t>吴亦凡     鹿晗      周杰伦</a:t>
            </a:r>
            <a:endParaRPr kumimoji="1" lang="en-US" altLang="zh-CN" sz="6000" dirty="0" smtClean="0"/>
          </a:p>
          <a:p>
            <a:endParaRPr kumimoji="1" lang="en-US" altLang="zh-CN" sz="1100" dirty="0" smtClean="0"/>
          </a:p>
          <a:p>
            <a:r>
              <a:rPr kumimoji="1" lang="zh-CN" altLang="en-US" sz="6000" smtClean="0"/>
              <a:t>王源        王俊凯   </a:t>
            </a:r>
            <a:r>
              <a:rPr kumimoji="1" lang="zh-CN" altLang="en-US" sz="6000" dirty="0" smtClean="0"/>
              <a:t>张艺兴 </a:t>
            </a:r>
            <a:endParaRPr kumimoji="1" lang="en-US" altLang="zh-CN" sz="6000" dirty="0" smtClean="0"/>
          </a:p>
          <a:p>
            <a:endParaRPr kumimoji="1" lang="en-US" altLang="zh-CN" sz="1100" dirty="0"/>
          </a:p>
          <a:p>
            <a:r>
              <a:rPr kumimoji="1" lang="zh-CN" altLang="en-US" sz="6000" dirty="0" smtClean="0"/>
              <a:t>贺振宇    颜浩宇     卫晨 </a:t>
            </a:r>
            <a:endParaRPr kumimoji="1" lang="en-US" altLang="zh-CN" sz="6000" dirty="0" smtClean="0"/>
          </a:p>
          <a:p>
            <a:endParaRPr kumimoji="1" lang="en-US" altLang="zh-CN" sz="1100" dirty="0" smtClean="0"/>
          </a:p>
          <a:p>
            <a:r>
              <a:rPr kumimoji="1" lang="zh-CN" altLang="en-US" sz="6000" dirty="0" smtClean="0"/>
              <a:t>王思雨    汤新宇   段思颖</a:t>
            </a:r>
            <a:endParaRPr kumimoji="1" lang="zh-CN" altLang="en-US" sz="6000" dirty="0"/>
          </a:p>
        </p:txBody>
      </p:sp>
      <p:sp>
        <p:nvSpPr>
          <p:cNvPr id="3" name="椭圆 2"/>
          <p:cNvSpPr/>
          <p:nvPr/>
        </p:nvSpPr>
        <p:spPr>
          <a:xfrm>
            <a:off x="705853" y="1359568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46621" y="1359567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01853" y="1359567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05853" y="2423466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850106" y="2423464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801853" y="2423465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05853" y="3502850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850105" y="3518337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176836" y="3540605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5853" y="4551259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850105" y="4597723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01852" y="4589982"/>
            <a:ext cx="878305" cy="1094873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128583" y="616409"/>
            <a:ext cx="1455821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 smtClean="0">
                <a:solidFill>
                  <a:srgbClr val="00B050"/>
                </a:solidFill>
                <a:latin typeface="STXingkai" charset="-122"/>
                <a:ea typeface="STXingkai" charset="-122"/>
                <a:cs typeface="STXingkai" charset="-122"/>
              </a:rPr>
              <a:t>这是什么</a:t>
            </a:r>
            <a:endParaRPr kumimoji="1" lang="en-US" altLang="zh-CN" sz="6000" dirty="0" smtClean="0">
              <a:solidFill>
                <a:srgbClr val="00B050"/>
              </a:solidFill>
              <a:latin typeface="STXingkai" charset="-122"/>
              <a:ea typeface="STXingkai" charset="-122"/>
              <a:cs typeface="STXingkai" charset="-122"/>
            </a:endParaRPr>
          </a:p>
          <a:p>
            <a:r>
              <a:rPr kumimoji="1" lang="zh-CN" altLang="en-US" sz="6000" dirty="0">
                <a:solidFill>
                  <a:srgbClr val="00B050"/>
                </a:solidFill>
                <a:latin typeface="STXingkai" charset="-122"/>
                <a:ea typeface="STXingkai" charset="-122"/>
                <a:cs typeface="STXingkai" charset="-122"/>
              </a:rPr>
              <a:t> </a:t>
            </a:r>
            <a:r>
              <a:rPr kumimoji="1" lang="zh-CN" altLang="en-US" sz="6000" dirty="0" smtClean="0">
                <a:solidFill>
                  <a:srgbClr val="00B050"/>
                </a:solidFill>
                <a:latin typeface="STXingkai" charset="-122"/>
                <a:ea typeface="STXingkai" charset="-122"/>
                <a:cs typeface="STXingkai" charset="-122"/>
              </a:rPr>
              <a:t>？</a:t>
            </a:r>
            <a:endParaRPr kumimoji="1" lang="zh-CN" altLang="en-US" sz="6000" dirty="0">
              <a:solidFill>
                <a:srgbClr val="00B050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7233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双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人徐，言午许。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4848" y="593852"/>
            <a:ext cx="2060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 err="1" smtClean="0">
                <a:solidFill>
                  <a:srgbClr val="7030A0"/>
                </a:solidFill>
              </a:rPr>
              <a:t>sh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u</a:t>
            </a:r>
            <a:r>
              <a:rPr kumimoji="1" lang="en-US" altLang="zh-CN" sz="4400" dirty="0" err="1" smtClean="0">
                <a:solidFill>
                  <a:srgbClr val="FF2F92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400" dirty="0" err="1" smtClean="0">
                <a:solidFill>
                  <a:srgbClr val="FF2F92"/>
                </a:solidFill>
              </a:rPr>
              <a:t>ng</a:t>
            </a:r>
            <a:endParaRPr kumimoji="1" lang="zh-CN" altLang="en-US" sz="4400" dirty="0">
              <a:solidFill>
                <a:srgbClr val="FF2F9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0592" y="4028440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又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又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双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1536" y="5207678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双人 双数 一双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789052"/>
            <a:ext cx="2228382" cy="222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735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1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什么李？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木子李。</a:t>
            </a:r>
            <a:endParaRPr kumimoji="1" lang="en-US" altLang="zh-CN" sz="54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</a:t>
            </a:r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弓长张。</a:t>
            </a:r>
            <a:endParaRPr kumimoji="1" lang="en-US" altLang="zh-CN" sz="54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335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70113" y="2636839"/>
            <a:ext cx="1223962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>
                <a:solidFill>
                  <a:srgbClr val="FF0000"/>
                </a:solidFill>
                <a:latin typeface="楷体" charset="-122"/>
                <a:ea typeface="楷体" charset="-122"/>
                <a:cs typeface="楷体" charset="-122"/>
              </a:rPr>
              <a:t>弓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59600" y="2636839"/>
            <a:ext cx="12969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10000" b="1">
                <a:solidFill>
                  <a:srgbClr val="660033"/>
                </a:solidFill>
                <a:latin typeface="楷体" charset="-122"/>
                <a:ea typeface="楷体" charset="-122"/>
                <a:cs typeface="楷体" charset="-122"/>
              </a:defRPr>
            </a:lvl1pPr>
            <a:lvl2pPr marL="742950" indent="-285750">
              <a:defRPr>
                <a:latin typeface="Calibri" charset="0"/>
                <a:ea typeface="宋体" charset="-122"/>
              </a:defRPr>
            </a:lvl2pPr>
            <a:lvl3pPr marL="1143000" indent="-228600">
              <a:defRPr>
                <a:latin typeface="Calibri" charset="0"/>
                <a:ea typeface="宋体" charset="-122"/>
              </a:defRPr>
            </a:lvl3pPr>
            <a:lvl4pPr marL="1600200" indent="-228600">
              <a:defRPr>
                <a:latin typeface="Calibri" charset="0"/>
                <a:ea typeface="宋体" charset="-122"/>
              </a:defRPr>
            </a:lvl4pPr>
            <a:lvl5pPr marL="2057400" indent="-228600">
              <a:defRPr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9pPr>
          </a:lstStyle>
          <a:p>
            <a:r>
              <a:rPr lang="zh-CN" altLang="en-US" dirty="0"/>
              <a:t>张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214814" y="1557338"/>
            <a:ext cx="441325" cy="215900"/>
            <a:chOff x="2691408" y="1988840"/>
            <a:chExt cx="440432" cy="216024"/>
          </a:xfrm>
        </p:grpSpPr>
        <p:sp>
          <p:nvSpPr>
            <p:cNvPr id="7" name="燕尾形 6"/>
            <p:cNvSpPr>
              <a:spLocks noChangeArrowheads="1"/>
            </p:cNvSpPr>
            <p:nvPr/>
          </p:nvSpPr>
          <p:spPr bwMode="auto">
            <a:xfrm>
              <a:off x="269140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燕尾形 7"/>
            <p:cNvSpPr>
              <a:spLocks noChangeArrowheads="1"/>
            </p:cNvSpPr>
            <p:nvPr/>
          </p:nvSpPr>
          <p:spPr bwMode="auto">
            <a:xfrm>
              <a:off x="28354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燕尾形 8"/>
            <p:cNvSpPr>
              <a:spLocks noChangeArrowheads="1"/>
            </p:cNvSpPr>
            <p:nvPr/>
          </p:nvSpPr>
          <p:spPr bwMode="auto">
            <a:xfrm>
              <a:off x="29878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6375401" y="1557338"/>
            <a:ext cx="441325" cy="215900"/>
            <a:chOff x="4851648" y="1988840"/>
            <a:chExt cx="440432" cy="216024"/>
          </a:xfrm>
        </p:grpSpPr>
        <p:sp>
          <p:nvSpPr>
            <p:cNvPr id="11" name="燕尾形 10"/>
            <p:cNvSpPr>
              <a:spLocks noChangeArrowheads="1"/>
            </p:cNvSpPr>
            <p:nvPr/>
          </p:nvSpPr>
          <p:spPr bwMode="auto">
            <a:xfrm>
              <a:off x="485164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燕尾形 11"/>
            <p:cNvSpPr>
              <a:spLocks noChangeArrowheads="1"/>
            </p:cNvSpPr>
            <p:nvPr/>
          </p:nvSpPr>
          <p:spPr bwMode="auto">
            <a:xfrm>
              <a:off x="49956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燕尾形 12"/>
            <p:cNvSpPr>
              <a:spLocks noChangeArrowheads="1"/>
            </p:cNvSpPr>
            <p:nvPr/>
          </p:nvSpPr>
          <p:spPr bwMode="auto">
            <a:xfrm>
              <a:off x="51480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287839" y="5229225"/>
            <a:ext cx="439737" cy="215900"/>
            <a:chOff x="2763416" y="4725144"/>
            <a:chExt cx="440432" cy="216024"/>
          </a:xfrm>
        </p:grpSpPr>
        <p:sp>
          <p:nvSpPr>
            <p:cNvPr id="15" name="燕尾形 14"/>
            <p:cNvSpPr>
              <a:spLocks noChangeArrowheads="1"/>
            </p:cNvSpPr>
            <p:nvPr/>
          </p:nvSpPr>
          <p:spPr bwMode="auto">
            <a:xfrm>
              <a:off x="2763416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燕尾形 15"/>
            <p:cNvSpPr>
              <a:spLocks noChangeArrowheads="1"/>
            </p:cNvSpPr>
            <p:nvPr/>
          </p:nvSpPr>
          <p:spPr bwMode="auto">
            <a:xfrm>
              <a:off x="2907432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燕尾形 16"/>
            <p:cNvSpPr>
              <a:spLocks noChangeArrowheads="1"/>
            </p:cNvSpPr>
            <p:nvPr/>
          </p:nvSpPr>
          <p:spPr bwMode="auto">
            <a:xfrm>
              <a:off x="3059832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311901" y="5229225"/>
            <a:ext cx="441325" cy="215900"/>
            <a:chOff x="4788024" y="4725144"/>
            <a:chExt cx="440432" cy="216024"/>
          </a:xfrm>
        </p:grpSpPr>
        <p:sp>
          <p:nvSpPr>
            <p:cNvPr id="19" name="燕尾形 18"/>
            <p:cNvSpPr>
              <a:spLocks noChangeArrowheads="1"/>
            </p:cNvSpPr>
            <p:nvPr/>
          </p:nvSpPr>
          <p:spPr bwMode="auto">
            <a:xfrm>
              <a:off x="4788024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燕尾形 19"/>
            <p:cNvSpPr>
              <a:spLocks noChangeArrowheads="1"/>
            </p:cNvSpPr>
            <p:nvPr/>
          </p:nvSpPr>
          <p:spPr bwMode="auto">
            <a:xfrm>
              <a:off x="4932040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燕尾形 20"/>
            <p:cNvSpPr>
              <a:spLocks noChangeArrowheads="1"/>
            </p:cNvSpPr>
            <p:nvPr/>
          </p:nvSpPr>
          <p:spPr bwMode="auto">
            <a:xfrm>
              <a:off x="5084440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869699" y="887413"/>
            <a:ext cx="12239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>
                <a:solidFill>
                  <a:srgbClr val="FF0000"/>
                </a:solidFill>
                <a:latin typeface="楷体" charset="-122"/>
                <a:ea typeface="楷体" charset="-122"/>
                <a:cs typeface="楷体" charset="-122"/>
              </a:rPr>
              <a:t>木</a:t>
            </a: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4214814" y="3357563"/>
            <a:ext cx="441325" cy="215900"/>
            <a:chOff x="2691408" y="1988840"/>
            <a:chExt cx="440432" cy="216024"/>
          </a:xfrm>
        </p:grpSpPr>
        <p:sp>
          <p:nvSpPr>
            <p:cNvPr id="27" name="燕尾形 26"/>
            <p:cNvSpPr>
              <a:spLocks noChangeArrowheads="1"/>
            </p:cNvSpPr>
            <p:nvPr/>
          </p:nvSpPr>
          <p:spPr bwMode="auto">
            <a:xfrm>
              <a:off x="269140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燕尾形 27"/>
            <p:cNvSpPr>
              <a:spLocks noChangeArrowheads="1"/>
            </p:cNvSpPr>
            <p:nvPr/>
          </p:nvSpPr>
          <p:spPr bwMode="auto">
            <a:xfrm>
              <a:off x="28354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燕尾形 28"/>
            <p:cNvSpPr>
              <a:spLocks noChangeArrowheads="1"/>
            </p:cNvSpPr>
            <p:nvPr/>
          </p:nvSpPr>
          <p:spPr bwMode="auto">
            <a:xfrm>
              <a:off x="29878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6375401" y="3357563"/>
            <a:ext cx="441325" cy="215900"/>
            <a:chOff x="4851648" y="1988840"/>
            <a:chExt cx="440432" cy="216024"/>
          </a:xfrm>
        </p:grpSpPr>
        <p:sp>
          <p:nvSpPr>
            <p:cNvPr id="31" name="燕尾形 30"/>
            <p:cNvSpPr>
              <a:spLocks noChangeArrowheads="1"/>
            </p:cNvSpPr>
            <p:nvPr/>
          </p:nvSpPr>
          <p:spPr bwMode="auto">
            <a:xfrm>
              <a:off x="485164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燕尾形 31"/>
            <p:cNvSpPr>
              <a:spLocks noChangeArrowheads="1"/>
            </p:cNvSpPr>
            <p:nvPr/>
          </p:nvSpPr>
          <p:spPr bwMode="auto">
            <a:xfrm>
              <a:off x="49956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燕尾形 32"/>
            <p:cNvSpPr>
              <a:spLocks noChangeArrowheads="1"/>
            </p:cNvSpPr>
            <p:nvPr/>
          </p:nvSpPr>
          <p:spPr bwMode="auto">
            <a:xfrm>
              <a:off x="51480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4068" name="Text Box 36"/>
          <p:cNvSpPr txBox="1">
            <a:spLocks noChangeArrowheads="1"/>
          </p:cNvSpPr>
          <p:nvPr/>
        </p:nvSpPr>
        <p:spPr bwMode="auto">
          <a:xfrm>
            <a:off x="4776921" y="2636839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长</a:t>
            </a:r>
          </a:p>
        </p:txBody>
      </p:sp>
      <p:sp>
        <p:nvSpPr>
          <p:cNvPr id="44069" name="Text Box 37"/>
          <p:cNvSpPr txBox="1">
            <a:spLocks noChangeArrowheads="1"/>
          </p:cNvSpPr>
          <p:nvPr/>
        </p:nvSpPr>
        <p:spPr bwMode="auto">
          <a:xfrm>
            <a:off x="4852988" y="887413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子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744572" y="913607"/>
            <a:ext cx="12969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>
              <a:defRPr sz="10000" b="1">
                <a:solidFill>
                  <a:srgbClr val="660033"/>
                </a:solidFill>
                <a:latin typeface="楷体" charset="-122"/>
                <a:ea typeface="楷体" charset="-122"/>
                <a:cs typeface="楷体" charset="-122"/>
              </a:defRPr>
            </a:lvl1pPr>
            <a:lvl2pPr marL="742950" indent="-285750">
              <a:defRPr>
                <a:latin typeface="Calibri" charset="0"/>
                <a:ea typeface="宋体" charset="-122"/>
              </a:defRPr>
            </a:lvl2pPr>
            <a:lvl3pPr marL="1143000" indent="-228600">
              <a:defRPr>
                <a:latin typeface="Calibri" charset="0"/>
                <a:ea typeface="宋体" charset="-122"/>
              </a:defRPr>
            </a:lvl3pPr>
            <a:lvl4pPr marL="1600200" indent="-228600">
              <a:defRPr>
                <a:latin typeface="Calibri" charset="0"/>
                <a:ea typeface="宋体" charset="-122"/>
              </a:defRPr>
            </a:lvl4pPr>
            <a:lvl5pPr marL="2057400" indent="-228600">
              <a:defRPr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latin typeface="Calibri" charset="0"/>
                <a:ea typeface="宋体" charset="-122"/>
              </a:defRPr>
            </a:lvl9pPr>
          </a:lstStyle>
          <a:p>
            <a:r>
              <a:rPr lang="zh-CN" altLang="en-US" dirty="0"/>
              <a:t>李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816726" y="4406900"/>
            <a:ext cx="15128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10000" b="1" dirty="0">
                <a:solidFill>
                  <a:srgbClr val="660033"/>
                </a:solidFill>
                <a:latin typeface="楷体" charset="-122"/>
                <a:ea typeface="楷体" charset="-122"/>
                <a:cs typeface="楷体" charset="-122"/>
              </a:rPr>
              <a:t>胡</a:t>
            </a:r>
          </a:p>
        </p:txBody>
      </p:sp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2782889" y="4437063"/>
            <a:ext cx="13684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 dirty="0">
                <a:solidFill>
                  <a:srgbClr val="FF0000"/>
                </a:solidFill>
                <a:latin typeface="楷体" charset="-122"/>
                <a:ea typeface="楷体" charset="-122"/>
                <a:cs typeface="楷体" charset="-122"/>
              </a:rPr>
              <a:t>古</a:t>
            </a:r>
          </a:p>
        </p:txBody>
      </p: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4739637" y="4437063"/>
            <a:ext cx="15113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月</a:t>
            </a:r>
          </a:p>
        </p:txBody>
      </p:sp>
      <p:sp>
        <p:nvSpPr>
          <p:cNvPr id="44075" name="Text Box 43"/>
          <p:cNvSpPr txBox="1">
            <a:spLocks noChangeArrowheads="1"/>
          </p:cNvSpPr>
          <p:nvPr/>
        </p:nvSpPr>
        <p:spPr bwMode="auto">
          <a:xfrm>
            <a:off x="9804400" y="355601"/>
            <a:ext cx="1404938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00B050"/>
                </a:solidFill>
                <a:ea typeface="华文新魏" charset="-122"/>
              </a:rPr>
              <a:t>拆</a:t>
            </a:r>
          </a:p>
          <a:p>
            <a:r>
              <a:rPr lang="zh-CN" altLang="en-US" sz="9600" dirty="0">
                <a:solidFill>
                  <a:srgbClr val="00B050"/>
                </a:solidFill>
                <a:ea typeface="华文新魏" charset="-122"/>
              </a:rPr>
              <a:t>字</a:t>
            </a:r>
          </a:p>
          <a:p>
            <a:r>
              <a:rPr lang="zh-CN" altLang="en-US" sz="9600" dirty="0">
                <a:solidFill>
                  <a:srgbClr val="00B050"/>
                </a:solidFill>
                <a:ea typeface="华文新魏" charset="-122"/>
              </a:rPr>
              <a:t>法</a:t>
            </a:r>
          </a:p>
        </p:txBody>
      </p:sp>
    </p:spTree>
    <p:extLst>
      <p:ext uri="{BB962C8B-B14F-4D97-AF65-F5344CB8AC3E}">
        <p14:creationId xmlns:p14="http://schemas.microsoft.com/office/powerpoint/2010/main" val="1980164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4" grpId="0"/>
      <p:bldP spid="3" grpId="0"/>
      <p:bldP spid="5" grpId="0"/>
      <p:bldP spid="22" grpId="0"/>
      <p:bldP spid="2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763622" y="2636839"/>
            <a:ext cx="8651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彳</a:t>
            </a:r>
            <a:r>
              <a:rPr lang="zh-CN" altLang="en-US" dirty="0">
                <a:latin typeface="KaiTi" charset="-122"/>
                <a:ea typeface="KaiTi" charset="-122"/>
                <a:cs typeface="KaiTi" charset="-122"/>
              </a:rPr>
              <a:t>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959600" y="2636839"/>
            <a:ext cx="1512888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10000" b="1" dirty="0">
                <a:solidFill>
                  <a:srgbClr val="660033"/>
                </a:solidFill>
                <a:latin typeface="楷体" charset="-122"/>
                <a:ea typeface="楷体" charset="-122"/>
                <a:cs typeface="楷体" charset="-122"/>
              </a:rPr>
              <a:t>徐</a:t>
            </a:r>
          </a:p>
        </p:txBody>
      </p: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214814" y="1557338"/>
            <a:ext cx="441325" cy="215900"/>
            <a:chOff x="2691408" y="1988840"/>
            <a:chExt cx="440432" cy="216024"/>
          </a:xfrm>
        </p:grpSpPr>
        <p:sp>
          <p:nvSpPr>
            <p:cNvPr id="7" name="燕尾形 6"/>
            <p:cNvSpPr>
              <a:spLocks noChangeArrowheads="1"/>
            </p:cNvSpPr>
            <p:nvPr/>
          </p:nvSpPr>
          <p:spPr bwMode="auto">
            <a:xfrm>
              <a:off x="269140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8" name="燕尾形 7"/>
            <p:cNvSpPr>
              <a:spLocks noChangeArrowheads="1"/>
            </p:cNvSpPr>
            <p:nvPr/>
          </p:nvSpPr>
          <p:spPr bwMode="auto">
            <a:xfrm>
              <a:off x="28354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9" name="燕尾形 8"/>
            <p:cNvSpPr>
              <a:spLocks noChangeArrowheads="1"/>
            </p:cNvSpPr>
            <p:nvPr/>
          </p:nvSpPr>
          <p:spPr bwMode="auto">
            <a:xfrm>
              <a:off x="29878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6375401" y="1557338"/>
            <a:ext cx="441325" cy="215900"/>
            <a:chOff x="4851648" y="1988840"/>
            <a:chExt cx="440432" cy="216024"/>
          </a:xfrm>
        </p:grpSpPr>
        <p:sp>
          <p:nvSpPr>
            <p:cNvPr id="11" name="燕尾形 10"/>
            <p:cNvSpPr>
              <a:spLocks noChangeArrowheads="1"/>
            </p:cNvSpPr>
            <p:nvPr/>
          </p:nvSpPr>
          <p:spPr bwMode="auto">
            <a:xfrm>
              <a:off x="485164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2" name="燕尾形 11"/>
            <p:cNvSpPr>
              <a:spLocks noChangeArrowheads="1"/>
            </p:cNvSpPr>
            <p:nvPr/>
          </p:nvSpPr>
          <p:spPr bwMode="auto">
            <a:xfrm>
              <a:off x="49956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3" name="燕尾形 12"/>
            <p:cNvSpPr>
              <a:spLocks noChangeArrowheads="1"/>
            </p:cNvSpPr>
            <p:nvPr/>
          </p:nvSpPr>
          <p:spPr bwMode="auto">
            <a:xfrm>
              <a:off x="51480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287839" y="5229225"/>
            <a:ext cx="439737" cy="215900"/>
            <a:chOff x="2763416" y="4725144"/>
            <a:chExt cx="440432" cy="216024"/>
          </a:xfrm>
        </p:grpSpPr>
        <p:sp>
          <p:nvSpPr>
            <p:cNvPr id="15" name="燕尾形 14"/>
            <p:cNvSpPr>
              <a:spLocks noChangeArrowheads="1"/>
            </p:cNvSpPr>
            <p:nvPr/>
          </p:nvSpPr>
          <p:spPr bwMode="auto">
            <a:xfrm>
              <a:off x="2763416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6" name="燕尾形 15"/>
            <p:cNvSpPr>
              <a:spLocks noChangeArrowheads="1"/>
            </p:cNvSpPr>
            <p:nvPr/>
          </p:nvSpPr>
          <p:spPr bwMode="auto">
            <a:xfrm>
              <a:off x="2907432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燕尾形 16"/>
            <p:cNvSpPr>
              <a:spLocks noChangeArrowheads="1"/>
            </p:cNvSpPr>
            <p:nvPr/>
          </p:nvSpPr>
          <p:spPr bwMode="auto">
            <a:xfrm>
              <a:off x="3059832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6311901" y="5229225"/>
            <a:ext cx="441325" cy="215900"/>
            <a:chOff x="4788024" y="4725144"/>
            <a:chExt cx="440432" cy="216024"/>
          </a:xfrm>
        </p:grpSpPr>
        <p:sp>
          <p:nvSpPr>
            <p:cNvPr id="19" name="燕尾形 18"/>
            <p:cNvSpPr>
              <a:spLocks noChangeArrowheads="1"/>
            </p:cNvSpPr>
            <p:nvPr/>
          </p:nvSpPr>
          <p:spPr bwMode="auto">
            <a:xfrm>
              <a:off x="4788024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0" name="燕尾形 19"/>
            <p:cNvSpPr>
              <a:spLocks noChangeArrowheads="1"/>
            </p:cNvSpPr>
            <p:nvPr/>
          </p:nvSpPr>
          <p:spPr bwMode="auto">
            <a:xfrm>
              <a:off x="4932040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燕尾形 20"/>
            <p:cNvSpPr>
              <a:spLocks noChangeArrowheads="1"/>
            </p:cNvSpPr>
            <p:nvPr/>
          </p:nvSpPr>
          <p:spPr bwMode="auto">
            <a:xfrm>
              <a:off x="5084440" y="4725144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11451" y="836613"/>
            <a:ext cx="1223963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 dirty="0">
                <a:solidFill>
                  <a:srgbClr val="FF0000"/>
                </a:solidFill>
                <a:latin typeface="楷体" charset="-122"/>
                <a:ea typeface="楷体" charset="-122"/>
                <a:cs typeface="楷体" charset="-122"/>
              </a:rPr>
              <a:t>口</a:t>
            </a:r>
          </a:p>
        </p:txBody>
      </p: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4295776" y="3357563"/>
            <a:ext cx="441325" cy="215900"/>
            <a:chOff x="2691408" y="1988840"/>
            <a:chExt cx="440432" cy="216024"/>
          </a:xfrm>
        </p:grpSpPr>
        <p:sp>
          <p:nvSpPr>
            <p:cNvPr id="27" name="燕尾形 26"/>
            <p:cNvSpPr>
              <a:spLocks noChangeArrowheads="1"/>
            </p:cNvSpPr>
            <p:nvPr/>
          </p:nvSpPr>
          <p:spPr bwMode="auto">
            <a:xfrm>
              <a:off x="269140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8" name="燕尾形 27"/>
            <p:cNvSpPr>
              <a:spLocks noChangeArrowheads="1"/>
            </p:cNvSpPr>
            <p:nvPr/>
          </p:nvSpPr>
          <p:spPr bwMode="auto">
            <a:xfrm>
              <a:off x="28354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9" name="燕尾形 28"/>
            <p:cNvSpPr>
              <a:spLocks noChangeArrowheads="1"/>
            </p:cNvSpPr>
            <p:nvPr/>
          </p:nvSpPr>
          <p:spPr bwMode="auto">
            <a:xfrm>
              <a:off x="298782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6375401" y="3357563"/>
            <a:ext cx="441325" cy="215900"/>
            <a:chOff x="4851648" y="1988840"/>
            <a:chExt cx="440432" cy="216024"/>
          </a:xfrm>
        </p:grpSpPr>
        <p:sp>
          <p:nvSpPr>
            <p:cNvPr id="31" name="燕尾形 30"/>
            <p:cNvSpPr>
              <a:spLocks noChangeArrowheads="1"/>
            </p:cNvSpPr>
            <p:nvPr/>
          </p:nvSpPr>
          <p:spPr bwMode="auto">
            <a:xfrm>
              <a:off x="4851648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D9EAC6"/>
                </a:gs>
                <a:gs pos="35001">
                  <a:srgbClr val="E3F0D6"/>
                </a:gs>
                <a:gs pos="100000">
                  <a:srgbClr val="F4FAEF"/>
                </a:gs>
              </a:gsLst>
              <a:lin ang="16200000" scaled="1"/>
            </a:gradFill>
            <a:ln w="9525">
              <a:solidFill>
                <a:srgbClr val="A1B28E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2" name="燕尾形 31"/>
            <p:cNvSpPr>
              <a:spLocks noChangeArrowheads="1"/>
            </p:cNvSpPr>
            <p:nvPr/>
          </p:nvSpPr>
          <p:spPr bwMode="auto">
            <a:xfrm>
              <a:off x="49956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FFBBD0"/>
                </a:gs>
                <a:gs pos="35001">
                  <a:srgbClr val="FFCFDD"/>
                </a:gs>
                <a:gs pos="100000">
                  <a:srgbClr val="FFEBF1"/>
                </a:gs>
              </a:gsLst>
              <a:lin ang="16200000" scaled="1"/>
            </a:gradFill>
            <a:ln w="9525">
              <a:solidFill>
                <a:srgbClr val="CD8DA3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燕尾形 32"/>
            <p:cNvSpPr>
              <a:spLocks noChangeArrowheads="1"/>
            </p:cNvSpPr>
            <p:nvPr/>
          </p:nvSpPr>
          <p:spPr bwMode="auto">
            <a:xfrm>
              <a:off x="5148064" y="1988840"/>
              <a:ext cx="144016" cy="216024"/>
            </a:xfrm>
            <a:prstGeom prst="chevron">
              <a:avLst>
                <a:gd name="adj" fmla="val 50000"/>
              </a:avLst>
            </a:prstGeom>
            <a:gradFill rotWithShape="1">
              <a:gsLst>
                <a:gs pos="0">
                  <a:srgbClr val="CFBAF7"/>
                </a:gs>
                <a:gs pos="35001">
                  <a:srgbClr val="DDCEF8"/>
                </a:gs>
                <a:gs pos="100000">
                  <a:srgbClr val="F1EBFD"/>
                </a:gs>
              </a:gsLst>
              <a:lin ang="16200000" scaled="1"/>
            </a:gradFill>
            <a:ln w="9525">
              <a:solidFill>
                <a:srgbClr val="9880BD"/>
              </a:solidFill>
              <a:miter lim="800000"/>
              <a:headEnd/>
              <a:tailEnd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45085" name="Text Box 29"/>
          <p:cNvSpPr txBox="1">
            <a:spLocks noChangeArrowheads="1"/>
          </p:cNvSpPr>
          <p:nvPr/>
        </p:nvSpPr>
        <p:spPr bwMode="auto">
          <a:xfrm>
            <a:off x="4854575" y="2662872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dirty="0">
                <a:latin typeface="KaiTi" charset="-122"/>
                <a:ea typeface="KaiTi" charset="-122"/>
                <a:cs typeface="KaiTi" charset="-122"/>
              </a:rPr>
              <a:t>余</a:t>
            </a:r>
          </a:p>
        </p:txBody>
      </p:sp>
      <p:sp>
        <p:nvSpPr>
          <p:cNvPr id="45086" name="Text Box 30"/>
          <p:cNvSpPr txBox="1">
            <a:spLocks noChangeArrowheads="1"/>
          </p:cNvSpPr>
          <p:nvPr/>
        </p:nvSpPr>
        <p:spPr bwMode="auto">
          <a:xfrm>
            <a:off x="4778376" y="836613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天</a:t>
            </a:r>
          </a:p>
        </p:txBody>
      </p:sp>
      <p:sp>
        <p:nvSpPr>
          <p:cNvPr id="3" name="TextBox 3"/>
          <p:cNvSpPr txBox="1">
            <a:spLocks noChangeArrowheads="1"/>
          </p:cNvSpPr>
          <p:nvPr/>
        </p:nvSpPr>
        <p:spPr bwMode="auto">
          <a:xfrm>
            <a:off x="6778503" y="836613"/>
            <a:ext cx="12969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10000" b="1" dirty="0">
                <a:solidFill>
                  <a:srgbClr val="660033"/>
                </a:solidFill>
                <a:latin typeface="楷体" charset="-122"/>
                <a:ea typeface="楷体" charset="-122"/>
                <a:cs typeface="楷体" charset="-122"/>
              </a:rPr>
              <a:t>吴</a:t>
            </a:r>
          </a:p>
        </p:txBody>
      </p:sp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6941283" y="4375915"/>
            <a:ext cx="1512887" cy="161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10000" b="1" dirty="0">
                <a:solidFill>
                  <a:srgbClr val="660033"/>
                </a:solidFill>
                <a:latin typeface="楷体" charset="-122"/>
                <a:ea typeface="楷体" charset="-122"/>
                <a:cs typeface="楷体" charset="-122"/>
              </a:rPr>
              <a:t>许</a:t>
            </a:r>
          </a:p>
        </p:txBody>
      </p:sp>
      <p:sp>
        <p:nvSpPr>
          <p:cNvPr id="22" name="TextBox 1"/>
          <p:cNvSpPr txBox="1">
            <a:spLocks noChangeArrowheads="1"/>
          </p:cNvSpPr>
          <p:nvPr/>
        </p:nvSpPr>
        <p:spPr bwMode="auto">
          <a:xfrm>
            <a:off x="2684523" y="4437064"/>
            <a:ext cx="13684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>
                <a:solidFill>
                  <a:srgbClr val="FF0000"/>
                </a:solidFill>
                <a:latin typeface="楷体" charset="-122"/>
                <a:ea typeface="楷体" charset="-122"/>
                <a:cs typeface="楷体" charset="-122"/>
              </a:rPr>
              <a:t>言</a:t>
            </a:r>
          </a:p>
        </p:txBody>
      </p:sp>
      <p:sp>
        <p:nvSpPr>
          <p:cNvPr id="23" name="TextBox 1"/>
          <p:cNvSpPr txBox="1">
            <a:spLocks noChangeArrowheads="1"/>
          </p:cNvSpPr>
          <p:nvPr/>
        </p:nvSpPr>
        <p:spPr bwMode="auto">
          <a:xfrm>
            <a:off x="4800601" y="4437064"/>
            <a:ext cx="15113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>
                <a:solidFill>
                  <a:srgbClr val="FF0000"/>
                </a:solidFill>
                <a:latin typeface="楷体" charset="-122"/>
                <a:ea typeface="楷体" charset="-122"/>
                <a:cs typeface="楷体" charset="-122"/>
              </a:rPr>
              <a:t>午</a:t>
            </a:r>
          </a:p>
        </p:txBody>
      </p:sp>
      <p:sp>
        <p:nvSpPr>
          <p:cNvPr id="45092" name="Text Box 36"/>
          <p:cNvSpPr txBox="1">
            <a:spLocks noChangeArrowheads="1"/>
          </p:cNvSpPr>
          <p:nvPr/>
        </p:nvSpPr>
        <p:spPr bwMode="auto">
          <a:xfrm>
            <a:off x="9200236" y="395289"/>
            <a:ext cx="1404938" cy="448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9600">
                <a:solidFill>
                  <a:srgbClr val="00B050"/>
                </a:solidFill>
                <a:ea typeface="华文新魏" charset="-122"/>
              </a:rPr>
              <a:t>拆</a:t>
            </a:r>
          </a:p>
          <a:p>
            <a:r>
              <a:rPr lang="zh-CN" altLang="en-US" sz="9600" dirty="0">
                <a:solidFill>
                  <a:srgbClr val="00B050"/>
                </a:solidFill>
                <a:ea typeface="华文新魏" charset="-122"/>
              </a:rPr>
              <a:t>字</a:t>
            </a:r>
          </a:p>
          <a:p>
            <a:r>
              <a:rPr lang="zh-CN" altLang="en-US" sz="9600" dirty="0">
                <a:solidFill>
                  <a:srgbClr val="00B050"/>
                </a:solidFill>
                <a:ea typeface="华文新魏" charset="-122"/>
              </a:rPr>
              <a:t>法</a:t>
            </a:r>
          </a:p>
        </p:txBody>
      </p:sp>
    </p:spTree>
    <p:extLst>
      <p:ext uri="{BB962C8B-B14F-4D97-AF65-F5344CB8AC3E}">
        <p14:creationId xmlns:p14="http://schemas.microsoft.com/office/powerpoint/2010/main" val="1073732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24" grpId="0"/>
      <p:bldP spid="3" grpId="0"/>
      <p:bldP spid="5" grpId="0"/>
      <p:bldP spid="22" grpId="0"/>
      <p:bldP spid="2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C:\Users\Administrator\Desktop\插图01\女孩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3357563"/>
            <a:ext cx="1974850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3" descr="C:\Users\Administrator\Desktop\插图01\男孩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2276475"/>
            <a:ext cx="1985963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3503614" y="1700214"/>
            <a:ext cx="1800225" cy="1368425"/>
          </a:xfrm>
          <a:prstGeom prst="wedgeRoundRectCallout">
            <a:avLst>
              <a:gd name="adj1" fmla="val -62083"/>
              <a:gd name="adj2" fmla="val 11718"/>
              <a:gd name="adj3" fmla="val 16667"/>
            </a:avLst>
          </a:prstGeom>
          <a:solidFill>
            <a:srgbClr val="809EC2"/>
          </a:solidFill>
          <a:ln w="25400">
            <a:solidFill>
              <a:srgbClr val="5C738E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5880100" y="3500438"/>
            <a:ext cx="2376488" cy="1295400"/>
          </a:xfrm>
          <a:prstGeom prst="wedgeRoundRectCallout">
            <a:avLst>
              <a:gd name="adj1" fmla="val 61755"/>
              <a:gd name="adj2" fmla="val 29657"/>
              <a:gd name="adj3" fmla="val 16667"/>
            </a:avLst>
          </a:prstGeom>
          <a:solidFill>
            <a:srgbClr val="D092A7"/>
          </a:solidFill>
          <a:ln w="25400">
            <a:solidFill>
              <a:srgbClr val="986A7A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719514" y="1557338"/>
            <a:ext cx="11525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章</a:t>
            </a:r>
            <a:endParaRPr lang="en-US" altLang="zh-CN" sz="96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1992314" y="1341438"/>
            <a:ext cx="8207375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12" name="TextBox 12"/>
          <p:cNvSpPr txBox="1">
            <a:spLocks noChangeArrowheads="1"/>
          </p:cNvSpPr>
          <p:nvPr/>
        </p:nvSpPr>
        <p:spPr bwMode="auto">
          <a:xfrm>
            <a:off x="2063751" y="260351"/>
            <a:ext cx="77057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6000" b="1">
                <a:solidFill>
                  <a:srgbClr val="C00000"/>
                </a:solidFill>
                <a:latin typeface="KaiTi" charset="-122"/>
                <a:ea typeface="KaiTi" charset="-122"/>
                <a:cs typeface="KaiTi" charset="-122"/>
              </a:rPr>
              <a:t>我会说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319963" y="3933826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endParaRPr lang="en-US" altLang="zh-CN" sz="2800">
              <a:solidFill>
                <a:schemeClr val="bg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5808663" y="3644901"/>
            <a:ext cx="247015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立早章</a:t>
            </a:r>
          </a:p>
        </p:txBody>
      </p:sp>
    </p:spTree>
    <p:extLst>
      <p:ext uri="{BB962C8B-B14F-4D97-AF65-F5344CB8AC3E}">
        <p14:creationId xmlns:p14="http://schemas.microsoft.com/office/powerpoint/2010/main" val="116358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C:\Users\Administrator\Desktop\插图01\女孩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2488" y="3357563"/>
            <a:ext cx="1974850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1" name="Picture 3" descr="C:\Users\Administrator\Desktop\插图01\男孩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388" y="2492375"/>
            <a:ext cx="1985962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3359151" y="1916114"/>
            <a:ext cx="1800225" cy="1368425"/>
          </a:xfrm>
          <a:prstGeom prst="wedgeRoundRectCallout">
            <a:avLst>
              <a:gd name="adj1" fmla="val -62083"/>
              <a:gd name="adj2" fmla="val 11718"/>
              <a:gd name="adj3" fmla="val 16667"/>
            </a:avLst>
          </a:prstGeom>
          <a:solidFill>
            <a:srgbClr val="809EC2"/>
          </a:solidFill>
          <a:ln w="25400">
            <a:solidFill>
              <a:srgbClr val="5C738E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5880100" y="3500438"/>
            <a:ext cx="2592388" cy="1295400"/>
          </a:xfrm>
          <a:prstGeom prst="wedgeRoundRectCallout">
            <a:avLst>
              <a:gd name="adj1" fmla="val 52449"/>
              <a:gd name="adj2" fmla="val 29657"/>
              <a:gd name="adj3" fmla="val 16667"/>
            </a:avLst>
          </a:prstGeom>
          <a:solidFill>
            <a:srgbClr val="D092A7"/>
          </a:solidFill>
          <a:ln w="25400">
            <a:solidFill>
              <a:srgbClr val="986A7A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32176" y="1773238"/>
            <a:ext cx="1368425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96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陈</a:t>
            </a:r>
            <a:endParaRPr lang="en-US" altLang="zh-CN" sz="960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1992314" y="1341438"/>
            <a:ext cx="8207375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8136" name="TextBox 12"/>
          <p:cNvSpPr txBox="1">
            <a:spLocks noChangeArrowheads="1"/>
          </p:cNvSpPr>
          <p:nvPr/>
        </p:nvSpPr>
        <p:spPr bwMode="auto">
          <a:xfrm>
            <a:off x="2063751" y="260351"/>
            <a:ext cx="77057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6000" b="1">
                <a:solidFill>
                  <a:srgbClr val="C00000"/>
                </a:solidFill>
                <a:latin typeface="KaiTi" charset="-122"/>
                <a:ea typeface="KaiTi" charset="-122"/>
                <a:cs typeface="KaiTi" charset="-122"/>
              </a:rPr>
              <a:t>我会说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319963" y="3933826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endParaRPr lang="en-US" altLang="zh-CN" sz="2800">
              <a:solidFill>
                <a:schemeClr val="bg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48138" name="Text Box 10"/>
          <p:cNvSpPr txBox="1">
            <a:spLocks noChangeArrowheads="1"/>
          </p:cNvSpPr>
          <p:nvPr/>
        </p:nvSpPr>
        <p:spPr bwMode="auto">
          <a:xfrm>
            <a:off x="5880101" y="3644901"/>
            <a:ext cx="2665413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耳东陈</a:t>
            </a:r>
          </a:p>
        </p:txBody>
      </p:sp>
    </p:spTree>
    <p:extLst>
      <p:ext uri="{BB962C8B-B14F-4D97-AF65-F5344CB8AC3E}">
        <p14:creationId xmlns:p14="http://schemas.microsoft.com/office/powerpoint/2010/main" val="1351744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C:\Users\Administrator\Desktop\插图01\女孩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3357563"/>
            <a:ext cx="1974850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155" name="Picture 3" descr="C:\Users\Administrator\Desktop\插图01\男孩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2463800"/>
            <a:ext cx="1985962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4079876" y="1916114"/>
            <a:ext cx="1800225" cy="1368425"/>
          </a:xfrm>
          <a:prstGeom prst="wedgeRoundRectCallout">
            <a:avLst>
              <a:gd name="adj1" fmla="val -62083"/>
              <a:gd name="adj2" fmla="val 11718"/>
              <a:gd name="adj3" fmla="val 16667"/>
            </a:avLst>
          </a:prstGeom>
          <a:solidFill>
            <a:srgbClr val="809EC2"/>
          </a:solidFill>
          <a:ln w="25400">
            <a:solidFill>
              <a:srgbClr val="5C738E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6600826" y="3500438"/>
            <a:ext cx="1655763" cy="1295400"/>
          </a:xfrm>
          <a:prstGeom prst="wedgeRoundRectCallout">
            <a:avLst>
              <a:gd name="adj1" fmla="val 66875"/>
              <a:gd name="adj2" fmla="val 29657"/>
              <a:gd name="adj3" fmla="val 16667"/>
            </a:avLst>
          </a:prstGeom>
          <a:solidFill>
            <a:srgbClr val="D092A7"/>
          </a:solidFill>
          <a:ln w="25400">
            <a:solidFill>
              <a:srgbClr val="986A7A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1992314" y="1341438"/>
            <a:ext cx="8207375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160" name="TextBox 12"/>
          <p:cNvSpPr txBox="1">
            <a:spLocks noChangeArrowheads="1"/>
          </p:cNvSpPr>
          <p:nvPr/>
        </p:nvSpPr>
        <p:spPr bwMode="auto">
          <a:xfrm>
            <a:off x="2063751" y="260351"/>
            <a:ext cx="77057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6000" b="1">
                <a:solidFill>
                  <a:srgbClr val="C00000"/>
                </a:solidFill>
                <a:latin typeface="楷体_GB2312" charset="0"/>
                <a:ea typeface="楷体_GB2312" charset="0"/>
              </a:rPr>
              <a:t>我会说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319963" y="3933826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endParaRPr lang="en-US" altLang="zh-CN" sz="2800">
              <a:solidFill>
                <a:schemeClr val="bg1"/>
              </a:solidFill>
              <a:latin typeface="楷体_GB2312" charset="0"/>
              <a:ea typeface="楷体_GB23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48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什么李？</a:t>
            </a:r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木子李。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0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16420" cy="68615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634" y="2157820"/>
            <a:ext cx="2895599" cy="2895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634" y="991534"/>
            <a:ext cx="2895599" cy="9271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538424" y="902971"/>
            <a:ext cx="14437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err="1" smtClean="0">
                <a:solidFill>
                  <a:srgbClr val="7030A0"/>
                </a:solidFill>
              </a:rPr>
              <a:t>x</a:t>
            </a:r>
            <a:r>
              <a:rPr kumimoji="1" lang="en-US" altLang="zh-CN" sz="5400" dirty="0" err="1" smtClean="0">
                <a:solidFill>
                  <a:srgbClr val="00B0F0"/>
                </a:solidFill>
              </a:rPr>
              <a:t>ìng</a:t>
            </a:r>
            <a:endParaRPr kumimoji="1" lang="zh-CN" altLang="en-US" sz="5400" dirty="0">
              <a:solidFill>
                <a:srgbClr val="00B0F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6704" y="2611893"/>
            <a:ext cx="408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smtClean="0">
                <a:latin typeface="KaiTi" charset="-122"/>
                <a:ea typeface="KaiTi" charset="-122"/>
                <a:cs typeface="KaiTi" charset="-122"/>
              </a:rPr>
              <a:t>姓名 姓氏</a:t>
            </a:r>
            <a:endParaRPr kumimoji="1" lang="zh-CN" altLang="en-US" sz="360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8038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C:\Users\Administrator\Desktop\插图01\女孩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3150" y="3576638"/>
            <a:ext cx="1974850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3" name="Picture 3" descr="C:\Users\Administrator\Desktop\插图01\男孩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1" y="2276475"/>
            <a:ext cx="1985963" cy="3652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圆角矩形标注 5"/>
          <p:cNvSpPr>
            <a:spLocks noChangeArrowheads="1"/>
          </p:cNvSpPr>
          <p:nvPr/>
        </p:nvSpPr>
        <p:spPr bwMode="auto">
          <a:xfrm>
            <a:off x="3503614" y="1700213"/>
            <a:ext cx="2376487" cy="1008062"/>
          </a:xfrm>
          <a:prstGeom prst="wedgeRoundRectCallout">
            <a:avLst>
              <a:gd name="adj1" fmla="val -59153"/>
              <a:gd name="adj2" fmla="val 33778"/>
              <a:gd name="adj3" fmla="val 16667"/>
            </a:avLst>
          </a:prstGeom>
          <a:solidFill>
            <a:srgbClr val="809EC2"/>
          </a:solidFill>
          <a:ln w="25400">
            <a:solidFill>
              <a:srgbClr val="5C738E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圆角矩形标注 7"/>
          <p:cNvSpPr>
            <a:spLocks noChangeArrowheads="1"/>
          </p:cNvSpPr>
          <p:nvPr/>
        </p:nvSpPr>
        <p:spPr bwMode="auto">
          <a:xfrm>
            <a:off x="6527800" y="2349500"/>
            <a:ext cx="2089150" cy="1079500"/>
          </a:xfrm>
          <a:prstGeom prst="wedgeRoundRectCallout">
            <a:avLst>
              <a:gd name="adj1" fmla="val 63375"/>
              <a:gd name="adj2" fmla="val 38824"/>
              <a:gd name="adj3" fmla="val 16667"/>
            </a:avLst>
          </a:prstGeom>
          <a:solidFill>
            <a:srgbClr val="D092A7"/>
          </a:solidFill>
          <a:ln w="25400">
            <a:solidFill>
              <a:srgbClr val="986A7A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432175" y="1916114"/>
            <a:ext cx="28082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400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你姓什么？</a:t>
            </a:r>
          </a:p>
        </p:txBody>
      </p: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>
            <a:off x="1992314" y="1341438"/>
            <a:ext cx="8207375" cy="0"/>
          </a:xfrm>
          <a:prstGeom prst="line">
            <a:avLst/>
          </a:prstGeom>
          <a:noFill/>
          <a:ln w="12700">
            <a:solidFill>
              <a:srgbClr val="FF0000"/>
            </a:solidFill>
            <a:prstDash val="dash"/>
            <a:round/>
            <a:headEnd/>
            <a:tailEnd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08" name="TextBox 12"/>
          <p:cNvSpPr txBox="1">
            <a:spLocks noChangeArrowheads="1"/>
          </p:cNvSpPr>
          <p:nvPr/>
        </p:nvSpPr>
        <p:spPr bwMode="auto">
          <a:xfrm>
            <a:off x="2063750" y="260351"/>
            <a:ext cx="806450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4800" b="1">
                <a:solidFill>
                  <a:srgbClr val="C00000"/>
                </a:solidFill>
                <a:latin typeface="KaiTi" charset="-122"/>
                <a:ea typeface="KaiTi" charset="-122"/>
                <a:cs typeface="KaiTi" charset="-122"/>
              </a:rPr>
              <a:t>我还有自己的方法介绍</a:t>
            </a:r>
            <a:r>
              <a:rPr lang="en-US" altLang="zh-CN" sz="4800" b="1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… …</a:t>
            </a:r>
            <a:endParaRPr lang="zh-CN" altLang="en-US" sz="4800" b="1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319963" y="3933826"/>
            <a:ext cx="184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endParaRPr lang="en-US" altLang="zh-CN" sz="2800">
              <a:solidFill>
                <a:schemeClr val="bg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1210" name="Text Box 10"/>
          <p:cNvSpPr txBox="1">
            <a:spLocks noChangeArrowheads="1"/>
          </p:cNvSpPr>
          <p:nvPr/>
        </p:nvSpPr>
        <p:spPr bwMode="auto">
          <a:xfrm>
            <a:off x="6456640" y="2535307"/>
            <a:ext cx="249299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我</a:t>
            </a:r>
            <a:r>
              <a:rPr lang="zh-CN" altLang="en-US" sz="40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姓   。</a:t>
            </a:r>
            <a:endParaRPr lang="zh-CN" altLang="en-US" sz="4000" dirty="0">
              <a:solidFill>
                <a:srgbClr val="FF000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2" name="圆角矩形标注 5"/>
          <p:cNvSpPr>
            <a:spLocks noChangeArrowheads="1"/>
          </p:cNvSpPr>
          <p:nvPr/>
        </p:nvSpPr>
        <p:spPr bwMode="auto">
          <a:xfrm>
            <a:off x="3863976" y="3644901"/>
            <a:ext cx="2087563" cy="1008063"/>
          </a:xfrm>
          <a:prstGeom prst="wedgeRoundRectCallout">
            <a:avLst>
              <a:gd name="adj1" fmla="val -49394"/>
              <a:gd name="adj2" fmla="val -78819"/>
              <a:gd name="adj3" fmla="val 16667"/>
            </a:avLst>
          </a:prstGeom>
          <a:solidFill>
            <a:srgbClr val="809EC2"/>
          </a:solidFill>
          <a:ln w="25400">
            <a:solidFill>
              <a:srgbClr val="5C738E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1212" name="Text Box 12"/>
          <p:cNvSpPr txBox="1">
            <a:spLocks noChangeArrowheads="1"/>
          </p:cNvSpPr>
          <p:nvPr/>
        </p:nvSpPr>
        <p:spPr bwMode="auto">
          <a:xfrm>
            <a:off x="3770492" y="3759270"/>
            <a:ext cx="249299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smtClean="0">
                <a:solidFill>
                  <a:srgbClr val="000099"/>
                </a:solidFill>
                <a:latin typeface="KaiTi" charset="-122"/>
                <a:ea typeface="KaiTi" charset="-122"/>
                <a:cs typeface="KaiTi" charset="-122"/>
              </a:rPr>
              <a:t>什么   </a:t>
            </a:r>
            <a:r>
              <a:rPr lang="zh-CN" altLang="en-US" sz="4000" b="1" dirty="0" smtClean="0">
                <a:solidFill>
                  <a:srgbClr val="000099"/>
                </a:solidFill>
                <a:latin typeface="KaiTi" charset="-122"/>
                <a:ea typeface="KaiTi" charset="-122"/>
                <a:cs typeface="KaiTi" charset="-122"/>
              </a:rPr>
              <a:t>？</a:t>
            </a:r>
            <a:endParaRPr lang="zh-CN" altLang="en-US" sz="4000" b="1" dirty="0">
              <a:solidFill>
                <a:srgbClr val="00009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3" name="圆角矩形标注 7"/>
          <p:cNvSpPr>
            <a:spLocks noChangeArrowheads="1"/>
          </p:cNvSpPr>
          <p:nvPr/>
        </p:nvSpPr>
        <p:spPr bwMode="auto">
          <a:xfrm>
            <a:off x="6096000" y="4076700"/>
            <a:ext cx="2305050" cy="1079500"/>
          </a:xfrm>
          <a:prstGeom prst="wedgeRoundRectCallout">
            <a:avLst>
              <a:gd name="adj1" fmla="val 72657"/>
              <a:gd name="adj2" fmla="val -46028"/>
              <a:gd name="adj3" fmla="val 16667"/>
            </a:avLst>
          </a:prstGeom>
          <a:solidFill>
            <a:srgbClr val="D092A7"/>
          </a:solidFill>
          <a:ln w="25400">
            <a:solidFill>
              <a:srgbClr val="986A7A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lt1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51214" name="Text Box 14"/>
          <p:cNvSpPr txBox="1">
            <a:spLocks noChangeArrowheads="1"/>
          </p:cNvSpPr>
          <p:nvPr/>
        </p:nvSpPr>
        <p:spPr bwMode="auto">
          <a:xfrm>
            <a:off x="6096000" y="4149726"/>
            <a:ext cx="249299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0099"/>
                </a:solidFill>
                <a:latin typeface="KaiTi" charset="-122"/>
                <a:ea typeface="KaiTi" charset="-122"/>
                <a:cs typeface="KaiTi" charset="-122"/>
              </a:rPr>
              <a:t>       。</a:t>
            </a:r>
            <a:endParaRPr lang="zh-CN" altLang="en-US" sz="4000" b="1" dirty="0">
              <a:solidFill>
                <a:srgbClr val="00009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cxnSp>
        <p:nvCxnSpPr>
          <p:cNvPr id="5" name="直线连接符 4"/>
          <p:cNvCxnSpPr/>
          <p:nvPr/>
        </p:nvCxnSpPr>
        <p:spPr>
          <a:xfrm flipV="1">
            <a:off x="7563312" y="3133344"/>
            <a:ext cx="796578" cy="1219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>
            <a:off x="6339142" y="4750872"/>
            <a:ext cx="1661939" cy="0"/>
          </a:xfrm>
          <a:prstGeom prst="line">
            <a:avLst/>
          </a:prstGeom>
          <a:ln w="38100">
            <a:solidFill>
              <a:srgbClr val="043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 flipV="1">
            <a:off x="4890295" y="4345749"/>
            <a:ext cx="796578" cy="12192"/>
          </a:xfrm>
          <a:prstGeom prst="line">
            <a:avLst/>
          </a:prstGeom>
          <a:ln w="38100">
            <a:solidFill>
              <a:srgbClr val="0432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6209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25499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</a:t>
            </a:r>
            <a:r>
              <a:rPr kumimoji="1" lang="zh-CN" altLang="en-US" sz="5400" dirty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国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72008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4848" y="593852"/>
            <a:ext cx="2060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g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u</a:t>
            </a:r>
            <a:r>
              <a:rPr kumimoji="1" lang="en-US" altLang="zh-CN" sz="4400" dirty="0" err="1" smtClean="0">
                <a:solidFill>
                  <a:srgbClr val="FF2F92"/>
                </a:solidFill>
              </a:rPr>
              <a:t>ó</a:t>
            </a:r>
            <a:endParaRPr kumimoji="1" lang="zh-CN" altLang="en-US" sz="4400" dirty="0">
              <a:solidFill>
                <a:srgbClr val="FF2F9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0592" y="4028440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囗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玉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国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21536" y="5207678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中国 国家 祖国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789052"/>
            <a:ext cx="2228382" cy="222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35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赵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714895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赵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400" dirty="0" err="1" smtClean="0">
                <a:solidFill>
                  <a:srgbClr val="FF93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o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8211" y="4043533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   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赵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Picture 4" descr="C:\Users\Administrator\Desktop\图片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731" y="4064839"/>
            <a:ext cx="957072" cy="95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5552" y="4132724"/>
            <a:ext cx="670211" cy="821619"/>
          </a:xfrm>
          <a:prstGeom prst="rect">
            <a:avLst/>
          </a:prstGeom>
        </p:spPr>
      </p:pic>
      <p:pic>
        <p:nvPicPr>
          <p:cNvPr id="11" name="Picture 4" descr="C:\Users\Administrator\Desktop\图片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883" y="5329636"/>
            <a:ext cx="957072" cy="95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2675731" y="5179030"/>
            <a:ext cx="40054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：</a:t>
            </a:r>
            <a:r>
              <a:rPr kumimoji="1" lang="zh-CN" altLang="en-US" sz="6600" dirty="0" smtClean="0">
                <a:latin typeface="KaiTi" charset="-122"/>
                <a:ea typeface="KaiTi" charset="-122"/>
                <a:cs typeface="KaiTi" charset="-122"/>
              </a:rPr>
              <a:t>走字旁</a:t>
            </a:r>
            <a:endParaRPr kumimoji="1" lang="zh-CN" altLang="en-US" sz="6600" dirty="0"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96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赵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zh</a:t>
            </a:r>
            <a:r>
              <a:rPr kumimoji="1" lang="en-US" altLang="zh-CN" sz="4400" dirty="0" err="1" smtClean="0">
                <a:solidFill>
                  <a:srgbClr val="FF93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o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10512" y="4482175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赵国 完璧归赵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66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</a:t>
            </a:r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钱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8137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钱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i</a:t>
            </a:r>
            <a:r>
              <a:rPr kumimoji="1" lang="en-US" altLang="zh-CN" sz="4400" dirty="0" err="1" smtClean="0">
                <a:solidFill>
                  <a:srgbClr val="FF2F92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dirty="0" err="1" smtClean="0">
                <a:solidFill>
                  <a:srgbClr val="FF2F92"/>
                </a:solidFill>
              </a:rPr>
              <a:t>n</a:t>
            </a:r>
            <a:endParaRPr kumimoji="1" lang="zh-CN" altLang="en-US" sz="4400" dirty="0">
              <a:solidFill>
                <a:srgbClr val="FF2F92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688336" y="4042883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 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钱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Picture 2" descr="C:\Users\Administrator\Desktop\图片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418" y="4056839"/>
            <a:ext cx="528240" cy="90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76421" y="4135215"/>
            <a:ext cx="653325" cy="90460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516418" y="5058545"/>
            <a:ext cx="400548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600" dirty="0" smtClean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：</a:t>
            </a:r>
            <a:r>
              <a:rPr kumimoji="1" lang="zh-CN" altLang="en-US" sz="6600" dirty="0" smtClean="0">
                <a:latin typeface="KaiTi" charset="-122"/>
                <a:ea typeface="KaiTi" charset="-122"/>
                <a:cs typeface="KaiTi" charset="-122"/>
              </a:rPr>
              <a:t>金字旁</a:t>
            </a:r>
            <a:endParaRPr kumimoji="1" lang="zh-CN" altLang="en-US" sz="6600" dirty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13" name="Picture 2" descr="C:\Users\Administrator\Desktop\图片5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178" y="5257167"/>
            <a:ext cx="528240" cy="90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900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钱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q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i</a:t>
            </a:r>
            <a:r>
              <a:rPr kumimoji="1" lang="en-US" altLang="zh-CN" sz="4400" dirty="0" err="1" smtClean="0">
                <a:solidFill>
                  <a:srgbClr val="FF2F92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dirty="0" err="1" smtClean="0">
                <a:solidFill>
                  <a:srgbClr val="FF2F92"/>
                </a:solidFill>
              </a:rPr>
              <a:t>n</a:t>
            </a:r>
            <a:endParaRPr kumimoji="1" lang="zh-CN" altLang="en-US" sz="4400" dirty="0">
              <a:solidFill>
                <a:srgbClr val="FF2F9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3056" y="4476158"/>
            <a:ext cx="3992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金钱 钱包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155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3" y="0"/>
            <a:ext cx="4251158" cy="6858000"/>
          </a:xfrm>
          <a:prstGeom prst="rect">
            <a:avLst/>
          </a:prstGeom>
        </p:spPr>
      </p:pic>
      <p:cxnSp>
        <p:nvCxnSpPr>
          <p:cNvPr id="5" name="直接连接符 12"/>
          <p:cNvCxnSpPr/>
          <p:nvPr/>
        </p:nvCxnSpPr>
        <p:spPr>
          <a:xfrm>
            <a:off x="1607690" y="3304927"/>
            <a:ext cx="4929222" cy="1588"/>
          </a:xfrm>
          <a:prstGeom prst="line">
            <a:avLst/>
          </a:prstGeom>
          <a:ln w="381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3"/>
          <p:cNvSpPr txBox="1"/>
          <p:nvPr/>
        </p:nvSpPr>
        <p:spPr>
          <a:xfrm>
            <a:off x="2406291" y="2289264"/>
            <a:ext cx="35004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 smtClean="0">
                <a:latin typeface="华文行楷" pitchFamily="2" charset="-122"/>
                <a:ea typeface="华文行楷" pitchFamily="2" charset="-122"/>
              </a:rPr>
              <a:t>姓氏歌   </a:t>
            </a:r>
            <a:endParaRPr lang="zh-CN" altLang="en-US" sz="6000" dirty="0"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TextBox 14"/>
          <p:cNvSpPr txBox="1"/>
          <p:nvPr/>
        </p:nvSpPr>
        <p:spPr>
          <a:xfrm>
            <a:off x="2000599" y="3413211"/>
            <a:ext cx="41434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latin typeface="华文行楷" pitchFamily="2" charset="-122"/>
                <a:ea typeface="华文行楷" pitchFamily="2" charset="-122"/>
              </a:rPr>
              <a:t>一年级语文下册</a:t>
            </a:r>
            <a:endParaRPr lang="zh-CN" altLang="en-US" sz="3200" dirty="0">
              <a:latin typeface="华文行楷" pitchFamily="2" charset="-122"/>
              <a:ea typeface="华文行楷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047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</a:t>
            </a:r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孙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918463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孙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s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ūn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50592" y="4028440"/>
            <a:ext cx="4401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孑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+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小</a:t>
            </a:r>
            <a:r>
              <a:rPr kumimoji="1" lang="en-US" altLang="zh-CN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=</a:t>
            </a:r>
            <a:r>
              <a:rPr kumimoji="1" lang="zh-CN" altLang="en-US" sz="5400" dirty="0" smtClean="0">
                <a:solidFill>
                  <a:srgbClr val="0096FF"/>
                </a:solidFill>
                <a:latin typeface="KaiTi" charset="-122"/>
                <a:ea typeface="KaiTi" charset="-122"/>
                <a:cs typeface="KaiTi" charset="-122"/>
              </a:rPr>
              <a:t>孙</a:t>
            </a:r>
            <a:endParaRPr kumimoji="1" lang="zh-CN" altLang="en-US" sz="5400" dirty="0">
              <a:solidFill>
                <a:srgbClr val="0096FF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65383" y="5127538"/>
            <a:ext cx="58003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孙子 </a:t>
            </a:r>
            <a:r>
              <a:rPr kumimoji="1" lang="zh-CN" altLang="en-US" sz="540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子孙 孙悟空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9417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周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29290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周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zh-CN" altLang="en-US" sz="44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w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ú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26624" y="4268894"/>
            <a:ext cx="507786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周末 周围 周岁 </a:t>
            </a:r>
            <a:endParaRPr kumimoji="1" lang="en-US" altLang="zh-CN" sz="5400" dirty="0" smtClean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周年 上周 一周</a:t>
            </a:r>
            <a:endParaRPr kumimoji="1" lang="en-US" altLang="zh-CN" sz="5400" dirty="0" smtClean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993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</a:t>
            </a:r>
            <a:r>
              <a:rPr kumimoji="1" lang="zh-CN" altLang="en-US" sz="5400" dirty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王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60666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4848" y="593852"/>
            <a:ext cx="2060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w</a:t>
            </a:r>
            <a:r>
              <a:rPr kumimoji="1" lang="en-US" altLang="zh-CN" sz="4400" dirty="0" err="1" smtClean="0">
                <a:solidFill>
                  <a:srgbClr val="FF93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ng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75232" y="4573694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国王 王位 王冠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789052"/>
            <a:ext cx="2228382" cy="222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060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</a:t>
            </a:r>
            <a:r>
              <a:rPr kumimoji="1" lang="zh-CN" altLang="en-US" sz="5400" dirty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方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786156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74848" y="593852"/>
            <a:ext cx="2060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 smtClean="0">
                <a:solidFill>
                  <a:srgbClr val="7030A0"/>
                </a:solidFill>
              </a:rPr>
              <a:t> 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f</a:t>
            </a:r>
            <a:r>
              <a:rPr kumimoji="1" lang="en-US" altLang="zh-CN" sz="4400" dirty="0" err="1" smtClean="0">
                <a:solidFill>
                  <a:srgbClr val="FF93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ng</a:t>
            </a:r>
            <a:endParaRPr kumimoji="1" lang="zh-CN" altLang="en-US" sz="4400" dirty="0">
              <a:solidFill>
                <a:srgbClr val="FF93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9888" y="4585886"/>
            <a:ext cx="57302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方法 </a:t>
            </a:r>
            <a:r>
              <a:rPr kumimoji="1" lang="zh-CN" altLang="en-US" sz="540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方块 正方形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789052"/>
            <a:ext cx="2228382" cy="222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798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</a:t>
            </a:r>
            <a:r>
              <a:rPr kumimoji="1" lang="zh-CN" altLang="en-US" sz="5400" dirty="0">
                <a:solidFill>
                  <a:srgbClr val="FF0000"/>
                </a:solidFill>
                <a:latin typeface="KaiTi" charset="-122"/>
                <a:ea typeface="KaiTi" charset="-122"/>
                <a:cs typeface="KaiTi" charset="-122"/>
              </a:rPr>
              <a:t>官</a:t>
            </a:r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67635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1696720"/>
            <a:ext cx="2317282" cy="21559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992" y="0"/>
            <a:ext cx="4360886" cy="7101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6914" y="593852"/>
            <a:ext cx="2228382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96768" y="1631393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latin typeface="KaiTi" charset="-122"/>
                <a:ea typeface="KaiTi" charset="-122"/>
                <a:cs typeface="KaiTi" charset="-122"/>
              </a:rPr>
              <a:t>官</a:t>
            </a:r>
            <a:endParaRPr kumimoji="1" lang="zh-CN" altLang="en-US" sz="12000" dirty="0"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82112" y="593852"/>
            <a:ext cx="17068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400" dirty="0">
                <a:solidFill>
                  <a:srgbClr val="7030A0"/>
                </a:solidFill>
              </a:rPr>
              <a:t> </a:t>
            </a:r>
            <a:r>
              <a:rPr kumimoji="1" lang="en-US" altLang="zh-CN" sz="4400" dirty="0" err="1" smtClean="0">
                <a:solidFill>
                  <a:srgbClr val="7030A0"/>
                </a:solidFill>
              </a:rPr>
              <a:t>g</a:t>
            </a:r>
            <a:r>
              <a:rPr kumimoji="1" lang="en-US" altLang="zh-CN" sz="4400" dirty="0" err="1" smtClean="0">
                <a:solidFill>
                  <a:srgbClr val="FF9300"/>
                </a:solidFill>
              </a:rPr>
              <a:t>u</a:t>
            </a:r>
            <a:r>
              <a:rPr kumimoji="1" lang="en-US" altLang="zh-CN" sz="4400" dirty="0" err="1" smtClean="0">
                <a:solidFill>
                  <a:srgbClr val="FF2F92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kumimoji="1" lang="en-US" altLang="zh-CN" sz="4400" dirty="0" err="1" smtClean="0">
                <a:solidFill>
                  <a:srgbClr val="FF2F92"/>
                </a:solidFill>
              </a:rPr>
              <a:t>n</a:t>
            </a:r>
            <a:endParaRPr kumimoji="1" lang="zh-CN" altLang="en-US" sz="4400" dirty="0">
              <a:solidFill>
                <a:srgbClr val="FF2F9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35715" y="4488350"/>
            <a:ext cx="50596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当官 </a:t>
            </a:r>
            <a:r>
              <a:rPr kumimoji="1" lang="zh-CN" altLang="en-US" sz="540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官兵 官位</a:t>
            </a:r>
            <a:endParaRPr kumimoji="1" lang="zh-CN" altLang="en-US" sz="54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351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966" y="2364751"/>
            <a:ext cx="2576068" cy="239672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7966" y="1428506"/>
            <a:ext cx="2470658" cy="9271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157984" y="2593615"/>
            <a:ext cx="819302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solidFill>
                  <a:srgbClr val="FF7E79"/>
                </a:solidFill>
                <a:latin typeface="KaiTi" charset="-122"/>
                <a:ea typeface="KaiTi" charset="-122"/>
                <a:cs typeface="KaiTi" charset="-122"/>
              </a:rPr>
              <a:t> 姓    歌</a:t>
            </a:r>
            <a:endParaRPr kumimoji="1" lang="zh-CN" altLang="en-US" sz="12000" dirty="0">
              <a:solidFill>
                <a:srgbClr val="FF7E79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66944" y="2459504"/>
            <a:ext cx="16581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0" dirty="0" smtClean="0">
                <a:solidFill>
                  <a:srgbClr val="00B050"/>
                </a:solidFill>
                <a:latin typeface="KaiTi" charset="-122"/>
                <a:ea typeface="KaiTi" charset="-122"/>
                <a:cs typeface="KaiTi" charset="-122"/>
              </a:rPr>
              <a:t>氏</a:t>
            </a:r>
            <a:endParaRPr kumimoji="1" lang="zh-CN" altLang="en-US" sz="12000" dirty="0">
              <a:solidFill>
                <a:srgbClr val="00B050"/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3936" y="1428507"/>
            <a:ext cx="1298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smtClean="0">
                <a:solidFill>
                  <a:srgbClr val="0432FF"/>
                </a:solidFill>
              </a:rPr>
              <a:t>shì</a:t>
            </a:r>
            <a:endParaRPr kumimoji="1" lang="zh-CN" altLang="en-US" sz="4400" dirty="0">
              <a:solidFill>
                <a:srgbClr val="0432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98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693664" y="1305341"/>
            <a:ext cx="641299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54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5400" dirty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66893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6000" b="1">
                <a:solidFill>
                  <a:srgbClr val="000099"/>
                </a:solidFill>
              </a:rPr>
              <a:t>猜一猜</a:t>
            </a:r>
          </a:p>
        </p:txBody>
      </p:sp>
      <p:sp>
        <p:nvSpPr>
          <p:cNvPr id="54275" name="Rectangle 3"/>
          <p:cNvSpPr>
            <a:spLocks noGrp="1"/>
          </p:cNvSpPr>
          <p:nvPr>
            <p:ph type="body" idx="1"/>
          </p:nvPr>
        </p:nvSpPr>
        <p:spPr>
          <a:xfrm>
            <a:off x="1992313" y="2133601"/>
            <a:ext cx="8229600" cy="30527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四四方方一个框，里面住着小玉儿。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6940550" y="4464050"/>
            <a:ext cx="24257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/>
              <a:t>谜底：国</a:t>
            </a:r>
          </a:p>
        </p:txBody>
      </p:sp>
    </p:spTree>
    <p:extLst>
      <p:ext uri="{BB962C8B-B14F-4D97-AF65-F5344CB8AC3E}">
        <p14:creationId xmlns:p14="http://schemas.microsoft.com/office/powerpoint/2010/main" val="1086991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  <p:bldP spid="54275" grpId="0" build="p"/>
      <p:bldP spid="5427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周</a:t>
            </a:r>
          </a:p>
        </p:txBody>
      </p:sp>
    </p:spTree>
    <p:extLst>
      <p:ext uri="{BB962C8B-B14F-4D97-AF65-F5344CB8AC3E}">
        <p14:creationId xmlns:p14="http://schemas.microsoft.com/office/powerpoint/2010/main" val="12525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张</a:t>
            </a:r>
          </a:p>
        </p:txBody>
      </p:sp>
    </p:spTree>
    <p:extLst>
      <p:ext uri="{BB962C8B-B14F-4D97-AF65-F5344CB8AC3E}">
        <p14:creationId xmlns:p14="http://schemas.microsoft.com/office/powerpoint/2010/main" val="68514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6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王</a:t>
            </a:r>
          </a:p>
        </p:txBody>
      </p:sp>
    </p:spTree>
    <p:extLst>
      <p:ext uri="{BB962C8B-B14F-4D97-AF65-F5344CB8AC3E}">
        <p14:creationId xmlns:p14="http://schemas.microsoft.com/office/powerpoint/2010/main" val="47574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0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钱</a:t>
            </a:r>
          </a:p>
        </p:txBody>
      </p:sp>
    </p:spTree>
    <p:extLst>
      <p:ext uri="{BB962C8B-B14F-4D97-AF65-F5344CB8AC3E}">
        <p14:creationId xmlns:p14="http://schemas.microsoft.com/office/powerpoint/2010/main" val="72501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4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氏</a:t>
            </a:r>
          </a:p>
        </p:txBody>
      </p:sp>
    </p:spTree>
    <p:extLst>
      <p:ext uri="{BB962C8B-B14F-4D97-AF65-F5344CB8AC3E}">
        <p14:creationId xmlns:p14="http://schemas.microsoft.com/office/powerpoint/2010/main" val="53403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8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官</a:t>
            </a:r>
          </a:p>
        </p:txBody>
      </p:sp>
    </p:spTree>
    <p:extLst>
      <p:ext uri="{BB962C8B-B14F-4D97-AF65-F5344CB8AC3E}">
        <p14:creationId xmlns:p14="http://schemas.microsoft.com/office/powerpoint/2010/main" val="1196454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2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古</a:t>
            </a:r>
          </a:p>
        </p:txBody>
      </p:sp>
    </p:spTree>
    <p:extLst>
      <p:ext uri="{BB962C8B-B14F-4D97-AF65-F5344CB8AC3E}">
        <p14:creationId xmlns:p14="http://schemas.microsoft.com/office/powerpoint/2010/main" val="191310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孙</a:t>
            </a:r>
          </a:p>
        </p:txBody>
      </p:sp>
    </p:spTree>
    <p:extLst>
      <p:ext uri="{BB962C8B-B14F-4D97-AF65-F5344CB8AC3E}">
        <p14:creationId xmlns:p14="http://schemas.microsoft.com/office/powerpoint/2010/main" val="1494237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3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59243" y="58845"/>
            <a:ext cx="495829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36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3600" dirty="0" smtClean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8096" y="1997838"/>
            <a:ext cx="1450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smtClean="0">
                <a:solidFill>
                  <a:srgbClr val="FF7E79"/>
                </a:solidFill>
                <a:latin typeface="STXingkai" charset="-122"/>
                <a:ea typeface="STXingkai" charset="-122"/>
                <a:cs typeface="STXingkai" charset="-122"/>
              </a:rPr>
              <a:t>姓氏歌</a:t>
            </a:r>
            <a:endParaRPr kumimoji="1" lang="zh-CN" altLang="en-US" sz="6000">
              <a:solidFill>
                <a:srgbClr val="FF7E79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8692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0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李</a:t>
            </a:r>
          </a:p>
        </p:txBody>
      </p:sp>
    </p:spTree>
    <p:extLst>
      <p:ext uri="{BB962C8B-B14F-4D97-AF65-F5344CB8AC3E}">
        <p14:creationId xmlns:p14="http://schemas.microsoft.com/office/powerpoint/2010/main" val="968028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吴</a:t>
            </a:r>
          </a:p>
        </p:txBody>
      </p:sp>
    </p:spTree>
    <p:extLst>
      <p:ext uri="{BB962C8B-B14F-4D97-AF65-F5344CB8AC3E}">
        <p14:creationId xmlns:p14="http://schemas.microsoft.com/office/powerpoint/2010/main" val="324032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8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姓</a:t>
            </a:r>
          </a:p>
        </p:txBody>
      </p:sp>
    </p:spTree>
    <p:extLst>
      <p:ext uri="{BB962C8B-B14F-4D97-AF65-F5344CB8AC3E}">
        <p14:creationId xmlns:p14="http://schemas.microsoft.com/office/powerpoint/2010/main" val="23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Administrator\Desktop\插图02\14-15101411455K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2" t="12489" r="4105" b="8829"/>
          <a:stretch>
            <a:fillRect/>
          </a:stretch>
        </p:blipFill>
        <p:spPr bwMode="auto">
          <a:xfrm>
            <a:off x="1524000" y="1989139"/>
            <a:ext cx="4679950" cy="4535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2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0013" y="476250"/>
            <a:ext cx="1803400" cy="196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C:\Users\Administrator\Desktop\插图02\书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1176" y="1549400"/>
            <a:ext cx="4537075" cy="4471988"/>
          </a:xfrm>
          <a:prstGeom prst="rect">
            <a:avLst/>
          </a:prstGeom>
          <a:noFill/>
          <a:ln>
            <a:noFill/>
          </a:ln>
          <a:effectLst>
            <a:outerShdw blurRad="63500" dist="38100" dir="5400000" algn="t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959600" y="2060575"/>
            <a:ext cx="274955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20000">
                <a:latin typeface="楷体" charset="-122"/>
                <a:ea typeface="楷体" charset="-122"/>
                <a:cs typeface="楷体" charset="-122"/>
              </a:rPr>
              <a:t>赵</a:t>
            </a:r>
          </a:p>
        </p:txBody>
      </p:sp>
    </p:spTree>
    <p:extLst>
      <p:ext uri="{BB962C8B-B14F-4D97-AF65-F5344CB8AC3E}">
        <p14:creationId xmlns:p14="http://schemas.microsoft.com/office/powerpoint/2010/main" val="182901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3" y="0"/>
            <a:ext cx="4251158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759243" y="58845"/>
            <a:ext cx="495829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endParaRPr kumimoji="1" lang="en-US" altLang="zh-CN" sz="3600" dirty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中国姓氏有很多，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赵、钱、孙、李，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周、吴、郑、王，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诸葛、东方，</a:t>
            </a:r>
            <a:endParaRPr kumimoji="1" lang="en-US" altLang="zh-CN" sz="36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3600" dirty="0" smtClean="0">
                <a:latin typeface="KaiTi" charset="-122"/>
                <a:ea typeface="KaiTi" charset="-122"/>
                <a:cs typeface="KaiTi" charset="-122"/>
              </a:rPr>
              <a:t>上官、欧阳</a:t>
            </a:r>
            <a:r>
              <a:rPr kumimoji="1" lang="en-US" altLang="zh-CN" sz="3600" dirty="0" smtClean="0">
                <a:latin typeface="KaiTi" charset="-122"/>
                <a:ea typeface="KaiTi" charset="-122"/>
                <a:cs typeface="KaiTi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8096" y="1997838"/>
            <a:ext cx="145084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6000" dirty="0" smtClean="0">
                <a:solidFill>
                  <a:srgbClr val="FF7E79"/>
                </a:solidFill>
                <a:latin typeface="STXingkai" charset="-122"/>
                <a:ea typeface="STXingkai" charset="-122"/>
                <a:cs typeface="STXingkai" charset="-122"/>
              </a:rPr>
              <a:t>姓氏歌</a:t>
            </a:r>
            <a:endParaRPr kumimoji="1" lang="zh-CN" altLang="en-US" sz="6000" dirty="0">
              <a:solidFill>
                <a:srgbClr val="FF7E79"/>
              </a:solidFill>
              <a:latin typeface="STXingkai" charset="-122"/>
              <a:ea typeface="STXingkai" charset="-122"/>
              <a:cs typeface="STXingkai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014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13039" y="1938751"/>
            <a:ext cx="13144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 dirty="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姓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522726" y="1938751"/>
            <a:ext cx="13144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氏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05427" y="1938751"/>
            <a:ext cx="131286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李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115114" y="1938751"/>
            <a:ext cx="1312862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张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412102" y="1938751"/>
            <a:ext cx="131286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古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707502" y="1931426"/>
            <a:ext cx="1312863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吴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230502" y="4241991"/>
            <a:ext cx="131286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40189" y="4241991"/>
            <a:ext cx="13128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钱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822889" y="4241991"/>
            <a:ext cx="13128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孙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132577" y="4241991"/>
            <a:ext cx="1312863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周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427976" y="4241991"/>
            <a:ext cx="1314450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王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8724964" y="4241991"/>
            <a:ext cx="13128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zh-CN" altLang="en-US" sz="8800">
                <a:solidFill>
                  <a:schemeClr val="tx1">
                    <a:lumMod val="95000"/>
                    <a:lumOff val="5000"/>
                  </a:schemeClr>
                </a:solidFill>
                <a:latin typeface="楷体" charset="-122"/>
                <a:ea typeface="楷体" charset="-122"/>
                <a:cs typeface="楷体" charset="-122"/>
              </a:rPr>
              <a:t>官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12072" y="1737095"/>
            <a:ext cx="104933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smtClean="0">
                <a:solidFill>
                  <a:srgbClr val="FF0000"/>
                </a:solidFill>
                <a:latin typeface="+mn-lt"/>
              </a:rPr>
              <a:t>xìng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828351" y="1738029"/>
            <a:ext cx="88721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smtClean="0">
                <a:solidFill>
                  <a:srgbClr val="FF0000"/>
                </a:solidFill>
                <a:latin typeface="+mn-lt"/>
              </a:rPr>
              <a:t>shì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243497" y="1738028"/>
            <a:ext cx="646706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smtClean="0">
                <a:solidFill>
                  <a:srgbClr val="FF0000"/>
                </a:solidFill>
                <a:latin typeface="+mn-lt"/>
              </a:rPr>
              <a:t>lǐ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206336" y="1737095"/>
            <a:ext cx="1373581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zh</a:t>
            </a:r>
            <a:r>
              <a:rPr lang="en-US" altLang="zh-CN" sz="2800" dirty="0" err="1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ng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763636" y="1737095"/>
            <a:ext cx="88899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smtClean="0">
                <a:solidFill>
                  <a:srgbClr val="FF0000"/>
                </a:solidFill>
                <a:latin typeface="+mn-lt"/>
              </a:rPr>
              <a:t>gǔ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9033541" y="1751243"/>
            <a:ext cx="970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smtClean="0">
                <a:solidFill>
                  <a:srgbClr val="FF0000"/>
                </a:solidFill>
                <a:latin typeface="+mn-lt"/>
              </a:rPr>
              <a:t>wú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460037" y="3859261"/>
            <a:ext cx="10493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zh</a:t>
            </a:r>
            <a:r>
              <a:rPr lang="en-US" altLang="zh-CN" sz="2800" dirty="0" err="1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à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o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828351" y="3859262"/>
            <a:ext cx="96916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+mn-lt"/>
              </a:rPr>
              <a:t>qián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114793" y="3860195"/>
            <a:ext cx="1049338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smtClean="0">
                <a:solidFill>
                  <a:srgbClr val="FF0000"/>
                </a:solidFill>
                <a:latin typeface="+mn-lt"/>
              </a:rPr>
              <a:t>sūn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348477" y="3859262"/>
            <a:ext cx="105111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>
                <a:solidFill>
                  <a:srgbClr val="FF0000"/>
                </a:solidFill>
                <a:latin typeface="+mn-lt"/>
              </a:rPr>
              <a:t>zhōu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7588117" y="3859262"/>
            <a:ext cx="113128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w</a:t>
            </a:r>
            <a:r>
              <a:rPr lang="en-US" altLang="zh-CN" sz="2800" dirty="0" err="1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á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ng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867051" y="3859262"/>
            <a:ext cx="10493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charset="0"/>
                <a:ea typeface="宋体" charset="-122"/>
              </a:defRPr>
            </a:lvl9pPr>
          </a:lstStyle>
          <a:p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gu</a:t>
            </a:r>
            <a:r>
              <a:rPr lang="en-US" altLang="zh-CN" sz="2800" dirty="0" err="1">
                <a:solidFill>
                  <a:srgbClr val="FF0000"/>
                </a:solidFill>
                <a:latin typeface="SimSun" charset="-122"/>
                <a:ea typeface="SimSun" charset="-122"/>
                <a:cs typeface="SimSun" charset="-122"/>
              </a:rPr>
              <a:t>ā</a:t>
            </a:r>
            <a:r>
              <a:rPr lang="en-US" altLang="zh-CN" sz="2800" dirty="0" err="1">
                <a:solidFill>
                  <a:srgbClr val="FF0000"/>
                </a:solidFill>
                <a:latin typeface="+mn-lt"/>
              </a:rPr>
              <a:t>n</a:t>
            </a:r>
            <a:endParaRPr lang="zh-CN" altLang="en-US" sz="2800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16411" name="Picture 3" descr="C:\Users\Administrator\Desktop\插图01\学习0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732" y="430912"/>
            <a:ext cx="779462" cy="84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文本框 27"/>
          <p:cNvSpPr txBox="1"/>
          <p:nvPr/>
        </p:nvSpPr>
        <p:spPr>
          <a:xfrm>
            <a:off x="1171194" y="439109"/>
            <a:ext cx="27825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smtClean="0">
                <a:solidFill>
                  <a:srgbClr val="00B0F0"/>
                </a:solidFill>
              </a:rPr>
              <a:t>读一读</a:t>
            </a:r>
            <a:endParaRPr kumimoji="1" lang="zh-CN" altLang="en-US" sz="480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577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你姓什么？我姓李。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solidFill>
                <a:schemeClr val="tx1">
                  <a:lumMod val="95000"/>
                  <a:lumOff val="5000"/>
                </a:schemeClr>
              </a:solidFill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20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9472" y="889843"/>
            <a:ext cx="757123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你姓</a:t>
            </a:r>
            <a:r>
              <a:rPr kumimoji="1" lang="zh-CN" altLang="en-US" sz="5400" dirty="0" smtClean="0">
                <a:solidFill>
                  <a:srgbClr val="00B0F0"/>
                </a:solidFill>
                <a:latin typeface="KaiTi" charset="-122"/>
                <a:ea typeface="KaiTi" charset="-122"/>
                <a:cs typeface="KaiTi" charset="-122"/>
              </a:rPr>
              <a:t>什么</a:t>
            </a:r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？我姓李。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什么李？木子李。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他姓什么？他姓张。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什么张？弓长张。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古月胡，口天吴，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  <a:p>
            <a:r>
              <a:rPr kumimoji="1" lang="zh-CN" altLang="en-US" sz="5400" dirty="0" smtClean="0">
                <a:latin typeface="KaiTi" charset="-122"/>
                <a:ea typeface="KaiTi" charset="-122"/>
                <a:cs typeface="KaiTi" charset="-122"/>
              </a:rPr>
              <a:t>双人徐，言午许。</a:t>
            </a:r>
            <a:endParaRPr kumimoji="1" lang="en-US" altLang="zh-CN" sz="5400" dirty="0" smtClean="0">
              <a:latin typeface="KaiTi" charset="-122"/>
              <a:ea typeface="KaiTi" charset="-122"/>
              <a:cs typeface="KaiTi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842" y="0"/>
            <a:ext cx="42511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14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1075</Words>
  <Application>Microsoft Macintosh PowerPoint</Application>
  <PresentationFormat>宽屏</PresentationFormat>
  <Paragraphs>289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6" baseType="lpstr">
      <vt:lpstr>DengXian</vt:lpstr>
      <vt:lpstr>DengXian Light</vt:lpstr>
      <vt:lpstr>KaiTi</vt:lpstr>
      <vt:lpstr>SimSun</vt:lpstr>
      <vt:lpstr>STXingkai</vt:lpstr>
      <vt:lpstr>华文行楷</vt:lpstr>
      <vt:lpstr>华文新魏</vt:lpstr>
      <vt:lpstr>楷体</vt:lpstr>
      <vt:lpstr>楷体_GB2312</vt:lpstr>
      <vt:lpstr>宋体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猜一猜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刘伊宁</dc:creator>
  <cp:lastModifiedBy>刘伊宁</cp:lastModifiedBy>
  <cp:revision>31</cp:revision>
  <dcterms:created xsi:type="dcterms:W3CDTF">2017-02-14T01:51:19Z</dcterms:created>
  <dcterms:modified xsi:type="dcterms:W3CDTF">2017-02-15T00:24:50Z</dcterms:modified>
</cp:coreProperties>
</file>