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88" r:id="rId3"/>
    <p:sldId id="290" r:id="rId4"/>
    <p:sldId id="291" r:id="rId5"/>
    <p:sldId id="292" r:id="rId6"/>
    <p:sldId id="294" r:id="rId7"/>
    <p:sldId id="304" r:id="rId8"/>
    <p:sldId id="305" r:id="rId9"/>
    <p:sldId id="306" r:id="rId10"/>
    <p:sldId id="295" r:id="rId11"/>
    <p:sldId id="296" r:id="rId12"/>
    <p:sldId id="297" r:id="rId13"/>
    <p:sldId id="298" r:id="rId14"/>
    <p:sldId id="299" r:id="rId15"/>
    <p:sldId id="300" r:id="rId16"/>
    <p:sldId id="303" r:id="rId17"/>
    <p:sldId id="281" r:id="rId18"/>
    <p:sldId id="283" r:id="rId19"/>
    <p:sldId id="285" r:id="rId20"/>
    <p:sldId id="302" r:id="rId21"/>
    <p:sldId id="280" r:id="rId22"/>
    <p:sldId id="286" r:id="rId23"/>
    <p:sldId id="287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00"/>
    <a:srgbClr val="0000FF"/>
    <a:srgbClr val="FFFF00"/>
    <a:srgbClr val="FF99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171" autoAdjust="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B3D8F-9F6D-4684-9BC4-4754C20182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982C3-6151-4F80-9FC8-0F49BA8DFC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680BF-AD6F-4D9E-A860-6C3309EE07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E461C-3184-4D40-ACFE-9339E22FD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4CAAD-8E64-4626-BD95-BC679BFEDC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28F15-66B7-4EB1-B33A-C0CF82E169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79AFA-E589-47ED-93AF-BCF4174833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D3A83-B2E6-4BDF-9D74-A42C7AA271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385DD-77ED-4493-BDF9-5DB4B020CB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2BA77-6342-4D8E-851D-CCDF1CDE79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BF3E-D5B0-496A-972C-5D1D45CCEC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ADDF5-EEBC-4906-9255-7E3A70FE41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A82E00B-F1CB-4874-A705-58889289DC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ndAc>
      <p:stSnd>
        <p:snd r:embed="rId14" name="chimes.wav" builtIn="1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zks.cn/xzks/nbookcontent.php?id=201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zks.cn/xzks/nbookcontent.php?id=201" TargetMode="Externa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42988" y="549275"/>
            <a:ext cx="690245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一位老师不开口，</a:t>
            </a:r>
          </a:p>
          <a:p>
            <a:r>
              <a:rPr lang="zh-CN" altLang="en-US" sz="6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肚里学问样样有。</a:t>
            </a:r>
          </a:p>
          <a:p>
            <a:r>
              <a:rPr lang="zh-CN" altLang="en-US" sz="6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谁要有事请教它，</a:t>
            </a:r>
          </a:p>
          <a:p>
            <a:r>
              <a:rPr lang="zh-CN" altLang="en-US" sz="6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还得自己去动手 </a:t>
            </a:r>
          </a:p>
        </p:txBody>
      </p:sp>
      <p:sp>
        <p:nvSpPr>
          <p:cNvPr id="3075" name="Line 4"/>
          <p:cNvSpPr>
            <a:spLocks noChangeShapeType="1"/>
          </p:cNvSpPr>
          <p:nvPr/>
        </p:nvSpPr>
        <p:spPr bwMode="auto">
          <a:xfrm>
            <a:off x="3419475" y="60928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4140200" y="5300663"/>
            <a:ext cx="235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（ 字典）</a:t>
            </a:r>
          </a:p>
        </p:txBody>
      </p:sp>
      <p:pic>
        <p:nvPicPr>
          <p:cNvPr id="52230" name="Picture 6" descr="2905b008bf94f4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4581525"/>
            <a:ext cx="15303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7956550" y="1268413"/>
            <a:ext cx="61118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b="1">
                <a:solidFill>
                  <a:schemeClr val="hlink"/>
                </a:solidFill>
              </a:rPr>
              <a:t>猜一学习用品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音序查字法的步骤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smtClean="0"/>
              <a:t>                      </a:t>
            </a:r>
          </a:p>
          <a:p>
            <a:pPr eaLnBrk="1" hangingPunct="1"/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en-US" altLang="zh-CN" sz="1800" i="1" smtClean="0">
                <a:solidFill>
                  <a:srgbClr val="0066FF"/>
                </a:solidFill>
                <a:ea typeface="楷体_GB2312" pitchFamily="49" charset="-122"/>
              </a:rPr>
              <a:t>                                                                                       </a:t>
            </a:r>
          </a:p>
          <a:p>
            <a:pPr eaLnBrk="1" hangingPunct="1">
              <a:buFontTx/>
              <a:buNone/>
            </a:pPr>
            <a:r>
              <a:rPr lang="en-US" altLang="zh-CN" sz="1800" i="1" smtClean="0">
                <a:solidFill>
                  <a:srgbClr val="0066FF"/>
                </a:solidFill>
                <a:ea typeface="楷体_GB2312" pitchFamily="49" charset="-122"/>
              </a:rPr>
              <a:t>                                               </a:t>
            </a:r>
            <a:r>
              <a:rPr lang="zh-CN" altLang="en-US" sz="2400" i="1" smtClean="0">
                <a:solidFill>
                  <a:srgbClr val="0066FF"/>
                </a:solidFill>
                <a:ea typeface="楷体_GB2312" pitchFamily="49" charset="-122"/>
              </a:rPr>
              <a:t>小朋友们，我来告诉你们用</a:t>
            </a:r>
          </a:p>
          <a:p>
            <a:pPr eaLnBrk="1" hangingPunct="1">
              <a:buFontTx/>
              <a:buNone/>
            </a:pPr>
            <a:endParaRPr lang="zh-CN" altLang="en-US" sz="2400" i="1" smtClean="0">
              <a:solidFill>
                <a:srgbClr val="0066FF"/>
              </a:solidFill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2000" i="1" smtClean="0">
                <a:solidFill>
                  <a:srgbClr val="0066FF"/>
                </a:solidFill>
                <a:ea typeface="楷体_GB2312" pitchFamily="49" charset="-122"/>
              </a:rPr>
              <a:t>                                                        </a:t>
            </a:r>
            <a:r>
              <a:rPr lang="zh-CN" altLang="en-US" sz="2400" i="1" smtClean="0">
                <a:solidFill>
                  <a:srgbClr val="0066FF"/>
                </a:solidFill>
                <a:ea typeface="楷体_GB2312" pitchFamily="49" charset="-122"/>
              </a:rPr>
              <a:t>音序法查字典的步骤噢！</a:t>
            </a:r>
          </a:p>
        </p:txBody>
      </p:sp>
      <p:pic>
        <p:nvPicPr>
          <p:cNvPr id="12292" name="Picture 4" descr="2009102711265329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628775"/>
            <a:ext cx="30241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步骤一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）认清所查字的音节，确定音序。</a:t>
            </a:r>
          </a:p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FF33CC"/>
                </a:solidFill>
              </a:rPr>
              <a:t>例：多  （</a:t>
            </a:r>
            <a:r>
              <a:rPr lang="en-US" altLang="zh-CN" smtClean="0">
                <a:solidFill>
                  <a:srgbClr val="FF33CC"/>
                </a:solidFill>
              </a:rPr>
              <a:t>Duo</a:t>
            </a:r>
            <a:r>
              <a:rPr lang="zh-CN" altLang="en-US" smtClean="0">
                <a:solidFill>
                  <a:srgbClr val="FF33CC"/>
                </a:solidFill>
              </a:rPr>
              <a:t>）</a:t>
            </a:r>
          </a:p>
          <a:p>
            <a:pPr eaLnBrk="1" hangingPunct="1">
              <a:buFontTx/>
              <a:buNone/>
            </a:pPr>
            <a:endParaRPr lang="zh-CN" altLang="en-US" smtClean="0"/>
          </a:p>
          <a:p>
            <a:pPr eaLnBrk="1" hangingPunct="1">
              <a:buFontTx/>
              <a:buNone/>
            </a:pPr>
            <a:endParaRPr lang="en-US" altLang="zh-CN" smtClean="0"/>
          </a:p>
        </p:txBody>
      </p:sp>
      <p:pic>
        <p:nvPicPr>
          <p:cNvPr id="13316" name="Picture 4" descr="img0503_210042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916113"/>
            <a:ext cx="41052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步骤二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）在字典前面的</a:t>
            </a:r>
            <a:r>
              <a:rPr lang="zh-CN" altLang="en-US" smtClean="0">
                <a:solidFill>
                  <a:srgbClr val="FF33CC"/>
                </a:solidFill>
              </a:rPr>
              <a:t>“汉语拼音音节索引”</a:t>
            </a:r>
            <a:r>
              <a:rPr lang="zh-CN" altLang="en-US" smtClean="0"/>
              <a:t>中该音序下找到该音节，并记下该音节右边所表明的</a:t>
            </a:r>
            <a:r>
              <a:rPr lang="zh-CN" altLang="en-US" smtClean="0">
                <a:solidFill>
                  <a:srgbClr val="FF33CC"/>
                </a:solidFill>
              </a:rPr>
              <a:t>页码</a:t>
            </a:r>
            <a:r>
              <a:rPr lang="zh-CN" altLang="en-US" smtClean="0"/>
              <a:t>。</a:t>
            </a:r>
          </a:p>
          <a:p>
            <a:pPr eaLnBrk="1" hangingPunct="1">
              <a:buFontTx/>
              <a:buNone/>
            </a:pPr>
            <a:endParaRPr lang="en-US" altLang="zh-CN" smtClean="0"/>
          </a:p>
        </p:txBody>
      </p:sp>
      <p:pic>
        <p:nvPicPr>
          <p:cNvPr id="14340" name="Picture 4" descr="img0503_2109268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2133600"/>
            <a:ext cx="3384550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步骤三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）根据音节后注明的页码，从正文中找出该音节，再查找要查的字。</a:t>
            </a:r>
          </a:p>
          <a:p>
            <a:pPr eaLnBrk="1" hangingPunct="1">
              <a:buFontTx/>
              <a:buNone/>
            </a:pPr>
            <a:endParaRPr lang="en-US" altLang="zh-CN" smtClean="0"/>
          </a:p>
        </p:txBody>
      </p:sp>
      <p:pic>
        <p:nvPicPr>
          <p:cNvPr id="15364" name="Picture 4" descr="img0503_2109599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2205038"/>
            <a:ext cx="4248150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FF3300"/>
                </a:solidFill>
              </a:rPr>
              <a:t>1+1+1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zh-CN" altLang="zh-CN" smtClean="0"/>
          </a:p>
        </p:txBody>
      </p:sp>
      <p:pic>
        <p:nvPicPr>
          <p:cNvPr id="16388" name="Picture 4" descr="img0503_2016055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25538"/>
            <a:ext cx="78486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我记口诀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86238" cy="19732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zh-CN" sz="2000" dirty="0" smtClean="0">
              <a:solidFill>
                <a:srgbClr val="FF33CC"/>
              </a:solidFill>
              <a:ea typeface="楷体_GB2312" pitchFamily="49" charset="-122"/>
            </a:endParaRPr>
          </a:p>
        </p:txBody>
      </p:sp>
      <p:pic>
        <p:nvPicPr>
          <p:cNvPr id="17412" name="Picture 4" descr="img0503_2016055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3789363"/>
            <a:ext cx="4392613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714349" y="1484313"/>
            <a:ext cx="750099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       </a:t>
            </a:r>
            <a:endParaRPr lang="en-US" altLang="zh-CN" dirty="0"/>
          </a:p>
          <a:p>
            <a:r>
              <a:rPr lang="zh-CN" altLang="en-US" sz="3600" dirty="0"/>
              <a:t>音序查字要牢记，先把大写字母找。字母下面找音节，看看它在第几页。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未命名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25538"/>
            <a:ext cx="84978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987675" y="260350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汉语拼音字母表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9810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4000" smtClean="0"/>
              <a:t>              </a:t>
            </a:r>
            <a:r>
              <a:rPr lang="zh-CN" altLang="en-US" sz="4000" smtClean="0"/>
              <a:t>我想知道“</a:t>
            </a:r>
            <a:r>
              <a:rPr lang="en-US" altLang="zh-CN" sz="4000" b="1" smtClean="0"/>
              <a:t>yǎnɡ”</a:t>
            </a:r>
            <a:r>
              <a:rPr lang="en-US" altLang="zh-CN" sz="4000" smtClean="0"/>
              <a:t> </a:t>
            </a:r>
            <a:r>
              <a:rPr lang="zh-CN" altLang="en-US" sz="4000" smtClean="0"/>
              <a:t>望”的</a:t>
            </a:r>
            <a:br>
              <a:rPr lang="zh-CN" altLang="en-US" sz="4000" smtClean="0"/>
            </a:br>
            <a:r>
              <a:rPr lang="zh-CN" altLang="en-US" sz="4000" smtClean="0"/>
              <a:t>“</a:t>
            </a:r>
            <a:r>
              <a:rPr lang="en-US" altLang="zh-CN" sz="4000" b="1" smtClean="0"/>
              <a:t>yǎnɡ”</a:t>
            </a:r>
            <a:r>
              <a:rPr lang="zh-CN" altLang="en-US" sz="4000" b="1" smtClean="0"/>
              <a:t>字怎么写。</a:t>
            </a:r>
            <a:r>
              <a:rPr lang="zh-CN" altLang="en-US" sz="4000" smtClean="0"/>
              <a:t> 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95288" y="2708275"/>
            <a:ext cx="1728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</a:t>
            </a:r>
            <a:r>
              <a:rPr lang="en-US" altLang="zh-CN" b="1"/>
              <a:t>y</a:t>
            </a:r>
            <a:r>
              <a:rPr lang="en-US" altLang="zh-CN"/>
              <a:t> --</a:t>
            </a:r>
            <a:r>
              <a:rPr lang="en-US" altLang="zh-CN" b="1">
                <a:solidFill>
                  <a:schemeClr val="tx2"/>
                </a:solidFill>
              </a:rPr>
              <a:t>ǎnɡ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763713" y="2781300"/>
            <a:ext cx="630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/>
              <a:t>→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484438" y="2708275"/>
            <a:ext cx="16557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哇，我找到了！</a:t>
            </a: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4211638" y="28527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/>
              <a:t>→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4932363" y="2781300"/>
            <a:ext cx="30241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这一页有好几个</a:t>
            </a:r>
            <a:r>
              <a:rPr lang="zh-CN" altLang="en-US" sz="2400">
                <a:solidFill>
                  <a:schemeClr val="tx2"/>
                </a:solidFill>
              </a:rPr>
              <a:t>“</a:t>
            </a:r>
            <a:r>
              <a:rPr lang="en-US" altLang="zh-CN" sz="2400" b="1">
                <a:solidFill>
                  <a:schemeClr val="tx2"/>
                </a:solidFill>
              </a:rPr>
              <a:t>yǎnɡ”</a:t>
            </a:r>
            <a:r>
              <a:rPr lang="zh-CN" altLang="en-US" sz="2400" b="1">
                <a:solidFill>
                  <a:schemeClr val="tx2"/>
                </a:solidFill>
              </a:rPr>
              <a:t>字，选哪个呢？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79388" y="260350"/>
            <a:ext cx="5184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用音序查字法查字典的步骤：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323850" y="908050"/>
            <a:ext cx="9288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1</a:t>
            </a:r>
            <a:r>
              <a:rPr lang="zh-CN" altLang="en-US" b="1"/>
              <a:t>、翻到汉语拼音音节索引（新华字典第</a:t>
            </a:r>
            <a:r>
              <a:rPr lang="en-US" altLang="zh-CN" b="1"/>
              <a:t>10</a:t>
            </a:r>
            <a:r>
              <a:rPr lang="zh-CN" altLang="en-US" b="1"/>
              <a:t>版在第</a:t>
            </a:r>
            <a:r>
              <a:rPr lang="en-US" altLang="zh-CN" b="1"/>
              <a:t>9</a:t>
            </a:r>
            <a:r>
              <a:rPr lang="zh-CN" altLang="en-US" b="1"/>
              <a:t>页）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323850" y="1700213"/>
            <a:ext cx="84248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2</a:t>
            </a:r>
            <a:r>
              <a:rPr lang="zh-CN" altLang="en-US" b="1"/>
              <a:t>、找出音节的</a:t>
            </a:r>
            <a:r>
              <a:rPr lang="zh-CN" altLang="en-US" b="1">
                <a:solidFill>
                  <a:srgbClr val="CC0066"/>
                </a:solidFill>
              </a:rPr>
              <a:t>声母</a:t>
            </a:r>
            <a:r>
              <a:rPr lang="en-US" altLang="zh-CN" b="1">
                <a:solidFill>
                  <a:srgbClr val="CC0066"/>
                </a:solidFill>
              </a:rPr>
              <a:t>y</a:t>
            </a:r>
            <a:r>
              <a:rPr lang="en-US" altLang="zh-CN" b="1"/>
              <a:t> </a:t>
            </a:r>
            <a:r>
              <a:rPr lang="zh-CN" altLang="en-US" b="1"/>
              <a:t>，想到对应的</a:t>
            </a:r>
            <a:r>
              <a:rPr lang="zh-CN" altLang="en-US" b="1">
                <a:solidFill>
                  <a:srgbClr val="CC0066"/>
                </a:solidFill>
              </a:rPr>
              <a:t>大写字母</a:t>
            </a:r>
            <a:r>
              <a:rPr lang="en-US" altLang="zh-CN" b="1">
                <a:solidFill>
                  <a:srgbClr val="CC0066"/>
                </a:solidFill>
              </a:rPr>
              <a:t>Y</a:t>
            </a:r>
            <a:r>
              <a:rPr lang="en-US" altLang="zh-CN" b="1"/>
              <a:t> </a:t>
            </a:r>
            <a:r>
              <a:rPr lang="zh-CN" altLang="en-US" b="1"/>
              <a:t>（新华字典第</a:t>
            </a:r>
            <a:r>
              <a:rPr lang="en-US" altLang="zh-CN" b="1"/>
              <a:t>10</a:t>
            </a:r>
            <a:r>
              <a:rPr lang="zh-CN" altLang="en-US" b="1"/>
              <a:t>版在第</a:t>
            </a:r>
            <a:r>
              <a:rPr lang="en-US" altLang="zh-CN" b="1"/>
              <a:t>13</a:t>
            </a:r>
            <a:r>
              <a:rPr lang="zh-CN" altLang="en-US" b="1"/>
              <a:t>页）；从上往下找到</a:t>
            </a:r>
            <a:r>
              <a:rPr lang="en-US" altLang="zh-CN" b="1">
                <a:solidFill>
                  <a:srgbClr val="CC0066"/>
                </a:solidFill>
              </a:rPr>
              <a:t>yɑng </a:t>
            </a:r>
            <a:r>
              <a:rPr lang="zh-CN" altLang="en-US" b="1">
                <a:solidFill>
                  <a:srgbClr val="CC0066"/>
                </a:solidFill>
              </a:rPr>
              <a:t>（ 央） </a:t>
            </a:r>
            <a:r>
              <a:rPr lang="en-US" altLang="zh-CN" b="1">
                <a:solidFill>
                  <a:srgbClr val="CC0066"/>
                </a:solidFill>
              </a:rPr>
              <a:t>555</a:t>
            </a:r>
            <a:r>
              <a:rPr lang="zh-CN" altLang="en-US" b="1"/>
              <a:t>，就是说要翻到</a:t>
            </a:r>
            <a:r>
              <a:rPr lang="zh-CN" altLang="en-US" b="1">
                <a:solidFill>
                  <a:srgbClr val="CC0066"/>
                </a:solidFill>
              </a:rPr>
              <a:t>正文</a:t>
            </a:r>
            <a:r>
              <a:rPr lang="en-US" altLang="zh-CN" b="1">
                <a:solidFill>
                  <a:srgbClr val="CC0066"/>
                </a:solidFill>
              </a:rPr>
              <a:t>555</a:t>
            </a:r>
            <a:r>
              <a:rPr lang="zh-CN" altLang="en-US" b="1">
                <a:solidFill>
                  <a:srgbClr val="CC0066"/>
                </a:solidFill>
              </a:rPr>
              <a:t>页</a:t>
            </a:r>
            <a:r>
              <a:rPr lang="zh-CN" altLang="en-US" b="1"/>
              <a:t>；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258888" y="3429000"/>
            <a:ext cx="6985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3</a:t>
            </a:r>
            <a:r>
              <a:rPr lang="zh-CN" altLang="en-US" b="1"/>
              <a:t>、翻到</a:t>
            </a:r>
            <a:r>
              <a:rPr lang="zh-CN" altLang="en-US" b="1">
                <a:solidFill>
                  <a:srgbClr val="CC0066"/>
                </a:solidFill>
              </a:rPr>
              <a:t>正文</a:t>
            </a:r>
            <a:r>
              <a:rPr lang="en-US" altLang="zh-CN" b="1">
                <a:solidFill>
                  <a:srgbClr val="CC0066"/>
                </a:solidFill>
              </a:rPr>
              <a:t>555</a:t>
            </a:r>
            <a:r>
              <a:rPr lang="zh-CN" altLang="en-US" b="1">
                <a:solidFill>
                  <a:srgbClr val="CC0066"/>
                </a:solidFill>
              </a:rPr>
              <a:t>页，</a:t>
            </a:r>
            <a:r>
              <a:rPr lang="zh-CN" altLang="en-US" b="1"/>
              <a:t>找到</a:t>
            </a:r>
            <a:r>
              <a:rPr lang="en-US" altLang="zh-CN" b="1">
                <a:solidFill>
                  <a:schemeClr val="tx2"/>
                </a:solidFill>
              </a:rPr>
              <a:t>yǎnɡ</a:t>
            </a:r>
            <a:r>
              <a:rPr lang="zh-CN" altLang="en-US" b="1">
                <a:solidFill>
                  <a:schemeClr val="tx2"/>
                </a:solidFill>
              </a:rPr>
              <a:t>，共有</a:t>
            </a:r>
            <a:r>
              <a:rPr lang="en-US" altLang="zh-CN" b="1">
                <a:solidFill>
                  <a:schemeClr val="tx2"/>
                </a:solidFill>
              </a:rPr>
              <a:t>5</a:t>
            </a:r>
            <a:r>
              <a:rPr lang="zh-CN" altLang="en-US" b="1">
                <a:solidFill>
                  <a:schemeClr val="tx2"/>
                </a:solidFill>
              </a:rPr>
              <a:t>个含</a:t>
            </a:r>
            <a:r>
              <a:rPr lang="en-US" altLang="zh-CN" b="1">
                <a:solidFill>
                  <a:schemeClr val="tx2"/>
                </a:solidFill>
              </a:rPr>
              <a:t>yǎnɡ</a:t>
            </a:r>
            <a:r>
              <a:rPr lang="zh-CN" altLang="en-US" b="1">
                <a:solidFill>
                  <a:schemeClr val="tx2"/>
                </a:solidFill>
              </a:rPr>
              <a:t>音节的字。</a:t>
            </a: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2627313" y="4508500"/>
            <a:ext cx="56165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4</a:t>
            </a:r>
            <a:r>
              <a:rPr lang="zh-CN" altLang="en-US" sz="3200" b="1"/>
              <a:t>、我认为要选“</a:t>
            </a:r>
            <a:r>
              <a:rPr lang="zh-CN" altLang="en-US" sz="3200" b="1">
                <a:solidFill>
                  <a:srgbClr val="FF3300"/>
                </a:solidFill>
              </a:rPr>
              <a:t>仰</a:t>
            </a:r>
            <a:r>
              <a:rPr lang="zh-CN" altLang="en-US" sz="3200" b="1"/>
              <a:t>”字，因为</a:t>
            </a:r>
            <a:r>
              <a:rPr lang="zh-CN" altLang="en-US" sz="3200" b="1">
                <a:solidFill>
                  <a:srgbClr val="FF3300"/>
                </a:solidFill>
              </a:rPr>
              <a:t>仰望和人有关系</a:t>
            </a:r>
            <a:r>
              <a:rPr lang="zh-CN" altLang="en-US" sz="3200" b="1"/>
              <a:t>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79216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/>
              <a:t>（</a:t>
            </a:r>
            <a:r>
              <a:rPr lang="en-US" altLang="zh-CN" sz="4400" b="1"/>
              <a:t>1</a:t>
            </a:r>
            <a:r>
              <a:rPr lang="zh-CN" altLang="en-US" sz="4400" b="1"/>
              <a:t>）“静”用音序查字法，应查大写字母（），再查音节（）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95288" y="2133600"/>
            <a:ext cx="84248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/>
              <a:t>）“熟”用音序查字法，应查大写字母（），再查音节（）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187450" y="3573463"/>
            <a:ext cx="7700963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（</a:t>
            </a:r>
            <a:r>
              <a:rPr lang="en-US" altLang="zh-CN" sz="4400" b="1"/>
              <a:t>3</a:t>
            </a:r>
            <a:r>
              <a:rPr lang="zh-CN" altLang="en-US" sz="4400" b="1"/>
              <a:t>）“秀”用音序查字法，应查大写字母（），再查音节（）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autoUpdateAnimBg="0"/>
      <p:bldP spid="3379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4787900" y="549275"/>
            <a:ext cx="3219450" cy="4581525"/>
            <a:chOff x="1506" y="334"/>
            <a:chExt cx="2508" cy="3414"/>
          </a:xfrm>
        </p:grpSpPr>
        <p:pic>
          <p:nvPicPr>
            <p:cNvPr id="4102" name="Picture 3" descr="20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4202556">
              <a:off x="2705" y="1972"/>
              <a:ext cx="848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3" name="Picture 4" descr="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6" y="334"/>
              <a:ext cx="2508" cy="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338296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字典爷爷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403350" y="2133600"/>
            <a:ext cx="3028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常要伴身边，当好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2627313" y="2997200"/>
            <a:ext cx="231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我们的小老师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8" grpId="0"/>
      <p:bldP spid="389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83534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/>
              <a:t>（</a:t>
            </a:r>
            <a:r>
              <a:rPr lang="en-US" altLang="zh-CN" sz="4400" b="1"/>
              <a:t>1</a:t>
            </a:r>
            <a:r>
              <a:rPr lang="zh-CN" altLang="en-US" sz="4400" b="1"/>
              <a:t>）“吹”用音序查字法，应查大写字母（  ），再查音节（      ）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468313" y="1773238"/>
            <a:ext cx="84248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/>
              <a:t>）“地”用音序查字法，应查大写字母（  ），再查音节（     ）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116013" y="3141663"/>
            <a:ext cx="77009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（</a:t>
            </a:r>
            <a:r>
              <a:rPr lang="en-US" altLang="zh-CN" sz="4400" b="1"/>
              <a:t>3</a:t>
            </a:r>
            <a:r>
              <a:rPr lang="zh-CN" altLang="en-US" sz="4400" b="1"/>
              <a:t>）“快”用音序查字法，应查大写字母（   ），再查音节（     ）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203575" y="1125538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348038" y="2492375"/>
            <a:ext cx="550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5148263" y="3860800"/>
            <a:ext cx="522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7451725" y="1052513"/>
            <a:ext cx="1341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chu</a:t>
            </a:r>
            <a:r>
              <a:rPr lang="en-US" altLang="en-US" sz="4000" b="1">
                <a:solidFill>
                  <a:srgbClr val="FF0000"/>
                </a:solidFill>
              </a:rPr>
              <a:t>ī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7667625" y="2492375"/>
            <a:ext cx="60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dì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2195513" y="4508500"/>
            <a:ext cx="1116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kuài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autoUpdateAnimBg="0"/>
      <p:bldP spid="53252" grpId="0" autoUpdateAnimBg="0"/>
      <p:bldP spid="53253" grpId="0"/>
      <p:bldP spid="53254" grpId="0"/>
      <p:bldP spid="53255" grpId="0"/>
      <p:bldP spid="53256" grpId="0"/>
      <p:bldP spid="53257" grpId="0"/>
      <p:bldP spid="532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l" eaLnBrk="1" hangingPunct="1"/>
            <a:r>
              <a:rPr lang="zh-CN" altLang="en-US" sz="3200" b="1" smtClean="0"/>
              <a:t>查字典填表：</a:t>
            </a:r>
          </a:p>
        </p:txBody>
      </p:sp>
      <p:graphicFrame>
        <p:nvGraphicFramePr>
          <p:cNvPr id="34819" name="Group 3"/>
          <p:cNvGraphicFramePr>
            <a:graphicFrameLocks noGrp="1"/>
          </p:cNvGraphicFramePr>
          <p:nvPr>
            <p:ph idx="1"/>
          </p:nvPr>
        </p:nvGraphicFramePr>
        <p:xfrm>
          <a:off x="468313" y="1052513"/>
          <a:ext cx="8229600" cy="5120640"/>
        </p:xfrm>
        <a:graphic>
          <a:graphicData uri="http://schemas.openxmlformats.org/drawingml/2006/table">
            <a:tbl>
              <a:tblPr/>
              <a:tblGrid>
                <a:gridCol w="1646237"/>
                <a:gridCol w="1316038"/>
                <a:gridCol w="1974850"/>
                <a:gridCol w="1193800"/>
                <a:gridCol w="2098675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汉字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音序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页码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组２词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踪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l" eaLnBrk="1" hangingPunct="1"/>
            <a:r>
              <a:rPr lang="zh-CN" altLang="en-US" sz="3200" b="1" smtClean="0"/>
              <a:t>查字典填表：</a:t>
            </a:r>
          </a:p>
        </p:txBody>
      </p:sp>
      <p:graphicFrame>
        <p:nvGraphicFramePr>
          <p:cNvPr id="35843" name="Group 3"/>
          <p:cNvGraphicFramePr>
            <a:graphicFrameLocks noGrp="1"/>
          </p:cNvGraphicFramePr>
          <p:nvPr>
            <p:ph idx="1"/>
          </p:nvPr>
        </p:nvGraphicFramePr>
        <p:xfrm>
          <a:off x="468313" y="1052513"/>
          <a:ext cx="8229600" cy="5120640"/>
        </p:xfrm>
        <a:graphic>
          <a:graphicData uri="http://schemas.openxmlformats.org/drawingml/2006/table">
            <a:tbl>
              <a:tblPr/>
              <a:tblGrid>
                <a:gridCol w="1646237"/>
                <a:gridCol w="1316038"/>
                <a:gridCol w="1974850"/>
                <a:gridCol w="1193800"/>
                <a:gridCol w="2098675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汉字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音序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页码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组２词个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258888" y="476250"/>
            <a:ext cx="6192837" cy="24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itchFamily="66" charset="0"/>
              </a:rPr>
              <a:t>       </a:t>
            </a:r>
            <a:r>
              <a:rPr lang="zh-CN" altLang="en-US" sz="3600" b="1" dirty="0">
                <a:latin typeface="Comic Sans MS" pitchFamily="66" charset="0"/>
              </a:rPr>
              <a:t>同学们，查字典有三种方法，你们一定要记住呦！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omic Sans MS" pitchFamily="66" charset="0"/>
              </a:rPr>
              <a:t>第一种，音序查字法。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Comic Sans MS" pitchFamily="66" charset="0"/>
              </a:rPr>
              <a:t>第二种，部首查字法</a:t>
            </a:r>
            <a:r>
              <a:rPr lang="zh-CN" altLang="en-US" sz="3600" b="1" dirty="0" smtClean="0">
                <a:solidFill>
                  <a:schemeClr val="tx2"/>
                </a:solidFill>
                <a:latin typeface="Comic Sans MS" pitchFamily="66" charset="0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6659563" y="4005263"/>
            <a:ext cx="1922462" cy="2636837"/>
            <a:chOff x="1506" y="334"/>
            <a:chExt cx="2508" cy="3414"/>
          </a:xfrm>
        </p:grpSpPr>
        <p:pic>
          <p:nvPicPr>
            <p:cNvPr id="5125" name="Picture 4" descr="20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4202556">
              <a:off x="2705" y="1972"/>
              <a:ext cx="848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6" name="Picture 5" descr="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6" y="334"/>
              <a:ext cx="2508" cy="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979613" y="3573463"/>
            <a:ext cx="54117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Comic Sans MS" pitchFamily="66" charset="0"/>
              </a:rPr>
              <a:t>今天我们先来学习第一种</a:t>
            </a:r>
            <a:r>
              <a:rPr lang="en-US" altLang="zh-CN" sz="3600" b="1">
                <a:solidFill>
                  <a:schemeClr val="tx2"/>
                </a:solidFill>
                <a:latin typeface="Comic Sans MS" pitchFamily="66" charset="0"/>
              </a:rPr>
              <a:t>,</a:t>
            </a:r>
          </a:p>
          <a:p>
            <a:r>
              <a:rPr lang="en-US" altLang="zh-CN" sz="3600" b="1">
                <a:solidFill>
                  <a:srgbClr val="0000FF"/>
                </a:solidFill>
                <a:latin typeface="Comic Sans MS" pitchFamily="66" charset="0"/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Comic Sans MS" pitchFamily="66" charset="0"/>
              </a:rPr>
              <a:t>音序查字法。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8888" y="14128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chemeClr val="accent2"/>
                </a:solidFill>
              </a:rPr>
              <a:t>我是小小查字典能手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765175"/>
            <a:ext cx="6400800" cy="1008063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3300"/>
                </a:solidFill>
                <a:ea typeface="楷体_GB2312" pitchFamily="49" charset="-122"/>
              </a:rPr>
              <a:t>谁是查字典能手？</a:t>
            </a:r>
          </a:p>
        </p:txBody>
      </p:sp>
      <p:pic>
        <p:nvPicPr>
          <p:cNvPr id="6148" name="Picture 4" descr="20091229566046174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421075">
            <a:off x="1116013" y="2420938"/>
            <a:ext cx="1052512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4140200" y="4724400"/>
            <a:ext cx="4322763" cy="8366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向生字王国出发吧！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认识字典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                      </a:t>
            </a:r>
            <a:r>
              <a:rPr lang="zh-CN" altLang="en-US" i="1" smtClean="0">
                <a:solidFill>
                  <a:srgbClr val="0066FF"/>
                </a:solidFill>
              </a:rPr>
              <a:t>音节表</a:t>
            </a:r>
            <a:endParaRPr lang="zh-CN" altLang="en-US" smtClean="0"/>
          </a:p>
          <a:p>
            <a:pPr eaLnBrk="1" hangingPunct="1">
              <a:buFontTx/>
              <a:buNone/>
            </a:pPr>
            <a:r>
              <a:rPr lang="zh-CN" altLang="en-US" smtClean="0"/>
              <a:t>                       </a:t>
            </a:r>
            <a:r>
              <a:rPr lang="zh-CN" altLang="en-US" i="1" smtClean="0">
                <a:solidFill>
                  <a:srgbClr val="0066FF"/>
                </a:solidFill>
              </a:rPr>
              <a:t>部首表</a:t>
            </a:r>
            <a:endParaRPr lang="zh-CN" altLang="en-US" smtClean="0"/>
          </a:p>
          <a:p>
            <a:pPr eaLnBrk="1" hangingPunct="1">
              <a:buFontTx/>
              <a:buNone/>
            </a:pPr>
            <a:r>
              <a:rPr lang="zh-CN" altLang="en-US" smtClean="0"/>
              <a:t>                       </a:t>
            </a:r>
            <a:r>
              <a:rPr lang="zh-CN" altLang="en-US" i="1" smtClean="0">
                <a:solidFill>
                  <a:srgbClr val="0066FF"/>
                </a:solidFill>
              </a:rPr>
              <a:t>检字表</a:t>
            </a:r>
            <a:endParaRPr lang="zh-CN" altLang="en-US" smtClean="0"/>
          </a:p>
          <a:p>
            <a:pPr eaLnBrk="1" hangingPunct="1">
              <a:buFontTx/>
              <a:buNone/>
            </a:pPr>
            <a:r>
              <a:rPr lang="zh-CN" altLang="en-US" smtClean="0"/>
              <a:t>                        </a:t>
            </a:r>
            <a:r>
              <a:rPr lang="zh-CN" altLang="en-US" i="1" smtClean="0">
                <a:solidFill>
                  <a:srgbClr val="0066FF"/>
                </a:solidFill>
              </a:rPr>
              <a:t>正文</a:t>
            </a:r>
          </a:p>
        </p:txBody>
      </p:sp>
      <p:pic>
        <p:nvPicPr>
          <p:cNvPr id="7172" name="Picture 4" descr="2009080122204025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12875"/>
            <a:ext cx="952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12J3J940aD0-20S4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636838"/>
            <a:ext cx="9525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12J3J94364150-21455I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3860800"/>
            <a:ext cx="9525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200952613522164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5013325"/>
            <a:ext cx="857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FF3300"/>
                </a:solidFill>
              </a:rPr>
              <a:t>音序法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FF00"/>
                </a:solidFill>
              </a:rPr>
              <a:t>音序法</a:t>
            </a:r>
            <a:r>
              <a:rPr lang="zh-CN" altLang="en-US" smtClean="0"/>
              <a:t>就是根据</a:t>
            </a:r>
            <a:r>
              <a:rPr lang="zh-CN" altLang="en-US" smtClean="0">
                <a:solidFill>
                  <a:srgbClr val="FF33CC"/>
                </a:solidFill>
              </a:rPr>
              <a:t>汉字的读音</a:t>
            </a:r>
            <a:r>
              <a:rPr lang="zh-CN" altLang="en-US" smtClean="0"/>
              <a:t>查字典的方法。如果遇到不会写的字或不懂意义的字，但是知道这个字的读音的时候，我们可以用音序查字法。</a:t>
            </a:r>
            <a:r>
              <a:rPr lang="zh-CN" altLang="en-US" smtClean="0">
                <a:solidFill>
                  <a:srgbClr val="FF33CC"/>
                </a:solidFill>
              </a:rPr>
              <a:t>前提条件是一定要知道这个字的读音，也就是它的音节是什么。</a:t>
            </a:r>
          </a:p>
        </p:txBody>
      </p:sp>
      <p:pic>
        <p:nvPicPr>
          <p:cNvPr id="8196" name="Picture 4" descr="12J3D2410Z10-24E3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04813"/>
            <a:ext cx="115093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600200"/>
            <a:ext cx="8964612" cy="4525963"/>
          </a:xfrm>
        </p:spPr>
        <p:txBody>
          <a:bodyPr/>
          <a:lstStyle/>
          <a:p>
            <a:r>
              <a:rPr lang="zh-CN" altLang="en-US" sz="4800" smtClean="0">
                <a:latin typeface="楷体" pitchFamily="49" charset="-122"/>
                <a:ea typeface="楷体" pitchFamily="49" charset="-122"/>
              </a:rPr>
              <a:t>什么叫音序？</a:t>
            </a:r>
            <a:endParaRPr lang="en-US" altLang="zh-CN" sz="4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答：音序指音节的第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个字母的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大写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smtClean="0"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latin typeface="楷体" pitchFamily="49" charset="-122"/>
                <a:ea typeface="楷体" pitchFamily="49" charset="-122"/>
              </a:rPr>
              <a:t>填写音序时要注意什么？</a:t>
            </a:r>
            <a:endParaRPr lang="en-US" altLang="zh-CN" sz="4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en-US" altLang="zh-CN" sz="40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注意写大写字母</a:t>
            </a:r>
            <a:endParaRPr lang="en-US" altLang="zh-CN" sz="4000" smtClean="0"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sz="4000" smtClean="0">
                <a:latin typeface="楷体" pitchFamily="49" charset="-122"/>
                <a:ea typeface="楷体" pitchFamily="49" charset="-122"/>
              </a:rPr>
              <a:t>     2.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注意是第一个字母，如</a:t>
            </a:r>
            <a:r>
              <a:rPr lang="en-US" altLang="zh-CN" sz="4000" smtClean="0">
                <a:latin typeface="楷体" pitchFamily="49" charset="-122"/>
                <a:ea typeface="楷体" pitchFamily="49" charset="-122"/>
              </a:rPr>
              <a:t>ZH     </a:t>
            </a:r>
          </a:p>
          <a:p>
            <a:pPr>
              <a:buFontTx/>
              <a:buNone/>
            </a:pPr>
            <a:r>
              <a:rPr lang="en-US" altLang="zh-CN" sz="4000" smtClean="0">
                <a:latin typeface="楷体" pitchFamily="49" charset="-122"/>
                <a:ea typeface="楷体" pitchFamily="49" charset="-122"/>
              </a:rPr>
              <a:t>    CH SH 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，只写</a:t>
            </a:r>
            <a:r>
              <a:rPr lang="en-US" altLang="zh-CN" sz="4000" smtClean="0">
                <a:latin typeface="楷体" pitchFamily="49" charset="-122"/>
                <a:ea typeface="楷体" pitchFamily="49" charset="-122"/>
              </a:rPr>
              <a:t>Z C S</a:t>
            </a: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就可以了。</a:t>
            </a:r>
            <a:endParaRPr lang="en-US" altLang="zh-CN" sz="4000" smtClean="0"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音节包括什么？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音节包括声母、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韵母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即不加调号的拼音例如：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yang  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chu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piao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zong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li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zhang</a:t>
            </a:r>
            <a:endParaRPr lang="zh-CN" altLang="en-US" sz="40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671</Words>
  <Application>Microsoft Office PowerPoint</Application>
  <PresentationFormat>全屏显示(4:3)</PresentationFormat>
  <Paragraphs>94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幻灯片 1</vt:lpstr>
      <vt:lpstr>幻灯片 2</vt:lpstr>
      <vt:lpstr>幻灯片 3</vt:lpstr>
      <vt:lpstr>我是小小查字典能手</vt:lpstr>
      <vt:lpstr>认识字典</vt:lpstr>
      <vt:lpstr>音序法</vt:lpstr>
      <vt:lpstr>幻灯片 7</vt:lpstr>
      <vt:lpstr>幻灯片 8</vt:lpstr>
      <vt:lpstr>幻灯片 9</vt:lpstr>
      <vt:lpstr>音序查字法的步骤</vt:lpstr>
      <vt:lpstr>步骤一</vt:lpstr>
      <vt:lpstr>步骤二</vt:lpstr>
      <vt:lpstr>步骤三</vt:lpstr>
      <vt:lpstr>1+1+1</vt:lpstr>
      <vt:lpstr>我记口诀</vt:lpstr>
      <vt:lpstr>幻灯片 16</vt:lpstr>
      <vt:lpstr>              我想知道“yǎnɡ” 望”的 “yǎnɡ”字怎么写。 </vt:lpstr>
      <vt:lpstr>幻灯片 18</vt:lpstr>
      <vt:lpstr>幻灯片 19</vt:lpstr>
      <vt:lpstr>幻灯片 20</vt:lpstr>
      <vt:lpstr>幻灯片 21</vt:lpstr>
      <vt:lpstr>查字典填表：</vt:lpstr>
      <vt:lpstr>查字典填表：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朱华莲</dc:creator>
  <cp:lastModifiedBy>FOUNDER</cp:lastModifiedBy>
  <cp:revision>96</cp:revision>
  <dcterms:created xsi:type="dcterms:W3CDTF">2011-04-10T14:48:59Z</dcterms:created>
  <dcterms:modified xsi:type="dcterms:W3CDTF">2017-03-13T00:27:36Z</dcterms:modified>
</cp:coreProperties>
</file>