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4"/>
  </p:handoutMasterIdLst>
  <p:sldIdLst>
    <p:sldId id="523" r:id="rId3"/>
    <p:sldId id="640" r:id="rId5"/>
    <p:sldId id="641" r:id="rId6"/>
    <p:sldId id="634" r:id="rId7"/>
    <p:sldId id="609" r:id="rId8"/>
    <p:sldId id="604" r:id="rId9"/>
    <p:sldId id="637" r:id="rId10"/>
    <p:sldId id="638" r:id="rId11"/>
    <p:sldId id="639" r:id="rId12"/>
    <p:sldId id="635" r:id="rId13"/>
  </p:sldIdLst>
  <p:sldSz cx="12190095" cy="6858000"/>
  <p:notesSz cx="6858000" cy="9144000"/>
  <p:embeddedFontLst>
    <p:embeddedFont>
      <p:font typeface="楷体" panose="02010609060101010101" pitchFamily="49" charset="-122"/>
      <p:regular r:id="rId18"/>
    </p:embeddedFont>
    <p:embeddedFont>
      <p:font typeface="黑体" panose="02010609060101010101" pitchFamily="49" charset="-122"/>
      <p:regular r:id="rId19"/>
    </p:embeddedFont>
    <p:embeddedFont>
      <p:font typeface="微软雅黑" panose="020B0503020204020204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4BC7"/>
    <a:srgbClr val="D60093"/>
    <a:srgbClr val="FF7C80"/>
    <a:srgbClr val="FF6600"/>
    <a:srgbClr val="FF5050"/>
    <a:srgbClr val="FF0066"/>
    <a:srgbClr val="FF3300"/>
    <a:srgbClr val="FF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4660"/>
  </p:normalViewPr>
  <p:slideViewPr>
    <p:cSldViewPr>
      <p:cViewPr varScale="1">
        <p:scale>
          <a:sx n="85" d="100"/>
          <a:sy n="85" d="100"/>
        </p:scale>
        <p:origin x="312" y="90"/>
      </p:cViewPr>
      <p:guideLst>
        <p:guide orient="horz" pos="3294"/>
        <p:guide pos="687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pic.58pic.com/58pic/15/49/54/43e58PICiz7_1024.jpg"/>
          <p:cNvPicPr>
            <a:picLocks noChangeAspect="1" noChangeArrowheads="1"/>
          </p:cNvPicPr>
          <p:nvPr userDrawn="1"/>
        </p:nvPicPr>
        <p:blipFill>
          <a:blip r:embed="rId9">
            <a:lum contrast="40000"/>
          </a:blip>
          <a:srcRect t="55883"/>
          <a:stretch>
            <a:fillRect/>
          </a:stretch>
        </p:blipFill>
        <p:spPr bwMode="auto">
          <a:xfrm>
            <a:off x="-1" y="4000504"/>
            <a:ext cx="12190413" cy="285749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238135" y="2214554"/>
            <a:ext cx="30410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人教三年级下册</a:t>
            </a:r>
            <a:endParaRPr lang="zh-CN" altLang="en-US" sz="3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3522487" y="1071229"/>
            <a:ext cx="4754880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+mn-ea"/>
              </a:rPr>
              <a:t>我的植物朋友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85728"/>
            <a:ext cx="14097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  作</a:t>
            </a:r>
            <a:endParaRPr lang="zh-CN" altLang="en-US" sz="3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2" name="Picture 2" descr="https://gss0.baidu.com/9vo3dSag_xI4khGko9WTAnF6hhy/zhidao/wh%3D600%2C800/sign=9c62a0987ff082022dc799397bcbd7d5/810a19d8bc3eb13502d3f300aa1ea8d3fd1f447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51934" y="2857496"/>
            <a:ext cx="5715000" cy="3619500"/>
          </a:xfrm>
          <a:prstGeom prst="ellipse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1076015" y="416858"/>
            <a:ext cx="3018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习作范例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595164" y="604292"/>
            <a:ext cx="459482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108" y="1571612"/>
            <a:ext cx="107157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         蒲公英蒲公英是一种野生植物，田间、路旁</a:t>
            </a:r>
            <a:r>
              <a:rPr lang="zh-CN" altLang="en-US" sz="2800" b="1" dirty="0">
                <a:solidFill>
                  <a:srgbClr val="FF0000"/>
                </a:solidFill>
              </a:rPr>
              <a:t>到处都有</a:t>
            </a:r>
            <a:r>
              <a:rPr lang="zh-CN" altLang="en-US" sz="2800" dirty="0"/>
              <a:t>。春天，蒲公英刚长出来的茎很短，几乎是</a:t>
            </a:r>
            <a:r>
              <a:rPr lang="zh-CN" altLang="en-US" sz="2800" b="1" dirty="0"/>
              <a:t>贴</a:t>
            </a:r>
            <a:r>
              <a:rPr lang="zh-CN" altLang="en-US" sz="2800" b="1" dirty="0">
                <a:solidFill>
                  <a:srgbClr val="FF0000"/>
                </a:solidFill>
              </a:rPr>
              <a:t>着地面展开</a:t>
            </a:r>
            <a:r>
              <a:rPr lang="zh-CN" altLang="en-US" sz="2800" b="1" dirty="0"/>
              <a:t>的叶子</a:t>
            </a:r>
            <a:r>
              <a:rPr lang="zh-CN" altLang="en-US" sz="2800" dirty="0"/>
              <a:t>。他的叶子是</a:t>
            </a:r>
            <a:r>
              <a:rPr lang="zh-CN" altLang="en-US" sz="2800" b="1" dirty="0">
                <a:solidFill>
                  <a:srgbClr val="FF0000"/>
                </a:solidFill>
              </a:rPr>
              <a:t>绿色</a:t>
            </a:r>
            <a:r>
              <a:rPr lang="zh-CN" altLang="en-US" sz="2800" dirty="0"/>
              <a:t>的，边缘像</a:t>
            </a:r>
            <a:r>
              <a:rPr lang="zh-CN" altLang="en-US" sz="2800" b="1" dirty="0">
                <a:solidFill>
                  <a:srgbClr val="FF0000"/>
                </a:solidFill>
              </a:rPr>
              <a:t>起伏的波浪</a:t>
            </a:r>
            <a:r>
              <a:rPr lang="zh-CN" altLang="en-US" sz="2800" dirty="0"/>
              <a:t>。过了一段时间，绿色的茎慢慢，长高，长长。初夏，蒲公英的花慢慢凋谢了，花带处长出比乒乓球略小一点的绒球，有白色的，有浅色的，美丽极了。一阵风吹过，成片的蒲公英随风飘动，接着，一个个小绒球上飘出一把把“</a:t>
            </a:r>
            <a:r>
              <a:rPr lang="zh-CN" altLang="en-US" sz="2800" b="1" dirty="0">
                <a:solidFill>
                  <a:srgbClr val="FF0000"/>
                </a:solidFill>
              </a:rPr>
              <a:t>小伞儿</a:t>
            </a:r>
            <a:r>
              <a:rPr lang="zh-CN" altLang="en-US" sz="2800" dirty="0"/>
              <a:t>”。“小伞儿”下端带着一颗颗黑色比芝麻粒还小的种子漫天飘飞，像无数只粉蝴蝶在空中翩翩起舞，很是美丽。蒲公英就是这样借助风力把它的种子</a:t>
            </a:r>
            <a:r>
              <a:rPr lang="zh-CN" altLang="en-US" sz="2800" b="1" dirty="0">
                <a:solidFill>
                  <a:srgbClr val="FF0000"/>
                </a:solidFill>
              </a:rPr>
              <a:t>传向</a:t>
            </a:r>
            <a:r>
              <a:rPr lang="zh-CN" altLang="en-US" sz="2800" dirty="0"/>
              <a:t>四面八方的。多可爱的蒲公英啊。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5309388" y="1071546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蒲公英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023108" y="5643578"/>
            <a:ext cx="10358510" cy="9531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点评：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小作者用生动形象有趣的语言写出了蒲公英的特点，作者观察细致，并写出了自己观察植物时的感受。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8809850" y="857232"/>
            <a:ext cx="2286016" cy="642942"/>
          </a:xfrm>
          <a:prstGeom prst="wedgeRectCallout">
            <a:avLst/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ysClr val="windowText" lastClr="000000"/>
                </a:solidFill>
              </a:rPr>
              <a:t>随处可见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86995" y="1594485"/>
            <a:ext cx="627380" cy="3977640"/>
          </a:xfrm>
          <a:prstGeom prst="wedgeRectCallout">
            <a:avLst>
              <a:gd name="adj1" fmla="val 103797"/>
              <a:gd name="adj2" fmla="val 15631"/>
            </a:avLst>
          </a:prstGeom>
          <a:grp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</a:rPr>
              <a:t>比喻</a:t>
            </a:r>
            <a:r>
              <a:rPr lang="zh-CN" altLang="en-US" sz="3200" dirty="0">
                <a:solidFill>
                  <a:sysClr val="windowText" lastClr="000000"/>
                </a:solidFill>
              </a:rPr>
              <a:t>形象生动有趣</a:t>
            </a:r>
            <a:endParaRPr lang="zh-CN" altLang="en-US" sz="3200" dirty="0">
              <a:solidFill>
                <a:sysClr val="windowText" lastClr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9" grpId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606968" y="1024009"/>
            <a:ext cx="8332878" cy="4934785"/>
            <a:chOff x="1606968" y="1024009"/>
            <a:chExt cx="8332878" cy="4934785"/>
          </a:xfrm>
        </p:grpSpPr>
        <p:sp>
          <p:nvSpPr>
            <p:cNvPr id="12" name="直接连接符 11"/>
            <p:cNvSpPr/>
            <p:nvPr/>
          </p:nvSpPr>
          <p:spPr>
            <a:xfrm>
              <a:off x="4074360" y="5218577"/>
              <a:ext cx="4954524" cy="0"/>
            </a:xfrm>
            <a:prstGeom prst="line">
              <a:avLst/>
            </a:prstGeom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直接连接符 12"/>
            <p:cNvSpPr/>
            <p:nvPr/>
          </p:nvSpPr>
          <p:spPr>
            <a:xfrm>
              <a:off x="4074360" y="3491402"/>
              <a:ext cx="4243915" cy="0"/>
            </a:xfrm>
            <a:prstGeom prst="line">
              <a:avLst/>
            </a:prstGeom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直接连接符 13"/>
            <p:cNvSpPr/>
            <p:nvPr/>
          </p:nvSpPr>
          <p:spPr>
            <a:xfrm>
              <a:off x="4074360" y="1764227"/>
              <a:ext cx="4954524" cy="0"/>
            </a:xfrm>
            <a:prstGeom prst="line">
              <a:avLst/>
            </a:prstGeom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椭圆 14"/>
            <p:cNvSpPr/>
            <p:nvPr/>
          </p:nvSpPr>
          <p:spPr>
            <a:xfrm>
              <a:off x="1606968" y="1024009"/>
              <a:ext cx="4934785" cy="4934785"/>
            </a:xfrm>
            <a:prstGeom prst="ellipse">
              <a:avLst/>
            </a:prstGeom>
            <a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任意多边形: 形状 15"/>
            <p:cNvSpPr/>
            <p:nvPr/>
          </p:nvSpPr>
          <p:spPr>
            <a:xfrm>
              <a:off x="2495229" y="3644380"/>
              <a:ext cx="3158262" cy="1628479"/>
            </a:xfrm>
            <a:custGeom>
              <a:avLst/>
              <a:gdLst>
                <a:gd name="connsiteX0" fmla="*/ 0 w 3158262"/>
                <a:gd name="connsiteY0" fmla="*/ 0 h 1628479"/>
                <a:gd name="connsiteX1" fmla="*/ 3158262 w 3158262"/>
                <a:gd name="connsiteY1" fmla="*/ 0 h 1628479"/>
                <a:gd name="connsiteX2" fmla="*/ 3158262 w 3158262"/>
                <a:gd name="connsiteY2" fmla="*/ 1628479 h 1628479"/>
                <a:gd name="connsiteX3" fmla="*/ 0 w 3158262"/>
                <a:gd name="connsiteY3" fmla="*/ 1628479 h 1628479"/>
                <a:gd name="connsiteX4" fmla="*/ 0 w 3158262"/>
                <a:gd name="connsiteY4" fmla="*/ 0 h 1628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8262" h="1628479">
                  <a:moveTo>
                    <a:pt x="0" y="0"/>
                  </a:moveTo>
                  <a:lnTo>
                    <a:pt x="3158262" y="0"/>
                  </a:lnTo>
                  <a:lnTo>
                    <a:pt x="3158262" y="1628479"/>
                  </a:lnTo>
                  <a:lnTo>
                    <a:pt x="0" y="1628479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b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6500" kern="12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8288667" y="1024009"/>
              <a:ext cx="1480435" cy="1480435"/>
            </a:xfrm>
            <a:prstGeom prst="ellips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6000" r="-26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任意多边形: 形状 17"/>
            <p:cNvSpPr/>
            <p:nvPr/>
          </p:nvSpPr>
          <p:spPr>
            <a:xfrm>
              <a:off x="9769103" y="1024009"/>
              <a:ext cx="170743" cy="1480435"/>
            </a:xfrm>
            <a:custGeom>
              <a:avLst/>
              <a:gdLst>
                <a:gd name="connsiteX0" fmla="*/ 0 w 170743"/>
                <a:gd name="connsiteY0" fmla="*/ 0 h 1480435"/>
                <a:gd name="connsiteX1" fmla="*/ 170743 w 170743"/>
                <a:gd name="connsiteY1" fmla="*/ 0 h 1480435"/>
                <a:gd name="connsiteX2" fmla="*/ 170743 w 170743"/>
                <a:gd name="connsiteY2" fmla="*/ 1480435 h 1480435"/>
                <a:gd name="connsiteX3" fmla="*/ 0 w 170743"/>
                <a:gd name="connsiteY3" fmla="*/ 1480435 h 1480435"/>
                <a:gd name="connsiteX4" fmla="*/ 0 w 170743"/>
                <a:gd name="connsiteY4" fmla="*/ 0 h 148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43" h="1480435">
                  <a:moveTo>
                    <a:pt x="0" y="0"/>
                  </a:moveTo>
                  <a:lnTo>
                    <a:pt x="170743" y="0"/>
                  </a:lnTo>
                  <a:lnTo>
                    <a:pt x="170743" y="1480435"/>
                  </a:lnTo>
                  <a:lnTo>
                    <a:pt x="0" y="14804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" kern="12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7578058" y="2751184"/>
              <a:ext cx="1480435" cy="1480435"/>
            </a:xfrm>
            <a:prstGeom prst="ellipse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7000" r="-1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任意多边形: 形状 19"/>
            <p:cNvSpPr/>
            <p:nvPr/>
          </p:nvSpPr>
          <p:spPr>
            <a:xfrm>
              <a:off x="9058494" y="2751184"/>
              <a:ext cx="241804" cy="1480435"/>
            </a:xfrm>
            <a:custGeom>
              <a:avLst/>
              <a:gdLst>
                <a:gd name="connsiteX0" fmla="*/ 0 w 241804"/>
                <a:gd name="connsiteY0" fmla="*/ 0 h 1480435"/>
                <a:gd name="connsiteX1" fmla="*/ 241804 w 241804"/>
                <a:gd name="connsiteY1" fmla="*/ 0 h 1480435"/>
                <a:gd name="connsiteX2" fmla="*/ 241804 w 241804"/>
                <a:gd name="connsiteY2" fmla="*/ 1480435 h 1480435"/>
                <a:gd name="connsiteX3" fmla="*/ 0 w 241804"/>
                <a:gd name="connsiteY3" fmla="*/ 1480435 h 1480435"/>
                <a:gd name="connsiteX4" fmla="*/ 0 w 241804"/>
                <a:gd name="connsiteY4" fmla="*/ 0 h 148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804" h="1480435">
                  <a:moveTo>
                    <a:pt x="0" y="0"/>
                  </a:moveTo>
                  <a:lnTo>
                    <a:pt x="241804" y="0"/>
                  </a:lnTo>
                  <a:lnTo>
                    <a:pt x="241804" y="1480435"/>
                  </a:lnTo>
                  <a:lnTo>
                    <a:pt x="0" y="14804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" kern="1200"/>
            </a:p>
          </p:txBody>
        </p:sp>
        <p:sp>
          <p:nvSpPr>
            <p:cNvPr id="21" name="椭圆 20"/>
            <p:cNvSpPr/>
            <p:nvPr/>
          </p:nvSpPr>
          <p:spPr>
            <a:xfrm>
              <a:off x="8288667" y="4478359"/>
              <a:ext cx="1480435" cy="1480435"/>
            </a:xfrm>
            <a:prstGeom prst="ellipse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39000" r="-39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任意多边形: 形状 21"/>
            <p:cNvSpPr/>
            <p:nvPr/>
          </p:nvSpPr>
          <p:spPr>
            <a:xfrm>
              <a:off x="9769103" y="4478359"/>
              <a:ext cx="170743" cy="1480435"/>
            </a:xfrm>
            <a:custGeom>
              <a:avLst/>
              <a:gdLst>
                <a:gd name="connsiteX0" fmla="*/ 0 w 170743"/>
                <a:gd name="connsiteY0" fmla="*/ 0 h 1480435"/>
                <a:gd name="connsiteX1" fmla="*/ 170743 w 170743"/>
                <a:gd name="connsiteY1" fmla="*/ 0 h 1480435"/>
                <a:gd name="connsiteX2" fmla="*/ 170743 w 170743"/>
                <a:gd name="connsiteY2" fmla="*/ 1480435 h 1480435"/>
                <a:gd name="connsiteX3" fmla="*/ 0 w 170743"/>
                <a:gd name="connsiteY3" fmla="*/ 1480435 h 1480435"/>
                <a:gd name="connsiteX4" fmla="*/ 0 w 170743"/>
                <a:gd name="connsiteY4" fmla="*/ 0 h 1480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743" h="1480435">
                  <a:moveTo>
                    <a:pt x="0" y="0"/>
                  </a:moveTo>
                  <a:lnTo>
                    <a:pt x="170743" y="0"/>
                  </a:lnTo>
                  <a:lnTo>
                    <a:pt x="170743" y="1480435"/>
                  </a:lnTo>
                  <a:lnTo>
                    <a:pt x="0" y="148043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050" tIns="0" rIns="19050" bIns="0" numCol="1" spcCol="1270" anchor="ctr" anchorCtr="0">
              <a:noAutofit/>
            </a:bodyPr>
            <a:lstStyle/>
            <a:p>
              <a:pPr marL="0" lvl="0" indent="0" algn="l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" kern="1200"/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1076015" y="416858"/>
            <a:ext cx="2426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激趣导入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KSO_Shape"/>
          <p:cNvSpPr/>
          <p:nvPr/>
        </p:nvSpPr>
        <p:spPr>
          <a:xfrm>
            <a:off x="595164" y="548680"/>
            <a:ext cx="459482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98662" y="1844824"/>
            <a:ext cx="95050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植物朋友们，你们好！植物乐园开幕了！我是今天的主持人蒲公英姐姐，很高兴看到这么多的植物朋友欢聚一堂。现在我们先来做一下自我介绍吧，请各位嘉宾用谜语的方式说出自己的植物身份，大家来猜一猜好吗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1076015" y="416858"/>
            <a:ext cx="2426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习作内容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595164" y="548680"/>
            <a:ext cx="459482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523174" y="1928802"/>
            <a:ext cx="857256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98120" algn="l"/>
              </a:tabLst>
            </a:pPr>
            <a:r>
              <a:rPr kumimoji="0" lang="zh-CN" altLang="en-US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春天到了，到处一片美丽景色。你们认识大自然中的植物吗？了解它们吗？你们愿意和它们做朋友吗？今天我们就开始学做观察记录卡片。</a:t>
            </a:r>
            <a:endParaRPr kumimoji="0" lang="zh-C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076015" y="416858"/>
            <a:ext cx="2426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595164" y="548680"/>
            <a:ext cx="459482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65601" y="1683978"/>
            <a:ext cx="10858576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1.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观察某种植物的时候要有一定的顺序，思路要合理。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2.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要把植物的特点写清楚，比如外形、颜色、味道、作用等。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3.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写完后，跟同学交换习作读一读，互相评一评：观察的植物的特点是不是介绍清楚了？有没有错别字？根据同学的意见修改习作。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076015" y="416858"/>
            <a:ext cx="30189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植物记录卡</a:t>
            </a:r>
            <a:endParaRPr lang="zh-CN" altLang="en-US" sz="4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KSO_Shape"/>
          <p:cNvSpPr/>
          <p:nvPr/>
        </p:nvSpPr>
        <p:spPr>
          <a:xfrm>
            <a:off x="595164" y="604292"/>
            <a:ext cx="459482" cy="448444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12700"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308860" y="1357298"/>
            <a:ext cx="10072758" cy="4643470"/>
          </a:xfrm>
          <a:prstGeom prst="rect">
            <a:avLst/>
          </a:prstGeom>
          <a:solidFill>
            <a:srgbClr val="FF7C8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 descr="https://timgsa.baidu.com/timg?image&amp;quality=80&amp;size=b9999_10000&amp;sec=1538838857394&amp;di=80729359d5f203bffe5a865977d59de3&amp;imgtype=0&amp;src=http%3A%2F%2Fwww.lovesln.com%2FUploadFiles%2FFCK%2F2018-04%2F20180409XXT4X0606L.jpg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1451736" y="1643050"/>
            <a:ext cx="3308638" cy="2928958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1808926" y="4929198"/>
            <a:ext cx="2646878" cy="64171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：蒲公英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09322" y="1357298"/>
            <a:ext cx="6000792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样子</a:t>
            </a:r>
            <a:r>
              <a:rPr lang="zh-CN" altLang="en-US" sz="3200" dirty="0"/>
              <a:t>：小伞特性 。花冠黄褐色或淡黄白色。有的可见多数具白色冠毛的长椭圆形瘦果。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809322" y="2966395"/>
            <a:ext cx="60007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颜色</a:t>
            </a:r>
            <a:r>
              <a:rPr lang="zh-CN" altLang="en-US" sz="3200" dirty="0"/>
              <a:t>：黄色。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09322" y="3590607"/>
            <a:ext cx="60007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气味</a:t>
            </a:r>
            <a:r>
              <a:rPr lang="zh-CN" altLang="en-US" sz="3200" dirty="0"/>
              <a:t>：气微，微苦。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09322" y="4214818"/>
            <a:ext cx="6000792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作用</a:t>
            </a:r>
            <a:r>
              <a:rPr lang="zh-CN" altLang="en-US" sz="3200" dirty="0"/>
              <a:t>：蒲公英还有利尿、缓泻、退黄疸、利胆等功效。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8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165984" y="857232"/>
            <a:ext cx="10072758" cy="464347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1666050" y="4429132"/>
            <a:ext cx="2244525" cy="64171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：桃花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66446" y="1415465"/>
            <a:ext cx="6000792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样子</a:t>
            </a:r>
            <a:r>
              <a:rPr lang="zh-CN" altLang="en-US" sz="3200" dirty="0"/>
              <a:t>：花骨朵儿胀鼓鼓的，已经绽开的花瓣儿一个花瓣挨着一个，围成圆形。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66446" y="3024562"/>
            <a:ext cx="60007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颜色</a:t>
            </a:r>
            <a:r>
              <a:rPr lang="zh-CN" altLang="en-US" sz="3200" dirty="0"/>
              <a:t>：粉色。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66446" y="3648774"/>
            <a:ext cx="60007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气味</a:t>
            </a:r>
            <a:r>
              <a:rPr lang="zh-CN" altLang="en-US" sz="3200" dirty="0"/>
              <a:t>：淡淡的清香。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66446" y="4272985"/>
            <a:ext cx="60007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作用</a:t>
            </a:r>
            <a:r>
              <a:rPr lang="zh-CN" altLang="en-US" sz="3200" dirty="0"/>
              <a:t>：美容养颜。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4" name="Picture 2" descr="https://timgsa.baidu.com/timg?image&amp;quality=80&amp;size=b9999_10000&amp;sec=1538839300420&amp;di=232283a16401fdadc35841e92a0c014b&amp;imgtype=0&amp;src=http%3A%2F%2Fimgsrc.baidu.com%2Fimgad%2Fpic%2Fitem%2F11385343fbf2b21158ad3f9ac08065380dd78e67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1670" y="857232"/>
            <a:ext cx="3881454" cy="3881454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8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5984" y="857232"/>
            <a:ext cx="10072758" cy="46434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94612" y="4714884"/>
            <a:ext cx="2656496" cy="64171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：玉兰花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1711" y="913180"/>
            <a:ext cx="6000792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样子</a:t>
            </a:r>
            <a:r>
              <a:rPr lang="zh-CN" altLang="en-US" sz="3200" dirty="0"/>
              <a:t>：花被片</a:t>
            </a:r>
            <a:r>
              <a:rPr lang="en-US" altLang="zh-CN" sz="3200" dirty="0"/>
              <a:t>9</a:t>
            </a:r>
            <a:r>
              <a:rPr lang="zh-CN" altLang="en-US" sz="3200" dirty="0"/>
              <a:t>片，白色，基部常带粉红色，近相似，长圆状倒卵形。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1711" y="2522277"/>
            <a:ext cx="60007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颜色</a:t>
            </a:r>
            <a:r>
              <a:rPr lang="zh-CN" altLang="en-US" sz="3200" dirty="0"/>
              <a:t>：白色或粉色。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1711" y="3146489"/>
            <a:ext cx="600079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气味</a:t>
            </a:r>
            <a:r>
              <a:rPr lang="zh-CN" altLang="en-US" sz="3200" dirty="0"/>
              <a:t>：香气浓郁。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81711" y="3770700"/>
            <a:ext cx="6000792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200" u="sng" dirty="0">
                <a:solidFill>
                  <a:schemeClr val="bg1"/>
                </a:solidFill>
              </a:rPr>
              <a:t>作用</a:t>
            </a:r>
            <a:r>
              <a:rPr lang="zh-CN" altLang="en-US" sz="3200" dirty="0"/>
              <a:t>：可食用，对皮肤真菌有抑制作用。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78" name="Picture 2" descr="https://timgsa.baidu.com/timg?image&amp;quality=80&amp;size=b9999_10000&amp;sec=1538839567735&amp;di=a27bb91ab7f20c7d7ffe9ea62e26ab7a&amp;imgtype=0&amp;src=http%3A%2F%2Fimgsrc.baidu.com%2Fimage%2Fc0%253Dpixel_huitu%252C0%252C0%252C294%252C40%2Fsign%3Db7f1821b9813b07ea9b0584865aff44f%2F9a504fc2d5628535a9ded71b9bef76c6a7ef63c9.jpg"/>
          <p:cNvPicPr>
            <a:picLocks noChangeAspect="1" noChangeArrowheads="1"/>
          </p:cNvPicPr>
          <p:nvPr/>
        </p:nvPicPr>
        <p:blipFill>
          <a:blip r:embed="rId1"/>
          <a:srcRect l="22590" r="20535" b="3216"/>
          <a:stretch>
            <a:fillRect/>
          </a:stretch>
        </p:blipFill>
        <p:spPr bwMode="auto">
          <a:xfrm>
            <a:off x="1308860" y="1000108"/>
            <a:ext cx="3282696" cy="37147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5984" y="857232"/>
            <a:ext cx="10072758" cy="464347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94612" y="4714884"/>
            <a:ext cx="2656496" cy="64171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：风信子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66446" y="1071229"/>
            <a:ext cx="6000792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u="sng" dirty="0">
                <a:solidFill>
                  <a:schemeClr val="bg1"/>
                </a:solidFill>
              </a:rPr>
              <a:t>样子</a:t>
            </a:r>
            <a:r>
              <a:rPr lang="zh-CN" altLang="en-US" sz="2800" dirty="0"/>
              <a:t>：是多年草本球根类植物，鳞茎卵形，有膜质外皮，皮膜颜色与花色成正相关，未开花时形如大蒜。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37884" y="2499989"/>
            <a:ext cx="6000792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u="sng" dirty="0">
                <a:solidFill>
                  <a:schemeClr val="bg1"/>
                </a:solidFill>
              </a:rPr>
              <a:t>颜色</a:t>
            </a:r>
            <a:r>
              <a:rPr lang="zh-CN" altLang="en-US" sz="2800" dirty="0"/>
              <a:t>：黄色、紫色、白色、红色、蓝色等。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85496" y="3470596"/>
            <a:ext cx="600079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u="sng" dirty="0">
                <a:solidFill>
                  <a:schemeClr val="bg1"/>
                </a:solidFill>
              </a:rPr>
              <a:t>气味</a:t>
            </a:r>
            <a:r>
              <a:rPr lang="zh-CN" altLang="en-US" sz="2800" dirty="0"/>
              <a:t>：芳香。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85496" y="4094807"/>
            <a:ext cx="6000792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u="sng" dirty="0">
                <a:solidFill>
                  <a:schemeClr val="bg1"/>
                </a:solidFill>
              </a:rPr>
              <a:t>作用</a:t>
            </a:r>
            <a:r>
              <a:rPr lang="zh-CN" altLang="en-US" sz="2800" dirty="0"/>
              <a:t>：有滤尘作用，花香能稳定情绪，消除疲劳作用。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4" name="Picture 4" descr="http://file21.mafengwo.net/M00/FA/B3/wKgB3FEm2fuAWOJ5AClbxHsCMgM39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66050" y="1285860"/>
            <a:ext cx="2643206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A000120150324A09KPBG</Template>
  <TotalTime>0</TotalTime>
  <Words>1142</Words>
  <Application>WPS 演示</Application>
  <PresentationFormat>自定义</PresentationFormat>
  <Paragraphs>86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楷体</vt:lpstr>
      <vt:lpstr>黑体</vt:lpstr>
      <vt:lpstr>微软雅黑</vt:lpstr>
      <vt:lpstr>Arial Unicode MS</vt:lpstr>
      <vt:lpstr>Calibri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2017-03-17T02:28:00Z</dcterms:created>
  <dcterms:modified xsi:type="dcterms:W3CDTF">2019-01-21T13:04:13Z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