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7" r:id="rId2"/>
    <p:sldId id="276" r:id="rId3"/>
    <p:sldId id="277" r:id="rId4"/>
    <p:sldId id="260" r:id="rId5"/>
    <p:sldId id="261" r:id="rId6"/>
    <p:sldId id="262" r:id="rId7"/>
    <p:sldId id="263" r:id="rId8"/>
    <p:sldId id="264" r:id="rId9"/>
    <p:sldId id="265" r:id="rId10"/>
    <p:sldId id="266" r:id="rId11"/>
    <p:sldId id="267" r:id="rId12"/>
    <p:sldId id="281" r:id="rId13"/>
    <p:sldId id="283" r:id="rId14"/>
    <p:sldId id="284" r:id="rId15"/>
    <p:sldId id="285" r:id="rId16"/>
    <p:sldId id="286" r:id="rId17"/>
    <p:sldId id="268" r:id="rId18"/>
    <p:sldId id="269" r:id="rId19"/>
    <p:sldId id="270" r:id="rId20"/>
    <p:sldId id="271" r:id="rId21"/>
    <p:sldId id="272" r:id="rId22"/>
    <p:sldId id="273" r:id="rId23"/>
    <p:sldId id="274" r:id="rId24"/>
    <p:sldId id="275" r:id="rId25"/>
    <p:sldId id="279"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2" d="100"/>
          <a:sy n="62" d="100"/>
        </p:scale>
        <p:origin x="-103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18155D-C412-4445-B546-FDA128188D86}" type="datetimeFigureOut">
              <a:rPr lang="zh-CN" altLang="en-US" smtClean="0"/>
              <a:t>2017/4/24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EA4933-4425-48AB-9FF5-E6234806CED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BEA4933-4425-48AB-9FF5-E6234806CED5}"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8B17B82-A5BB-4B2E-B887-7184A656A4E9}" type="datetimeFigureOut">
              <a:rPr lang="zh-CN" altLang="en-US" smtClean="0"/>
              <a:pPr/>
              <a:t>2017/4/24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4A0C55-C958-4D6D-84E7-8EDA6CA6CE4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B17B82-A5BB-4B2E-B887-7184A656A4E9}" type="datetimeFigureOut">
              <a:rPr lang="zh-CN" altLang="en-US" smtClean="0"/>
              <a:pPr/>
              <a:t>2017/4/24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4A0C55-C958-4D6D-84E7-8EDA6CA6CE4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5.gif"/><Relationship Id="rId7" Type="http://schemas.openxmlformats.org/officeDocument/2006/relationships/image" Target="../media/image29.gif"/><Relationship Id="rId2" Type="http://schemas.openxmlformats.org/officeDocument/2006/relationships/image" Target="../media/image24.gif"/><Relationship Id="rId1" Type="http://schemas.openxmlformats.org/officeDocument/2006/relationships/slideLayout" Target="../slideLayouts/slideLayout7.xml"/><Relationship Id="rId6" Type="http://schemas.openxmlformats.org/officeDocument/2006/relationships/image" Target="../media/image28.gif"/><Relationship Id="rId5" Type="http://schemas.openxmlformats.org/officeDocument/2006/relationships/image" Target="../media/image27.gif"/><Relationship Id="rId4" Type="http://schemas.openxmlformats.org/officeDocument/2006/relationships/image" Target="../media/image26.gif"/></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Old%20Macdonald%20Old%20Macdonald%20Old%20Macdonald.swf"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26377;&#19968;&#20010;&#8220;&#22993;&#23064;&#8221;&#65288;&#20250;&#29992;&#20004;&#21482;&#33050;&#36208;&#36335;&#30340;&#21487;&#29233;&#23567;&#29399;&#65289;_&#26631;&#28165;.flv"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12" Type="http://schemas.openxmlformats.org/officeDocument/2006/relationships/image" Target="../media/image18.jpeg"/><Relationship Id="rId2" Type="http://schemas.openxmlformats.org/officeDocument/2006/relationships/image" Target="../media/image5.jpeg"/><Relationship Id="rId1" Type="http://schemas.openxmlformats.org/officeDocument/2006/relationships/slideLayout" Target="../slideLayouts/slideLayout10.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8" descr="fyzw_2005114112146"/>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2531" name="Rectangle 3"/>
          <p:cNvSpPr>
            <a:spLocks noGrp="1" noChangeArrowheads="1"/>
          </p:cNvSpPr>
          <p:nvPr>
            <p:ph type="ctrTitle"/>
          </p:nvPr>
        </p:nvSpPr>
        <p:spPr>
          <a:xfrm>
            <a:off x="214313" y="500063"/>
            <a:ext cx="2601912" cy="1223962"/>
          </a:xfrm>
        </p:spPr>
        <p:txBody>
          <a:bodyPr/>
          <a:lstStyle/>
          <a:p>
            <a:pPr eaLnBrk="1" hangingPunct="1"/>
            <a:r>
              <a:rPr lang="en-US" altLang="zh-CN" sz="4800" b="1" smtClean="0">
                <a:solidFill>
                  <a:srgbClr val="FF00FF"/>
                </a:solidFill>
                <a:latin typeface="Comic Sans MS" panose="030F0702030302020204" pitchFamily="66" charset="0"/>
              </a:rPr>
              <a:t>Unit 5</a:t>
            </a:r>
          </a:p>
        </p:txBody>
      </p:sp>
      <p:sp>
        <p:nvSpPr>
          <p:cNvPr id="22532" name="Rectangle 4"/>
          <p:cNvSpPr>
            <a:spLocks noGrp="1" noChangeArrowheads="1"/>
          </p:cNvSpPr>
          <p:nvPr>
            <p:ph type="subTitle" idx="1"/>
          </p:nvPr>
        </p:nvSpPr>
        <p:spPr>
          <a:xfrm>
            <a:off x="0" y="3714752"/>
            <a:ext cx="9144000" cy="1785937"/>
          </a:xfrm>
        </p:spPr>
        <p:txBody>
          <a:bodyPr>
            <a:normAutofit fontScale="77500" lnSpcReduction="20000"/>
          </a:bodyPr>
          <a:lstStyle/>
          <a:p>
            <a:pPr eaLnBrk="1" hangingPunct="1"/>
            <a:r>
              <a:rPr lang="en-US" altLang="zh-CN" sz="7700" dirty="0" smtClean="0">
                <a:solidFill>
                  <a:srgbClr val="FF00FF"/>
                </a:solidFill>
                <a:latin typeface="Comic Sans MS" panose="030F0702030302020204" pitchFamily="66" charset="0"/>
              </a:rPr>
              <a:t>Why do you like pandas?</a:t>
            </a:r>
          </a:p>
          <a:p>
            <a:pPr eaLnBrk="1" hangingPunct="1"/>
            <a:endParaRPr lang="en-US" altLang="zh-CN" dirty="0" smtClean="0">
              <a:solidFill>
                <a:srgbClr val="FF00FF"/>
              </a:solidFill>
              <a:latin typeface="Comic Sans MS" panose="030F0702030302020204" pitchFamily="66" charset="0"/>
            </a:endParaRPr>
          </a:p>
          <a:p>
            <a:pPr eaLnBrk="1" hangingPunct="1"/>
            <a:r>
              <a:rPr lang="en-US" altLang="zh-CN" sz="4700" b="1" dirty="0" smtClean="0">
                <a:solidFill>
                  <a:srgbClr val="FF00FF"/>
                </a:solidFill>
                <a:latin typeface="Comic Sans MS" panose="030F0702030302020204" pitchFamily="66" charset="0"/>
              </a:rPr>
              <a:t>(Section B Writing)</a:t>
            </a:r>
          </a:p>
          <a:p>
            <a:pPr eaLnBrk="1" hangingPunct="1"/>
            <a:endParaRPr lang="en-US" altLang="zh-CN" sz="6000" dirty="0" smtClean="0">
              <a:solidFill>
                <a:srgbClr val="FF00FF"/>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2531"/>
                                        </p:tgtEl>
                                        <p:attrNameLst>
                                          <p:attrName>style.visibility</p:attrName>
                                        </p:attrNameLst>
                                      </p:cBhvr>
                                      <p:to>
                                        <p:strVal val="visible"/>
                                      </p:to>
                                    </p:set>
                                    <p:set>
                                      <p:cBhvr>
                                        <p:cTn id="7" dur="228" fill="hold">
                                          <p:stCondLst>
                                            <p:cond delay="0"/>
                                          </p:stCondLst>
                                        </p:cTn>
                                        <p:tgtEl>
                                          <p:spTgt spid="22531"/>
                                        </p:tgtEl>
                                        <p:attrNameLst>
                                          <p:attrName>style.rotation</p:attrName>
                                        </p:attrNameLst>
                                      </p:cBhvr>
                                      <p:to>
                                        <p:strVal val="-45.0"/>
                                      </p:to>
                                    </p:set>
                                    <p:anim calcmode="lin" valueType="num">
                                      <p:cBhvr>
                                        <p:cTn id="8" dur="228" fill="hold">
                                          <p:stCondLst>
                                            <p:cond delay="228"/>
                                          </p:stCondLst>
                                        </p:cTn>
                                        <p:tgtEl>
                                          <p:spTgt spid="22531"/>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2531"/>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2531"/>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2531"/>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grpId="0" nodeType="withEffect">
                                  <p:stCondLst>
                                    <p:cond delay="0"/>
                                  </p:stCondLst>
                                  <p:iterate type="lt">
                                    <p:tmPct val="50000"/>
                                  </p:iterate>
                                  <p:childTnLst>
                                    <p:set>
                                      <p:cBhvr>
                                        <p:cTn id="13" dur="1" fill="hold">
                                          <p:stCondLst>
                                            <p:cond delay="0"/>
                                          </p:stCondLst>
                                        </p:cTn>
                                        <p:tgtEl>
                                          <p:spTgt spid="22532">
                                            <p:txEl>
                                              <p:pRg st="0" end="0"/>
                                            </p:txEl>
                                          </p:spTgt>
                                        </p:tgtEl>
                                        <p:attrNameLst>
                                          <p:attrName>style.visibility</p:attrName>
                                        </p:attrNameLst>
                                      </p:cBhvr>
                                      <p:to>
                                        <p:strVal val="visible"/>
                                      </p:to>
                                    </p:set>
                                    <p:set>
                                      <p:cBhvr>
                                        <p:cTn id="14" dur="228" fill="hold">
                                          <p:stCondLst>
                                            <p:cond delay="0"/>
                                          </p:stCondLst>
                                        </p:cTn>
                                        <p:tgtEl>
                                          <p:spTgt spid="22532">
                                            <p:txEl>
                                              <p:pRg st="0" end="0"/>
                                            </p:txEl>
                                          </p:spTgt>
                                        </p:tgtEl>
                                        <p:attrNameLst>
                                          <p:attrName>style.rotation</p:attrName>
                                        </p:attrNameLst>
                                      </p:cBhvr>
                                      <p:to>
                                        <p:strVal val="-45.0"/>
                                      </p:to>
                                    </p:set>
                                    <p:anim calcmode="lin" valueType="num">
                                      <p:cBhvr>
                                        <p:cTn id="15" dur="228" fill="hold">
                                          <p:stCondLst>
                                            <p:cond delay="228"/>
                                          </p:stCondLst>
                                        </p:cTn>
                                        <p:tgtEl>
                                          <p:spTgt spid="22532">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228" fill="hold">
                                          <p:stCondLst>
                                            <p:cond delay="0"/>
                                          </p:stCondLst>
                                        </p:cTn>
                                        <p:tgtEl>
                                          <p:spTgt spid="22532">
                                            <p:txEl>
                                              <p:pRg st="0" end="0"/>
                                            </p:txEl>
                                          </p:spTgt>
                                        </p:tgtEl>
                                        <p:attrNameLst>
                                          <p:attrName>ppt_y</p:attrName>
                                        </p:attrNameLst>
                                      </p:cBhvr>
                                      <p:tavLst>
                                        <p:tav tm="0">
                                          <p:val>
                                            <p:strVal val="#ppt_y-1"/>
                                          </p:val>
                                        </p:tav>
                                        <p:tav tm="100000">
                                          <p:val>
                                            <p:strVal val="#ppt_y-(0.354*#ppt_w-0.172*#ppt_h)"/>
                                          </p:val>
                                        </p:tav>
                                      </p:tavLst>
                                    </p:anim>
                                    <p:anim calcmode="lin" valueType="num">
                                      <p:cBhvr>
                                        <p:cTn id="17" dur="78" decel="50000" autoRev="1" fill="hold">
                                          <p:stCondLst>
                                            <p:cond delay="228"/>
                                          </p:stCondLst>
                                        </p:cTn>
                                        <p:tgtEl>
                                          <p:spTgt spid="22532">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68" fill="hold">
                                          <p:stCondLst>
                                            <p:cond delay="432"/>
                                          </p:stCondLst>
                                        </p:cTn>
                                        <p:tgtEl>
                                          <p:spTgt spid="22532">
                                            <p:txEl>
                                              <p:pRg st="0" end="0"/>
                                            </p:txEl>
                                          </p:spTgt>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grpId="0" nodeType="withEffect">
                                  <p:stCondLst>
                                    <p:cond delay="0"/>
                                  </p:stCondLst>
                                  <p:iterate type="lt">
                                    <p:tmPct val="50000"/>
                                  </p:iterate>
                                  <p:childTnLst>
                                    <p:set>
                                      <p:cBhvr>
                                        <p:cTn id="20" dur="1" fill="hold">
                                          <p:stCondLst>
                                            <p:cond delay="0"/>
                                          </p:stCondLst>
                                        </p:cTn>
                                        <p:tgtEl>
                                          <p:spTgt spid="22532">
                                            <p:txEl>
                                              <p:pRg st="2" end="2"/>
                                            </p:txEl>
                                          </p:spTgt>
                                        </p:tgtEl>
                                        <p:attrNameLst>
                                          <p:attrName>style.visibility</p:attrName>
                                        </p:attrNameLst>
                                      </p:cBhvr>
                                      <p:to>
                                        <p:strVal val="visible"/>
                                      </p:to>
                                    </p:set>
                                    <p:set>
                                      <p:cBhvr>
                                        <p:cTn id="21" dur="228" fill="hold">
                                          <p:stCondLst>
                                            <p:cond delay="0"/>
                                          </p:stCondLst>
                                        </p:cTn>
                                        <p:tgtEl>
                                          <p:spTgt spid="22532">
                                            <p:txEl>
                                              <p:pRg st="2" end="2"/>
                                            </p:txEl>
                                          </p:spTgt>
                                        </p:tgtEl>
                                        <p:attrNameLst>
                                          <p:attrName>style.rotation</p:attrName>
                                        </p:attrNameLst>
                                      </p:cBhvr>
                                      <p:to>
                                        <p:strVal val="-45.0"/>
                                      </p:to>
                                    </p:set>
                                    <p:anim calcmode="lin" valueType="num">
                                      <p:cBhvr>
                                        <p:cTn id="22" dur="228" fill="hold">
                                          <p:stCondLst>
                                            <p:cond delay="228"/>
                                          </p:stCondLst>
                                        </p:cTn>
                                        <p:tgtEl>
                                          <p:spTgt spid="22532">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228" fill="hold">
                                          <p:stCondLst>
                                            <p:cond delay="0"/>
                                          </p:stCondLst>
                                        </p:cTn>
                                        <p:tgtEl>
                                          <p:spTgt spid="22532">
                                            <p:txEl>
                                              <p:pRg st="2" end="2"/>
                                            </p:txEl>
                                          </p:spTgt>
                                        </p:tgtEl>
                                        <p:attrNameLst>
                                          <p:attrName>ppt_y</p:attrName>
                                        </p:attrNameLst>
                                      </p:cBhvr>
                                      <p:tavLst>
                                        <p:tav tm="0">
                                          <p:val>
                                            <p:strVal val="#ppt_y-1"/>
                                          </p:val>
                                        </p:tav>
                                        <p:tav tm="100000">
                                          <p:val>
                                            <p:strVal val="#ppt_y-(0.354*#ppt_w-0.172*#ppt_h)"/>
                                          </p:val>
                                        </p:tav>
                                      </p:tavLst>
                                    </p:anim>
                                    <p:anim calcmode="lin" valueType="num">
                                      <p:cBhvr>
                                        <p:cTn id="24" dur="78" decel="50000" autoRev="1" fill="hold">
                                          <p:stCondLst>
                                            <p:cond delay="228"/>
                                          </p:stCondLst>
                                        </p:cTn>
                                        <p:tgtEl>
                                          <p:spTgt spid="22532">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68" fill="hold">
                                          <p:stCondLst>
                                            <p:cond delay="432"/>
                                          </p:stCondLst>
                                        </p:cTn>
                                        <p:tgtEl>
                                          <p:spTgt spid="22532">
                                            <p:txEl>
                                              <p:pRg st="2" end="2"/>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11266" name="Text Box 9"/>
          <p:cNvSpPr txBox="1">
            <a:spLocks noChangeArrowheads="1"/>
          </p:cNvSpPr>
          <p:nvPr/>
        </p:nvSpPr>
        <p:spPr bwMode="auto">
          <a:xfrm>
            <a:off x="2819400" y="2286000"/>
            <a:ext cx="2994025" cy="641350"/>
          </a:xfrm>
          <a:prstGeom prst="rect">
            <a:avLst/>
          </a:prstGeom>
          <a:noFill/>
          <a:ln w="9525">
            <a:noFill/>
            <a:miter lim="800000"/>
          </a:ln>
        </p:spPr>
        <p:txBody>
          <a:bodyPr>
            <a:spAutoFit/>
          </a:bodyPr>
          <a:lstStyle/>
          <a:p>
            <a:pPr algn="ctr"/>
            <a:r>
              <a:rPr lang="en-US" altLang="zh-CN" sz="3600" b="1">
                <a:solidFill>
                  <a:srgbClr val="000000"/>
                </a:solidFill>
                <a:latin typeface="Times New Roman" panose="02020603050405020304" pitchFamily="18" charset="0"/>
              </a:rPr>
              <a:t>on the farm</a:t>
            </a:r>
          </a:p>
        </p:txBody>
      </p:sp>
      <p:sp>
        <p:nvSpPr>
          <p:cNvPr id="11267" name="Text Box 10"/>
          <p:cNvSpPr txBox="1">
            <a:spLocks noChangeArrowheads="1"/>
          </p:cNvSpPr>
          <p:nvPr/>
        </p:nvSpPr>
        <p:spPr bwMode="auto">
          <a:xfrm>
            <a:off x="5715000" y="2286000"/>
            <a:ext cx="3486150" cy="641350"/>
          </a:xfrm>
          <a:prstGeom prst="rect">
            <a:avLst/>
          </a:prstGeom>
          <a:noFill/>
          <a:ln w="9525">
            <a:noFill/>
            <a:miter lim="800000"/>
          </a:ln>
        </p:spPr>
        <p:txBody>
          <a:bodyPr wrap="none">
            <a:spAutoFit/>
          </a:bodyPr>
          <a:lstStyle/>
          <a:p>
            <a:r>
              <a:rPr lang="en-US" altLang="zh-CN" sz="3600" b="1">
                <a:solidFill>
                  <a:srgbClr val="000000"/>
                </a:solidFill>
                <a:latin typeface="Times New Roman" panose="02020603050405020304" pitchFamily="18" charset="0"/>
              </a:rPr>
              <a:t>in the sea / ocean</a:t>
            </a:r>
          </a:p>
        </p:txBody>
      </p:sp>
      <p:sp>
        <p:nvSpPr>
          <p:cNvPr id="11268" name="Text Box 11"/>
          <p:cNvSpPr txBox="1">
            <a:spLocks noChangeArrowheads="1"/>
          </p:cNvSpPr>
          <p:nvPr/>
        </p:nvSpPr>
        <p:spPr bwMode="auto">
          <a:xfrm>
            <a:off x="152400" y="5867400"/>
            <a:ext cx="3810000" cy="641350"/>
          </a:xfrm>
          <a:prstGeom prst="rect">
            <a:avLst/>
          </a:prstGeom>
          <a:solidFill>
            <a:schemeClr val="bg1"/>
          </a:solidFill>
          <a:ln w="9525">
            <a:noFill/>
            <a:miter lim="800000"/>
          </a:ln>
        </p:spPr>
        <p:txBody>
          <a:bodyPr>
            <a:spAutoFit/>
          </a:bodyPr>
          <a:lstStyle/>
          <a:p>
            <a:pPr algn="ctr"/>
            <a:r>
              <a:rPr lang="en-US" altLang="zh-CN" sz="3600" b="1">
                <a:solidFill>
                  <a:srgbClr val="000000"/>
                </a:solidFill>
                <a:latin typeface="Times New Roman" panose="02020603050405020304" pitchFamily="18" charset="0"/>
              </a:rPr>
              <a:t>in the grassland</a:t>
            </a:r>
          </a:p>
        </p:txBody>
      </p:sp>
      <p:sp>
        <p:nvSpPr>
          <p:cNvPr id="11269" name="Text Box 12"/>
          <p:cNvSpPr txBox="1">
            <a:spLocks noChangeArrowheads="1"/>
          </p:cNvSpPr>
          <p:nvPr/>
        </p:nvSpPr>
        <p:spPr bwMode="auto">
          <a:xfrm>
            <a:off x="5486400" y="5867400"/>
            <a:ext cx="3352800" cy="641350"/>
          </a:xfrm>
          <a:prstGeom prst="rect">
            <a:avLst/>
          </a:prstGeom>
          <a:solidFill>
            <a:schemeClr val="bg1"/>
          </a:solidFill>
          <a:ln w="9525">
            <a:noFill/>
            <a:miter lim="800000"/>
          </a:ln>
        </p:spPr>
        <p:txBody>
          <a:bodyPr>
            <a:spAutoFit/>
          </a:bodyPr>
          <a:lstStyle/>
          <a:p>
            <a:pPr algn="ctr"/>
            <a:r>
              <a:rPr lang="en-US" altLang="zh-CN" sz="3600" b="1">
                <a:solidFill>
                  <a:srgbClr val="000000"/>
                </a:solidFill>
                <a:latin typeface="Times New Roman" panose="02020603050405020304" pitchFamily="18" charset="0"/>
              </a:rPr>
              <a:t>in the forest</a:t>
            </a:r>
          </a:p>
        </p:txBody>
      </p:sp>
      <p:pic>
        <p:nvPicPr>
          <p:cNvPr id="11270" name="Picture 20" descr="http://tbn1.google.cn/images?q=tbn:GMcd7laNSm4YyM:"/>
          <p:cNvPicPr>
            <a:picLocks noChangeAspect="1" noChangeArrowheads="1"/>
          </p:cNvPicPr>
          <p:nvPr/>
        </p:nvPicPr>
        <p:blipFill>
          <a:blip r:embed="rId3"/>
          <a:srcRect/>
          <a:stretch>
            <a:fillRect/>
          </a:stretch>
        </p:blipFill>
        <p:spPr bwMode="auto">
          <a:xfrm>
            <a:off x="6172200" y="457200"/>
            <a:ext cx="2651125" cy="1884363"/>
          </a:xfrm>
          <a:prstGeom prst="rect">
            <a:avLst/>
          </a:prstGeom>
          <a:noFill/>
          <a:ln w="9525">
            <a:noFill/>
            <a:miter lim="800000"/>
            <a:headEnd/>
            <a:tailEnd/>
          </a:ln>
        </p:spPr>
      </p:pic>
      <p:pic>
        <p:nvPicPr>
          <p:cNvPr id="11271" name="Picture 22" descr="http://tbn2.google.cn/images?q=tbn:KpQC-GrdJK5nHM:"/>
          <p:cNvPicPr>
            <a:picLocks noChangeAspect="1" noChangeArrowheads="1"/>
          </p:cNvPicPr>
          <p:nvPr/>
        </p:nvPicPr>
        <p:blipFill>
          <a:blip r:embed="rId4"/>
          <a:srcRect/>
          <a:stretch>
            <a:fillRect/>
          </a:stretch>
        </p:blipFill>
        <p:spPr bwMode="auto">
          <a:xfrm>
            <a:off x="0" y="3933825"/>
            <a:ext cx="2430463" cy="1822450"/>
          </a:xfrm>
          <a:prstGeom prst="rect">
            <a:avLst/>
          </a:prstGeom>
          <a:noFill/>
          <a:ln w="9525">
            <a:noFill/>
            <a:miter lim="800000"/>
            <a:headEnd/>
            <a:tailEnd/>
          </a:ln>
        </p:spPr>
      </p:pic>
      <p:pic>
        <p:nvPicPr>
          <p:cNvPr id="11272" name="Picture 24" descr="http://tbn2.google.cn/images?q=tbn:C-ueWbF1slmXnM:"/>
          <p:cNvPicPr>
            <a:picLocks noChangeAspect="1" noChangeArrowheads="1"/>
          </p:cNvPicPr>
          <p:nvPr/>
        </p:nvPicPr>
        <p:blipFill>
          <a:blip r:embed="rId5"/>
          <a:srcRect/>
          <a:stretch>
            <a:fillRect/>
          </a:stretch>
        </p:blipFill>
        <p:spPr bwMode="auto">
          <a:xfrm>
            <a:off x="7164388" y="3500438"/>
            <a:ext cx="1804987" cy="2413000"/>
          </a:xfrm>
          <a:prstGeom prst="rect">
            <a:avLst/>
          </a:prstGeom>
          <a:noFill/>
          <a:ln w="9525">
            <a:noFill/>
            <a:miter lim="800000"/>
            <a:headEnd/>
            <a:tailEnd/>
          </a:ln>
        </p:spPr>
      </p:pic>
      <p:pic>
        <p:nvPicPr>
          <p:cNvPr id="11273" name="Picture 9" descr="2007122023532536_2"/>
          <p:cNvPicPr>
            <a:picLocks noChangeAspect="1" noChangeArrowheads="1"/>
          </p:cNvPicPr>
          <p:nvPr/>
        </p:nvPicPr>
        <p:blipFill>
          <a:blip r:embed="rId6"/>
          <a:srcRect t="11960"/>
          <a:stretch>
            <a:fillRect/>
          </a:stretch>
        </p:blipFill>
        <p:spPr bwMode="auto">
          <a:xfrm>
            <a:off x="381000" y="533400"/>
            <a:ext cx="2547938" cy="1682750"/>
          </a:xfrm>
          <a:prstGeom prst="rect">
            <a:avLst/>
          </a:prstGeom>
          <a:noFill/>
          <a:ln w="9525">
            <a:noFill/>
            <a:miter lim="800000"/>
            <a:headEnd/>
            <a:tailEnd/>
          </a:ln>
        </p:spPr>
      </p:pic>
      <p:sp>
        <p:nvSpPr>
          <p:cNvPr id="11274" name="Text Box 8"/>
          <p:cNvSpPr txBox="1">
            <a:spLocks noChangeArrowheads="1"/>
          </p:cNvSpPr>
          <p:nvPr/>
        </p:nvSpPr>
        <p:spPr bwMode="auto">
          <a:xfrm>
            <a:off x="228600" y="2286000"/>
            <a:ext cx="2900363" cy="641350"/>
          </a:xfrm>
          <a:prstGeom prst="rect">
            <a:avLst/>
          </a:prstGeom>
          <a:noFill/>
          <a:ln w="9525">
            <a:noFill/>
            <a:miter lim="800000"/>
          </a:ln>
        </p:spPr>
        <p:txBody>
          <a:bodyPr>
            <a:spAutoFit/>
          </a:bodyPr>
          <a:lstStyle/>
          <a:p>
            <a:pPr algn="ctr"/>
            <a:r>
              <a:rPr lang="en-US" altLang="zh-CN" sz="3600" b="1">
                <a:solidFill>
                  <a:srgbClr val="000000"/>
                </a:solidFill>
                <a:latin typeface="Times New Roman" panose="02020603050405020304" pitchFamily="18" charset="0"/>
              </a:rPr>
              <a:t>in the river</a:t>
            </a:r>
          </a:p>
        </p:txBody>
      </p:sp>
      <p:sp>
        <p:nvSpPr>
          <p:cNvPr id="11275" name="Text Box 2"/>
          <p:cNvSpPr txBox="1">
            <a:spLocks noChangeArrowheads="1"/>
          </p:cNvSpPr>
          <p:nvPr/>
        </p:nvSpPr>
        <p:spPr bwMode="auto">
          <a:xfrm>
            <a:off x="2590800" y="3124200"/>
            <a:ext cx="4114800" cy="1409700"/>
          </a:xfrm>
          <a:prstGeom prst="rect">
            <a:avLst/>
          </a:prstGeom>
          <a:solidFill>
            <a:srgbClr val="FFFF99"/>
          </a:solidFill>
          <a:ln w="9525">
            <a:noFill/>
            <a:miter lim="800000"/>
          </a:ln>
        </p:spPr>
        <p:txBody>
          <a:bodyPr>
            <a:spAutoFit/>
          </a:bodyPr>
          <a:lstStyle/>
          <a:p>
            <a:pPr>
              <a:lnSpc>
                <a:spcPct val="120000"/>
              </a:lnSpc>
            </a:pPr>
            <a:r>
              <a:rPr lang="en-US" altLang="zh-CN" sz="3600" b="1">
                <a:solidFill>
                  <a:srgbClr val="7030A0"/>
                </a:solidFill>
                <a:latin typeface="Times New Roman" panose="02020603050405020304" pitchFamily="18" charset="0"/>
              </a:rPr>
              <a:t>Where do they live?</a:t>
            </a:r>
          </a:p>
          <a:p>
            <a:pPr>
              <a:lnSpc>
                <a:spcPct val="120000"/>
              </a:lnSpc>
            </a:pPr>
            <a:r>
              <a:rPr lang="en-US" altLang="zh-CN" sz="3600" b="1">
                <a:solidFill>
                  <a:srgbClr val="7030A0"/>
                </a:solidFill>
                <a:latin typeface="Times New Roman" panose="02020603050405020304" pitchFamily="18" charset="0"/>
              </a:rPr>
              <a:t>They live …</a:t>
            </a:r>
          </a:p>
        </p:txBody>
      </p:sp>
      <p:pic>
        <p:nvPicPr>
          <p:cNvPr id="11276" name="Picture 12" descr="农场"/>
          <p:cNvPicPr>
            <a:picLocks noChangeAspect="1" noChangeArrowheads="1"/>
          </p:cNvPicPr>
          <p:nvPr/>
        </p:nvPicPr>
        <p:blipFill>
          <a:blip r:embed="rId7"/>
          <a:srcRect/>
          <a:stretch>
            <a:fillRect/>
          </a:stretch>
        </p:blipFill>
        <p:spPr bwMode="auto">
          <a:xfrm>
            <a:off x="3124200" y="381000"/>
            <a:ext cx="2619375" cy="1966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75"/>
                                        </p:tgtEl>
                                        <p:attrNameLst>
                                          <p:attrName>style.visibility</p:attrName>
                                        </p:attrNameLst>
                                      </p:cBhvr>
                                      <p:to>
                                        <p:strVal val="visible"/>
                                      </p:to>
                                    </p:set>
                                    <p:animEffect transition="in" filter="wipe(down)">
                                      <p:cBhvr>
                                        <p:cTn id="7" dur="500"/>
                                        <p:tgtEl>
                                          <p:spTgt spid="112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273"/>
                                        </p:tgtEl>
                                        <p:attrNameLst>
                                          <p:attrName>style.visibility</p:attrName>
                                        </p:attrNameLst>
                                      </p:cBhvr>
                                      <p:to>
                                        <p:strVal val="visible"/>
                                      </p:to>
                                    </p:set>
                                    <p:animEffect transition="in" filter="wipe(down)">
                                      <p:cBhvr>
                                        <p:cTn id="12" dur="500"/>
                                        <p:tgtEl>
                                          <p:spTgt spid="1127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274"/>
                                        </p:tgtEl>
                                        <p:attrNameLst>
                                          <p:attrName>style.visibility</p:attrName>
                                        </p:attrNameLst>
                                      </p:cBhvr>
                                      <p:to>
                                        <p:strVal val="visible"/>
                                      </p:to>
                                    </p:set>
                                    <p:anim calcmode="lin" valueType="num">
                                      <p:cBhvr additive="base">
                                        <p:cTn id="17" dur="500" fill="hold"/>
                                        <p:tgtEl>
                                          <p:spTgt spid="11274"/>
                                        </p:tgtEl>
                                        <p:attrNameLst>
                                          <p:attrName>ppt_x</p:attrName>
                                        </p:attrNameLst>
                                      </p:cBhvr>
                                      <p:tavLst>
                                        <p:tav tm="0">
                                          <p:val>
                                            <p:strVal val="#ppt_x"/>
                                          </p:val>
                                        </p:tav>
                                        <p:tav tm="100000">
                                          <p:val>
                                            <p:strVal val="#ppt_x"/>
                                          </p:val>
                                        </p:tav>
                                      </p:tavLst>
                                    </p:anim>
                                    <p:anim calcmode="lin" valueType="num">
                                      <p:cBhvr additive="base">
                                        <p:cTn id="18" dur="500" fill="hold"/>
                                        <p:tgtEl>
                                          <p:spTgt spid="1127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276"/>
                                        </p:tgtEl>
                                        <p:attrNameLst>
                                          <p:attrName>style.visibility</p:attrName>
                                        </p:attrNameLst>
                                      </p:cBhvr>
                                      <p:to>
                                        <p:strVal val="visible"/>
                                      </p:to>
                                    </p:set>
                                    <p:animEffect transition="in" filter="blinds(horizontal)">
                                      <p:cBhvr>
                                        <p:cTn id="23" dur="500"/>
                                        <p:tgtEl>
                                          <p:spTgt spid="1127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1266"/>
                                        </p:tgtEl>
                                        <p:attrNameLst>
                                          <p:attrName>style.visibility</p:attrName>
                                        </p:attrNameLst>
                                      </p:cBhvr>
                                      <p:to>
                                        <p:strVal val="visible"/>
                                      </p:to>
                                    </p:set>
                                    <p:animEffect transition="in" filter="wipe(down)">
                                      <p:cBhvr>
                                        <p:cTn id="28" dur="500"/>
                                        <p:tgtEl>
                                          <p:spTgt spid="1126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1270"/>
                                        </p:tgtEl>
                                        <p:attrNameLst>
                                          <p:attrName>style.visibility</p:attrName>
                                        </p:attrNameLst>
                                      </p:cBhvr>
                                      <p:to>
                                        <p:strVal val="visible"/>
                                      </p:to>
                                    </p:set>
                                    <p:animEffect transition="in" filter="wipe(down)">
                                      <p:cBhvr>
                                        <p:cTn id="33" dur="500"/>
                                        <p:tgtEl>
                                          <p:spTgt spid="1127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1267"/>
                                        </p:tgtEl>
                                        <p:attrNameLst>
                                          <p:attrName>style.visibility</p:attrName>
                                        </p:attrNameLst>
                                      </p:cBhvr>
                                      <p:to>
                                        <p:strVal val="visible"/>
                                      </p:to>
                                    </p:set>
                                    <p:animEffect transition="in" filter="wipe(down)">
                                      <p:cBhvr>
                                        <p:cTn id="38" dur="500"/>
                                        <p:tgtEl>
                                          <p:spTgt spid="1126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11271"/>
                                        </p:tgtEl>
                                        <p:attrNameLst>
                                          <p:attrName>style.visibility</p:attrName>
                                        </p:attrNameLst>
                                      </p:cBhvr>
                                      <p:to>
                                        <p:strVal val="visible"/>
                                      </p:to>
                                    </p:set>
                                    <p:animEffect transition="in" filter="blinds(horizontal)">
                                      <p:cBhvr>
                                        <p:cTn id="43" dur="500"/>
                                        <p:tgtEl>
                                          <p:spTgt spid="11271"/>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1268"/>
                                        </p:tgtEl>
                                        <p:attrNameLst>
                                          <p:attrName>style.visibility</p:attrName>
                                        </p:attrNameLst>
                                      </p:cBhvr>
                                      <p:to>
                                        <p:strVal val="visible"/>
                                      </p:to>
                                    </p:set>
                                    <p:animEffect transition="in" filter="blinds(horizontal)">
                                      <p:cBhvr>
                                        <p:cTn id="48" dur="500"/>
                                        <p:tgtEl>
                                          <p:spTgt spid="11268"/>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1272"/>
                                        </p:tgtEl>
                                        <p:attrNameLst>
                                          <p:attrName>style.visibility</p:attrName>
                                        </p:attrNameLst>
                                      </p:cBhvr>
                                      <p:to>
                                        <p:strVal val="visible"/>
                                      </p:to>
                                    </p:set>
                                    <p:animEffect transition="in" filter="blinds(horizontal)">
                                      <p:cBhvr>
                                        <p:cTn id="53" dur="500"/>
                                        <p:tgtEl>
                                          <p:spTgt spid="1127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1269"/>
                                        </p:tgtEl>
                                        <p:attrNameLst>
                                          <p:attrName>style.visibility</p:attrName>
                                        </p:attrNameLst>
                                      </p:cBhvr>
                                      <p:to>
                                        <p:strVal val="visible"/>
                                      </p:to>
                                    </p:set>
                                    <p:animEffect transition="in" filter="wipe(down)">
                                      <p:cBhvr>
                                        <p:cTn id="58"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P spid="11268" grpId="0" animBg="1"/>
      <p:bldP spid="11269" grpId="0" animBg="1"/>
      <p:bldP spid="11274" grpId="0"/>
      <p:bldP spid="1127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3"/>
          <p:cNvSpPr txBox="1">
            <a:spLocks noChangeArrowheads="1"/>
          </p:cNvSpPr>
          <p:nvPr/>
        </p:nvSpPr>
        <p:spPr bwMode="auto">
          <a:xfrm>
            <a:off x="304800" y="914400"/>
            <a:ext cx="8534400" cy="5653088"/>
          </a:xfrm>
          <a:prstGeom prst="rect">
            <a:avLst/>
          </a:prstGeom>
          <a:solidFill>
            <a:schemeClr val="accent1"/>
          </a:solidFill>
          <a:ln w="9525">
            <a:noFill/>
            <a:miter lim="800000"/>
          </a:ln>
        </p:spPr>
        <p:txBody>
          <a:bodyPr>
            <a:spAutoFit/>
          </a:bodyPr>
          <a:lstStyle/>
          <a:p>
            <a:pPr>
              <a:lnSpc>
                <a:spcPct val="150000"/>
              </a:lnSpc>
              <a:spcBef>
                <a:spcPct val="50000"/>
              </a:spcBef>
            </a:pPr>
            <a:r>
              <a:rPr lang="en-US" altLang="zh-CN" sz="2800" b="1" dirty="0">
                <a:solidFill>
                  <a:srgbClr val="0000CC"/>
                </a:solidFill>
                <a:latin typeface="Times New Roman" panose="02020603050405020304" pitchFamily="18" charset="0"/>
              </a:rPr>
              <a:t>A  bird can fly. </a:t>
            </a:r>
          </a:p>
          <a:p>
            <a:pPr>
              <a:lnSpc>
                <a:spcPct val="150000"/>
              </a:lnSpc>
              <a:spcBef>
                <a:spcPct val="50000"/>
              </a:spcBef>
            </a:pPr>
            <a:r>
              <a:rPr lang="en-US" altLang="zh-CN" sz="2800" b="1" dirty="0">
                <a:solidFill>
                  <a:srgbClr val="0000CC"/>
                </a:solidFill>
                <a:latin typeface="Times New Roman" panose="02020603050405020304" pitchFamily="18" charset="0"/>
              </a:rPr>
              <a:t>A fish can swim.</a:t>
            </a:r>
          </a:p>
          <a:p>
            <a:pPr>
              <a:lnSpc>
                <a:spcPct val="150000"/>
              </a:lnSpc>
              <a:spcBef>
                <a:spcPct val="50000"/>
              </a:spcBef>
            </a:pPr>
            <a:r>
              <a:rPr lang="en-US" altLang="zh-CN" sz="2800" b="1" dirty="0">
                <a:solidFill>
                  <a:srgbClr val="0000CC"/>
                </a:solidFill>
                <a:latin typeface="Times New Roman" panose="02020603050405020304" pitchFamily="18" charset="0"/>
              </a:rPr>
              <a:t> </a:t>
            </a:r>
            <a:r>
              <a:rPr lang="en-US" altLang="zh-CN" sz="2800" b="1" dirty="0" smtClean="0">
                <a:solidFill>
                  <a:srgbClr val="0000CC"/>
                </a:solidFill>
                <a:latin typeface="Times New Roman" panose="02020603050405020304" pitchFamily="18" charset="0"/>
              </a:rPr>
              <a:t>A dog can </a:t>
            </a:r>
            <a:r>
              <a:rPr lang="en-US" altLang="zh-CN" sz="2800" b="1" dirty="0">
                <a:solidFill>
                  <a:srgbClr val="0000CC"/>
                </a:solidFill>
                <a:latin typeface="Times New Roman" panose="02020603050405020304" pitchFamily="18" charset="0"/>
              </a:rPr>
              <a:t>walk and run.</a:t>
            </a:r>
          </a:p>
          <a:p>
            <a:pPr>
              <a:lnSpc>
                <a:spcPct val="150000"/>
              </a:lnSpc>
              <a:spcBef>
                <a:spcPct val="50000"/>
              </a:spcBef>
            </a:pPr>
            <a:r>
              <a:rPr lang="en-US" altLang="zh-CN" sz="2800" b="1" dirty="0">
                <a:solidFill>
                  <a:srgbClr val="0000CC"/>
                </a:solidFill>
                <a:latin typeface="Times New Roman" panose="02020603050405020304" pitchFamily="18" charset="0"/>
              </a:rPr>
              <a:t> </a:t>
            </a:r>
            <a:r>
              <a:rPr lang="en-US" altLang="zh-CN" sz="2800" b="1" smtClean="0">
                <a:solidFill>
                  <a:srgbClr val="0000CC"/>
                </a:solidFill>
                <a:latin typeface="Times New Roman" panose="02020603050405020304" pitchFamily="18" charset="0"/>
              </a:rPr>
              <a:t>A monkey can </a:t>
            </a:r>
            <a:r>
              <a:rPr lang="en-US" altLang="zh-CN" sz="2800" b="1" dirty="0">
                <a:solidFill>
                  <a:srgbClr val="0000CC"/>
                </a:solidFill>
                <a:latin typeface="Times New Roman" panose="02020603050405020304" pitchFamily="18" charset="0"/>
              </a:rPr>
              <a:t>climb trees. </a:t>
            </a:r>
          </a:p>
          <a:p>
            <a:pPr>
              <a:lnSpc>
                <a:spcPct val="150000"/>
              </a:lnSpc>
              <a:spcBef>
                <a:spcPct val="50000"/>
              </a:spcBef>
            </a:pPr>
            <a:r>
              <a:rPr lang="en-US" altLang="zh-CN" sz="2800" b="1" dirty="0">
                <a:solidFill>
                  <a:srgbClr val="0000CC"/>
                </a:solidFill>
                <a:latin typeface="Times New Roman" panose="02020603050405020304" pitchFamily="18" charset="0"/>
              </a:rPr>
              <a:t>Only man can walk. They can walk with their feet. </a:t>
            </a:r>
          </a:p>
          <a:p>
            <a:pPr>
              <a:lnSpc>
                <a:spcPct val="150000"/>
              </a:lnSpc>
              <a:spcBef>
                <a:spcPct val="50000"/>
              </a:spcBef>
            </a:pPr>
            <a:r>
              <a:rPr lang="en-US" altLang="zh-CN" sz="2800" b="1" dirty="0">
                <a:solidFill>
                  <a:srgbClr val="0000CC"/>
                </a:solidFill>
                <a:latin typeface="Times New Roman" panose="02020603050405020304" pitchFamily="18" charset="0"/>
              </a:rPr>
              <a:t>They don’t have wings (</a:t>
            </a:r>
            <a:r>
              <a:rPr lang="zh-CN" altLang="en-US" sz="2800" b="1" dirty="0">
                <a:solidFill>
                  <a:srgbClr val="0000CC"/>
                </a:solidFill>
                <a:latin typeface="Times New Roman" panose="02020603050405020304" pitchFamily="18" charset="0"/>
              </a:rPr>
              <a:t>翅膀</a:t>
            </a:r>
            <a:r>
              <a:rPr lang="en-US" altLang="zh-CN" sz="2800" b="1" dirty="0">
                <a:solidFill>
                  <a:srgbClr val="0000CC"/>
                </a:solidFill>
                <a:latin typeface="Times New Roman" panose="02020603050405020304" pitchFamily="18" charset="0"/>
              </a:rPr>
              <a:t>). They can’t fly by themselves. But they can “fly” by planes.</a:t>
            </a:r>
          </a:p>
        </p:txBody>
      </p:sp>
      <p:sp>
        <p:nvSpPr>
          <p:cNvPr id="113666" name="Text Box 5"/>
          <p:cNvSpPr txBox="1">
            <a:spLocks noChangeArrowheads="1"/>
          </p:cNvSpPr>
          <p:nvPr/>
        </p:nvSpPr>
        <p:spPr bwMode="auto">
          <a:xfrm>
            <a:off x="1981200" y="228600"/>
            <a:ext cx="5027613" cy="701675"/>
          </a:xfrm>
          <a:prstGeom prst="rect">
            <a:avLst/>
          </a:prstGeom>
          <a:noFill/>
          <a:ln w="9525">
            <a:noFill/>
            <a:miter lim="800000"/>
          </a:ln>
        </p:spPr>
        <p:txBody>
          <a:bodyPr wrap="none">
            <a:spAutoFit/>
          </a:bodyPr>
          <a:lstStyle/>
          <a:p>
            <a:r>
              <a:rPr lang="en-US" altLang="zh-CN" sz="4000" b="1">
                <a:solidFill>
                  <a:srgbClr val="FF3300"/>
                </a:solidFill>
                <a:latin typeface="Times New Roman" panose="02020603050405020304" pitchFamily="18" charset="0"/>
              </a:rPr>
              <a:t>What can animals do?</a:t>
            </a:r>
          </a:p>
        </p:txBody>
      </p:sp>
      <p:pic>
        <p:nvPicPr>
          <p:cNvPr id="12292" name="Picture 4" descr="u=1258225730,1357665726&amp;fm=0&amp;gp=0"/>
          <p:cNvPicPr>
            <a:picLocks noChangeAspect="1" noChangeArrowheads="1"/>
          </p:cNvPicPr>
          <p:nvPr/>
        </p:nvPicPr>
        <p:blipFill>
          <a:blip r:embed="rId2"/>
          <a:srcRect/>
          <a:stretch>
            <a:fillRect/>
          </a:stretch>
        </p:blipFill>
        <p:spPr bwMode="auto">
          <a:xfrm>
            <a:off x="3048000" y="914400"/>
            <a:ext cx="1047750" cy="1047750"/>
          </a:xfrm>
          <a:prstGeom prst="rect">
            <a:avLst/>
          </a:prstGeom>
          <a:noFill/>
          <a:ln w="9525">
            <a:noFill/>
            <a:miter lim="800000"/>
            <a:headEnd/>
            <a:tailEnd/>
          </a:ln>
        </p:spPr>
      </p:pic>
      <p:pic>
        <p:nvPicPr>
          <p:cNvPr id="12293" name="Picture 5" descr="u=3991684188,925673448&amp;fm=0&amp;gp=0"/>
          <p:cNvPicPr>
            <a:picLocks noChangeAspect="1" noChangeArrowheads="1"/>
          </p:cNvPicPr>
          <p:nvPr/>
        </p:nvPicPr>
        <p:blipFill>
          <a:blip r:embed="rId3"/>
          <a:srcRect/>
          <a:stretch>
            <a:fillRect/>
          </a:stretch>
        </p:blipFill>
        <p:spPr bwMode="auto">
          <a:xfrm>
            <a:off x="3810000" y="1676400"/>
            <a:ext cx="1219200" cy="1219200"/>
          </a:xfrm>
          <a:prstGeom prst="rect">
            <a:avLst/>
          </a:prstGeom>
          <a:noFill/>
          <a:ln w="9525">
            <a:noFill/>
            <a:miter lim="800000"/>
            <a:headEnd/>
            <a:tailEnd/>
          </a:ln>
        </p:spPr>
      </p:pic>
      <p:pic>
        <p:nvPicPr>
          <p:cNvPr id="12294" name="Picture 6" descr="u=2550711188,3331149200&amp;fm=15&amp;gp=0"/>
          <p:cNvPicPr>
            <a:picLocks noChangeAspect="1" noChangeArrowheads="1"/>
          </p:cNvPicPr>
          <p:nvPr/>
        </p:nvPicPr>
        <p:blipFill>
          <a:blip r:embed="rId4"/>
          <a:srcRect/>
          <a:stretch>
            <a:fillRect/>
          </a:stretch>
        </p:blipFill>
        <p:spPr bwMode="auto">
          <a:xfrm>
            <a:off x="7924800" y="4191000"/>
            <a:ext cx="904875" cy="1143000"/>
          </a:xfrm>
          <a:prstGeom prst="rect">
            <a:avLst/>
          </a:prstGeom>
          <a:noFill/>
          <a:ln w="9525">
            <a:noFill/>
            <a:miter lim="800000"/>
            <a:headEnd/>
            <a:tailEnd/>
          </a:ln>
        </p:spPr>
      </p:pic>
      <p:pic>
        <p:nvPicPr>
          <p:cNvPr id="12295" name="Picture 7" descr="u=2324017690,1438909423&amp;fm=0&amp;gp=0"/>
          <p:cNvPicPr>
            <a:picLocks noChangeAspect="1" noChangeArrowheads="1"/>
          </p:cNvPicPr>
          <p:nvPr/>
        </p:nvPicPr>
        <p:blipFill>
          <a:blip r:embed="rId5"/>
          <a:srcRect/>
          <a:stretch>
            <a:fillRect/>
          </a:stretch>
        </p:blipFill>
        <p:spPr bwMode="auto">
          <a:xfrm>
            <a:off x="6172200" y="2286000"/>
            <a:ext cx="1219200" cy="1219200"/>
          </a:xfrm>
          <a:prstGeom prst="rect">
            <a:avLst/>
          </a:prstGeom>
          <a:noFill/>
          <a:ln w="9525">
            <a:noFill/>
            <a:miter lim="800000"/>
            <a:headEnd/>
            <a:tailEnd/>
          </a:ln>
        </p:spPr>
      </p:pic>
      <p:pic>
        <p:nvPicPr>
          <p:cNvPr id="12296" name="Picture 8" descr="u=2368484505,1422690117&amp;fm=15&amp;gp=0"/>
          <p:cNvPicPr>
            <a:picLocks noChangeAspect="1" noChangeArrowheads="1"/>
          </p:cNvPicPr>
          <p:nvPr/>
        </p:nvPicPr>
        <p:blipFill>
          <a:blip r:embed="rId6"/>
          <a:srcRect/>
          <a:stretch>
            <a:fillRect/>
          </a:stretch>
        </p:blipFill>
        <p:spPr bwMode="auto">
          <a:xfrm>
            <a:off x="5257800" y="3352800"/>
            <a:ext cx="1219200" cy="1219200"/>
          </a:xfrm>
          <a:prstGeom prst="rect">
            <a:avLst/>
          </a:prstGeom>
          <a:noFill/>
          <a:ln w="9525">
            <a:noFill/>
            <a:miter lim="800000"/>
            <a:headEnd/>
            <a:tailEnd/>
          </a:ln>
        </p:spPr>
      </p:pic>
      <p:pic>
        <p:nvPicPr>
          <p:cNvPr id="12297" name="Picture 9" descr="u=250943089,962209799&amp;fm=0&amp;gp=0"/>
          <p:cNvPicPr>
            <a:picLocks noChangeAspect="1" noChangeArrowheads="1"/>
          </p:cNvPicPr>
          <p:nvPr/>
        </p:nvPicPr>
        <p:blipFill>
          <a:blip r:embed="rId7"/>
          <a:srcRect/>
          <a:stretch>
            <a:fillRect/>
          </a:stretch>
        </p:blipFill>
        <p:spPr bwMode="auto">
          <a:xfrm>
            <a:off x="7696200" y="5638800"/>
            <a:ext cx="1066800" cy="8842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blinds(horizontal)">
                                      <p:cBhvr>
                                        <p:cTn id="7" dur="500"/>
                                        <p:tgtEl>
                                          <p:spTgt spid="1229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290">
                                            <p:txEl>
                                              <p:pRg st="0" end="0"/>
                                            </p:txEl>
                                          </p:spTgt>
                                        </p:tgtEl>
                                        <p:attrNameLst>
                                          <p:attrName>style.visibility</p:attrName>
                                        </p:attrNameLst>
                                      </p:cBhvr>
                                      <p:to>
                                        <p:strVal val="visible"/>
                                      </p:to>
                                    </p:set>
                                    <p:animEffect transition="in" filter="blinds(horizontal)">
                                      <p:cBhvr>
                                        <p:cTn id="12" dur="500"/>
                                        <p:tgtEl>
                                          <p:spTgt spid="1229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293"/>
                                        </p:tgtEl>
                                        <p:attrNameLst>
                                          <p:attrName>style.visibility</p:attrName>
                                        </p:attrNameLst>
                                      </p:cBhvr>
                                      <p:to>
                                        <p:strVal val="visible"/>
                                      </p:to>
                                    </p:set>
                                    <p:animEffect transition="in" filter="blinds(horizontal)">
                                      <p:cBhvr>
                                        <p:cTn id="17" dur="500"/>
                                        <p:tgtEl>
                                          <p:spTgt spid="1229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290">
                                            <p:txEl>
                                              <p:pRg st="1" end="1"/>
                                            </p:txEl>
                                          </p:spTgt>
                                        </p:tgtEl>
                                        <p:attrNameLst>
                                          <p:attrName>style.visibility</p:attrName>
                                        </p:attrNameLst>
                                      </p:cBhvr>
                                      <p:to>
                                        <p:strVal val="visible"/>
                                      </p:to>
                                    </p:set>
                                    <p:animEffect transition="in" filter="blinds(horizontal)">
                                      <p:cBhvr>
                                        <p:cTn id="22" dur="500"/>
                                        <p:tgtEl>
                                          <p:spTgt spid="1229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295"/>
                                        </p:tgtEl>
                                        <p:attrNameLst>
                                          <p:attrName>style.visibility</p:attrName>
                                        </p:attrNameLst>
                                      </p:cBhvr>
                                      <p:to>
                                        <p:strVal val="visible"/>
                                      </p:to>
                                    </p:set>
                                    <p:animEffect transition="in" filter="blinds(horizontal)">
                                      <p:cBhvr>
                                        <p:cTn id="27" dur="500"/>
                                        <p:tgtEl>
                                          <p:spTgt spid="1229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290">
                                            <p:txEl>
                                              <p:pRg st="2" end="2"/>
                                            </p:txEl>
                                          </p:spTgt>
                                        </p:tgtEl>
                                        <p:attrNameLst>
                                          <p:attrName>style.visibility</p:attrName>
                                        </p:attrNameLst>
                                      </p:cBhvr>
                                      <p:to>
                                        <p:strVal val="visible"/>
                                      </p:to>
                                    </p:set>
                                    <p:animEffect transition="in" filter="blinds(horizontal)">
                                      <p:cBhvr>
                                        <p:cTn id="32" dur="500"/>
                                        <p:tgtEl>
                                          <p:spTgt spid="1229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2296"/>
                                        </p:tgtEl>
                                        <p:attrNameLst>
                                          <p:attrName>style.visibility</p:attrName>
                                        </p:attrNameLst>
                                      </p:cBhvr>
                                      <p:to>
                                        <p:strVal val="visible"/>
                                      </p:to>
                                    </p:set>
                                    <p:animEffect transition="in" filter="blinds(horizontal)">
                                      <p:cBhvr>
                                        <p:cTn id="37" dur="500"/>
                                        <p:tgtEl>
                                          <p:spTgt spid="1229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2290">
                                            <p:txEl>
                                              <p:pRg st="3" end="3"/>
                                            </p:txEl>
                                          </p:spTgt>
                                        </p:tgtEl>
                                        <p:attrNameLst>
                                          <p:attrName>style.visibility</p:attrName>
                                        </p:attrNameLst>
                                      </p:cBhvr>
                                      <p:to>
                                        <p:strVal val="visible"/>
                                      </p:to>
                                    </p:set>
                                    <p:animEffect transition="in" filter="blinds(horizontal)">
                                      <p:cBhvr>
                                        <p:cTn id="42" dur="500"/>
                                        <p:tgtEl>
                                          <p:spTgt spid="12290">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2294"/>
                                        </p:tgtEl>
                                        <p:attrNameLst>
                                          <p:attrName>style.visibility</p:attrName>
                                        </p:attrNameLst>
                                      </p:cBhvr>
                                      <p:to>
                                        <p:strVal val="visible"/>
                                      </p:to>
                                    </p:set>
                                    <p:animEffect transition="in" filter="blinds(horizontal)">
                                      <p:cBhvr>
                                        <p:cTn id="47" dur="500"/>
                                        <p:tgtEl>
                                          <p:spTgt spid="1229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2290">
                                            <p:txEl>
                                              <p:pRg st="4" end="4"/>
                                            </p:txEl>
                                          </p:spTgt>
                                        </p:tgtEl>
                                        <p:attrNameLst>
                                          <p:attrName>style.visibility</p:attrName>
                                        </p:attrNameLst>
                                      </p:cBhvr>
                                      <p:to>
                                        <p:strVal val="visible"/>
                                      </p:to>
                                    </p:set>
                                    <p:animEffect transition="in" filter="blinds(horizontal)">
                                      <p:cBhvr>
                                        <p:cTn id="52" dur="500"/>
                                        <p:tgtEl>
                                          <p:spTgt spid="12290">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2297"/>
                                        </p:tgtEl>
                                        <p:attrNameLst>
                                          <p:attrName>style.visibility</p:attrName>
                                        </p:attrNameLst>
                                      </p:cBhvr>
                                      <p:to>
                                        <p:strVal val="visible"/>
                                      </p:to>
                                    </p:set>
                                    <p:animEffect transition="in" filter="blinds(horizontal)">
                                      <p:cBhvr>
                                        <p:cTn id="57" dur="500"/>
                                        <p:tgtEl>
                                          <p:spTgt spid="1229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2290">
                                            <p:txEl>
                                              <p:pRg st="5" end="5"/>
                                            </p:txEl>
                                          </p:spTgt>
                                        </p:tgtEl>
                                        <p:attrNameLst>
                                          <p:attrName>style.visibility</p:attrName>
                                        </p:attrNameLst>
                                      </p:cBhvr>
                                      <p:to>
                                        <p:strVal val="visible"/>
                                      </p:to>
                                    </p:set>
                                    <p:animEffect transition="in" filter="blinds(horizontal)">
                                      <p:cBhvr>
                                        <p:cTn id="62" dur="500"/>
                                        <p:tgtEl>
                                          <p:spTgt spid="1229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274638"/>
            <a:ext cx="7138988" cy="1143000"/>
          </a:xfrm>
        </p:spPr>
        <p:txBody>
          <a:bodyPr>
            <a:normAutofit fontScale="90000"/>
          </a:bodyPr>
          <a:lstStyle/>
          <a:p>
            <a:r>
              <a:rPr lang="en-US" altLang="zh-CN" sz="3600" b="1" smtClean="0">
                <a:latin typeface="Times New Roman" pitchFamily="18" charset="0"/>
              </a:rPr>
              <a:t>I live in China.</a:t>
            </a:r>
            <a:br>
              <a:rPr lang="en-US" altLang="zh-CN" sz="3600" b="1" smtClean="0">
                <a:latin typeface="Times New Roman" pitchFamily="18" charset="0"/>
              </a:rPr>
            </a:br>
            <a:r>
              <a:rPr lang="en-US" altLang="zh-CN" sz="3600" b="1" smtClean="0">
                <a:latin typeface="Times New Roman" pitchFamily="18" charset="0"/>
              </a:rPr>
              <a:t> I only like eating bamboo.</a:t>
            </a:r>
          </a:p>
        </p:txBody>
      </p:sp>
      <p:pic>
        <p:nvPicPr>
          <p:cNvPr id="61444" name="Picture 4" descr="110720230344ebd44f8027850c"/>
          <p:cNvPicPr>
            <a:picLocks noChangeAspect="1" noChangeArrowheads="1"/>
          </p:cNvPicPr>
          <p:nvPr>
            <p:ph type="body" idx="1"/>
          </p:nvPr>
        </p:nvPicPr>
        <p:blipFill>
          <a:blip r:embed="rId3"/>
          <a:srcRect l="17241" t="4639" r="24796" b="19749"/>
          <a:stretch>
            <a:fillRect/>
          </a:stretch>
        </p:blipFill>
        <p:spPr>
          <a:xfrm>
            <a:off x="1187450" y="1628775"/>
            <a:ext cx="6789738" cy="3887788"/>
          </a:xfrm>
        </p:spPr>
      </p:pic>
      <p:sp>
        <p:nvSpPr>
          <p:cNvPr id="61445" name="Rectangle 5"/>
          <p:cNvSpPr>
            <a:spLocks noChangeArrowheads="1"/>
          </p:cNvSpPr>
          <p:nvPr/>
        </p:nvSpPr>
        <p:spPr bwMode="auto">
          <a:xfrm>
            <a:off x="1082675" y="5589588"/>
            <a:ext cx="6978650" cy="1077218"/>
          </a:xfrm>
          <a:prstGeom prst="rect">
            <a:avLst/>
          </a:prstGeom>
          <a:noFill/>
          <a:ln w="9525">
            <a:noFill/>
            <a:miter lim="800000"/>
            <a:headEnd/>
            <a:tailEnd/>
          </a:ln>
          <a:effectLst/>
        </p:spPr>
        <p:txBody>
          <a:bodyPr>
            <a:spAutoFit/>
          </a:bodyPr>
          <a:lstStyle/>
          <a:p>
            <a:pPr>
              <a:spcBef>
                <a:spcPct val="50000"/>
              </a:spcBef>
            </a:pPr>
            <a:r>
              <a:rPr lang="en-US" altLang="zh-CN" sz="3200" b="1" dirty="0">
                <a:solidFill>
                  <a:srgbClr val="FF0000"/>
                </a:solidFill>
              </a:rPr>
              <a:t>I’m a panda . I’m  from China</a:t>
            </a:r>
            <a:r>
              <a:rPr lang="en-US" altLang="zh-CN" sz="3200" b="1" dirty="0" smtClean="0">
                <a:solidFill>
                  <a:srgbClr val="FF0000"/>
                </a:solidFill>
              </a:rPr>
              <a:t>. I can climb the tree.</a:t>
            </a:r>
            <a:endParaRPr lang="en-US" altLang="zh-CN" sz="32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wipe(down)">
                                      <p:cBhvr>
                                        <p:cTn id="7" dur="500"/>
                                        <p:tgtEl>
                                          <p:spTgt spid="6144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42"/>
                                        </p:tgtEl>
                                        <p:attrNameLst>
                                          <p:attrName>style.visibility</p:attrName>
                                        </p:attrNameLst>
                                      </p:cBhvr>
                                      <p:to>
                                        <p:strVal val="visible"/>
                                      </p:to>
                                    </p:set>
                                    <p:animEffect transition="in" filter="blinds(horizontal)">
                                      <p:cBhvr>
                                        <p:cTn id="12" dur="500"/>
                                        <p:tgtEl>
                                          <p:spTgt spid="6144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445"/>
                                        </p:tgtEl>
                                        <p:attrNameLst>
                                          <p:attrName>style.visibility</p:attrName>
                                        </p:attrNameLst>
                                      </p:cBhvr>
                                      <p:to>
                                        <p:strVal val="visible"/>
                                      </p:to>
                                    </p:set>
                                    <p:animEffect transition="in" filter="blinds(horizontal)">
                                      <p:cBhvr>
                                        <p:cTn id="17" dur="5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altLang="zh-CN" sz="3600" b="1" smtClean="0">
                <a:latin typeface="Times New Roman" pitchFamily="18" charset="0"/>
              </a:rPr>
              <a:t>I live in Africa .</a:t>
            </a:r>
            <a:br>
              <a:rPr lang="en-US" altLang="zh-CN" sz="3600" b="1" smtClean="0">
                <a:latin typeface="Times New Roman" pitchFamily="18" charset="0"/>
              </a:rPr>
            </a:br>
            <a:r>
              <a:rPr lang="en-US" altLang="zh-CN" sz="3600" b="1" smtClean="0">
                <a:latin typeface="Times New Roman" pitchFamily="18" charset="0"/>
              </a:rPr>
              <a:t>I like eating meat.</a:t>
            </a:r>
            <a:endParaRPr lang="zh-CN" altLang="en-US" sz="3600" b="1" smtClean="0">
              <a:latin typeface="Times New Roman" pitchFamily="18" charset="0"/>
            </a:endParaRPr>
          </a:p>
        </p:txBody>
      </p:sp>
      <p:pic>
        <p:nvPicPr>
          <p:cNvPr id="60420" name="Picture 4" descr="2fdda3cc7cd98d1057091d57213fb80e7aec90f2"/>
          <p:cNvPicPr>
            <a:picLocks noChangeAspect="1" noChangeArrowheads="1"/>
          </p:cNvPicPr>
          <p:nvPr>
            <p:ph type="body" idx="1"/>
          </p:nvPr>
        </p:nvPicPr>
        <p:blipFill>
          <a:blip r:embed="rId3"/>
          <a:srcRect l="2983"/>
          <a:stretch>
            <a:fillRect/>
          </a:stretch>
        </p:blipFill>
        <p:spPr>
          <a:xfrm>
            <a:off x="950913" y="1600200"/>
            <a:ext cx="7242175" cy="3773488"/>
          </a:xfrm>
        </p:spPr>
      </p:pic>
      <p:sp>
        <p:nvSpPr>
          <p:cNvPr id="60421" name="Text Box 5"/>
          <p:cNvSpPr txBox="1">
            <a:spLocks noChangeArrowheads="1"/>
          </p:cNvSpPr>
          <p:nvPr/>
        </p:nvSpPr>
        <p:spPr bwMode="auto">
          <a:xfrm>
            <a:off x="2051050" y="5805488"/>
            <a:ext cx="5545138" cy="646331"/>
          </a:xfrm>
          <a:prstGeom prst="rect">
            <a:avLst/>
          </a:prstGeom>
          <a:noFill/>
          <a:ln w="9525">
            <a:noFill/>
            <a:miter lim="800000"/>
            <a:headEnd/>
            <a:tailEnd/>
          </a:ln>
          <a:effectLst/>
        </p:spPr>
        <p:txBody>
          <a:bodyPr>
            <a:spAutoFit/>
          </a:bodyPr>
          <a:lstStyle/>
          <a:p>
            <a:pPr>
              <a:spcBef>
                <a:spcPct val="50000"/>
              </a:spcBef>
            </a:pPr>
            <a:r>
              <a:rPr lang="zh-CN" altLang="en-US" sz="3600" b="1" dirty="0"/>
              <a:t>   </a:t>
            </a:r>
            <a:r>
              <a:rPr lang="en-US" altLang="zh-CN" sz="3600" b="1" dirty="0" smtClean="0">
                <a:solidFill>
                  <a:srgbClr val="FF0000"/>
                </a:solidFill>
              </a:rPr>
              <a:t>I’m </a:t>
            </a:r>
            <a:r>
              <a:rPr lang="en-US" altLang="zh-CN" sz="3600" b="1" dirty="0">
                <a:solidFill>
                  <a:srgbClr val="FF0000"/>
                </a:solidFill>
              </a:rPr>
              <a:t>a </a:t>
            </a:r>
            <a:r>
              <a:rPr lang="en-US" altLang="zh-CN" sz="3600" b="1" dirty="0" smtClean="0">
                <a:solidFill>
                  <a:srgbClr val="FF0000"/>
                </a:solidFill>
              </a:rPr>
              <a:t>lion. I can run fast.</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blinds(horizontal)">
                                      <p:cBhvr>
                                        <p:cTn id="7" dur="500"/>
                                        <p:tgtEl>
                                          <p:spTgt spid="604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0418"/>
                                        </p:tgtEl>
                                        <p:attrNameLst>
                                          <p:attrName>style.visibility</p:attrName>
                                        </p:attrNameLst>
                                      </p:cBhvr>
                                      <p:to>
                                        <p:strVal val="visible"/>
                                      </p:to>
                                    </p:set>
                                    <p:animEffect transition="in" filter="blinds(horizontal)">
                                      <p:cBhvr>
                                        <p:cTn id="12" dur="500"/>
                                        <p:tgtEl>
                                          <p:spTgt spid="604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0421">
                                            <p:txEl>
                                              <p:pRg st="0" end="0"/>
                                            </p:txEl>
                                          </p:spTgt>
                                        </p:tgtEl>
                                        <p:attrNameLst>
                                          <p:attrName>style.visibility</p:attrName>
                                        </p:attrNameLst>
                                      </p:cBhvr>
                                      <p:to>
                                        <p:strVal val="visible"/>
                                      </p:to>
                                    </p:set>
                                    <p:animEffect transition="in" filter="blinds(horizontal)">
                                      <p:cBhvr>
                                        <p:cTn id="17" dur="500"/>
                                        <p:tgtEl>
                                          <p:spTgt spid="604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r>
              <a:rPr lang="en-US" altLang="zh-CN" sz="3600" b="1" smtClean="0">
                <a:latin typeface="Times New Roman" pitchFamily="18" charset="0"/>
              </a:rPr>
              <a:t>I live in Africa. I am friendly. </a:t>
            </a:r>
            <a:br>
              <a:rPr lang="en-US" altLang="zh-CN" sz="3600" b="1" smtClean="0">
                <a:latin typeface="Times New Roman" pitchFamily="18" charset="0"/>
              </a:rPr>
            </a:br>
            <a:r>
              <a:rPr lang="en-US" altLang="zh-CN" sz="3600" b="1" smtClean="0">
                <a:latin typeface="Times New Roman" pitchFamily="18" charset="0"/>
              </a:rPr>
              <a:t>I like to play with my friends</a:t>
            </a:r>
            <a:endParaRPr lang="zh-CN" altLang="en-US" sz="3600" b="1" smtClean="0">
              <a:latin typeface="Times New Roman" pitchFamily="18" charset="0"/>
            </a:endParaRPr>
          </a:p>
        </p:txBody>
      </p:sp>
      <p:pic>
        <p:nvPicPr>
          <p:cNvPr id="62468" name="Picture 4" descr="20085151511538_2"/>
          <p:cNvPicPr>
            <a:picLocks noChangeAspect="1" noChangeArrowheads="1"/>
          </p:cNvPicPr>
          <p:nvPr>
            <p:ph type="body" idx="1"/>
          </p:nvPr>
        </p:nvPicPr>
        <p:blipFill>
          <a:blip r:embed="rId3"/>
          <a:srcRect r="9673" b="9738"/>
          <a:stretch>
            <a:fillRect/>
          </a:stretch>
        </p:blipFill>
        <p:spPr>
          <a:xfrm>
            <a:off x="1143000" y="1600200"/>
            <a:ext cx="6856413" cy="4525963"/>
          </a:xfrm>
        </p:spPr>
      </p:pic>
      <p:sp>
        <p:nvSpPr>
          <p:cNvPr id="4" name="TextBox 3"/>
          <p:cNvSpPr txBox="1"/>
          <p:nvPr/>
        </p:nvSpPr>
        <p:spPr>
          <a:xfrm>
            <a:off x="1214414" y="6215082"/>
            <a:ext cx="6572296" cy="584775"/>
          </a:xfrm>
          <a:prstGeom prst="rect">
            <a:avLst/>
          </a:prstGeom>
          <a:noFill/>
        </p:spPr>
        <p:txBody>
          <a:bodyPr wrap="square" rtlCol="0">
            <a:spAutoFit/>
          </a:bodyPr>
          <a:lstStyle/>
          <a:p>
            <a:r>
              <a:rPr lang="en-US" altLang="zh-CN" sz="3200" b="1" dirty="0" smtClean="0">
                <a:solidFill>
                  <a:srgbClr val="FF0000"/>
                </a:solidFill>
              </a:rPr>
              <a:t>I am an elephant. I can draw.</a:t>
            </a:r>
            <a:endParaRPr lang="zh-CN" altLang="en-US" sz="32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blinds(horizontal)">
                                      <p:cBhvr>
                                        <p:cTn id="7" dur="500"/>
                                        <p:tgtEl>
                                          <p:spTgt spid="6246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2466"/>
                                        </p:tgtEl>
                                        <p:attrNameLst>
                                          <p:attrName>style.visibility</p:attrName>
                                        </p:attrNameLst>
                                      </p:cBhvr>
                                      <p:to>
                                        <p:strVal val="visible"/>
                                      </p:to>
                                    </p:set>
                                    <p:animEffect transition="in" filter="blinds(horizontal)">
                                      <p:cBhvr>
                                        <p:cTn id="12" dur="500"/>
                                        <p:tgtEl>
                                          <p:spTgt spid="6246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ltLang="zh-CN" smtClean="0"/>
              <a:t>I’m from Australia, I eat leaves.</a:t>
            </a:r>
          </a:p>
        </p:txBody>
      </p:sp>
      <p:pic>
        <p:nvPicPr>
          <p:cNvPr id="64516" name="Picture 4" descr="575213_022058469107_2"/>
          <p:cNvPicPr>
            <a:picLocks noChangeAspect="1" noChangeArrowheads="1"/>
          </p:cNvPicPr>
          <p:nvPr>
            <p:ph type="body" idx="1"/>
          </p:nvPr>
        </p:nvPicPr>
        <p:blipFill>
          <a:blip r:embed="rId3"/>
          <a:srcRect b="3288"/>
          <a:stretch>
            <a:fillRect/>
          </a:stretch>
        </p:blipFill>
        <p:spPr>
          <a:xfrm>
            <a:off x="2484438" y="1412875"/>
            <a:ext cx="4032250" cy="4713288"/>
          </a:xfrm>
        </p:spPr>
      </p:pic>
      <p:sp>
        <p:nvSpPr>
          <p:cNvPr id="64517" name="Text Box 5"/>
          <p:cNvSpPr txBox="1">
            <a:spLocks noChangeArrowheads="1"/>
          </p:cNvSpPr>
          <p:nvPr/>
        </p:nvSpPr>
        <p:spPr bwMode="auto">
          <a:xfrm>
            <a:off x="1908175" y="6216650"/>
            <a:ext cx="5759450" cy="646331"/>
          </a:xfrm>
          <a:prstGeom prst="rect">
            <a:avLst/>
          </a:prstGeom>
          <a:noFill/>
          <a:ln w="9525">
            <a:noFill/>
            <a:miter lim="800000"/>
            <a:headEnd/>
            <a:tailEnd/>
          </a:ln>
          <a:effectLst/>
        </p:spPr>
        <p:txBody>
          <a:bodyPr>
            <a:spAutoFit/>
          </a:bodyPr>
          <a:lstStyle/>
          <a:p>
            <a:pPr>
              <a:spcBef>
                <a:spcPct val="50000"/>
              </a:spcBef>
            </a:pPr>
            <a:r>
              <a:rPr lang="en-US" altLang="zh-CN" sz="3600" b="1" dirty="0">
                <a:solidFill>
                  <a:srgbClr val="FF0000"/>
                </a:solidFill>
              </a:rPr>
              <a:t>         I’m a </a:t>
            </a:r>
            <a:r>
              <a:rPr lang="en-US" altLang="zh-CN" sz="3600" b="1" dirty="0" smtClean="0">
                <a:solidFill>
                  <a:srgbClr val="FF0000"/>
                </a:solidFill>
              </a:rPr>
              <a:t>koala. I can dance. </a:t>
            </a:r>
            <a:endParaRPr lang="en-US" altLang="zh-CN" sz="36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wipe(down)">
                                      <p:cBhvr>
                                        <p:cTn id="7" dur="500"/>
                                        <p:tgtEl>
                                          <p:spTgt spid="645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4514"/>
                                        </p:tgtEl>
                                        <p:attrNameLst>
                                          <p:attrName>style.visibility</p:attrName>
                                        </p:attrNameLst>
                                      </p:cBhvr>
                                      <p:to>
                                        <p:strVal val="visible"/>
                                      </p:to>
                                    </p:set>
                                    <p:animEffect transition="in" filter="blinds(horizontal)">
                                      <p:cBhvr>
                                        <p:cTn id="12" dur="500"/>
                                        <p:tgtEl>
                                          <p:spTgt spid="645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4517"/>
                                        </p:tgtEl>
                                        <p:attrNameLst>
                                          <p:attrName>style.visibility</p:attrName>
                                        </p:attrNameLst>
                                      </p:cBhvr>
                                      <p:to>
                                        <p:strVal val="visible"/>
                                      </p:to>
                                    </p:set>
                                    <p:animEffect transition="in" filter="blinds(horizontal)">
                                      <p:cBhvr>
                                        <p:cTn id="17" dur="500"/>
                                        <p:tgtEl>
                                          <p:spTgt spid="64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1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0" y="274638"/>
            <a:ext cx="8686800" cy="1143000"/>
          </a:xfrm>
        </p:spPr>
        <p:txBody>
          <a:bodyPr/>
          <a:lstStyle/>
          <a:p>
            <a:r>
              <a:rPr lang="en-US" altLang="zh-CN" sz="4000" b="1" smtClean="0">
                <a:latin typeface="Times New Roman" pitchFamily="18" charset="0"/>
              </a:rPr>
              <a:t>I’m  tall, and I like eating leaves.</a:t>
            </a:r>
            <a:endParaRPr lang="zh-CN" altLang="en-US" sz="4000" b="1" smtClean="0">
              <a:latin typeface="Times New Roman" pitchFamily="18" charset="0"/>
            </a:endParaRPr>
          </a:p>
        </p:txBody>
      </p:sp>
      <p:pic>
        <p:nvPicPr>
          <p:cNvPr id="63492" name="Picture 4" descr="6377"/>
          <p:cNvPicPr>
            <a:picLocks noChangeAspect="1" noChangeArrowheads="1"/>
          </p:cNvPicPr>
          <p:nvPr>
            <p:ph type="body" idx="1"/>
          </p:nvPr>
        </p:nvPicPr>
        <p:blipFill>
          <a:blip r:embed="rId3"/>
          <a:srcRect l="14120" r="16890"/>
          <a:stretch>
            <a:fillRect/>
          </a:stretch>
        </p:blipFill>
        <p:spPr>
          <a:xfrm>
            <a:off x="2051050" y="1412875"/>
            <a:ext cx="6337300" cy="4392613"/>
          </a:xfrm>
        </p:spPr>
      </p:pic>
      <p:sp>
        <p:nvSpPr>
          <p:cNvPr id="63493" name="Text Box 5"/>
          <p:cNvSpPr txBox="1">
            <a:spLocks noChangeArrowheads="1"/>
          </p:cNvSpPr>
          <p:nvPr/>
        </p:nvSpPr>
        <p:spPr bwMode="auto">
          <a:xfrm>
            <a:off x="2339975" y="6165850"/>
            <a:ext cx="6375429" cy="646331"/>
          </a:xfrm>
          <a:prstGeom prst="rect">
            <a:avLst/>
          </a:prstGeom>
          <a:noFill/>
          <a:ln w="9525">
            <a:noFill/>
            <a:miter lim="800000"/>
            <a:headEnd/>
            <a:tailEnd/>
          </a:ln>
          <a:effectLst/>
        </p:spPr>
        <p:txBody>
          <a:bodyPr wrap="square">
            <a:spAutoFit/>
          </a:bodyPr>
          <a:lstStyle/>
          <a:p>
            <a:pPr>
              <a:spcBef>
                <a:spcPct val="50000"/>
              </a:spcBef>
            </a:pPr>
            <a:r>
              <a:rPr lang="en-US" altLang="zh-CN" sz="3600" b="1" dirty="0" smtClean="0">
                <a:solidFill>
                  <a:srgbClr val="FF0000"/>
                </a:solidFill>
              </a:rPr>
              <a:t>I’m </a:t>
            </a:r>
            <a:r>
              <a:rPr lang="en-US" altLang="zh-CN" sz="3600" b="1" dirty="0">
                <a:solidFill>
                  <a:srgbClr val="FF0000"/>
                </a:solidFill>
              </a:rPr>
              <a:t>a giraffe</a:t>
            </a:r>
            <a:r>
              <a:rPr lang="en-US" altLang="zh-CN" sz="3600" b="1" dirty="0" smtClean="0">
                <a:solidFill>
                  <a:srgbClr val="FF0000"/>
                </a:solidFill>
              </a:rPr>
              <a:t>. I can play soccer.</a:t>
            </a:r>
            <a:endParaRPr lang="en-US" altLang="zh-CN" sz="36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492"/>
                                        </p:tgtEl>
                                        <p:attrNameLst>
                                          <p:attrName>style.visibility</p:attrName>
                                        </p:attrNameLst>
                                      </p:cBhvr>
                                      <p:to>
                                        <p:strVal val="visible"/>
                                      </p:to>
                                    </p:set>
                                    <p:animEffect transition="in" filter="blinds(horizontal)">
                                      <p:cBhvr>
                                        <p:cTn id="7" dur="500"/>
                                        <p:tgtEl>
                                          <p:spTgt spid="6349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3490"/>
                                        </p:tgtEl>
                                        <p:attrNameLst>
                                          <p:attrName>style.visibility</p:attrName>
                                        </p:attrNameLst>
                                      </p:cBhvr>
                                      <p:to>
                                        <p:strVal val="visible"/>
                                      </p:to>
                                    </p:set>
                                    <p:animEffect transition="in" filter="blinds(horizontal)">
                                      <p:cBhvr>
                                        <p:cTn id="12" dur="500"/>
                                        <p:tgtEl>
                                          <p:spTgt spid="6349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3492"/>
                                        </p:tgtEl>
                                        <p:attrNameLst>
                                          <p:attrName>style.visibility</p:attrName>
                                        </p:attrNameLst>
                                      </p:cBhvr>
                                      <p:to>
                                        <p:strVal val="visible"/>
                                      </p:to>
                                    </p:set>
                                    <p:animEffect transition="in" filter="blinds(horizontal)">
                                      <p:cBhvr>
                                        <p:cTn id="17" dur="5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4689" name="Rectangle 2"/>
          <p:cNvSpPr>
            <a:spLocks noChangeArrowheads="1"/>
          </p:cNvSpPr>
          <p:nvPr/>
        </p:nvSpPr>
        <p:spPr bwMode="auto">
          <a:xfrm>
            <a:off x="4267200" y="3581400"/>
            <a:ext cx="4464050" cy="941388"/>
          </a:xfrm>
          <a:prstGeom prst="rect">
            <a:avLst/>
          </a:prstGeom>
          <a:noFill/>
          <a:ln w="9525">
            <a:noFill/>
            <a:miter lim="800000"/>
          </a:ln>
        </p:spPr>
        <p:txBody>
          <a:bodyPr anchor="ctr"/>
          <a:lstStyle/>
          <a:p>
            <a:r>
              <a:rPr lang="en-US" altLang="zh-CN" sz="4400" b="1">
                <a:solidFill>
                  <a:srgbClr val="000000"/>
                </a:solidFill>
                <a:latin typeface="Times New Roman" panose="02020603050405020304" pitchFamily="18" charset="0"/>
              </a:rPr>
              <a:t>Guess who it is.</a:t>
            </a:r>
          </a:p>
        </p:txBody>
      </p:sp>
      <p:sp>
        <p:nvSpPr>
          <p:cNvPr id="114690" name="Text Box 3"/>
          <p:cNvSpPr txBox="1">
            <a:spLocks noChangeArrowheads="1"/>
          </p:cNvSpPr>
          <p:nvPr/>
        </p:nvSpPr>
        <p:spPr bwMode="auto">
          <a:xfrm>
            <a:off x="1600200" y="457200"/>
            <a:ext cx="5715000" cy="914400"/>
          </a:xfrm>
          <a:prstGeom prst="rect">
            <a:avLst/>
          </a:prstGeom>
          <a:solidFill>
            <a:schemeClr val="bg1">
              <a:alpha val="79999"/>
            </a:schemeClr>
          </a:solidFill>
          <a:ln w="9525">
            <a:noFill/>
            <a:miter lim="800000"/>
          </a:ln>
        </p:spPr>
        <p:txBody>
          <a:bodyPr anchor="ctr"/>
          <a:lstStyle/>
          <a:p>
            <a:pPr algn="ctr"/>
            <a:r>
              <a:rPr lang="en-US" altLang="zh-CN" sz="6600" b="1">
                <a:solidFill>
                  <a:srgbClr val="B2935C"/>
                </a:solidFill>
                <a:latin typeface="Times New Roman" panose="02020603050405020304" pitchFamily="18" charset="0"/>
              </a:rPr>
              <a:t>Game Play!</a:t>
            </a:r>
          </a:p>
        </p:txBody>
      </p:sp>
      <p:pic>
        <p:nvPicPr>
          <p:cNvPr id="114691" name="Picture 4" descr="1495007_171002005_2"/>
          <p:cNvPicPr>
            <a:picLocks noChangeAspect="1" noChangeArrowheads="1"/>
          </p:cNvPicPr>
          <p:nvPr/>
        </p:nvPicPr>
        <p:blipFill>
          <a:blip r:embed="rId3"/>
          <a:srcRect l="11189" r="17682" b="5669"/>
          <a:stretch>
            <a:fillRect/>
          </a:stretch>
        </p:blipFill>
        <p:spPr bwMode="auto">
          <a:xfrm>
            <a:off x="533400" y="1981200"/>
            <a:ext cx="343535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5713" name="Rectangle 2"/>
          <p:cNvSpPr>
            <a:spLocks noGrp="1" noChangeArrowheads="1"/>
          </p:cNvSpPr>
          <p:nvPr>
            <p:ph type="body" idx="4294967295"/>
          </p:nvPr>
        </p:nvSpPr>
        <p:spPr bwMode="auto">
          <a:xfrm>
            <a:off x="457200" y="990600"/>
            <a:ext cx="8218488" cy="3733800"/>
          </a:xfrm>
          <a:prstGeom prst="rect">
            <a:avLst/>
          </a:prstGeom>
          <a:solidFill>
            <a:schemeClr val="bg1"/>
          </a:solidFill>
          <a:ln cap="flat">
            <a:solidFill>
              <a:srgbClr val="000000"/>
            </a:solidFill>
            <a:round/>
          </a:ln>
        </p:spPr>
        <p:txBody>
          <a:bodyPr>
            <a:normAutofit lnSpcReduction="10000"/>
          </a:bodyPr>
          <a:lstStyle/>
          <a:p>
            <a:pPr eaLnBrk="1" hangingPunct="1">
              <a:lnSpc>
                <a:spcPct val="150000"/>
              </a:lnSpc>
              <a:spcBef>
                <a:spcPct val="0"/>
              </a:spcBef>
              <a:buFont typeface="Arial" panose="020B0604020202020204" pitchFamily="34" charset="0"/>
              <a:buNone/>
            </a:pPr>
            <a:r>
              <a:rPr lang="zh-CN" altLang="en-US" b="1" smtClean="0">
                <a:solidFill>
                  <a:srgbClr val="0000CC"/>
                </a:solidFill>
                <a:latin typeface="Times New Roman" panose="02020603050405020304" pitchFamily="18" charset="0"/>
              </a:rPr>
              <a:t>    </a:t>
            </a:r>
            <a:r>
              <a:rPr lang="en-US" altLang="zh-CN" b="1" smtClean="0">
                <a:solidFill>
                  <a:srgbClr val="0000CC"/>
                </a:solidFill>
                <a:latin typeface="Times New Roman" panose="02020603050405020304" pitchFamily="18" charset="0"/>
              </a:rPr>
              <a:t>He’s Peter. He’s smart. He’s from Africa. He can run fast. He catches and eats small animals. Now he’s in a zoo. He eats a lot of meat. My good friends Lily and Lucy like to see him.</a:t>
            </a:r>
          </a:p>
        </p:txBody>
      </p:sp>
      <p:pic>
        <p:nvPicPr>
          <p:cNvPr id="14339" name="Picture 3" descr="lh"/>
          <p:cNvPicPr>
            <a:picLocks noChangeAspect="1" noChangeArrowheads="1"/>
          </p:cNvPicPr>
          <p:nvPr/>
        </p:nvPicPr>
        <p:blipFill>
          <a:blip r:embed="rId3"/>
          <a:srcRect/>
          <a:stretch>
            <a:fillRect/>
          </a:stretch>
        </p:blipFill>
        <p:spPr bwMode="auto">
          <a:xfrm>
            <a:off x="5105400" y="4038600"/>
            <a:ext cx="3048000" cy="2520950"/>
          </a:xfrm>
          <a:prstGeom prst="rect">
            <a:avLst/>
          </a:prstGeom>
          <a:noFill/>
          <a:ln w="9525">
            <a:noFill/>
            <a:miter lim="800000"/>
            <a:headEnd/>
            <a:tailEnd/>
          </a:ln>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linds(horizontal)">
                                      <p:cBhvr>
                                        <p:cTn id="7"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6737" name="Text Box 2"/>
          <p:cNvSpPr txBox="1">
            <a:spLocks noChangeArrowheads="1"/>
          </p:cNvSpPr>
          <p:nvPr/>
        </p:nvSpPr>
        <p:spPr bwMode="auto">
          <a:xfrm>
            <a:off x="609600" y="914400"/>
            <a:ext cx="7924800" cy="3751263"/>
          </a:xfrm>
          <a:prstGeom prst="rect">
            <a:avLst/>
          </a:prstGeom>
          <a:solidFill>
            <a:schemeClr val="bg1"/>
          </a:solidFill>
          <a:ln w="9525">
            <a:noFill/>
            <a:miter lim="800000"/>
          </a:ln>
        </p:spPr>
        <p:txBody>
          <a:bodyPr>
            <a:spAutoFit/>
          </a:bodyPr>
          <a:lstStyle/>
          <a:p>
            <a:pPr>
              <a:lnSpc>
                <a:spcPct val="150000"/>
              </a:lnSpc>
            </a:pPr>
            <a:r>
              <a:rPr lang="en-US" altLang="zh-CN" sz="3200" b="1">
                <a:solidFill>
                  <a:srgbClr val="0000CC"/>
                </a:solidFill>
                <a:latin typeface="Times New Roman" panose="02020603050405020304" pitchFamily="18" charset="0"/>
              </a:rPr>
              <a:t>It is very lovely. It is not from Africa. It is from China. It is white and black. It likes bamboos. There are not many of them in China now. Everyone loves it very much. It is a _______.</a:t>
            </a:r>
          </a:p>
        </p:txBody>
      </p:sp>
      <p:pic>
        <p:nvPicPr>
          <p:cNvPr id="15363" name="Picture 3" descr="115-0197"/>
          <p:cNvPicPr>
            <a:picLocks noChangeAspect="1" noChangeArrowheads="1"/>
          </p:cNvPicPr>
          <p:nvPr/>
        </p:nvPicPr>
        <p:blipFill>
          <a:blip r:embed="rId3"/>
          <a:srcRect l="27344" t="10449" r="1563" b="17563"/>
          <a:stretch>
            <a:fillRect/>
          </a:stretch>
        </p:blipFill>
        <p:spPr bwMode="auto">
          <a:xfrm>
            <a:off x="5029200" y="4038600"/>
            <a:ext cx="3429000" cy="2514600"/>
          </a:xfrm>
          <a:prstGeom prst="rect">
            <a:avLst/>
          </a:prstGeom>
          <a:noFill/>
          <a:ln w="9525">
            <a:noFill/>
            <a:miter lim="800000"/>
            <a:headEnd/>
            <a:tailEnd/>
          </a:ln>
        </p:spPr>
      </p:pic>
      <p:sp>
        <p:nvSpPr>
          <p:cNvPr id="15364" name="Text Box 7"/>
          <p:cNvSpPr txBox="1">
            <a:spLocks noChangeArrowheads="1"/>
          </p:cNvSpPr>
          <p:nvPr/>
        </p:nvSpPr>
        <p:spPr bwMode="auto">
          <a:xfrm>
            <a:off x="1447800" y="4038600"/>
            <a:ext cx="1266825" cy="579438"/>
          </a:xfrm>
          <a:prstGeom prst="rect">
            <a:avLst/>
          </a:prstGeom>
          <a:noFill/>
          <a:ln w="9525">
            <a:noFill/>
            <a:miter lim="800000"/>
          </a:ln>
        </p:spPr>
        <p:txBody>
          <a:bodyPr wrap="none">
            <a:spAutoFit/>
          </a:bodyPr>
          <a:lstStyle/>
          <a:p>
            <a:r>
              <a:rPr lang="en-US" altLang="zh-CN" sz="3200" b="1">
                <a:solidFill>
                  <a:srgbClr val="FF3300"/>
                </a:solidFill>
                <a:latin typeface="Times New Roman" panose="02020603050405020304" pitchFamily="18" charset="0"/>
              </a:rPr>
              <a:t>panda</a:t>
            </a:r>
            <a:endParaRPr lang="en-US" altLang="zh-CN" sz="3200">
              <a:solidFill>
                <a:srgbClr val="00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additive="base">
                                        <p:cTn id="13" dur="500" fill="hold"/>
                                        <p:tgtEl>
                                          <p:spTgt spid="15364"/>
                                        </p:tgtEl>
                                        <p:attrNameLst>
                                          <p:attrName>ppt_x</p:attrName>
                                        </p:attrNameLst>
                                      </p:cBhvr>
                                      <p:tavLst>
                                        <p:tav tm="0">
                                          <p:val>
                                            <p:strVal val="#ppt_x"/>
                                          </p:val>
                                        </p:tav>
                                        <p:tav tm="100000">
                                          <p:val>
                                            <p:strVal val="#ppt_x"/>
                                          </p:val>
                                        </p:tav>
                                      </p:tavLst>
                                    </p:anim>
                                    <p:anim calcmode="lin" valueType="num">
                                      <p:cBhvr additive="base">
                                        <p:cTn id="14"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0" y="1600201"/>
            <a:ext cx="9144000" cy="3257559"/>
          </a:xfrm>
        </p:spPr>
        <p:txBody>
          <a:bodyPr>
            <a:noAutofit/>
          </a:bodyPr>
          <a:lstStyle/>
          <a:p>
            <a:r>
              <a:rPr lang="en-US" altLang="zh-CN" sz="5400" dirty="0" smtClean="0">
                <a:hlinkClick r:id="rId3" action="ppaction://hlinkfile"/>
              </a:rPr>
              <a:t>Old Macdonald Old Macdonald Old Macdonald.swf</a:t>
            </a:r>
            <a:endParaRPr lang="zh-CN" altLang="en-US" sz="5400" dirty="0"/>
          </a:p>
        </p:txBody>
      </p:sp>
      <p:sp>
        <p:nvSpPr>
          <p:cNvPr id="6" name="矩形 5"/>
          <p:cNvSpPr/>
          <p:nvPr/>
        </p:nvSpPr>
        <p:spPr>
          <a:xfrm>
            <a:off x="428596" y="500042"/>
            <a:ext cx="5568577"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Let’s sing a song!</a:t>
            </a:r>
            <a:endParaRPr lang="zh-CN" altLang="en-US" sz="6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7761" name="Text Box 2"/>
          <p:cNvSpPr txBox="1">
            <a:spLocks noChangeArrowheads="1"/>
          </p:cNvSpPr>
          <p:nvPr/>
        </p:nvSpPr>
        <p:spPr bwMode="auto">
          <a:xfrm>
            <a:off x="533400" y="914400"/>
            <a:ext cx="8229600" cy="3019425"/>
          </a:xfrm>
          <a:prstGeom prst="rect">
            <a:avLst/>
          </a:prstGeom>
          <a:solidFill>
            <a:schemeClr val="bg1"/>
          </a:solidFill>
          <a:ln w="9525">
            <a:noFill/>
            <a:miter lim="800000"/>
          </a:ln>
        </p:spPr>
        <p:txBody>
          <a:bodyPr>
            <a:spAutoFit/>
          </a:bodyPr>
          <a:lstStyle/>
          <a:p>
            <a:pPr>
              <a:lnSpc>
                <a:spcPct val="150000"/>
              </a:lnSpc>
            </a:pPr>
            <a:r>
              <a:rPr lang="en-US" altLang="zh-CN" sz="3200" b="1">
                <a:solidFill>
                  <a:srgbClr val="0000CC"/>
                </a:solidFill>
                <a:latin typeface="Times New Roman" panose="02020603050405020304" pitchFamily="18" charset="0"/>
              </a:rPr>
              <a:t>It is from Africa. It can run fifty kilometers an hour. It has a very long neck and long legs. It can reach (</a:t>
            </a:r>
            <a:r>
              <a:rPr lang="zh-CN" altLang="en-US" sz="3200" b="1">
                <a:solidFill>
                  <a:srgbClr val="0000CC"/>
                </a:solidFill>
                <a:latin typeface="Times New Roman" panose="02020603050405020304" pitchFamily="18" charset="0"/>
              </a:rPr>
              <a:t>够着</a:t>
            </a:r>
            <a:r>
              <a:rPr lang="en-US" altLang="zh-CN" sz="3200" b="1">
                <a:solidFill>
                  <a:srgbClr val="0000CC"/>
                </a:solidFill>
                <a:latin typeface="Times New Roman" panose="02020603050405020304" pitchFamily="18" charset="0"/>
              </a:rPr>
              <a:t>) the leaves on a very tall tree. It is a ________.</a:t>
            </a:r>
            <a:r>
              <a:rPr lang="en-US" altLang="zh-CN" sz="3200">
                <a:solidFill>
                  <a:srgbClr val="000000"/>
                </a:solidFill>
                <a:latin typeface="Times New Roman" panose="02020603050405020304" pitchFamily="18" charset="0"/>
              </a:rPr>
              <a:t> </a:t>
            </a:r>
          </a:p>
        </p:txBody>
      </p:sp>
      <p:pic>
        <p:nvPicPr>
          <p:cNvPr id="16387" name="Picture 3" descr="changjinglu2_023"/>
          <p:cNvPicPr>
            <a:picLocks noChangeAspect="1" noChangeArrowheads="1"/>
          </p:cNvPicPr>
          <p:nvPr/>
        </p:nvPicPr>
        <p:blipFill>
          <a:blip r:embed="rId3"/>
          <a:srcRect/>
          <a:stretch>
            <a:fillRect/>
          </a:stretch>
        </p:blipFill>
        <p:spPr bwMode="auto">
          <a:xfrm>
            <a:off x="4495800" y="3581400"/>
            <a:ext cx="4343400" cy="3068638"/>
          </a:xfrm>
          <a:prstGeom prst="rect">
            <a:avLst/>
          </a:prstGeom>
          <a:noFill/>
          <a:ln w="9525">
            <a:noFill/>
            <a:miter lim="800000"/>
            <a:headEnd/>
            <a:tailEnd/>
          </a:ln>
        </p:spPr>
      </p:pic>
      <p:sp>
        <p:nvSpPr>
          <p:cNvPr id="16388" name="Text Box 7"/>
          <p:cNvSpPr txBox="1">
            <a:spLocks noChangeArrowheads="1"/>
          </p:cNvSpPr>
          <p:nvPr/>
        </p:nvSpPr>
        <p:spPr bwMode="auto">
          <a:xfrm>
            <a:off x="2667000" y="3276600"/>
            <a:ext cx="1436688" cy="579438"/>
          </a:xfrm>
          <a:prstGeom prst="rect">
            <a:avLst/>
          </a:prstGeom>
          <a:noFill/>
          <a:ln w="9525">
            <a:noFill/>
            <a:miter lim="800000"/>
          </a:ln>
        </p:spPr>
        <p:txBody>
          <a:bodyPr wrap="none">
            <a:spAutoFit/>
          </a:bodyPr>
          <a:lstStyle/>
          <a:p>
            <a:r>
              <a:rPr lang="en-US" altLang="zh-CN" sz="3200" b="1">
                <a:solidFill>
                  <a:srgbClr val="FF0000"/>
                </a:solidFill>
                <a:latin typeface="Times New Roman" panose="02020603050405020304" pitchFamily="18" charset="0"/>
              </a:rPr>
              <a:t>giraffe</a:t>
            </a:r>
            <a:r>
              <a:rPr lang="en-US" altLang="zh-CN" sz="3200">
                <a:solidFill>
                  <a:srgbClr val="FF0000"/>
                </a:solidFill>
                <a:latin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linds(horizontal)">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 calcmode="lin" valueType="num">
                                      <p:cBhvr additive="base">
                                        <p:cTn id="12" dur="500" fill="hold"/>
                                        <p:tgtEl>
                                          <p:spTgt spid="16388"/>
                                        </p:tgtEl>
                                        <p:attrNameLst>
                                          <p:attrName>ppt_x</p:attrName>
                                        </p:attrNameLst>
                                      </p:cBhvr>
                                      <p:tavLst>
                                        <p:tav tm="0">
                                          <p:val>
                                            <p:strVal val="#ppt_x"/>
                                          </p:val>
                                        </p:tav>
                                        <p:tav tm="100000">
                                          <p:val>
                                            <p:strVal val="#ppt_x"/>
                                          </p:val>
                                        </p:tav>
                                      </p:tavLst>
                                    </p:anim>
                                    <p:anim calcmode="lin" valueType="num">
                                      <p:cBhvr additive="base">
                                        <p:cTn id="13"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8785" name="Text Box 2"/>
          <p:cNvSpPr txBox="1">
            <a:spLocks noChangeArrowheads="1"/>
          </p:cNvSpPr>
          <p:nvPr/>
        </p:nvSpPr>
        <p:spPr bwMode="auto">
          <a:xfrm>
            <a:off x="304800" y="304800"/>
            <a:ext cx="8610600" cy="1190625"/>
          </a:xfrm>
          <a:prstGeom prst="rect">
            <a:avLst/>
          </a:prstGeom>
          <a:solidFill>
            <a:schemeClr val="bg1">
              <a:alpha val="79999"/>
            </a:schemeClr>
          </a:solidFill>
          <a:ln w="9525">
            <a:noFill/>
            <a:miter lim="800000"/>
          </a:ln>
        </p:spPr>
        <p:txBody>
          <a:bodyPr>
            <a:spAutoFit/>
          </a:bodyPr>
          <a:lstStyle/>
          <a:p>
            <a:r>
              <a:rPr lang="en-US" altLang="zh-CN" sz="3600" b="1">
                <a:solidFill>
                  <a:srgbClr val="0000FF"/>
                </a:solidFill>
                <a:latin typeface="Times New Roman" panose="02020603050405020304" pitchFamily="18" charset="0"/>
              </a:rPr>
              <a:t>3a </a:t>
            </a:r>
            <a:r>
              <a:rPr lang="en-US" altLang="zh-CN" sz="3600" b="1">
                <a:solidFill>
                  <a:srgbClr val="000000"/>
                </a:solidFill>
                <a:latin typeface="Times New Roman" panose="02020603050405020304" pitchFamily="18" charset="0"/>
              </a:rPr>
              <a:t> Becky is Jill’s favorite animal. Fill in the blanks with the words in the box. </a:t>
            </a:r>
          </a:p>
        </p:txBody>
      </p:sp>
      <p:sp>
        <p:nvSpPr>
          <p:cNvPr id="118786" name="Text Box 3"/>
          <p:cNvSpPr txBox="1">
            <a:spLocks noChangeArrowheads="1"/>
          </p:cNvSpPr>
          <p:nvPr/>
        </p:nvSpPr>
        <p:spPr bwMode="auto">
          <a:xfrm>
            <a:off x="304800" y="2514600"/>
            <a:ext cx="1752600" cy="3016250"/>
          </a:xfrm>
          <a:prstGeom prst="rect">
            <a:avLst/>
          </a:prstGeom>
          <a:solidFill>
            <a:srgbClr val="FFFF99"/>
          </a:solidFill>
          <a:ln w="9525">
            <a:noFill/>
            <a:miter lim="800000"/>
          </a:ln>
        </p:spPr>
        <p:txBody>
          <a:bodyPr>
            <a:spAutoFit/>
          </a:bodyPr>
          <a:lstStyle/>
          <a:p>
            <a:r>
              <a:rPr lang="en-US" altLang="zh-CN" sz="3200" b="1">
                <a:solidFill>
                  <a:srgbClr val="0000FF"/>
                </a:solidFill>
                <a:latin typeface="Times New Roman" panose="02020603050405020304" pitchFamily="18" charset="0"/>
              </a:rPr>
              <a:t>like       beautiful</a:t>
            </a:r>
          </a:p>
          <a:p>
            <a:r>
              <a:rPr lang="en-US" altLang="zh-CN" sz="3200" b="1">
                <a:solidFill>
                  <a:srgbClr val="0000FF"/>
                </a:solidFill>
                <a:latin typeface="Times New Roman" panose="02020603050405020304" pitchFamily="18" charset="0"/>
              </a:rPr>
              <a:t>Africa  </a:t>
            </a:r>
          </a:p>
          <a:p>
            <a:r>
              <a:rPr lang="en-US" altLang="zh-CN" sz="3200" b="1">
                <a:solidFill>
                  <a:srgbClr val="0000FF"/>
                </a:solidFill>
                <a:latin typeface="Times New Roman" panose="02020603050405020304" pitchFamily="18" charset="0"/>
              </a:rPr>
              <a:t>years</a:t>
            </a:r>
          </a:p>
          <a:p>
            <a:r>
              <a:rPr lang="en-US" altLang="zh-CN" sz="3200" b="1">
                <a:solidFill>
                  <a:srgbClr val="0000FF"/>
                </a:solidFill>
                <a:latin typeface="Times New Roman" panose="02020603050405020304" pitchFamily="18" charset="0"/>
              </a:rPr>
              <a:t>lives     </a:t>
            </a:r>
          </a:p>
          <a:p>
            <a:r>
              <a:rPr lang="en-US" altLang="zh-CN" sz="3200" b="1">
                <a:solidFill>
                  <a:srgbClr val="0000FF"/>
                </a:solidFill>
                <a:latin typeface="Times New Roman" panose="02020603050405020304" pitchFamily="18" charset="0"/>
              </a:rPr>
              <a:t>because</a:t>
            </a:r>
            <a:endParaRPr lang="en-US" altLang="zh-CN" sz="3200" b="1">
              <a:solidFill>
                <a:srgbClr val="000000"/>
              </a:solidFill>
              <a:latin typeface="Times New Roman" panose="02020603050405020304" pitchFamily="18" charset="0"/>
            </a:endParaRPr>
          </a:p>
        </p:txBody>
      </p:sp>
      <p:sp>
        <p:nvSpPr>
          <p:cNvPr id="118787" name="Text Box 4"/>
          <p:cNvSpPr txBox="1">
            <a:spLocks noChangeArrowheads="1"/>
          </p:cNvSpPr>
          <p:nvPr/>
        </p:nvSpPr>
        <p:spPr bwMode="auto">
          <a:xfrm>
            <a:off x="2362200" y="2057400"/>
            <a:ext cx="6400800" cy="3751263"/>
          </a:xfrm>
          <a:prstGeom prst="rect">
            <a:avLst/>
          </a:prstGeom>
          <a:solidFill>
            <a:srgbClr val="CCFFFF"/>
          </a:solidFill>
          <a:ln w="9525">
            <a:noFill/>
            <a:miter lim="800000"/>
          </a:ln>
        </p:spPr>
        <p:txBody>
          <a:bodyPr>
            <a:spAutoFit/>
          </a:bodyPr>
          <a:lstStyle/>
          <a:p>
            <a:pPr>
              <a:lnSpc>
                <a:spcPct val="150000"/>
              </a:lnSpc>
              <a:spcBef>
                <a:spcPct val="30000"/>
              </a:spcBef>
            </a:pPr>
            <a:r>
              <a:rPr lang="en-US" altLang="zh-CN" sz="3200" b="1">
                <a:solidFill>
                  <a:srgbClr val="0000FF"/>
                </a:solidFill>
                <a:latin typeface="Times New Roman" panose="02020603050405020304" pitchFamily="18" charset="0"/>
              </a:rPr>
              <a:t>This is Becky. Isn’t she_________? She is from_______. She is twelve ______ old. I _____ Becky ________ she is smart and friendly. She ______ in Blackwood Zoo.</a:t>
            </a:r>
            <a:endParaRPr lang="en-US" altLang="zh-CN" sz="3200" b="1">
              <a:solidFill>
                <a:srgbClr val="000000"/>
              </a:solidFill>
              <a:latin typeface="Times New Roman" panose="02020603050405020304" pitchFamily="18" charset="0"/>
            </a:endParaRPr>
          </a:p>
        </p:txBody>
      </p:sp>
      <p:sp>
        <p:nvSpPr>
          <p:cNvPr id="17413" name="Text Box 5"/>
          <p:cNvSpPr txBox="1">
            <a:spLocks noChangeArrowheads="1"/>
          </p:cNvSpPr>
          <p:nvPr/>
        </p:nvSpPr>
        <p:spPr bwMode="auto">
          <a:xfrm>
            <a:off x="4495800" y="2971800"/>
            <a:ext cx="1290638" cy="579438"/>
          </a:xfrm>
          <a:prstGeom prst="rect">
            <a:avLst/>
          </a:prstGeom>
          <a:noFill/>
          <a:ln w="9525">
            <a:noFill/>
            <a:miter lim="800000"/>
          </a:ln>
        </p:spPr>
        <p:txBody>
          <a:bodyPr wrap="none">
            <a:spAutoFit/>
          </a:bodyPr>
          <a:lstStyle/>
          <a:p>
            <a:r>
              <a:rPr lang="en-US" altLang="zh-CN" sz="3200" b="1">
                <a:solidFill>
                  <a:srgbClr val="FF0000"/>
                </a:solidFill>
                <a:latin typeface="Times New Roman" panose="02020603050405020304" pitchFamily="18" charset="0"/>
              </a:rPr>
              <a:t>Africa</a:t>
            </a:r>
          </a:p>
        </p:txBody>
      </p:sp>
      <p:sp>
        <p:nvSpPr>
          <p:cNvPr id="17414" name="Text Box 6"/>
          <p:cNvSpPr txBox="1">
            <a:spLocks noChangeArrowheads="1"/>
          </p:cNvSpPr>
          <p:nvPr/>
        </p:nvSpPr>
        <p:spPr bwMode="auto">
          <a:xfrm>
            <a:off x="2514600" y="3657600"/>
            <a:ext cx="1111250" cy="579438"/>
          </a:xfrm>
          <a:prstGeom prst="rect">
            <a:avLst/>
          </a:prstGeom>
          <a:noFill/>
          <a:ln w="9525">
            <a:noFill/>
            <a:miter lim="800000"/>
          </a:ln>
        </p:spPr>
        <p:txBody>
          <a:bodyPr wrap="none">
            <a:spAutoFit/>
          </a:bodyPr>
          <a:lstStyle/>
          <a:p>
            <a:r>
              <a:rPr lang="en-US" altLang="zh-CN" sz="3200" b="1">
                <a:solidFill>
                  <a:srgbClr val="FF0000"/>
                </a:solidFill>
                <a:latin typeface="Times New Roman" panose="02020603050405020304" pitchFamily="18" charset="0"/>
              </a:rPr>
              <a:t>years</a:t>
            </a:r>
          </a:p>
        </p:txBody>
      </p:sp>
      <p:sp>
        <p:nvSpPr>
          <p:cNvPr id="17415" name="Text Box 7"/>
          <p:cNvSpPr txBox="1">
            <a:spLocks noChangeArrowheads="1"/>
          </p:cNvSpPr>
          <p:nvPr/>
        </p:nvSpPr>
        <p:spPr bwMode="auto">
          <a:xfrm>
            <a:off x="4876800" y="3733800"/>
            <a:ext cx="815975" cy="579438"/>
          </a:xfrm>
          <a:prstGeom prst="rect">
            <a:avLst/>
          </a:prstGeom>
          <a:noFill/>
          <a:ln w="9525">
            <a:noFill/>
            <a:miter lim="800000"/>
          </a:ln>
        </p:spPr>
        <p:txBody>
          <a:bodyPr wrap="none">
            <a:spAutoFit/>
          </a:bodyPr>
          <a:lstStyle/>
          <a:p>
            <a:r>
              <a:rPr lang="en-US" altLang="zh-CN" sz="3200" b="1">
                <a:solidFill>
                  <a:srgbClr val="FF0000"/>
                </a:solidFill>
                <a:latin typeface="Times New Roman" panose="02020603050405020304" pitchFamily="18" charset="0"/>
              </a:rPr>
              <a:t>like</a:t>
            </a:r>
          </a:p>
        </p:txBody>
      </p:sp>
      <p:sp>
        <p:nvSpPr>
          <p:cNvPr id="17416" name="Text Box 8"/>
          <p:cNvSpPr txBox="1">
            <a:spLocks noChangeArrowheads="1"/>
          </p:cNvSpPr>
          <p:nvPr/>
        </p:nvSpPr>
        <p:spPr bwMode="auto">
          <a:xfrm>
            <a:off x="2514600" y="4495800"/>
            <a:ext cx="1539875" cy="579438"/>
          </a:xfrm>
          <a:prstGeom prst="rect">
            <a:avLst/>
          </a:prstGeom>
          <a:noFill/>
          <a:ln w="9525">
            <a:noFill/>
            <a:miter lim="800000"/>
          </a:ln>
        </p:spPr>
        <p:txBody>
          <a:bodyPr wrap="none">
            <a:spAutoFit/>
          </a:bodyPr>
          <a:lstStyle/>
          <a:p>
            <a:r>
              <a:rPr lang="en-US" altLang="zh-CN" sz="3200" b="1">
                <a:solidFill>
                  <a:srgbClr val="FF0000"/>
                </a:solidFill>
                <a:latin typeface="Times New Roman" panose="02020603050405020304" pitchFamily="18" charset="0"/>
              </a:rPr>
              <a:t>because</a:t>
            </a:r>
          </a:p>
        </p:txBody>
      </p:sp>
      <p:sp>
        <p:nvSpPr>
          <p:cNvPr id="17417" name="Text Box 9"/>
          <p:cNvSpPr txBox="1">
            <a:spLocks noChangeArrowheads="1"/>
          </p:cNvSpPr>
          <p:nvPr/>
        </p:nvSpPr>
        <p:spPr bwMode="auto">
          <a:xfrm>
            <a:off x="3352800" y="5181600"/>
            <a:ext cx="952500" cy="579438"/>
          </a:xfrm>
          <a:prstGeom prst="rect">
            <a:avLst/>
          </a:prstGeom>
          <a:noFill/>
          <a:ln w="9525">
            <a:noFill/>
            <a:miter lim="800000"/>
          </a:ln>
        </p:spPr>
        <p:txBody>
          <a:bodyPr wrap="none">
            <a:spAutoFit/>
          </a:bodyPr>
          <a:lstStyle/>
          <a:p>
            <a:r>
              <a:rPr lang="en-US" altLang="zh-CN" sz="3200" b="1">
                <a:solidFill>
                  <a:srgbClr val="FF0000"/>
                </a:solidFill>
                <a:latin typeface="Times New Roman" panose="02020603050405020304" pitchFamily="18" charset="0"/>
              </a:rPr>
              <a:t>lives</a:t>
            </a:r>
          </a:p>
        </p:txBody>
      </p:sp>
      <p:sp>
        <p:nvSpPr>
          <p:cNvPr id="17418" name="Text Box 10"/>
          <p:cNvSpPr txBox="1">
            <a:spLocks noChangeArrowheads="1"/>
          </p:cNvSpPr>
          <p:nvPr/>
        </p:nvSpPr>
        <p:spPr bwMode="auto">
          <a:xfrm>
            <a:off x="6477000" y="2209800"/>
            <a:ext cx="1739900" cy="579438"/>
          </a:xfrm>
          <a:prstGeom prst="rect">
            <a:avLst/>
          </a:prstGeom>
          <a:noFill/>
          <a:ln w="9525">
            <a:noFill/>
            <a:miter lim="800000"/>
          </a:ln>
        </p:spPr>
        <p:txBody>
          <a:bodyPr wrap="none">
            <a:spAutoFit/>
          </a:bodyPr>
          <a:lstStyle/>
          <a:p>
            <a:r>
              <a:rPr lang="en-US" altLang="zh-CN" sz="3200" b="1">
                <a:solidFill>
                  <a:srgbClr val="FF0000"/>
                </a:solidFill>
                <a:latin typeface="Times New Roman" panose="02020603050405020304" pitchFamily="18" charset="0"/>
              </a:rPr>
              <a:t>beautiful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8"/>
                                        </p:tgtEl>
                                        <p:attrNameLst>
                                          <p:attrName>style.visibility</p:attrName>
                                        </p:attrNameLst>
                                      </p:cBhvr>
                                      <p:to>
                                        <p:strVal val="visible"/>
                                      </p:to>
                                    </p:set>
                                    <p:anim calcmode="lin" valueType="num">
                                      <p:cBhvr additive="base">
                                        <p:cTn id="7" dur="500" fill="hold"/>
                                        <p:tgtEl>
                                          <p:spTgt spid="17418"/>
                                        </p:tgtEl>
                                        <p:attrNameLst>
                                          <p:attrName>ppt_x</p:attrName>
                                        </p:attrNameLst>
                                      </p:cBhvr>
                                      <p:tavLst>
                                        <p:tav tm="0">
                                          <p:val>
                                            <p:strVal val="#ppt_x"/>
                                          </p:val>
                                        </p:tav>
                                        <p:tav tm="100000">
                                          <p:val>
                                            <p:strVal val="#ppt_x"/>
                                          </p:val>
                                        </p:tav>
                                      </p:tavLst>
                                    </p:anim>
                                    <p:anim calcmode="lin" valueType="num">
                                      <p:cBhvr additive="base">
                                        <p:cTn id="8"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3"/>
                                        </p:tgtEl>
                                        <p:attrNameLst>
                                          <p:attrName>style.visibility</p:attrName>
                                        </p:attrNameLst>
                                      </p:cBhvr>
                                      <p:to>
                                        <p:strVal val="visible"/>
                                      </p:to>
                                    </p:set>
                                    <p:anim calcmode="lin" valueType="num">
                                      <p:cBhvr additive="base">
                                        <p:cTn id="13" dur="500" fill="hold"/>
                                        <p:tgtEl>
                                          <p:spTgt spid="17413"/>
                                        </p:tgtEl>
                                        <p:attrNameLst>
                                          <p:attrName>ppt_x</p:attrName>
                                        </p:attrNameLst>
                                      </p:cBhvr>
                                      <p:tavLst>
                                        <p:tav tm="0">
                                          <p:val>
                                            <p:strVal val="#ppt_x"/>
                                          </p:val>
                                        </p:tav>
                                        <p:tav tm="100000">
                                          <p:val>
                                            <p:strVal val="#ppt_x"/>
                                          </p:val>
                                        </p:tav>
                                      </p:tavLst>
                                    </p:anim>
                                    <p:anim calcmode="lin" valueType="num">
                                      <p:cBhvr additive="base">
                                        <p:cTn id="14"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4"/>
                                        </p:tgtEl>
                                        <p:attrNameLst>
                                          <p:attrName>style.visibility</p:attrName>
                                        </p:attrNameLst>
                                      </p:cBhvr>
                                      <p:to>
                                        <p:strVal val="visible"/>
                                      </p:to>
                                    </p:set>
                                    <p:anim calcmode="lin" valueType="num">
                                      <p:cBhvr additive="base">
                                        <p:cTn id="19" dur="500" fill="hold"/>
                                        <p:tgtEl>
                                          <p:spTgt spid="17414"/>
                                        </p:tgtEl>
                                        <p:attrNameLst>
                                          <p:attrName>ppt_x</p:attrName>
                                        </p:attrNameLst>
                                      </p:cBhvr>
                                      <p:tavLst>
                                        <p:tav tm="0">
                                          <p:val>
                                            <p:strVal val="#ppt_x"/>
                                          </p:val>
                                        </p:tav>
                                        <p:tav tm="100000">
                                          <p:val>
                                            <p:strVal val="#ppt_x"/>
                                          </p:val>
                                        </p:tav>
                                      </p:tavLst>
                                    </p:anim>
                                    <p:anim calcmode="lin" valueType="num">
                                      <p:cBhvr additive="base">
                                        <p:cTn id="20"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5"/>
                                        </p:tgtEl>
                                        <p:attrNameLst>
                                          <p:attrName>style.visibility</p:attrName>
                                        </p:attrNameLst>
                                      </p:cBhvr>
                                      <p:to>
                                        <p:strVal val="visible"/>
                                      </p:to>
                                    </p:set>
                                    <p:anim calcmode="lin" valueType="num">
                                      <p:cBhvr additive="base">
                                        <p:cTn id="25" dur="500" fill="hold"/>
                                        <p:tgtEl>
                                          <p:spTgt spid="17415"/>
                                        </p:tgtEl>
                                        <p:attrNameLst>
                                          <p:attrName>ppt_x</p:attrName>
                                        </p:attrNameLst>
                                      </p:cBhvr>
                                      <p:tavLst>
                                        <p:tav tm="0">
                                          <p:val>
                                            <p:strVal val="#ppt_x"/>
                                          </p:val>
                                        </p:tav>
                                        <p:tav tm="100000">
                                          <p:val>
                                            <p:strVal val="#ppt_x"/>
                                          </p:val>
                                        </p:tav>
                                      </p:tavLst>
                                    </p:anim>
                                    <p:anim calcmode="lin" valueType="num">
                                      <p:cBhvr additive="base">
                                        <p:cTn id="26" dur="500" fill="hold"/>
                                        <p:tgtEl>
                                          <p:spTgt spid="174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 calcmode="lin" valueType="num">
                                      <p:cBhvr additive="base">
                                        <p:cTn id="31" dur="500" fill="hold"/>
                                        <p:tgtEl>
                                          <p:spTgt spid="17416"/>
                                        </p:tgtEl>
                                        <p:attrNameLst>
                                          <p:attrName>ppt_x</p:attrName>
                                        </p:attrNameLst>
                                      </p:cBhvr>
                                      <p:tavLst>
                                        <p:tav tm="0">
                                          <p:val>
                                            <p:strVal val="#ppt_x"/>
                                          </p:val>
                                        </p:tav>
                                        <p:tav tm="100000">
                                          <p:val>
                                            <p:strVal val="#ppt_x"/>
                                          </p:val>
                                        </p:tav>
                                      </p:tavLst>
                                    </p:anim>
                                    <p:anim calcmode="lin" valueType="num">
                                      <p:cBhvr additive="base">
                                        <p:cTn id="32"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417"/>
                                        </p:tgtEl>
                                        <p:attrNameLst>
                                          <p:attrName>style.visibility</p:attrName>
                                        </p:attrNameLst>
                                      </p:cBhvr>
                                      <p:to>
                                        <p:strVal val="visible"/>
                                      </p:to>
                                    </p:set>
                                    <p:anim calcmode="lin" valueType="num">
                                      <p:cBhvr additive="base">
                                        <p:cTn id="37" dur="500" fill="hold"/>
                                        <p:tgtEl>
                                          <p:spTgt spid="17417"/>
                                        </p:tgtEl>
                                        <p:attrNameLst>
                                          <p:attrName>ppt_x</p:attrName>
                                        </p:attrNameLst>
                                      </p:cBhvr>
                                      <p:tavLst>
                                        <p:tav tm="0">
                                          <p:val>
                                            <p:strVal val="#ppt_x"/>
                                          </p:val>
                                        </p:tav>
                                        <p:tav tm="100000">
                                          <p:val>
                                            <p:strVal val="#ppt_x"/>
                                          </p:val>
                                        </p:tav>
                                      </p:tavLst>
                                    </p:anim>
                                    <p:anim calcmode="lin" valueType="num">
                                      <p:cBhvr additive="base">
                                        <p:cTn id="38"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4" grpId="0"/>
      <p:bldP spid="17415" grpId="0"/>
      <p:bldP spid="17416" grpId="0"/>
      <p:bldP spid="17417" grpId="0"/>
      <p:bldP spid="1741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9809" name="Text Box 2"/>
          <p:cNvSpPr txBox="1">
            <a:spLocks noChangeArrowheads="1"/>
          </p:cNvSpPr>
          <p:nvPr/>
        </p:nvSpPr>
        <p:spPr bwMode="auto">
          <a:xfrm>
            <a:off x="592138" y="482600"/>
            <a:ext cx="184150" cy="366713"/>
          </a:xfrm>
          <a:prstGeom prst="rect">
            <a:avLst/>
          </a:prstGeom>
          <a:noFill/>
          <a:ln w="9525">
            <a:noFill/>
            <a:miter lim="800000"/>
          </a:ln>
        </p:spPr>
        <p:txBody>
          <a:bodyPr wrap="none">
            <a:spAutoFit/>
          </a:bodyPr>
          <a:lstStyle/>
          <a:p>
            <a:endParaRPr lang="zh-CN" altLang="en-US">
              <a:solidFill>
                <a:srgbClr val="000000"/>
              </a:solidFill>
            </a:endParaRPr>
          </a:p>
        </p:txBody>
      </p:sp>
      <p:sp>
        <p:nvSpPr>
          <p:cNvPr id="119810" name="Text Box 3"/>
          <p:cNvSpPr txBox="1">
            <a:spLocks noChangeArrowheads="1"/>
          </p:cNvSpPr>
          <p:nvPr/>
        </p:nvSpPr>
        <p:spPr bwMode="auto">
          <a:xfrm>
            <a:off x="539750" y="1341438"/>
            <a:ext cx="8154988" cy="3937000"/>
          </a:xfrm>
          <a:prstGeom prst="rect">
            <a:avLst/>
          </a:prstGeom>
          <a:solidFill>
            <a:schemeClr val="bg2"/>
          </a:solidFill>
          <a:ln w="9525">
            <a:noFill/>
            <a:miter lim="800000"/>
          </a:ln>
        </p:spPr>
        <p:txBody>
          <a:bodyPr>
            <a:spAutoFit/>
          </a:bodyPr>
          <a:lstStyle/>
          <a:p>
            <a:r>
              <a:rPr lang="zh-CN" altLang="en-US" sz="3600">
                <a:solidFill>
                  <a:srgbClr val="000000"/>
                </a:solidFill>
                <a:latin typeface="Times New Roman" panose="02020603050405020304" pitchFamily="18" charset="0"/>
                <a:cs typeface="Times New Roman" panose="02020603050405020304" pitchFamily="18" charset="0"/>
              </a:rPr>
              <a:t>观察与思考</a:t>
            </a:r>
            <a:r>
              <a:rPr lang="en-US" altLang="zh-CN" sz="3600">
                <a:solidFill>
                  <a:srgbClr val="000000"/>
                </a:solidFill>
                <a:latin typeface="Times New Roman" panose="02020603050405020304" pitchFamily="18" charset="0"/>
                <a:cs typeface="Times New Roman" panose="02020603050405020304" pitchFamily="18" charset="0"/>
              </a:rPr>
              <a:t> </a:t>
            </a:r>
          </a:p>
          <a:p>
            <a:endParaRPr lang="en-US" altLang="zh-CN" sz="3600">
              <a:solidFill>
                <a:srgbClr val="000000"/>
              </a:solidFill>
              <a:latin typeface="Times New Roman" panose="02020603050405020304" pitchFamily="18" charset="0"/>
              <a:cs typeface="Times New Roman" panose="02020603050405020304" pitchFamily="18" charset="0"/>
            </a:endParaRPr>
          </a:p>
          <a:p>
            <a:r>
              <a:rPr lang="en-US" altLang="zh-CN" sz="3600">
                <a:solidFill>
                  <a:srgbClr val="000000"/>
                </a:solidFill>
                <a:latin typeface="Times New Roman" panose="02020603050405020304" pitchFamily="18" charset="0"/>
                <a:cs typeface="Times New Roman" panose="02020603050405020304" pitchFamily="18" charset="0"/>
              </a:rPr>
              <a:t>Group work</a:t>
            </a:r>
            <a:endParaRPr lang="zh-CN" altLang="en-US" sz="3600">
              <a:solidFill>
                <a:srgbClr val="000000"/>
              </a:solidFill>
              <a:latin typeface="Times New Roman" panose="02020603050405020304" pitchFamily="18" charset="0"/>
              <a:cs typeface="Times New Roman" panose="02020603050405020304" pitchFamily="18" charset="0"/>
            </a:endParaRPr>
          </a:p>
          <a:p>
            <a:r>
              <a:rPr lang="zh-CN" altLang="en-US" sz="3600">
                <a:solidFill>
                  <a:srgbClr val="000000"/>
                </a:solidFill>
                <a:latin typeface="Times New Roman" panose="02020603050405020304" pitchFamily="18" charset="0"/>
                <a:cs typeface="Times New Roman" panose="02020603050405020304" pitchFamily="18" charset="0"/>
              </a:rPr>
              <a:t>观察这篇短文，结合刚才的</a:t>
            </a:r>
            <a:r>
              <a:rPr lang="en-US" altLang="zh-CN" sz="3600">
                <a:solidFill>
                  <a:srgbClr val="000000"/>
                </a:solidFill>
                <a:latin typeface="Times New Roman" panose="02020603050405020304" pitchFamily="18" charset="0"/>
                <a:cs typeface="Times New Roman" panose="02020603050405020304" pitchFamily="18" charset="0"/>
              </a:rPr>
              <a:t>Discussion</a:t>
            </a:r>
            <a:r>
              <a:rPr lang="zh-CN" altLang="en-US" sz="3600">
                <a:solidFill>
                  <a:srgbClr val="000000"/>
                </a:solidFill>
                <a:latin typeface="Times New Roman" panose="02020603050405020304" pitchFamily="18" charset="0"/>
                <a:cs typeface="Times New Roman" panose="02020603050405020304" pitchFamily="18" charset="0"/>
              </a:rPr>
              <a:t>，小组内讨论应该从哪几个方面来介绍动物？</a:t>
            </a:r>
          </a:p>
          <a:p>
            <a:endParaRPr lang="zh-CN" altLang="en-US" sz="360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0833" name="Oval 2"/>
          <p:cNvSpPr>
            <a:spLocks noChangeArrowheads="1"/>
          </p:cNvSpPr>
          <p:nvPr/>
        </p:nvSpPr>
        <p:spPr bwMode="auto">
          <a:xfrm>
            <a:off x="3132138" y="2420938"/>
            <a:ext cx="2016125" cy="1150937"/>
          </a:xfrm>
          <a:prstGeom prst="ellipse">
            <a:avLst/>
          </a:prstGeom>
          <a:solidFill>
            <a:srgbClr val="0000FF"/>
          </a:solidFill>
          <a:ln w="9525">
            <a:solidFill>
              <a:schemeClr val="tx1"/>
            </a:solidFill>
            <a:round/>
          </a:ln>
        </p:spPr>
        <p:txBody>
          <a:bodyPr wrap="none" anchor="ctr"/>
          <a:lstStyle/>
          <a:p>
            <a:pPr algn="ctr"/>
            <a:r>
              <a:rPr lang="en-US" altLang="zh-CN" sz="3600">
                <a:solidFill>
                  <a:srgbClr val="FFFFFF"/>
                </a:solidFill>
              </a:rPr>
              <a:t>animals</a:t>
            </a:r>
          </a:p>
        </p:txBody>
      </p:sp>
      <p:sp>
        <p:nvSpPr>
          <p:cNvPr id="19459" name="Line 3"/>
          <p:cNvSpPr>
            <a:spLocks noChangeShapeType="1"/>
          </p:cNvSpPr>
          <p:nvPr/>
        </p:nvSpPr>
        <p:spPr bwMode="auto">
          <a:xfrm flipV="1">
            <a:off x="4427538" y="1700213"/>
            <a:ext cx="649287" cy="720725"/>
          </a:xfrm>
          <a:prstGeom prst="line">
            <a:avLst/>
          </a:prstGeom>
          <a:noFill/>
          <a:ln w="9525">
            <a:solidFill>
              <a:schemeClr val="tx1"/>
            </a:solidFill>
            <a:round/>
          </a:ln>
        </p:spPr>
        <p:txBody>
          <a:bodyPr/>
          <a:lstStyle/>
          <a:p>
            <a:endParaRPr lang="zh-CN" altLang="en-US"/>
          </a:p>
        </p:txBody>
      </p:sp>
      <p:sp>
        <p:nvSpPr>
          <p:cNvPr id="19460" name="Oval 4"/>
          <p:cNvSpPr>
            <a:spLocks noChangeArrowheads="1"/>
          </p:cNvSpPr>
          <p:nvPr/>
        </p:nvSpPr>
        <p:spPr bwMode="auto">
          <a:xfrm>
            <a:off x="4716463" y="836613"/>
            <a:ext cx="2016125" cy="1150937"/>
          </a:xfrm>
          <a:prstGeom prst="ellipse">
            <a:avLst/>
          </a:prstGeom>
          <a:solidFill>
            <a:srgbClr val="00FFFF"/>
          </a:solidFill>
          <a:ln w="9525">
            <a:solidFill>
              <a:schemeClr val="tx1"/>
            </a:solidFill>
            <a:round/>
          </a:ln>
        </p:spPr>
        <p:txBody>
          <a:bodyPr wrap="none" anchor="ctr"/>
          <a:lstStyle/>
          <a:p>
            <a:pPr algn="ctr"/>
            <a:r>
              <a:rPr lang="en-US" altLang="zh-CN" sz="3600">
                <a:solidFill>
                  <a:srgbClr val="FFFFFF"/>
                </a:solidFill>
              </a:rPr>
              <a:t>How</a:t>
            </a:r>
          </a:p>
        </p:txBody>
      </p:sp>
      <p:sp>
        <p:nvSpPr>
          <p:cNvPr id="19461" name="Oval 5"/>
          <p:cNvSpPr>
            <a:spLocks noChangeArrowheads="1"/>
          </p:cNvSpPr>
          <p:nvPr/>
        </p:nvSpPr>
        <p:spPr bwMode="auto">
          <a:xfrm>
            <a:off x="827088" y="981075"/>
            <a:ext cx="2592387" cy="1150938"/>
          </a:xfrm>
          <a:prstGeom prst="ellipse">
            <a:avLst/>
          </a:prstGeom>
          <a:solidFill>
            <a:srgbClr val="FF6600">
              <a:alpha val="63136"/>
            </a:srgbClr>
          </a:solidFill>
          <a:ln w="9525">
            <a:solidFill>
              <a:schemeClr val="tx1"/>
            </a:solidFill>
            <a:round/>
          </a:ln>
        </p:spPr>
        <p:txBody>
          <a:bodyPr wrap="none" anchor="ctr"/>
          <a:lstStyle/>
          <a:p>
            <a:pPr algn="ctr"/>
            <a:r>
              <a:rPr lang="en-US" altLang="zh-CN" sz="3600">
                <a:solidFill>
                  <a:srgbClr val="FFFFFF"/>
                </a:solidFill>
              </a:rPr>
              <a:t>Like /Dislike</a:t>
            </a:r>
            <a:endParaRPr lang="zh-CN" altLang="en-US" sz="3600">
              <a:solidFill>
                <a:srgbClr val="FFFFFF"/>
              </a:solidFill>
            </a:endParaRPr>
          </a:p>
        </p:txBody>
      </p:sp>
      <p:sp>
        <p:nvSpPr>
          <p:cNvPr id="19462" name="Oval 6"/>
          <p:cNvSpPr>
            <a:spLocks noChangeArrowheads="1"/>
          </p:cNvSpPr>
          <p:nvPr/>
        </p:nvSpPr>
        <p:spPr bwMode="auto">
          <a:xfrm>
            <a:off x="5508625" y="4005263"/>
            <a:ext cx="2016125" cy="1150937"/>
          </a:xfrm>
          <a:prstGeom prst="ellipse">
            <a:avLst/>
          </a:prstGeom>
          <a:solidFill>
            <a:srgbClr val="99CC00">
              <a:alpha val="54901"/>
            </a:srgbClr>
          </a:solidFill>
          <a:ln w="9525">
            <a:solidFill>
              <a:schemeClr val="tx1"/>
            </a:solidFill>
            <a:round/>
          </a:ln>
        </p:spPr>
        <p:txBody>
          <a:bodyPr wrap="none" anchor="ctr"/>
          <a:lstStyle/>
          <a:p>
            <a:pPr algn="ctr"/>
            <a:r>
              <a:rPr lang="en-US" altLang="zh-CN" sz="3600">
                <a:solidFill>
                  <a:srgbClr val="FFFFFF"/>
                </a:solidFill>
              </a:rPr>
              <a:t>Where</a:t>
            </a:r>
          </a:p>
        </p:txBody>
      </p:sp>
      <p:sp>
        <p:nvSpPr>
          <p:cNvPr id="19463" name="Oval 7"/>
          <p:cNvSpPr>
            <a:spLocks noChangeArrowheads="1"/>
          </p:cNvSpPr>
          <p:nvPr/>
        </p:nvSpPr>
        <p:spPr bwMode="auto">
          <a:xfrm>
            <a:off x="3419475" y="4941888"/>
            <a:ext cx="2016125" cy="1150937"/>
          </a:xfrm>
          <a:prstGeom prst="ellipse">
            <a:avLst/>
          </a:prstGeom>
          <a:solidFill>
            <a:srgbClr val="CC99FF">
              <a:alpha val="61176"/>
            </a:srgbClr>
          </a:solidFill>
          <a:ln w="9525">
            <a:solidFill>
              <a:schemeClr val="tx1"/>
            </a:solidFill>
            <a:round/>
          </a:ln>
        </p:spPr>
        <p:txBody>
          <a:bodyPr wrap="none" anchor="ctr"/>
          <a:lstStyle/>
          <a:p>
            <a:pPr algn="ctr"/>
            <a:r>
              <a:rPr lang="en-US" altLang="zh-CN" sz="3600">
                <a:solidFill>
                  <a:srgbClr val="FFFFFF"/>
                </a:solidFill>
              </a:rPr>
              <a:t>Can</a:t>
            </a:r>
          </a:p>
        </p:txBody>
      </p:sp>
      <p:sp>
        <p:nvSpPr>
          <p:cNvPr id="19464" name="Oval 8"/>
          <p:cNvSpPr>
            <a:spLocks noChangeArrowheads="1"/>
          </p:cNvSpPr>
          <p:nvPr/>
        </p:nvSpPr>
        <p:spPr bwMode="auto">
          <a:xfrm>
            <a:off x="5795963" y="2133600"/>
            <a:ext cx="2016125" cy="1150938"/>
          </a:xfrm>
          <a:prstGeom prst="ellipse">
            <a:avLst/>
          </a:prstGeom>
          <a:solidFill>
            <a:srgbClr val="FF99CC">
              <a:alpha val="58823"/>
            </a:srgbClr>
          </a:solidFill>
          <a:ln w="9525">
            <a:solidFill>
              <a:schemeClr val="tx1"/>
            </a:solidFill>
            <a:round/>
          </a:ln>
        </p:spPr>
        <p:txBody>
          <a:bodyPr wrap="none" anchor="ctr"/>
          <a:lstStyle/>
          <a:p>
            <a:pPr algn="ctr"/>
            <a:r>
              <a:rPr lang="en-US" altLang="zh-CN" sz="3600">
                <a:solidFill>
                  <a:srgbClr val="FFFFFF"/>
                </a:solidFill>
              </a:rPr>
              <a:t>How old</a:t>
            </a:r>
          </a:p>
        </p:txBody>
      </p:sp>
      <p:sp>
        <p:nvSpPr>
          <p:cNvPr id="19465" name="Oval 9"/>
          <p:cNvSpPr>
            <a:spLocks noChangeArrowheads="1"/>
          </p:cNvSpPr>
          <p:nvPr/>
        </p:nvSpPr>
        <p:spPr bwMode="auto">
          <a:xfrm>
            <a:off x="755650" y="3716338"/>
            <a:ext cx="2016125" cy="1150937"/>
          </a:xfrm>
          <a:prstGeom prst="ellipse">
            <a:avLst/>
          </a:prstGeom>
          <a:solidFill>
            <a:srgbClr val="99CCFF">
              <a:alpha val="98822"/>
            </a:srgbClr>
          </a:solidFill>
          <a:ln w="9525">
            <a:solidFill>
              <a:schemeClr val="tx1"/>
            </a:solidFill>
            <a:round/>
          </a:ln>
        </p:spPr>
        <p:txBody>
          <a:bodyPr wrap="none" anchor="ctr"/>
          <a:lstStyle/>
          <a:p>
            <a:pPr algn="ctr"/>
            <a:r>
              <a:rPr lang="en-US" altLang="zh-CN" sz="3600">
                <a:solidFill>
                  <a:srgbClr val="FFFFFF"/>
                </a:solidFill>
              </a:rPr>
              <a:t>Food</a:t>
            </a:r>
          </a:p>
        </p:txBody>
      </p:sp>
      <p:sp>
        <p:nvSpPr>
          <p:cNvPr id="19466" name="Line 10"/>
          <p:cNvSpPr>
            <a:spLocks noChangeShapeType="1"/>
          </p:cNvSpPr>
          <p:nvPr/>
        </p:nvSpPr>
        <p:spPr bwMode="auto">
          <a:xfrm flipV="1">
            <a:off x="5219700" y="2852738"/>
            <a:ext cx="504825" cy="71437"/>
          </a:xfrm>
          <a:prstGeom prst="line">
            <a:avLst/>
          </a:prstGeom>
          <a:noFill/>
          <a:ln w="9525">
            <a:solidFill>
              <a:schemeClr val="tx1"/>
            </a:solidFill>
            <a:round/>
          </a:ln>
        </p:spPr>
        <p:txBody>
          <a:bodyPr/>
          <a:lstStyle/>
          <a:p>
            <a:endParaRPr lang="zh-CN" altLang="en-US"/>
          </a:p>
        </p:txBody>
      </p:sp>
      <p:sp>
        <p:nvSpPr>
          <p:cNvPr id="19467" name="Line 11"/>
          <p:cNvSpPr>
            <a:spLocks noChangeShapeType="1"/>
          </p:cNvSpPr>
          <p:nvPr/>
        </p:nvSpPr>
        <p:spPr bwMode="auto">
          <a:xfrm>
            <a:off x="4932363" y="3357563"/>
            <a:ext cx="719137" cy="863600"/>
          </a:xfrm>
          <a:prstGeom prst="line">
            <a:avLst/>
          </a:prstGeom>
          <a:noFill/>
          <a:ln w="9525">
            <a:solidFill>
              <a:schemeClr val="tx1"/>
            </a:solidFill>
            <a:round/>
          </a:ln>
        </p:spPr>
        <p:txBody>
          <a:bodyPr/>
          <a:lstStyle/>
          <a:p>
            <a:endParaRPr lang="zh-CN" altLang="en-US"/>
          </a:p>
        </p:txBody>
      </p:sp>
      <p:sp>
        <p:nvSpPr>
          <p:cNvPr id="19468" name="Line 12"/>
          <p:cNvSpPr>
            <a:spLocks noChangeShapeType="1"/>
          </p:cNvSpPr>
          <p:nvPr/>
        </p:nvSpPr>
        <p:spPr bwMode="auto">
          <a:xfrm flipH="1" flipV="1">
            <a:off x="4356100" y="3644900"/>
            <a:ext cx="71438" cy="1223963"/>
          </a:xfrm>
          <a:prstGeom prst="line">
            <a:avLst/>
          </a:prstGeom>
          <a:noFill/>
          <a:ln w="9525">
            <a:solidFill>
              <a:schemeClr val="tx1"/>
            </a:solidFill>
            <a:round/>
          </a:ln>
        </p:spPr>
        <p:txBody>
          <a:bodyPr/>
          <a:lstStyle/>
          <a:p>
            <a:endParaRPr lang="zh-CN" altLang="en-US"/>
          </a:p>
        </p:txBody>
      </p:sp>
      <p:sp>
        <p:nvSpPr>
          <p:cNvPr id="19469" name="Line 13"/>
          <p:cNvSpPr>
            <a:spLocks noChangeShapeType="1"/>
          </p:cNvSpPr>
          <p:nvPr/>
        </p:nvSpPr>
        <p:spPr bwMode="auto">
          <a:xfrm flipV="1">
            <a:off x="2700338" y="3284538"/>
            <a:ext cx="649287" cy="720725"/>
          </a:xfrm>
          <a:prstGeom prst="line">
            <a:avLst/>
          </a:prstGeom>
          <a:noFill/>
          <a:ln w="9525">
            <a:solidFill>
              <a:schemeClr val="tx1"/>
            </a:solidFill>
            <a:round/>
          </a:ln>
        </p:spPr>
        <p:txBody>
          <a:bodyPr/>
          <a:lstStyle/>
          <a:p>
            <a:endParaRPr lang="zh-CN" altLang="en-US"/>
          </a:p>
        </p:txBody>
      </p:sp>
      <p:sp>
        <p:nvSpPr>
          <p:cNvPr id="19470" name="Line 14"/>
          <p:cNvSpPr>
            <a:spLocks noChangeShapeType="1"/>
          </p:cNvSpPr>
          <p:nvPr/>
        </p:nvSpPr>
        <p:spPr bwMode="auto">
          <a:xfrm>
            <a:off x="3132138" y="1989138"/>
            <a:ext cx="431800" cy="503237"/>
          </a:xfrm>
          <a:prstGeom prst="line">
            <a:avLst/>
          </a:prstGeom>
          <a:noFill/>
          <a:ln w="9525">
            <a:solidFill>
              <a:schemeClr val="tx1"/>
            </a:solidFill>
            <a:round/>
          </a:ln>
        </p:spPr>
        <p:txBody>
          <a:bodyPr/>
          <a:lstStyle/>
          <a:p>
            <a:endParaRPr lang="zh-CN" altLang="en-US"/>
          </a:p>
        </p:txBody>
      </p:sp>
      <p:sp>
        <p:nvSpPr>
          <p:cNvPr id="19471" name="Oval 15"/>
          <p:cNvSpPr>
            <a:spLocks noChangeArrowheads="1"/>
          </p:cNvSpPr>
          <p:nvPr/>
        </p:nvSpPr>
        <p:spPr bwMode="auto">
          <a:xfrm>
            <a:off x="1331913" y="2708275"/>
            <a:ext cx="935037" cy="503238"/>
          </a:xfrm>
          <a:prstGeom prst="ellipse">
            <a:avLst/>
          </a:prstGeom>
          <a:solidFill>
            <a:srgbClr val="339966">
              <a:alpha val="65881"/>
            </a:srgbClr>
          </a:solidFill>
          <a:ln w="9525">
            <a:solidFill>
              <a:schemeClr val="tx1"/>
            </a:solidFill>
            <a:round/>
          </a:ln>
        </p:spPr>
        <p:txBody>
          <a:bodyPr wrap="none" anchor="ctr"/>
          <a:lstStyle/>
          <a:p>
            <a:pPr algn="ctr"/>
            <a:r>
              <a:rPr lang="en-US" altLang="zh-CN" sz="4000">
                <a:solidFill>
                  <a:srgbClr val="000000"/>
                </a:solidFill>
              </a:rPr>
              <a:t>...</a:t>
            </a:r>
          </a:p>
        </p:txBody>
      </p:sp>
      <p:sp>
        <p:nvSpPr>
          <p:cNvPr id="19472" name="Line 16"/>
          <p:cNvSpPr>
            <a:spLocks noChangeShapeType="1"/>
          </p:cNvSpPr>
          <p:nvPr/>
        </p:nvSpPr>
        <p:spPr bwMode="auto">
          <a:xfrm>
            <a:off x="2339975" y="2997200"/>
            <a:ext cx="719138" cy="0"/>
          </a:xfrm>
          <a:prstGeom prst="line">
            <a:avLst/>
          </a:prstGeom>
          <a:noFill/>
          <a:ln w="9525">
            <a:solidFill>
              <a:schemeClr val="tx1"/>
            </a:solidFill>
            <a:roun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blinds(horizontal)">
                                      <p:cBhvr>
                                        <p:cTn id="7" dur="500"/>
                                        <p:tgtEl>
                                          <p:spTgt spid="1946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9470"/>
                                        </p:tgtEl>
                                        <p:attrNameLst>
                                          <p:attrName>style.visibility</p:attrName>
                                        </p:attrNameLst>
                                      </p:cBhvr>
                                      <p:to>
                                        <p:strVal val="visible"/>
                                      </p:to>
                                    </p:set>
                                    <p:animEffect transition="in" filter="blinds(horizontal)">
                                      <p:cBhvr>
                                        <p:cTn id="11" dur="500"/>
                                        <p:tgtEl>
                                          <p:spTgt spid="19470"/>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19460"/>
                                        </p:tgtEl>
                                        <p:attrNameLst>
                                          <p:attrName>style.visibility</p:attrName>
                                        </p:attrNameLst>
                                      </p:cBhvr>
                                      <p:to>
                                        <p:strVal val="visible"/>
                                      </p:to>
                                    </p:set>
                                    <p:animEffect transition="in" filter="wipe(down)">
                                      <p:cBhvr>
                                        <p:cTn id="16" dur="580">
                                          <p:stCondLst>
                                            <p:cond delay="0"/>
                                          </p:stCondLst>
                                        </p:cTn>
                                        <p:tgtEl>
                                          <p:spTgt spid="19460"/>
                                        </p:tgtEl>
                                      </p:cBhvr>
                                    </p:animEffect>
                                    <p:anim calcmode="lin" valueType="num">
                                      <p:cBhvr>
                                        <p:cTn id="17" dur="1822" tmFilter="0,0; 0.14,0.36; 0.43,0.73; 0.71,0.91; 1.0,1.0">
                                          <p:stCondLst>
                                            <p:cond delay="0"/>
                                          </p:stCondLst>
                                        </p:cTn>
                                        <p:tgtEl>
                                          <p:spTgt spid="19460"/>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19460"/>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19460"/>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19460"/>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19460"/>
                                        </p:tgtEl>
                                        <p:attrNameLst>
                                          <p:attrName>ppt_y</p:attrName>
                                        </p:attrNameLst>
                                      </p:cBhvr>
                                      <p:tavLst>
                                        <p:tav tm="0" fmla="#ppt_y-sin(pi*$)/81">
                                          <p:val>
                                            <p:fltVal val="0"/>
                                          </p:val>
                                        </p:tav>
                                        <p:tav tm="100000">
                                          <p:val>
                                            <p:fltVal val="1"/>
                                          </p:val>
                                        </p:tav>
                                      </p:tavLst>
                                    </p:anim>
                                    <p:animScale>
                                      <p:cBhvr>
                                        <p:cTn id="22" dur="26">
                                          <p:stCondLst>
                                            <p:cond delay="650"/>
                                          </p:stCondLst>
                                        </p:cTn>
                                        <p:tgtEl>
                                          <p:spTgt spid="19460"/>
                                        </p:tgtEl>
                                      </p:cBhvr>
                                      <p:to x="100000" y="60000"/>
                                    </p:animScale>
                                    <p:animScale>
                                      <p:cBhvr>
                                        <p:cTn id="23" dur="166" decel="50000">
                                          <p:stCondLst>
                                            <p:cond delay="676"/>
                                          </p:stCondLst>
                                        </p:cTn>
                                        <p:tgtEl>
                                          <p:spTgt spid="19460"/>
                                        </p:tgtEl>
                                      </p:cBhvr>
                                      <p:to x="100000" y="100000"/>
                                    </p:animScale>
                                    <p:animScale>
                                      <p:cBhvr>
                                        <p:cTn id="24" dur="26">
                                          <p:stCondLst>
                                            <p:cond delay="1312"/>
                                          </p:stCondLst>
                                        </p:cTn>
                                        <p:tgtEl>
                                          <p:spTgt spid="19460"/>
                                        </p:tgtEl>
                                      </p:cBhvr>
                                      <p:to x="100000" y="80000"/>
                                    </p:animScale>
                                    <p:animScale>
                                      <p:cBhvr>
                                        <p:cTn id="25" dur="166" decel="50000">
                                          <p:stCondLst>
                                            <p:cond delay="1338"/>
                                          </p:stCondLst>
                                        </p:cTn>
                                        <p:tgtEl>
                                          <p:spTgt spid="19460"/>
                                        </p:tgtEl>
                                      </p:cBhvr>
                                      <p:to x="100000" y="100000"/>
                                    </p:animScale>
                                    <p:animScale>
                                      <p:cBhvr>
                                        <p:cTn id="26" dur="26">
                                          <p:stCondLst>
                                            <p:cond delay="1642"/>
                                          </p:stCondLst>
                                        </p:cTn>
                                        <p:tgtEl>
                                          <p:spTgt spid="19460"/>
                                        </p:tgtEl>
                                      </p:cBhvr>
                                      <p:to x="100000" y="90000"/>
                                    </p:animScale>
                                    <p:animScale>
                                      <p:cBhvr>
                                        <p:cTn id="27" dur="166" decel="50000">
                                          <p:stCondLst>
                                            <p:cond delay="1668"/>
                                          </p:stCondLst>
                                        </p:cTn>
                                        <p:tgtEl>
                                          <p:spTgt spid="19460"/>
                                        </p:tgtEl>
                                      </p:cBhvr>
                                      <p:to x="100000" y="100000"/>
                                    </p:animScale>
                                    <p:animScale>
                                      <p:cBhvr>
                                        <p:cTn id="28" dur="26">
                                          <p:stCondLst>
                                            <p:cond delay="1808"/>
                                          </p:stCondLst>
                                        </p:cTn>
                                        <p:tgtEl>
                                          <p:spTgt spid="19460"/>
                                        </p:tgtEl>
                                      </p:cBhvr>
                                      <p:to x="100000" y="95000"/>
                                    </p:animScale>
                                    <p:animScale>
                                      <p:cBhvr>
                                        <p:cTn id="29" dur="166" decel="50000">
                                          <p:stCondLst>
                                            <p:cond delay="1834"/>
                                          </p:stCondLst>
                                        </p:cTn>
                                        <p:tgtEl>
                                          <p:spTgt spid="19460"/>
                                        </p:tgtEl>
                                      </p:cBhvr>
                                      <p:to x="100000" y="100000"/>
                                    </p:animScale>
                                  </p:childTnLst>
                                </p:cTn>
                              </p:par>
                            </p:childTnLst>
                          </p:cTn>
                        </p:par>
                        <p:par>
                          <p:cTn id="30" fill="hold">
                            <p:stCondLst>
                              <p:cond delay="2000"/>
                            </p:stCondLst>
                            <p:childTnLst>
                              <p:par>
                                <p:cTn id="31" presetID="3" presetClass="entr" presetSubtype="10" fill="hold" grpId="0" nodeType="afterEffect">
                                  <p:stCondLst>
                                    <p:cond delay="0"/>
                                  </p:stCondLst>
                                  <p:childTnLst>
                                    <p:set>
                                      <p:cBhvr>
                                        <p:cTn id="32" dur="1" fill="hold">
                                          <p:stCondLst>
                                            <p:cond delay="0"/>
                                          </p:stCondLst>
                                        </p:cTn>
                                        <p:tgtEl>
                                          <p:spTgt spid="19459"/>
                                        </p:tgtEl>
                                        <p:attrNameLst>
                                          <p:attrName>style.visibility</p:attrName>
                                        </p:attrNameLst>
                                      </p:cBhvr>
                                      <p:to>
                                        <p:strVal val="visible"/>
                                      </p:to>
                                    </p:set>
                                    <p:animEffect transition="in" filter="blinds(horizontal)">
                                      <p:cBhvr>
                                        <p:cTn id="33" dur="500"/>
                                        <p:tgtEl>
                                          <p:spTgt spid="19459"/>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9464"/>
                                        </p:tgtEl>
                                        <p:attrNameLst>
                                          <p:attrName>style.visibility</p:attrName>
                                        </p:attrNameLst>
                                      </p:cBhvr>
                                      <p:to>
                                        <p:strVal val="visible"/>
                                      </p:to>
                                    </p:set>
                                    <p:animEffect transition="in" filter="diamond(in)">
                                      <p:cBhvr>
                                        <p:cTn id="38" dur="1000"/>
                                        <p:tgtEl>
                                          <p:spTgt spid="19464"/>
                                        </p:tgtEl>
                                      </p:cBhvr>
                                    </p:animEffect>
                                  </p:childTnLst>
                                </p:cTn>
                              </p:par>
                            </p:childTnLst>
                          </p:cTn>
                        </p:par>
                        <p:par>
                          <p:cTn id="39" fill="hold">
                            <p:stCondLst>
                              <p:cond delay="1000"/>
                            </p:stCondLst>
                            <p:childTnLst>
                              <p:par>
                                <p:cTn id="40" presetID="3" presetClass="entr" presetSubtype="10" fill="hold" grpId="0" nodeType="afterEffect">
                                  <p:stCondLst>
                                    <p:cond delay="0"/>
                                  </p:stCondLst>
                                  <p:childTnLst>
                                    <p:set>
                                      <p:cBhvr>
                                        <p:cTn id="41" dur="1" fill="hold">
                                          <p:stCondLst>
                                            <p:cond delay="0"/>
                                          </p:stCondLst>
                                        </p:cTn>
                                        <p:tgtEl>
                                          <p:spTgt spid="19466"/>
                                        </p:tgtEl>
                                        <p:attrNameLst>
                                          <p:attrName>style.visibility</p:attrName>
                                        </p:attrNameLst>
                                      </p:cBhvr>
                                      <p:to>
                                        <p:strVal val="visible"/>
                                      </p:to>
                                    </p:set>
                                    <p:animEffect transition="in" filter="blinds(horizontal)">
                                      <p:cBhvr>
                                        <p:cTn id="42" dur="500"/>
                                        <p:tgtEl>
                                          <p:spTgt spid="19466"/>
                                        </p:tgtEl>
                                      </p:cBhvr>
                                    </p:animEffec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0" nodeType="clickEffect">
                                  <p:stCondLst>
                                    <p:cond delay="0"/>
                                  </p:stCondLst>
                                  <p:iterate type="lt">
                                    <p:tmPct val="50000"/>
                                  </p:iterate>
                                  <p:childTnLst>
                                    <p:set>
                                      <p:cBhvr>
                                        <p:cTn id="46" dur="1" fill="hold">
                                          <p:stCondLst>
                                            <p:cond delay="0"/>
                                          </p:stCondLst>
                                        </p:cTn>
                                        <p:tgtEl>
                                          <p:spTgt spid="19462"/>
                                        </p:tgtEl>
                                        <p:attrNameLst>
                                          <p:attrName>style.visibility</p:attrName>
                                        </p:attrNameLst>
                                      </p:cBhvr>
                                      <p:to>
                                        <p:strVal val="visible"/>
                                      </p:to>
                                    </p:set>
                                    <p:anim calcmode="discrete" valueType="clr">
                                      <p:cBhvr override="childStyle">
                                        <p:cTn id="47" dur="80"/>
                                        <p:tgtEl>
                                          <p:spTgt spid="19462"/>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19462"/>
                                        </p:tgtEl>
                                        <p:attrNameLst>
                                          <p:attrName>fillcolor</p:attrName>
                                        </p:attrNameLst>
                                      </p:cBhvr>
                                      <p:tavLst>
                                        <p:tav tm="0">
                                          <p:val>
                                            <p:clrVal>
                                              <a:schemeClr val="accent2"/>
                                            </p:clrVal>
                                          </p:val>
                                        </p:tav>
                                        <p:tav tm="50000">
                                          <p:val>
                                            <p:clrVal>
                                              <a:schemeClr val="hlink"/>
                                            </p:clrVal>
                                          </p:val>
                                        </p:tav>
                                      </p:tavLst>
                                    </p:anim>
                                    <p:set>
                                      <p:cBhvr>
                                        <p:cTn id="49" dur="80"/>
                                        <p:tgtEl>
                                          <p:spTgt spid="19462"/>
                                        </p:tgtEl>
                                        <p:attrNameLst>
                                          <p:attrName>fill.type</p:attrName>
                                        </p:attrNameLst>
                                      </p:cBhvr>
                                      <p:to>
                                        <p:strVal val="solid"/>
                                      </p:to>
                                    </p:set>
                                  </p:childTnLst>
                                </p:cTn>
                              </p:par>
                            </p:childTnLst>
                          </p:cTn>
                        </p:par>
                        <p:par>
                          <p:cTn id="50" fill="hold">
                            <p:stCondLst>
                              <p:cond delay="239"/>
                            </p:stCondLst>
                            <p:childTnLst>
                              <p:par>
                                <p:cTn id="51" presetID="3" presetClass="entr" presetSubtype="10" fill="hold" grpId="0" nodeType="afterEffect">
                                  <p:stCondLst>
                                    <p:cond delay="0"/>
                                  </p:stCondLst>
                                  <p:childTnLst>
                                    <p:set>
                                      <p:cBhvr>
                                        <p:cTn id="52" dur="1" fill="hold">
                                          <p:stCondLst>
                                            <p:cond delay="0"/>
                                          </p:stCondLst>
                                        </p:cTn>
                                        <p:tgtEl>
                                          <p:spTgt spid="19467"/>
                                        </p:tgtEl>
                                        <p:attrNameLst>
                                          <p:attrName>style.visibility</p:attrName>
                                        </p:attrNameLst>
                                      </p:cBhvr>
                                      <p:to>
                                        <p:strVal val="visible"/>
                                      </p:to>
                                    </p:set>
                                    <p:animEffect transition="in" filter="blinds(horizontal)">
                                      <p:cBhvr>
                                        <p:cTn id="53" dur="500"/>
                                        <p:tgtEl>
                                          <p:spTgt spid="19467"/>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9463"/>
                                        </p:tgtEl>
                                        <p:attrNameLst>
                                          <p:attrName>style.visibility</p:attrName>
                                        </p:attrNameLst>
                                      </p:cBhvr>
                                      <p:to>
                                        <p:strVal val="visible"/>
                                      </p:to>
                                    </p:set>
                                    <p:animEffect transition="in" filter="blinds(horizontal)">
                                      <p:cBhvr>
                                        <p:cTn id="58" dur="500"/>
                                        <p:tgtEl>
                                          <p:spTgt spid="19463"/>
                                        </p:tgtEl>
                                      </p:cBhvr>
                                    </p:animEffect>
                                  </p:childTnLst>
                                </p:cTn>
                              </p:par>
                            </p:childTnLst>
                          </p:cTn>
                        </p:par>
                        <p:par>
                          <p:cTn id="59" fill="hold">
                            <p:stCondLst>
                              <p:cond delay="500"/>
                            </p:stCondLst>
                            <p:childTnLst>
                              <p:par>
                                <p:cTn id="60" presetID="3" presetClass="entr" presetSubtype="10" fill="hold" grpId="0" nodeType="afterEffect">
                                  <p:stCondLst>
                                    <p:cond delay="0"/>
                                  </p:stCondLst>
                                  <p:childTnLst>
                                    <p:set>
                                      <p:cBhvr>
                                        <p:cTn id="61" dur="1" fill="hold">
                                          <p:stCondLst>
                                            <p:cond delay="0"/>
                                          </p:stCondLst>
                                        </p:cTn>
                                        <p:tgtEl>
                                          <p:spTgt spid="19468"/>
                                        </p:tgtEl>
                                        <p:attrNameLst>
                                          <p:attrName>style.visibility</p:attrName>
                                        </p:attrNameLst>
                                      </p:cBhvr>
                                      <p:to>
                                        <p:strVal val="visible"/>
                                      </p:to>
                                    </p:set>
                                    <p:animEffect transition="in" filter="blinds(horizontal)">
                                      <p:cBhvr>
                                        <p:cTn id="62" dur="500"/>
                                        <p:tgtEl>
                                          <p:spTgt spid="19468"/>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19465"/>
                                        </p:tgtEl>
                                        <p:attrNameLst>
                                          <p:attrName>style.visibility</p:attrName>
                                        </p:attrNameLst>
                                      </p:cBhvr>
                                      <p:to>
                                        <p:strVal val="visible"/>
                                      </p:to>
                                    </p:set>
                                    <p:animEffect transition="in" filter="box(in)">
                                      <p:cBhvr>
                                        <p:cTn id="67" dur="500"/>
                                        <p:tgtEl>
                                          <p:spTgt spid="19465"/>
                                        </p:tgtEl>
                                      </p:cBhvr>
                                    </p:animEffect>
                                  </p:childTnLst>
                                </p:cTn>
                              </p:par>
                            </p:childTnLst>
                          </p:cTn>
                        </p:par>
                        <p:par>
                          <p:cTn id="68" fill="hold">
                            <p:stCondLst>
                              <p:cond delay="500"/>
                            </p:stCondLst>
                            <p:childTnLst>
                              <p:par>
                                <p:cTn id="69" presetID="3" presetClass="entr" presetSubtype="10" fill="hold" grpId="0" nodeType="afterEffect">
                                  <p:stCondLst>
                                    <p:cond delay="0"/>
                                  </p:stCondLst>
                                  <p:childTnLst>
                                    <p:set>
                                      <p:cBhvr>
                                        <p:cTn id="70" dur="1" fill="hold">
                                          <p:stCondLst>
                                            <p:cond delay="0"/>
                                          </p:stCondLst>
                                        </p:cTn>
                                        <p:tgtEl>
                                          <p:spTgt spid="19469"/>
                                        </p:tgtEl>
                                        <p:attrNameLst>
                                          <p:attrName>style.visibility</p:attrName>
                                        </p:attrNameLst>
                                      </p:cBhvr>
                                      <p:to>
                                        <p:strVal val="visible"/>
                                      </p:to>
                                    </p:set>
                                    <p:animEffect transition="in" filter="blinds(horizontal)">
                                      <p:cBhvr>
                                        <p:cTn id="71" dur="500"/>
                                        <p:tgtEl>
                                          <p:spTgt spid="19469"/>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19471"/>
                                        </p:tgtEl>
                                        <p:attrNameLst>
                                          <p:attrName>style.visibility</p:attrName>
                                        </p:attrNameLst>
                                      </p:cBhvr>
                                      <p:to>
                                        <p:strVal val="visible"/>
                                      </p:to>
                                    </p:set>
                                    <p:animEffect transition="in" filter="blinds(horizontal)">
                                      <p:cBhvr>
                                        <p:cTn id="76" dur="500"/>
                                        <p:tgtEl>
                                          <p:spTgt spid="19471"/>
                                        </p:tgtEl>
                                      </p:cBhvr>
                                    </p:animEffect>
                                  </p:childTnLst>
                                </p:cTn>
                              </p:par>
                            </p:childTnLst>
                          </p:cTn>
                        </p:par>
                        <p:par>
                          <p:cTn id="77" fill="hold">
                            <p:stCondLst>
                              <p:cond delay="500"/>
                            </p:stCondLst>
                            <p:childTnLst>
                              <p:par>
                                <p:cTn id="78" presetID="3" presetClass="entr" presetSubtype="10" fill="hold" grpId="0" nodeType="afterEffect">
                                  <p:stCondLst>
                                    <p:cond delay="0"/>
                                  </p:stCondLst>
                                  <p:childTnLst>
                                    <p:set>
                                      <p:cBhvr>
                                        <p:cTn id="79" dur="1" fill="hold">
                                          <p:stCondLst>
                                            <p:cond delay="0"/>
                                          </p:stCondLst>
                                        </p:cTn>
                                        <p:tgtEl>
                                          <p:spTgt spid="19472"/>
                                        </p:tgtEl>
                                        <p:attrNameLst>
                                          <p:attrName>style.visibility</p:attrName>
                                        </p:attrNameLst>
                                      </p:cBhvr>
                                      <p:to>
                                        <p:strVal val="visible"/>
                                      </p:to>
                                    </p:set>
                                    <p:animEffect transition="in" filter="blinds(horizontal)">
                                      <p:cBhvr>
                                        <p:cTn id="80" dur="500"/>
                                        <p:tgtEl>
                                          <p:spTgt spid="19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9460" grpId="0" animBg="1"/>
      <p:bldP spid="19461" grpId="0" animBg="1"/>
      <p:bldP spid="19462" grpId="0" animBg="1"/>
      <p:bldP spid="19463" grpId="0" animBg="1"/>
      <p:bldP spid="19464" grpId="0" animBg="1"/>
      <p:bldP spid="19465" grpId="0" animBg="1"/>
      <p:bldP spid="19466" grpId="0" animBg="1"/>
      <p:bldP spid="19467" grpId="0" animBg="1"/>
      <p:bldP spid="19468" grpId="0" animBg="1"/>
      <p:bldP spid="19469" grpId="0" animBg="1"/>
      <p:bldP spid="19470" grpId="0" animBg="1"/>
      <p:bldP spid="19471" grpId="0" animBg="1"/>
      <p:bldP spid="1947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381000" y="646113"/>
            <a:ext cx="8458200" cy="6167437"/>
          </a:xfrm>
          <a:prstGeom prst="rect">
            <a:avLst/>
          </a:prstGeom>
          <a:solidFill>
            <a:srgbClr val="CCFFCC"/>
          </a:solidFill>
          <a:ln w="9525">
            <a:noFill/>
            <a:miter lim="800000"/>
          </a:ln>
        </p:spPr>
        <p:txBody>
          <a:bodyPr>
            <a:spAutoFit/>
          </a:bodyPr>
          <a:lstStyle/>
          <a:p>
            <a:pPr>
              <a:lnSpc>
                <a:spcPct val="110000"/>
              </a:lnSpc>
              <a:spcBef>
                <a:spcPct val="5000"/>
              </a:spcBef>
            </a:pPr>
            <a:r>
              <a:rPr lang="en-US" altLang="zh-CN" sz="3600" b="1">
                <a:solidFill>
                  <a:srgbClr val="000000"/>
                </a:solidFill>
                <a:latin typeface="Times New Roman" panose="02020603050405020304" pitchFamily="18" charset="0"/>
              </a:rPr>
              <a:t>  My favorite animal is a tiger in the city zoo. </a:t>
            </a:r>
          </a:p>
          <a:p>
            <a:pPr>
              <a:lnSpc>
                <a:spcPct val="110000"/>
              </a:lnSpc>
              <a:spcBef>
                <a:spcPct val="5000"/>
              </a:spcBef>
            </a:pPr>
            <a:r>
              <a:rPr lang="en-US" altLang="zh-CN" sz="3600" b="1">
                <a:solidFill>
                  <a:srgbClr val="000000"/>
                </a:solidFill>
                <a:latin typeface="Times New Roman" panose="02020603050405020304" pitchFamily="18" charset="0"/>
              </a:rPr>
              <a:t>  I call him Super T. He is orange, black and white. He is very big, and he looks kind of scary. He can run fast and jump far. People and other animals are afraid of him. He sleeps in the daytime and walks around at night. I go to see him every weekend, and I have a photo of him on my bedroom wall. </a:t>
            </a:r>
          </a:p>
        </p:txBody>
      </p:sp>
      <p:sp>
        <p:nvSpPr>
          <p:cNvPr id="125954" name="WordArt 3"/>
          <p:cNvSpPr>
            <a:spLocks noChangeArrowheads="1" noChangeShapeType="1" noTextEdit="1"/>
          </p:cNvSpPr>
          <p:nvPr/>
        </p:nvSpPr>
        <p:spPr bwMode="auto">
          <a:xfrm>
            <a:off x="395288" y="115888"/>
            <a:ext cx="4419600" cy="914400"/>
          </a:xfrm>
          <a:prstGeom prst="rect">
            <a:avLst/>
          </a:prstGeom>
        </p:spPr>
        <p:txBody>
          <a:bodyPr wrap="none" fromWordArt="1">
            <a:prstTxWarp prst="textCanUp">
              <a:avLst>
                <a:gd name="adj" fmla="val 85713"/>
              </a:avLst>
            </a:prstTxWarp>
          </a:bodyPr>
          <a:lstStyle/>
          <a:p>
            <a:pPr algn="ctr"/>
            <a:r>
              <a:rPr lang="zh-CN" altLang="en-US" sz="3600" b="1" kern="10">
                <a:ln w="9525">
                  <a:solidFill>
                    <a:srgbClr val="3366FF"/>
                  </a:solidFill>
                  <a:round/>
                </a:ln>
                <a:gradFill rotWithShape="1">
                  <a:gsLst>
                    <a:gs pos="0">
                      <a:srgbClr val="9999FF"/>
                    </a:gs>
                    <a:gs pos="100000">
                      <a:srgbClr val="FF00FF"/>
                    </a:gs>
                  </a:gsLst>
                  <a:path path="rect">
                    <a:fillToRect r="100000" b="100000"/>
                  </a:path>
                </a:gradFill>
                <a:effectLst>
                  <a:outerShdw dist="35921" dir="2700000" algn="ctr" rotWithShape="0">
                    <a:srgbClr val="C0C0C0">
                      <a:alpha val="78998"/>
                    </a:srgbClr>
                  </a:outerShdw>
                </a:effectLst>
                <a:latin typeface="华文行楷" panose="02010800040101010101" charset="-122"/>
                <a:ea typeface="华文行楷" panose="02010800040101010101" charset="-122"/>
              </a:rPr>
              <a:t>范文赏析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7652" name="Text Box 6"/>
          <p:cNvSpPr txBox="1">
            <a:spLocks noChangeArrowheads="1"/>
          </p:cNvSpPr>
          <p:nvPr/>
        </p:nvSpPr>
        <p:spPr bwMode="auto">
          <a:xfrm>
            <a:off x="857224" y="1643050"/>
            <a:ext cx="7165975" cy="3785652"/>
          </a:xfrm>
          <a:prstGeom prst="rect">
            <a:avLst/>
          </a:prstGeom>
          <a:noFill/>
          <a:ln w="9525">
            <a:noFill/>
            <a:miter lim="800000"/>
            <a:headEnd/>
            <a:tailEnd/>
          </a:ln>
        </p:spPr>
        <p:txBody>
          <a:bodyPr>
            <a:spAutoFit/>
          </a:bodyPr>
          <a:lstStyle/>
          <a:p>
            <a:r>
              <a:rPr lang="en-US" altLang="zh-CN" sz="4800" b="1" dirty="0" smtClean="0">
                <a:solidFill>
                  <a:srgbClr val="000000"/>
                </a:solidFill>
              </a:rPr>
              <a:t>1.</a:t>
            </a:r>
            <a:r>
              <a:rPr lang="zh-CN" altLang="en-US" sz="4800" b="1" dirty="0" smtClean="0">
                <a:solidFill>
                  <a:srgbClr val="000000"/>
                </a:solidFill>
              </a:rPr>
              <a:t>通过与范文的比较，改正自己的作文。</a:t>
            </a:r>
          </a:p>
          <a:p>
            <a:r>
              <a:rPr lang="zh-CN" altLang="en-US" sz="4800" b="1" dirty="0" smtClean="0">
                <a:solidFill>
                  <a:srgbClr val="000000"/>
                </a:solidFill>
              </a:rPr>
              <a:t>提示：书写工整，老师评出书写明星</a:t>
            </a:r>
            <a:r>
              <a:rPr lang="zh-CN" altLang="en-US" sz="4800" b="1" dirty="0" smtClean="0">
                <a:solidFill>
                  <a:srgbClr val="000000"/>
                </a:solidFill>
              </a:rPr>
              <a:t>。</a:t>
            </a:r>
            <a:endParaRPr lang="en-US" altLang="zh-CN" sz="4800" b="1" dirty="0" smtClean="0">
              <a:solidFill>
                <a:srgbClr val="000000"/>
              </a:solidFill>
            </a:endParaRPr>
          </a:p>
          <a:p>
            <a:r>
              <a:rPr lang="en-US" altLang="zh-CN" sz="4800" b="1" dirty="0" smtClean="0">
                <a:solidFill>
                  <a:srgbClr val="000000"/>
                </a:solidFill>
              </a:rPr>
              <a:t>2.</a:t>
            </a:r>
            <a:r>
              <a:rPr lang="zh-CN" altLang="en-US" sz="4800" b="1" dirty="0" smtClean="0">
                <a:solidFill>
                  <a:srgbClr val="000000"/>
                </a:solidFill>
              </a:rPr>
              <a:t>背诵</a:t>
            </a:r>
            <a:r>
              <a:rPr lang="en-US" altLang="zh-CN" sz="4800" b="1" dirty="0" smtClean="0">
                <a:solidFill>
                  <a:srgbClr val="000000"/>
                </a:solidFill>
              </a:rPr>
              <a:t>3a.</a:t>
            </a:r>
            <a:endParaRPr lang="zh-CN" altLang="en-US" sz="4800" b="1" dirty="0">
              <a:solidFill>
                <a:srgbClr val="000000"/>
              </a:solidFill>
            </a:endParaRPr>
          </a:p>
        </p:txBody>
      </p:sp>
      <p:sp>
        <p:nvSpPr>
          <p:cNvPr id="30723" name="WordArt 9"/>
          <p:cNvSpPr>
            <a:spLocks noChangeArrowheads="1" noChangeShapeType="1" noTextEdit="1"/>
          </p:cNvSpPr>
          <p:nvPr/>
        </p:nvSpPr>
        <p:spPr bwMode="auto">
          <a:xfrm>
            <a:off x="2428860" y="785794"/>
            <a:ext cx="4105275" cy="863600"/>
          </a:xfrm>
          <a:prstGeom prst="rect">
            <a:avLst/>
          </a:prstGeom>
        </p:spPr>
        <p:txBody>
          <a:bodyPr spcFirstLastPara="1" wrap="none" fromWordArt="1">
            <a:prstTxWarp prst="textArchUp">
              <a:avLst>
                <a:gd name="adj" fmla="val 10800004"/>
              </a:avLst>
            </a:prstTxWarp>
          </a:bodyPr>
          <a:lstStyle/>
          <a:p>
            <a:r>
              <a:rPr lang="en-US" altLang="zh-CN" sz="4000" kern="10" dirty="0">
                <a:ln w="9525">
                  <a:solidFill>
                    <a:srgbClr val="000000"/>
                  </a:solidFill>
                  <a:round/>
                  <a:headEnd/>
                  <a:tailEnd/>
                </a:ln>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a:gradFill>
                <a:latin typeface="Arial"/>
                <a:cs typeface="Arial"/>
              </a:rPr>
              <a:t>Homework</a:t>
            </a:r>
            <a:endParaRPr lang="zh-CN" altLang="en-US" sz="4000" kern="10" dirty="0">
              <a:ln w="9525">
                <a:solidFill>
                  <a:srgbClr val="000000"/>
                </a:solidFill>
                <a:round/>
                <a:headEnd/>
                <a:tailEnd/>
              </a:ln>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a:gradFill>
              <a:latin typeface="Arial"/>
              <a:cs typeface="Arial"/>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p:cTn id="7" dur="500" fill="hold"/>
                                        <p:tgtEl>
                                          <p:spTgt spid="30723"/>
                                        </p:tgtEl>
                                        <p:attrNameLst>
                                          <p:attrName>ppt_w</p:attrName>
                                        </p:attrNameLst>
                                      </p:cBhvr>
                                      <p:tavLst>
                                        <p:tav tm="0">
                                          <p:val>
                                            <p:fltVal val="0"/>
                                          </p:val>
                                        </p:tav>
                                        <p:tav tm="100000">
                                          <p:val>
                                            <p:strVal val="#ppt_w"/>
                                          </p:val>
                                        </p:tav>
                                      </p:tavLst>
                                    </p:anim>
                                    <p:anim calcmode="lin" valueType="num">
                                      <p:cBhvr>
                                        <p:cTn id="8" dur="500" fill="hold"/>
                                        <p:tgtEl>
                                          <p:spTgt spid="30723"/>
                                        </p:tgtEl>
                                        <p:attrNameLst>
                                          <p:attrName>ppt_h</p:attrName>
                                        </p:attrNameLst>
                                      </p:cBhvr>
                                      <p:tavLst>
                                        <p:tav tm="0">
                                          <p:val>
                                            <p:fltVal val="0"/>
                                          </p:val>
                                        </p:tav>
                                        <p:tav tm="100000">
                                          <p:val>
                                            <p:strVal val="#ppt_h"/>
                                          </p:val>
                                        </p:tav>
                                      </p:tavLst>
                                    </p:anim>
                                    <p:animEffect transition="in" filter="fade">
                                      <p:cBhvr>
                                        <p:cTn id="9" dur="500"/>
                                        <p:tgtEl>
                                          <p:spTgt spid="3072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7652"/>
                                        </p:tgtEl>
                                        <p:attrNameLst>
                                          <p:attrName>style.visibility</p:attrName>
                                        </p:attrNameLst>
                                      </p:cBhvr>
                                      <p:to>
                                        <p:strVal val="visible"/>
                                      </p:to>
                                    </p:set>
                                    <p:animEffect transition="in" filter="wipe(up)">
                                      <p:cBhvr>
                                        <p:cTn id="14"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307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2571744"/>
            <a:ext cx="8229600" cy="1185858"/>
          </a:xfrm>
        </p:spPr>
        <p:txBody>
          <a:bodyPr/>
          <a:lstStyle/>
          <a:p>
            <a:r>
              <a:rPr lang="en-US" altLang="zh-CN" b="1" dirty="0" smtClean="0">
                <a:hlinkClick r:id="rId3" action="ppaction://hlinkfile"/>
              </a:rPr>
              <a:t>..\</a:t>
            </a:r>
            <a:r>
              <a:rPr lang="zh-CN" altLang="en-US" b="1" dirty="0" smtClean="0">
                <a:hlinkClick r:id="rId3" action="ppaction://hlinkfile"/>
              </a:rPr>
              <a:t>有一个“姑娘”（会用两只脚走路的可爱小狗）</a:t>
            </a:r>
            <a:r>
              <a:rPr lang="en-US" altLang="zh-CN" b="1" dirty="0" smtClean="0">
                <a:hlinkClick r:id="rId3" action="ppaction://hlinkfile"/>
              </a:rPr>
              <a:t>_</a:t>
            </a:r>
            <a:r>
              <a:rPr lang="zh-CN" altLang="en-US" b="1" dirty="0" smtClean="0">
                <a:hlinkClick r:id="rId3" action="ppaction://hlinkfile"/>
              </a:rPr>
              <a:t>标清</a:t>
            </a:r>
            <a:r>
              <a:rPr lang="en-US" altLang="zh-CN" b="1" dirty="0" smtClean="0">
                <a:hlinkClick r:id="rId3" action="ppaction://hlinkfile"/>
              </a:rPr>
              <a:t>.</a:t>
            </a:r>
            <a:r>
              <a:rPr lang="en-US" altLang="zh-CN" b="1" dirty="0" err="1" smtClean="0">
                <a:hlinkClick r:id="rId3" action="ppaction://hlinkfile"/>
              </a:rPr>
              <a:t>flv</a:t>
            </a:r>
            <a:endParaRPr lang="zh-CN" altLang="en-US" b="1" dirty="0"/>
          </a:p>
        </p:txBody>
      </p:sp>
      <p:sp>
        <p:nvSpPr>
          <p:cNvPr id="4" name="矩形 3"/>
          <p:cNvSpPr/>
          <p:nvPr/>
        </p:nvSpPr>
        <p:spPr>
          <a:xfrm>
            <a:off x="663687" y="500042"/>
            <a:ext cx="6493637"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Let’s watch a video!</a:t>
            </a:r>
            <a:endParaRPr lang="zh-CN" altLang="en-US" sz="6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6497" name="Text Box 2"/>
          <p:cNvSpPr txBox="1">
            <a:spLocks noChangeArrowheads="1"/>
          </p:cNvSpPr>
          <p:nvPr/>
        </p:nvSpPr>
        <p:spPr bwMode="auto">
          <a:xfrm>
            <a:off x="1116013" y="700088"/>
            <a:ext cx="6705600" cy="701675"/>
          </a:xfrm>
          <a:prstGeom prst="rect">
            <a:avLst/>
          </a:prstGeom>
          <a:solidFill>
            <a:schemeClr val="bg1">
              <a:alpha val="79999"/>
            </a:schemeClr>
          </a:solidFill>
          <a:ln w="9525">
            <a:noFill/>
            <a:miter lim="800000"/>
          </a:ln>
        </p:spPr>
        <p:txBody>
          <a:bodyPr>
            <a:spAutoFit/>
          </a:bodyPr>
          <a:lstStyle/>
          <a:p>
            <a:pPr algn="ctr">
              <a:spcBef>
                <a:spcPct val="50000"/>
              </a:spcBef>
            </a:pPr>
            <a:r>
              <a:rPr lang="en-US" altLang="zh-CN" sz="4000" b="1">
                <a:solidFill>
                  <a:srgbClr val="000000"/>
                </a:solidFill>
                <a:latin typeface="Times New Roman" panose="02020603050405020304" pitchFamily="18" charset="0"/>
              </a:rPr>
              <a:t>Let’s describe animals!</a:t>
            </a:r>
          </a:p>
        </p:txBody>
      </p:sp>
      <p:sp>
        <p:nvSpPr>
          <p:cNvPr id="5123" name="Text Box 3"/>
          <p:cNvSpPr txBox="1">
            <a:spLocks noChangeArrowheads="1"/>
          </p:cNvSpPr>
          <p:nvPr/>
        </p:nvSpPr>
        <p:spPr bwMode="auto">
          <a:xfrm>
            <a:off x="3924300" y="1492250"/>
            <a:ext cx="5029200" cy="3332163"/>
          </a:xfrm>
          <a:prstGeom prst="rect">
            <a:avLst/>
          </a:prstGeom>
          <a:solidFill>
            <a:schemeClr val="bg2"/>
          </a:solidFill>
          <a:ln w="9525">
            <a:noFill/>
            <a:miter lim="800000"/>
          </a:ln>
        </p:spPr>
        <p:txBody>
          <a:bodyPr>
            <a:spAutoFit/>
          </a:bodyPr>
          <a:lstStyle/>
          <a:p>
            <a:pPr>
              <a:lnSpc>
                <a:spcPct val="115000"/>
              </a:lnSpc>
              <a:spcBef>
                <a:spcPct val="5000"/>
              </a:spcBef>
            </a:pPr>
            <a:r>
              <a:rPr lang="en-US" altLang="zh-CN" sz="3600" b="1">
                <a:solidFill>
                  <a:srgbClr val="B2935C"/>
                </a:solidFill>
                <a:latin typeface="Times New Roman" panose="02020603050405020304" pitchFamily="18" charset="0"/>
              </a:rPr>
              <a:t>We can use these words to describe animals:</a:t>
            </a:r>
          </a:p>
          <a:p>
            <a:pPr>
              <a:lnSpc>
                <a:spcPct val="115000"/>
              </a:lnSpc>
              <a:spcBef>
                <a:spcPct val="5000"/>
              </a:spcBef>
            </a:pPr>
            <a:r>
              <a:rPr lang="en-US" altLang="zh-CN" sz="3600" b="1">
                <a:solidFill>
                  <a:srgbClr val="CC3300"/>
                </a:solidFill>
                <a:latin typeface="Times New Roman" panose="02020603050405020304" pitchFamily="18" charset="0"/>
              </a:rPr>
              <a:t>   ugly, friendly, small,  </a:t>
            </a:r>
          </a:p>
          <a:p>
            <a:pPr>
              <a:lnSpc>
                <a:spcPct val="115000"/>
              </a:lnSpc>
              <a:spcBef>
                <a:spcPct val="5000"/>
              </a:spcBef>
            </a:pPr>
            <a:r>
              <a:rPr lang="en-US" altLang="zh-CN" sz="3600" b="1">
                <a:solidFill>
                  <a:srgbClr val="CC3300"/>
                </a:solidFill>
                <a:latin typeface="Times New Roman" panose="02020603050405020304" pitchFamily="18" charset="0"/>
              </a:rPr>
              <a:t>   shy, clever, beautiful,</a:t>
            </a:r>
          </a:p>
          <a:p>
            <a:pPr>
              <a:lnSpc>
                <a:spcPct val="115000"/>
              </a:lnSpc>
              <a:spcBef>
                <a:spcPct val="5000"/>
              </a:spcBef>
            </a:pPr>
            <a:r>
              <a:rPr lang="en-US" altLang="zh-CN" sz="3600" b="1">
                <a:solidFill>
                  <a:srgbClr val="CC3300"/>
                </a:solidFill>
                <a:latin typeface="Times New Roman" panose="02020603050405020304" pitchFamily="18" charset="0"/>
              </a:rPr>
              <a:t>   cute, scary…</a:t>
            </a:r>
          </a:p>
        </p:txBody>
      </p:sp>
      <p:sp>
        <p:nvSpPr>
          <p:cNvPr id="5124" name="Text Box 4"/>
          <p:cNvSpPr txBox="1">
            <a:spLocks noChangeArrowheads="1"/>
          </p:cNvSpPr>
          <p:nvPr/>
        </p:nvSpPr>
        <p:spPr bwMode="auto">
          <a:xfrm>
            <a:off x="381000" y="4948238"/>
            <a:ext cx="8763000" cy="641350"/>
          </a:xfrm>
          <a:prstGeom prst="rect">
            <a:avLst/>
          </a:prstGeom>
          <a:noFill/>
          <a:ln w="9525">
            <a:noFill/>
            <a:miter lim="800000"/>
          </a:ln>
        </p:spPr>
        <p:txBody>
          <a:bodyPr>
            <a:spAutoFit/>
          </a:bodyPr>
          <a:lstStyle/>
          <a:p>
            <a:pPr algn="ctr">
              <a:spcBef>
                <a:spcPct val="50000"/>
              </a:spcBef>
            </a:pPr>
            <a:r>
              <a:rPr lang="en-US" altLang="zh-CN" sz="3600" b="1">
                <a:solidFill>
                  <a:srgbClr val="000000"/>
                </a:solidFill>
                <a:latin typeface="Times New Roman" panose="02020603050405020304" pitchFamily="18" charset="0"/>
              </a:rPr>
              <a:t>Can you think of more words?</a:t>
            </a:r>
          </a:p>
        </p:txBody>
      </p:sp>
      <p:sp>
        <p:nvSpPr>
          <p:cNvPr id="106500" name="AutoShape 5" descr="ANd9GcSpIobPp-a6Igbdjn0RGR7lGLMbdeOI4PrQdriFUxdbk7oXZxDrbg"/>
          <p:cNvSpPr>
            <a:spLocks noChangeAspect="1" noChangeArrowheads="1"/>
          </p:cNvSpPr>
          <p:nvPr/>
        </p:nvSpPr>
        <p:spPr bwMode="auto">
          <a:xfrm>
            <a:off x="4419600" y="3787775"/>
            <a:ext cx="304800" cy="304800"/>
          </a:xfrm>
          <a:prstGeom prst="rect">
            <a:avLst/>
          </a:prstGeom>
          <a:noFill/>
          <a:ln w="9525">
            <a:noFill/>
            <a:miter lim="800000"/>
          </a:ln>
        </p:spPr>
        <p:txBody>
          <a:bodyPr/>
          <a:lstStyle/>
          <a:p>
            <a:endParaRPr lang="zh-CN" altLang="en-US">
              <a:solidFill>
                <a:srgbClr val="000000"/>
              </a:solidFill>
            </a:endParaRPr>
          </a:p>
        </p:txBody>
      </p:sp>
      <p:sp>
        <p:nvSpPr>
          <p:cNvPr id="106501" name="AutoShape 6" descr="animals"/>
          <p:cNvSpPr>
            <a:spLocks noChangeArrowheads="1"/>
          </p:cNvSpPr>
          <p:nvPr/>
        </p:nvSpPr>
        <p:spPr bwMode="auto">
          <a:xfrm>
            <a:off x="179388" y="1636713"/>
            <a:ext cx="3276600" cy="2971800"/>
          </a:xfrm>
          <a:prstGeom prst="octagon">
            <a:avLst>
              <a:gd name="adj" fmla="val 29287"/>
            </a:avLst>
          </a:prstGeom>
          <a:blipFill dpi="0" rotWithShape="1">
            <a:blip r:embed="rId3">
              <a:alphaModFix amt="89000"/>
            </a:blip>
            <a:srcRect/>
            <a:stretch>
              <a:fillRect/>
            </a:stretch>
          </a:blipFill>
          <a:ln w="9525">
            <a:noFill/>
            <a:miter lim="800000"/>
          </a:ln>
        </p:spPr>
        <p:txBody>
          <a:bodyPr wrap="none" anchor="ctr"/>
          <a:lstStyle/>
          <a:p>
            <a:endParaRPr lang="zh-CN" alt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2" dur="500"/>
                                        <p:tgtEl>
                                          <p:spTgt spid="512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123">
                                            <p:txEl>
                                              <p:pRg st="2" end="2"/>
                                            </p:txEl>
                                          </p:spTgt>
                                        </p:tgtEl>
                                        <p:attrNameLst>
                                          <p:attrName>style.visibility</p:attrName>
                                        </p:attrNameLst>
                                      </p:cBhvr>
                                      <p:to>
                                        <p:strVal val="visible"/>
                                      </p:to>
                                    </p:set>
                                    <p:animEffect transition="in" filter="blinds(horizontal)">
                                      <p:cBhvr>
                                        <p:cTn id="15" dur="500"/>
                                        <p:tgtEl>
                                          <p:spTgt spid="512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5123">
                                            <p:txEl>
                                              <p:pRg st="3" end="3"/>
                                            </p:txEl>
                                          </p:spTgt>
                                        </p:tgtEl>
                                        <p:attrNameLst>
                                          <p:attrName>style.visibility</p:attrName>
                                        </p:attrNameLst>
                                      </p:cBhvr>
                                      <p:to>
                                        <p:strVal val="visible"/>
                                      </p:to>
                                    </p:set>
                                    <p:animEffect transition="in" filter="blinds(horizontal)">
                                      <p:cBhvr>
                                        <p:cTn id="18" dur="500"/>
                                        <p:tgtEl>
                                          <p:spTgt spid="512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blinds(horizontal)">
                                      <p:cBhvr>
                                        <p:cTn id="23"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7521" name="Rectangle 3"/>
          <p:cNvSpPr>
            <a:spLocks noGrp="1" noChangeArrowheads="1"/>
          </p:cNvSpPr>
          <p:nvPr>
            <p:ph type="body" idx="4294967295"/>
          </p:nvPr>
        </p:nvSpPr>
        <p:spPr bwMode="auto">
          <a:xfrm>
            <a:off x="228600" y="1600200"/>
            <a:ext cx="4267200" cy="3048000"/>
          </a:xfrm>
          <a:prstGeom prst="rect">
            <a:avLst/>
          </a:prstGeom>
          <a:solidFill>
            <a:srgbClr val="FFFFFF"/>
          </a:solidFill>
          <a:ln cap="flat">
            <a:solidFill>
              <a:srgbClr val="000000"/>
            </a:solidFill>
            <a:round/>
          </a:ln>
        </p:spPr>
        <p:txBody>
          <a:bodyPr/>
          <a:lstStyle/>
          <a:p>
            <a:pPr eaLnBrk="1" hangingPunct="1">
              <a:buFont typeface="Arial" panose="020B0604020202020204" pitchFamily="34" charset="0"/>
              <a:buNone/>
            </a:pPr>
            <a:r>
              <a:rPr lang="zh-CN" altLang="en-US" sz="3600" b="1" smtClean="0">
                <a:latin typeface="Times New Roman" panose="02020603050405020304" pitchFamily="18" charset="0"/>
              </a:rPr>
              <a:t>    </a:t>
            </a:r>
            <a:r>
              <a:rPr lang="en-US" altLang="zh-CN" sz="3600" b="1" smtClean="0">
                <a:latin typeface="Times New Roman" panose="02020603050405020304" pitchFamily="18" charset="0"/>
              </a:rPr>
              <a:t>panda: </a:t>
            </a:r>
          </a:p>
          <a:p>
            <a:pPr eaLnBrk="1" hangingPunct="1">
              <a:lnSpc>
                <a:spcPct val="170000"/>
              </a:lnSpc>
            </a:pPr>
            <a:r>
              <a:rPr lang="en-US" altLang="zh-CN" sz="3600" b="1" smtClean="0">
                <a:latin typeface="Times New Roman" panose="02020603050405020304" pitchFamily="18" charset="0"/>
              </a:rPr>
              <a:t>_______, _______,</a:t>
            </a:r>
          </a:p>
          <a:p>
            <a:pPr eaLnBrk="1" hangingPunct="1">
              <a:lnSpc>
                <a:spcPct val="170000"/>
              </a:lnSpc>
            </a:pPr>
            <a:r>
              <a:rPr lang="en-US" altLang="zh-CN" sz="3600" b="1" smtClean="0">
                <a:latin typeface="Times New Roman" panose="02020603050405020304" pitchFamily="18" charset="0"/>
              </a:rPr>
              <a:t>_______, _______</a:t>
            </a:r>
          </a:p>
        </p:txBody>
      </p:sp>
      <p:sp>
        <p:nvSpPr>
          <p:cNvPr id="6147" name="Text Box 4"/>
          <p:cNvSpPr txBox="1">
            <a:spLocks noChangeArrowheads="1"/>
          </p:cNvSpPr>
          <p:nvPr/>
        </p:nvSpPr>
        <p:spPr bwMode="auto">
          <a:xfrm>
            <a:off x="762000" y="2514600"/>
            <a:ext cx="1225550" cy="641350"/>
          </a:xfrm>
          <a:prstGeom prst="rect">
            <a:avLst/>
          </a:prstGeom>
          <a:noFill/>
          <a:ln w="9525">
            <a:noFill/>
            <a:miter lim="800000"/>
          </a:ln>
        </p:spPr>
        <p:txBody>
          <a:bodyPr>
            <a:spAutoFit/>
          </a:bodyPr>
          <a:lstStyle/>
          <a:p>
            <a:pPr algn="ctr">
              <a:spcBef>
                <a:spcPct val="50000"/>
              </a:spcBef>
            </a:pPr>
            <a:r>
              <a:rPr lang="en-US" altLang="zh-CN" sz="3600" b="1">
                <a:solidFill>
                  <a:srgbClr val="FF0000"/>
                </a:solidFill>
                <a:latin typeface="Times New Roman" panose="02020603050405020304" pitchFamily="18" charset="0"/>
              </a:rPr>
              <a:t>shy</a:t>
            </a:r>
          </a:p>
        </p:txBody>
      </p:sp>
      <p:sp>
        <p:nvSpPr>
          <p:cNvPr id="6148" name="Text Box 5"/>
          <p:cNvSpPr txBox="1">
            <a:spLocks noChangeArrowheads="1"/>
          </p:cNvSpPr>
          <p:nvPr/>
        </p:nvSpPr>
        <p:spPr bwMode="auto">
          <a:xfrm>
            <a:off x="2667000" y="2590800"/>
            <a:ext cx="1368425" cy="641350"/>
          </a:xfrm>
          <a:prstGeom prst="rect">
            <a:avLst/>
          </a:prstGeom>
          <a:noFill/>
          <a:ln w="9525">
            <a:noFill/>
            <a:miter lim="800000"/>
          </a:ln>
        </p:spPr>
        <p:txBody>
          <a:bodyPr>
            <a:spAutoFit/>
          </a:bodyPr>
          <a:lstStyle/>
          <a:p>
            <a:pPr algn="ctr">
              <a:spcBef>
                <a:spcPct val="50000"/>
              </a:spcBef>
            </a:pPr>
            <a:r>
              <a:rPr lang="en-US" altLang="zh-CN" sz="3600" b="1">
                <a:solidFill>
                  <a:srgbClr val="FF0000"/>
                </a:solidFill>
                <a:latin typeface="Times New Roman" panose="02020603050405020304" pitchFamily="18" charset="0"/>
              </a:rPr>
              <a:t>cute</a:t>
            </a:r>
          </a:p>
        </p:txBody>
      </p:sp>
      <p:sp>
        <p:nvSpPr>
          <p:cNvPr id="6149" name="Text Box 6"/>
          <p:cNvSpPr txBox="1">
            <a:spLocks noChangeArrowheads="1"/>
          </p:cNvSpPr>
          <p:nvPr/>
        </p:nvSpPr>
        <p:spPr bwMode="auto">
          <a:xfrm>
            <a:off x="1981200" y="3657600"/>
            <a:ext cx="2514600" cy="641350"/>
          </a:xfrm>
          <a:prstGeom prst="rect">
            <a:avLst/>
          </a:prstGeom>
          <a:noFill/>
          <a:ln w="9525">
            <a:noFill/>
            <a:miter lim="800000"/>
          </a:ln>
        </p:spPr>
        <p:txBody>
          <a:bodyPr>
            <a:spAutoFit/>
          </a:bodyPr>
          <a:lstStyle/>
          <a:p>
            <a:pPr algn="ctr">
              <a:spcBef>
                <a:spcPct val="50000"/>
              </a:spcBef>
            </a:pPr>
            <a:r>
              <a:rPr lang="en-US" altLang="zh-CN" sz="3600" b="1">
                <a:solidFill>
                  <a:srgbClr val="FF0000"/>
                </a:solidFill>
                <a:latin typeface="Times New Roman" panose="02020603050405020304" pitchFamily="18" charset="0"/>
              </a:rPr>
              <a:t>beautiful…</a:t>
            </a:r>
          </a:p>
        </p:txBody>
      </p:sp>
      <p:sp>
        <p:nvSpPr>
          <p:cNvPr id="6150" name="Text Box 7"/>
          <p:cNvSpPr txBox="1">
            <a:spLocks noChangeArrowheads="1"/>
          </p:cNvSpPr>
          <p:nvPr/>
        </p:nvSpPr>
        <p:spPr bwMode="auto">
          <a:xfrm>
            <a:off x="762000" y="3581400"/>
            <a:ext cx="1524000" cy="641350"/>
          </a:xfrm>
          <a:prstGeom prst="rect">
            <a:avLst/>
          </a:prstGeom>
          <a:noFill/>
          <a:ln w="9525">
            <a:noFill/>
            <a:miter lim="800000"/>
          </a:ln>
        </p:spPr>
        <p:txBody>
          <a:bodyPr>
            <a:spAutoFit/>
          </a:bodyPr>
          <a:lstStyle/>
          <a:p>
            <a:pPr>
              <a:spcBef>
                <a:spcPct val="50000"/>
              </a:spcBef>
            </a:pPr>
            <a:r>
              <a:rPr lang="en-US" altLang="zh-CN" sz="3600" b="1">
                <a:solidFill>
                  <a:srgbClr val="FF0000"/>
                </a:solidFill>
                <a:latin typeface="Times New Roman" panose="02020603050405020304" pitchFamily="18" charset="0"/>
              </a:rPr>
              <a:t>lovely</a:t>
            </a:r>
          </a:p>
        </p:txBody>
      </p:sp>
      <p:sp>
        <p:nvSpPr>
          <p:cNvPr id="107526" name="Oval 7" descr="熊猫"/>
          <p:cNvSpPr>
            <a:spLocks noChangeArrowheads="1"/>
          </p:cNvSpPr>
          <p:nvPr/>
        </p:nvSpPr>
        <p:spPr bwMode="auto">
          <a:xfrm>
            <a:off x="4572000" y="2286000"/>
            <a:ext cx="4038600" cy="2971800"/>
          </a:xfrm>
          <a:prstGeom prst="ellipse">
            <a:avLst/>
          </a:prstGeom>
          <a:blipFill dpi="0" rotWithShape="1">
            <a:blip r:embed="rId3" cstate="print"/>
            <a:srcRect/>
            <a:stretch>
              <a:fillRect/>
            </a:stretch>
          </a:blipFill>
          <a:ln w="9525">
            <a:noFill/>
            <a:round/>
          </a:ln>
        </p:spPr>
        <p:txBody>
          <a:bodyPr wrap="none" anchor="ctr"/>
          <a:lstStyle/>
          <a:p>
            <a:endParaRPr lang="zh-CN" alt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linds(horizontal)">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blinds(horizontal)">
                                      <p:cBhvr>
                                        <p:cTn id="12" dur="5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50"/>
                                        </p:tgtEl>
                                        <p:attrNameLst>
                                          <p:attrName>style.visibility</p:attrName>
                                        </p:attrNameLst>
                                      </p:cBhvr>
                                      <p:to>
                                        <p:strVal val="visible"/>
                                      </p:to>
                                    </p:set>
                                    <p:animEffect transition="in" filter="blinds(horizontal)">
                                      <p:cBhvr>
                                        <p:cTn id="17" dur="500"/>
                                        <p:tgtEl>
                                          <p:spTgt spid="615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blinds(horizontal)">
                                      <p:cBhvr>
                                        <p:cTn id="22"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8" grpId="0"/>
      <p:bldP spid="6149" grpId="0"/>
      <p:bldP spid="615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8545" name="Rectangle 3"/>
          <p:cNvSpPr>
            <a:spLocks noGrp="1" noChangeArrowheads="1"/>
          </p:cNvSpPr>
          <p:nvPr>
            <p:ph type="body" idx="4294967295"/>
          </p:nvPr>
        </p:nvSpPr>
        <p:spPr bwMode="auto">
          <a:xfrm>
            <a:off x="228600" y="1003300"/>
            <a:ext cx="3451225" cy="2749550"/>
          </a:xfrm>
          <a:prstGeom prst="rect">
            <a:avLst/>
          </a:prstGeom>
          <a:solidFill>
            <a:srgbClr val="FFFFFF"/>
          </a:solidFill>
          <a:ln cap="flat">
            <a:solidFill>
              <a:srgbClr val="000000"/>
            </a:solidFill>
            <a:round/>
          </a:ln>
        </p:spPr>
        <p:txBody>
          <a:bodyPr/>
          <a:lstStyle/>
          <a:p>
            <a:pPr eaLnBrk="1" hangingPunct="1">
              <a:buFont typeface="Arial" panose="020B0604020202020204" pitchFamily="34" charset="0"/>
              <a:buNone/>
            </a:pPr>
            <a:r>
              <a:rPr lang="zh-CN" altLang="en-US" sz="3600" b="1" smtClean="0">
                <a:latin typeface="Times New Roman" panose="02020603050405020304" pitchFamily="18" charset="0"/>
              </a:rPr>
              <a:t>      </a:t>
            </a:r>
            <a:r>
              <a:rPr lang="en-US" altLang="zh-CN" sz="3600" b="1" smtClean="0">
                <a:latin typeface="Times New Roman" panose="02020603050405020304" pitchFamily="18" charset="0"/>
              </a:rPr>
              <a:t>tiger: </a:t>
            </a:r>
          </a:p>
          <a:p>
            <a:pPr eaLnBrk="1" hangingPunct="1">
              <a:lnSpc>
                <a:spcPct val="170000"/>
              </a:lnSpc>
            </a:pPr>
            <a:r>
              <a:rPr lang="en-US" altLang="zh-CN" sz="3600" b="1" smtClean="0">
                <a:latin typeface="Times New Roman" panose="02020603050405020304" pitchFamily="18" charset="0"/>
              </a:rPr>
              <a:t>______</a:t>
            </a:r>
            <a:r>
              <a:rPr lang="en-US" altLang="zh-CN" sz="3600" smtClean="0">
                <a:latin typeface="Times New Roman" panose="02020603050405020304" pitchFamily="18" charset="0"/>
              </a:rPr>
              <a:t>, </a:t>
            </a:r>
          </a:p>
          <a:p>
            <a:pPr eaLnBrk="1" hangingPunct="1">
              <a:lnSpc>
                <a:spcPct val="170000"/>
              </a:lnSpc>
            </a:pPr>
            <a:r>
              <a:rPr lang="en-US" altLang="zh-CN" sz="3600" b="1" smtClean="0">
                <a:latin typeface="Times New Roman" panose="02020603050405020304" pitchFamily="18" charset="0"/>
              </a:rPr>
              <a:t>_____</a:t>
            </a:r>
            <a:endParaRPr lang="en-US" altLang="zh-CN" sz="3600" smtClean="0">
              <a:latin typeface="Times New Roman" panose="02020603050405020304" pitchFamily="18" charset="0"/>
            </a:endParaRPr>
          </a:p>
          <a:p>
            <a:pPr eaLnBrk="1" hangingPunct="1">
              <a:lnSpc>
                <a:spcPct val="170000"/>
              </a:lnSpc>
            </a:pPr>
            <a:endParaRPr lang="en-US" altLang="zh-CN" sz="3600" smtClean="0">
              <a:latin typeface="Times New Roman" panose="02020603050405020304" pitchFamily="18" charset="0"/>
            </a:endParaRPr>
          </a:p>
        </p:txBody>
      </p:sp>
      <p:sp>
        <p:nvSpPr>
          <p:cNvPr id="7171" name="Text Box 4"/>
          <p:cNvSpPr txBox="1">
            <a:spLocks noChangeArrowheads="1"/>
          </p:cNvSpPr>
          <p:nvPr/>
        </p:nvSpPr>
        <p:spPr bwMode="auto">
          <a:xfrm>
            <a:off x="381000" y="1917700"/>
            <a:ext cx="1871663" cy="641350"/>
          </a:xfrm>
          <a:prstGeom prst="rect">
            <a:avLst/>
          </a:prstGeom>
          <a:noFill/>
          <a:ln w="9525">
            <a:noFill/>
            <a:miter lim="800000"/>
          </a:ln>
        </p:spPr>
        <p:txBody>
          <a:bodyPr>
            <a:spAutoFit/>
          </a:bodyPr>
          <a:lstStyle/>
          <a:p>
            <a:pPr algn="ctr">
              <a:spcBef>
                <a:spcPct val="50000"/>
              </a:spcBef>
            </a:pPr>
            <a:r>
              <a:rPr lang="en-US" altLang="zh-CN" sz="3600" b="1">
                <a:solidFill>
                  <a:srgbClr val="FF0000"/>
                </a:solidFill>
                <a:latin typeface="Times New Roman" panose="02020603050405020304" pitchFamily="18" charset="0"/>
              </a:rPr>
              <a:t>scary</a:t>
            </a:r>
          </a:p>
        </p:txBody>
      </p:sp>
      <p:sp>
        <p:nvSpPr>
          <p:cNvPr id="7172" name="Text Box 5"/>
          <p:cNvSpPr txBox="1">
            <a:spLocks noChangeArrowheads="1"/>
          </p:cNvSpPr>
          <p:nvPr/>
        </p:nvSpPr>
        <p:spPr bwMode="auto">
          <a:xfrm>
            <a:off x="395288" y="2874963"/>
            <a:ext cx="2087562" cy="641350"/>
          </a:xfrm>
          <a:prstGeom prst="rect">
            <a:avLst/>
          </a:prstGeom>
          <a:noFill/>
          <a:ln w="9525">
            <a:noFill/>
            <a:miter lim="800000"/>
          </a:ln>
        </p:spPr>
        <p:txBody>
          <a:bodyPr>
            <a:spAutoFit/>
          </a:bodyPr>
          <a:lstStyle/>
          <a:p>
            <a:pPr algn="ctr">
              <a:spcBef>
                <a:spcPct val="50000"/>
              </a:spcBef>
            </a:pPr>
            <a:r>
              <a:rPr lang="en-US" altLang="zh-CN" sz="3600" b="1">
                <a:solidFill>
                  <a:srgbClr val="FF0000"/>
                </a:solidFill>
                <a:latin typeface="Times New Roman" panose="02020603050405020304" pitchFamily="18" charset="0"/>
              </a:rPr>
              <a:t>cool…</a:t>
            </a:r>
          </a:p>
        </p:txBody>
      </p:sp>
      <p:pic>
        <p:nvPicPr>
          <p:cNvPr id="108548" name="Picture 5" descr="2007112813528847_2"/>
          <p:cNvPicPr>
            <a:picLocks noChangeAspect="1" noChangeArrowheads="1"/>
          </p:cNvPicPr>
          <p:nvPr/>
        </p:nvPicPr>
        <p:blipFill>
          <a:blip r:embed="rId3"/>
          <a:srcRect b="5759"/>
          <a:stretch>
            <a:fillRect/>
          </a:stretch>
        </p:blipFill>
        <p:spPr bwMode="auto">
          <a:xfrm>
            <a:off x="3924300" y="931863"/>
            <a:ext cx="5003800" cy="3505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linds(horizontal)">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blinds(horizontal)">
                                      <p:cBhvr>
                                        <p:cTn id="12"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5474" name="WordArt 3"/>
          <p:cNvSpPr>
            <a:spLocks noChangeArrowheads="1" noChangeShapeType="1" noTextEdit="1"/>
          </p:cNvSpPr>
          <p:nvPr/>
        </p:nvSpPr>
        <p:spPr bwMode="auto">
          <a:xfrm>
            <a:off x="2124075" y="115888"/>
            <a:ext cx="3810000" cy="1709737"/>
          </a:xfrm>
          <a:prstGeom prst="rect">
            <a:avLst/>
          </a:prstGeom>
        </p:spPr>
        <p:txBody>
          <a:bodyPr wrap="none" fromWordArt="1">
            <a:prstTxWarp prst="textSlantUp">
              <a:avLst>
                <a:gd name="adj" fmla="val 32056"/>
              </a:avLst>
            </a:prstTxWarp>
          </a:bodyPr>
          <a:lstStyle/>
          <a:p>
            <a:pPr algn="ctr"/>
            <a:r>
              <a:rPr lang="en-US" altLang="zh-CN" sz="4000" b="1"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8000"/>
                    </a:srgbClr>
                  </a:outerShdw>
                </a:effectLst>
                <a:latin typeface="Times New Roman" panose="02020603050405020304"/>
                <a:cs typeface="Times New Roman" panose="02020603050405020304"/>
              </a:rPr>
              <a:t>Discussion</a:t>
            </a:r>
            <a:endParaRPr lang="zh-CN" altLang="en-US" sz="4000" b="1"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8000"/>
                  </a:srgbClr>
                </a:outerShdw>
              </a:effectLst>
              <a:latin typeface="Times New Roman" panose="02020603050405020304"/>
              <a:cs typeface="Times New Roman" panose="02020603050405020304"/>
            </a:endParaRPr>
          </a:p>
        </p:txBody>
      </p:sp>
      <p:sp>
        <p:nvSpPr>
          <p:cNvPr id="8195" name="Text Box 5"/>
          <p:cNvSpPr txBox="1">
            <a:spLocks noChangeArrowheads="1"/>
          </p:cNvSpPr>
          <p:nvPr/>
        </p:nvSpPr>
        <p:spPr bwMode="auto">
          <a:xfrm>
            <a:off x="468313" y="1844675"/>
            <a:ext cx="7920037" cy="641350"/>
          </a:xfrm>
          <a:prstGeom prst="rect">
            <a:avLst/>
          </a:prstGeom>
          <a:solidFill>
            <a:schemeClr val="bg2"/>
          </a:solidFill>
          <a:ln w="9525">
            <a:noFill/>
            <a:miter lim="800000"/>
          </a:ln>
        </p:spPr>
        <p:txBody>
          <a:bodyPr>
            <a:spAutoFit/>
          </a:bodyPr>
          <a:lstStyle/>
          <a:p>
            <a:r>
              <a:rPr lang="en-US" altLang="zh-CN" sz="3600" b="1" dirty="0">
                <a:solidFill>
                  <a:srgbClr val="000000"/>
                </a:solidFill>
                <a:latin typeface="Times New Roman" panose="02020603050405020304" pitchFamily="18" charset="0"/>
              </a:rPr>
              <a:t>1. What food do animals </a:t>
            </a:r>
            <a:r>
              <a:rPr lang="en-US" altLang="zh-CN" sz="3600" b="1" dirty="0" smtClean="0">
                <a:solidFill>
                  <a:srgbClr val="000000"/>
                </a:solidFill>
                <a:latin typeface="Times New Roman" panose="02020603050405020304" pitchFamily="18" charset="0"/>
              </a:rPr>
              <a:t>like </a:t>
            </a:r>
            <a:r>
              <a:rPr lang="en-US" altLang="zh-CN" sz="3600" b="1" dirty="0" smtClean="0">
                <a:solidFill>
                  <a:srgbClr val="FF0000"/>
                </a:solidFill>
                <a:latin typeface="Times New Roman" panose="02020603050405020304" pitchFamily="18" charset="0"/>
              </a:rPr>
              <a:t>eating</a:t>
            </a:r>
            <a:r>
              <a:rPr lang="en-US" altLang="zh-CN" sz="3600" b="1" dirty="0" smtClean="0">
                <a:solidFill>
                  <a:srgbClr val="000000"/>
                </a:solidFill>
                <a:latin typeface="Times New Roman" panose="02020603050405020304" pitchFamily="18" charset="0"/>
              </a:rPr>
              <a:t>?</a:t>
            </a:r>
            <a:endParaRPr lang="en-US" altLang="zh-CN" sz="3600" b="1" dirty="0">
              <a:solidFill>
                <a:srgbClr val="000000"/>
              </a:solidFill>
              <a:latin typeface="Times New Roman" panose="02020603050405020304" pitchFamily="18" charset="0"/>
            </a:endParaRPr>
          </a:p>
        </p:txBody>
      </p:sp>
      <p:sp>
        <p:nvSpPr>
          <p:cNvPr id="8196" name="Text Box 6"/>
          <p:cNvSpPr txBox="1">
            <a:spLocks noChangeArrowheads="1"/>
          </p:cNvSpPr>
          <p:nvPr/>
        </p:nvSpPr>
        <p:spPr bwMode="auto">
          <a:xfrm>
            <a:off x="468313" y="2492375"/>
            <a:ext cx="6629400" cy="641350"/>
          </a:xfrm>
          <a:prstGeom prst="rect">
            <a:avLst/>
          </a:prstGeom>
          <a:solidFill>
            <a:schemeClr val="bg2"/>
          </a:solidFill>
          <a:ln w="9525">
            <a:noFill/>
            <a:miter lim="800000"/>
          </a:ln>
        </p:spPr>
        <p:txBody>
          <a:bodyPr>
            <a:spAutoFit/>
          </a:bodyPr>
          <a:lstStyle/>
          <a:p>
            <a:r>
              <a:rPr lang="en-US" altLang="zh-CN" sz="3600" b="1">
                <a:solidFill>
                  <a:srgbClr val="000000"/>
                </a:solidFill>
                <a:latin typeface="Times New Roman" panose="02020603050405020304" pitchFamily="18" charset="0"/>
              </a:rPr>
              <a:t>2. Where do animals </a:t>
            </a:r>
            <a:r>
              <a:rPr lang="en-US" altLang="zh-CN" sz="3600" b="1">
                <a:solidFill>
                  <a:srgbClr val="FF0000"/>
                </a:solidFill>
                <a:latin typeface="Times New Roman" panose="02020603050405020304" pitchFamily="18" charset="0"/>
              </a:rPr>
              <a:t>live</a:t>
            </a:r>
            <a:r>
              <a:rPr lang="en-US" altLang="zh-CN" sz="3600" b="1">
                <a:solidFill>
                  <a:srgbClr val="000000"/>
                </a:solidFill>
                <a:latin typeface="Times New Roman" panose="02020603050405020304" pitchFamily="18" charset="0"/>
              </a:rPr>
              <a:t>?</a:t>
            </a:r>
          </a:p>
        </p:txBody>
      </p:sp>
      <p:sp>
        <p:nvSpPr>
          <p:cNvPr id="8197" name="Text Box 7"/>
          <p:cNvSpPr txBox="1">
            <a:spLocks noChangeArrowheads="1"/>
          </p:cNvSpPr>
          <p:nvPr/>
        </p:nvSpPr>
        <p:spPr bwMode="auto">
          <a:xfrm>
            <a:off x="468313" y="3219450"/>
            <a:ext cx="7162800" cy="641350"/>
          </a:xfrm>
          <a:prstGeom prst="rect">
            <a:avLst/>
          </a:prstGeom>
          <a:solidFill>
            <a:schemeClr val="bg2"/>
          </a:solidFill>
          <a:ln w="9525">
            <a:noFill/>
            <a:miter lim="800000"/>
          </a:ln>
        </p:spPr>
        <p:txBody>
          <a:bodyPr>
            <a:spAutoFit/>
          </a:bodyPr>
          <a:lstStyle/>
          <a:p>
            <a:r>
              <a:rPr lang="en-US" altLang="zh-CN" sz="3600" b="1">
                <a:solidFill>
                  <a:srgbClr val="000000"/>
                </a:solidFill>
                <a:latin typeface="Times New Roman" panose="02020603050405020304" pitchFamily="18" charset="0"/>
              </a:rPr>
              <a:t>3. What can animals </a:t>
            </a:r>
            <a:r>
              <a:rPr lang="en-US" altLang="zh-CN" sz="3600" b="1">
                <a:solidFill>
                  <a:srgbClr val="FF0000"/>
                </a:solidFill>
                <a:latin typeface="Times New Roman" panose="02020603050405020304" pitchFamily="18" charset="0"/>
              </a:rPr>
              <a:t>do</a:t>
            </a:r>
            <a:r>
              <a:rPr lang="en-US" altLang="zh-CN" sz="3600" b="1">
                <a:solidFill>
                  <a:srgbClr val="000000"/>
                </a:solidFill>
                <a:latin typeface="Times New Roman" panose="02020603050405020304" pitchFamily="18" charset="0"/>
              </a:rPr>
              <a:t>?</a:t>
            </a:r>
          </a:p>
        </p:txBody>
      </p:sp>
      <p:pic>
        <p:nvPicPr>
          <p:cNvPr id="109573" name="Picture 6" descr="3371228_144549041566_2"/>
          <p:cNvPicPr>
            <a:picLocks noChangeAspect="1" noChangeArrowheads="1"/>
          </p:cNvPicPr>
          <p:nvPr/>
        </p:nvPicPr>
        <p:blipFill>
          <a:blip r:embed="rId3">
            <a:clrChange>
              <a:clrFrom>
                <a:srgbClr val="FFFFFF"/>
              </a:clrFrom>
              <a:clrTo>
                <a:srgbClr val="FFFFFF">
                  <a:alpha val="0"/>
                </a:srgbClr>
              </a:clrTo>
            </a:clrChange>
          </a:blip>
          <a:srcRect r="716" b="2344"/>
          <a:stretch>
            <a:fillRect/>
          </a:stretch>
        </p:blipFill>
        <p:spPr bwMode="auto">
          <a:xfrm>
            <a:off x="6324600" y="2438400"/>
            <a:ext cx="2535238" cy="3048000"/>
          </a:xfrm>
          <a:prstGeom prst="rect">
            <a:avLst/>
          </a:prstGeom>
          <a:noFill/>
          <a:ln w="9525">
            <a:noFill/>
            <a:miter lim="800000"/>
            <a:headEnd/>
            <a:tailEnd/>
          </a:ln>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05474"/>
                                        </p:tgtEl>
                                        <p:attrNameLst>
                                          <p:attrName>style.visibility</p:attrName>
                                        </p:attrNameLst>
                                      </p:cBhvr>
                                      <p:to>
                                        <p:strVal val="visible"/>
                                      </p:to>
                                    </p:set>
                                    <p:anim calcmode="lin" valueType="num">
                                      <p:cBhvr>
                                        <p:cTn id="7" dur="1000" fill="hold"/>
                                        <p:tgtEl>
                                          <p:spTgt spid="105474"/>
                                        </p:tgtEl>
                                        <p:attrNameLst>
                                          <p:attrName>ppt_w</p:attrName>
                                        </p:attrNameLst>
                                      </p:cBhvr>
                                      <p:tavLst>
                                        <p:tav tm="0">
                                          <p:val>
                                            <p:fltVal val="0"/>
                                          </p:val>
                                        </p:tav>
                                        <p:tav tm="100000">
                                          <p:val>
                                            <p:strVal val="#ppt_w"/>
                                          </p:val>
                                        </p:tav>
                                      </p:tavLst>
                                    </p:anim>
                                    <p:anim calcmode="lin" valueType="num">
                                      <p:cBhvr>
                                        <p:cTn id="8" dur="1000" fill="hold"/>
                                        <p:tgtEl>
                                          <p:spTgt spid="105474"/>
                                        </p:tgtEl>
                                        <p:attrNameLst>
                                          <p:attrName>ppt_h</p:attrName>
                                        </p:attrNameLst>
                                      </p:cBhvr>
                                      <p:tavLst>
                                        <p:tav tm="0">
                                          <p:val>
                                            <p:fltVal val="0"/>
                                          </p:val>
                                        </p:tav>
                                        <p:tav tm="100000">
                                          <p:val>
                                            <p:strVal val="#ppt_h"/>
                                          </p:val>
                                        </p:tav>
                                      </p:tavLst>
                                    </p:anim>
                                    <p:anim calcmode="lin" valueType="num">
                                      <p:cBhvr>
                                        <p:cTn id="9" dur="1000" fill="hold"/>
                                        <p:tgtEl>
                                          <p:spTgt spid="10547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547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8195"/>
                                        </p:tgtEl>
                                        <p:attrNameLst>
                                          <p:attrName>style.visibility</p:attrName>
                                        </p:attrNameLst>
                                      </p:cBhvr>
                                      <p:to>
                                        <p:strVal val="visible"/>
                                      </p:to>
                                    </p:set>
                                    <p:anim calcmode="lin" valueType="num">
                                      <p:cBhvr additive="base">
                                        <p:cTn id="15" dur="500" fill="hold"/>
                                        <p:tgtEl>
                                          <p:spTgt spid="8195"/>
                                        </p:tgtEl>
                                        <p:attrNameLst>
                                          <p:attrName>ppt_x</p:attrName>
                                        </p:attrNameLst>
                                      </p:cBhvr>
                                      <p:tavLst>
                                        <p:tav tm="0">
                                          <p:val>
                                            <p:strVal val="0-#ppt_w/2"/>
                                          </p:val>
                                        </p:tav>
                                        <p:tav tm="100000">
                                          <p:val>
                                            <p:strVal val="#ppt_x"/>
                                          </p:val>
                                        </p:tav>
                                      </p:tavLst>
                                    </p:anim>
                                    <p:anim calcmode="lin" valueType="num">
                                      <p:cBhvr additive="base">
                                        <p:cTn id="16" dur="500" fill="hold"/>
                                        <p:tgtEl>
                                          <p:spTgt spid="819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8196"/>
                                        </p:tgtEl>
                                        <p:attrNameLst>
                                          <p:attrName>style.visibility</p:attrName>
                                        </p:attrNameLst>
                                      </p:cBhvr>
                                      <p:to>
                                        <p:strVal val="visible"/>
                                      </p:to>
                                    </p:set>
                                    <p:anim calcmode="lin" valueType="num">
                                      <p:cBhvr additive="base">
                                        <p:cTn id="21" dur="500" fill="hold"/>
                                        <p:tgtEl>
                                          <p:spTgt spid="8196"/>
                                        </p:tgtEl>
                                        <p:attrNameLst>
                                          <p:attrName>ppt_x</p:attrName>
                                        </p:attrNameLst>
                                      </p:cBhvr>
                                      <p:tavLst>
                                        <p:tav tm="0">
                                          <p:val>
                                            <p:strVal val="0-#ppt_w/2"/>
                                          </p:val>
                                        </p:tav>
                                        <p:tav tm="100000">
                                          <p:val>
                                            <p:strVal val="#ppt_x"/>
                                          </p:val>
                                        </p:tav>
                                      </p:tavLst>
                                    </p:anim>
                                    <p:anim calcmode="lin" valueType="num">
                                      <p:cBhvr additive="base">
                                        <p:cTn id="22"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8197"/>
                                        </p:tgtEl>
                                        <p:attrNameLst>
                                          <p:attrName>style.visibility</p:attrName>
                                        </p:attrNameLst>
                                      </p:cBhvr>
                                      <p:to>
                                        <p:strVal val="visible"/>
                                      </p:to>
                                    </p:set>
                                    <p:anim calcmode="lin" valueType="num">
                                      <p:cBhvr additive="base">
                                        <p:cTn id="27" dur="500" fill="hold"/>
                                        <p:tgtEl>
                                          <p:spTgt spid="8197"/>
                                        </p:tgtEl>
                                        <p:attrNameLst>
                                          <p:attrName>ppt_x</p:attrName>
                                        </p:attrNameLst>
                                      </p:cBhvr>
                                      <p:tavLst>
                                        <p:tav tm="0">
                                          <p:val>
                                            <p:strVal val="0-#ppt_w/2"/>
                                          </p:val>
                                        </p:tav>
                                        <p:tav tm="100000">
                                          <p:val>
                                            <p:strVal val="#ppt_x"/>
                                          </p:val>
                                        </p:tav>
                                      </p:tavLst>
                                    </p:anim>
                                    <p:anim calcmode="lin" valueType="num">
                                      <p:cBhvr additive="base">
                                        <p:cTn id="28" dur="500" fill="hold"/>
                                        <p:tgtEl>
                                          <p:spTgt spid="81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animBg="1"/>
      <p:bldP spid="8195" grpId="0" animBg="1"/>
      <p:bldP spid="8196" grpId="0" animBg="1"/>
      <p:bldP spid="819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0593" name="Text Box 2"/>
          <p:cNvSpPr txBox="1">
            <a:spLocks noChangeArrowheads="1"/>
          </p:cNvSpPr>
          <p:nvPr/>
        </p:nvSpPr>
        <p:spPr bwMode="auto">
          <a:xfrm>
            <a:off x="914400" y="547688"/>
            <a:ext cx="7162800" cy="641350"/>
          </a:xfrm>
          <a:prstGeom prst="rect">
            <a:avLst/>
          </a:prstGeom>
          <a:solidFill>
            <a:schemeClr val="bg1">
              <a:alpha val="79999"/>
            </a:schemeClr>
          </a:solidFill>
          <a:ln w="9525">
            <a:noFill/>
            <a:miter lim="800000"/>
          </a:ln>
        </p:spPr>
        <p:txBody>
          <a:bodyPr>
            <a:spAutoFit/>
          </a:bodyPr>
          <a:lstStyle/>
          <a:p>
            <a:pPr algn="ctr"/>
            <a:r>
              <a:rPr lang="en-US" altLang="zh-CN" sz="3600" b="1">
                <a:solidFill>
                  <a:srgbClr val="800080"/>
                </a:solidFill>
                <a:latin typeface="Times New Roman" panose="02020603050405020304" pitchFamily="18" charset="0"/>
              </a:rPr>
              <a:t>What food do they like eating? </a:t>
            </a:r>
          </a:p>
        </p:txBody>
      </p:sp>
      <p:sp>
        <p:nvSpPr>
          <p:cNvPr id="110594" name="Text Box 11"/>
          <p:cNvSpPr txBox="1">
            <a:spLocks noChangeArrowheads="1"/>
          </p:cNvSpPr>
          <p:nvPr/>
        </p:nvSpPr>
        <p:spPr bwMode="auto">
          <a:xfrm>
            <a:off x="6858000" y="1233488"/>
            <a:ext cx="1936750" cy="641350"/>
          </a:xfrm>
          <a:prstGeom prst="rect">
            <a:avLst/>
          </a:prstGeom>
          <a:noFill/>
          <a:ln w="9525">
            <a:noFill/>
            <a:miter lim="800000"/>
          </a:ln>
        </p:spPr>
        <p:txBody>
          <a:bodyPr wrap="none">
            <a:spAutoFit/>
          </a:bodyPr>
          <a:lstStyle/>
          <a:p>
            <a:r>
              <a:rPr lang="en-US" altLang="zh-CN" sz="3600" b="1">
                <a:solidFill>
                  <a:srgbClr val="000000"/>
                </a:solidFill>
                <a:latin typeface="Times New Roman" panose="02020603050405020304" pitchFamily="18" charset="0"/>
              </a:rPr>
              <a:t>bamboos</a:t>
            </a:r>
          </a:p>
        </p:txBody>
      </p:sp>
      <p:pic>
        <p:nvPicPr>
          <p:cNvPr id="110595" name="Picture 16" descr="http://tbn1.google.cn/images?q=tbn:b3GNUFa2Wmnv_M:"/>
          <p:cNvPicPr>
            <a:picLocks noChangeAspect="1" noChangeArrowheads="1"/>
          </p:cNvPicPr>
          <p:nvPr/>
        </p:nvPicPr>
        <p:blipFill>
          <a:blip r:embed="rId3"/>
          <a:srcRect/>
          <a:stretch>
            <a:fillRect/>
          </a:stretch>
        </p:blipFill>
        <p:spPr bwMode="auto">
          <a:xfrm>
            <a:off x="6934200" y="1995488"/>
            <a:ext cx="1981200" cy="1357312"/>
          </a:xfrm>
          <a:prstGeom prst="rect">
            <a:avLst/>
          </a:prstGeom>
          <a:noFill/>
          <a:ln w="9525">
            <a:noFill/>
            <a:miter lim="800000"/>
            <a:headEnd/>
            <a:tailEnd/>
          </a:ln>
        </p:spPr>
      </p:pic>
      <p:pic>
        <p:nvPicPr>
          <p:cNvPr id="110596" name="Picture 18" descr="http://tbn2.google.cn/images?q=tbn:s0_6-KghItzCSM:"/>
          <p:cNvPicPr>
            <a:picLocks noChangeAspect="1" noChangeArrowheads="1"/>
          </p:cNvPicPr>
          <p:nvPr/>
        </p:nvPicPr>
        <p:blipFill>
          <a:blip r:embed="rId4"/>
          <a:srcRect/>
          <a:stretch>
            <a:fillRect/>
          </a:stretch>
        </p:blipFill>
        <p:spPr bwMode="auto">
          <a:xfrm>
            <a:off x="4724400" y="2147888"/>
            <a:ext cx="1905000" cy="1655762"/>
          </a:xfrm>
          <a:prstGeom prst="rect">
            <a:avLst/>
          </a:prstGeom>
          <a:noFill/>
          <a:ln w="9525">
            <a:noFill/>
            <a:miter lim="800000"/>
            <a:headEnd/>
            <a:tailEnd/>
          </a:ln>
        </p:spPr>
      </p:pic>
      <p:pic>
        <p:nvPicPr>
          <p:cNvPr id="110597" name="Picture 21" descr="http://tbn1.google.cn/images?q=tbn:5XJdpdR3Xx8yvM:"/>
          <p:cNvPicPr>
            <a:picLocks noChangeAspect="1" noChangeArrowheads="1"/>
          </p:cNvPicPr>
          <p:nvPr/>
        </p:nvPicPr>
        <p:blipFill>
          <a:blip r:embed="rId5"/>
          <a:srcRect/>
          <a:stretch>
            <a:fillRect/>
          </a:stretch>
        </p:blipFill>
        <p:spPr bwMode="auto">
          <a:xfrm>
            <a:off x="5181600" y="4205288"/>
            <a:ext cx="1171575" cy="1000125"/>
          </a:xfrm>
          <a:prstGeom prst="rect">
            <a:avLst/>
          </a:prstGeom>
          <a:noFill/>
          <a:ln w="9525">
            <a:noFill/>
            <a:miter lim="800000"/>
            <a:headEnd/>
            <a:tailEnd/>
          </a:ln>
        </p:spPr>
      </p:pic>
      <p:pic>
        <p:nvPicPr>
          <p:cNvPr id="110598" name="Picture 23" descr="http://tbn2.google.cn/images?q=tbn:59Zyfzwye6fTPM:"/>
          <p:cNvPicPr>
            <a:picLocks noChangeAspect="1" noChangeArrowheads="1"/>
          </p:cNvPicPr>
          <p:nvPr/>
        </p:nvPicPr>
        <p:blipFill>
          <a:blip r:embed="rId6"/>
          <a:srcRect/>
          <a:stretch>
            <a:fillRect/>
          </a:stretch>
        </p:blipFill>
        <p:spPr bwMode="auto">
          <a:xfrm>
            <a:off x="5076825" y="5540375"/>
            <a:ext cx="1181100" cy="1104900"/>
          </a:xfrm>
          <a:prstGeom prst="rect">
            <a:avLst/>
          </a:prstGeom>
          <a:noFill/>
          <a:ln w="9525">
            <a:noFill/>
            <a:miter lim="800000"/>
            <a:headEnd/>
            <a:tailEnd/>
          </a:ln>
        </p:spPr>
      </p:pic>
      <p:pic>
        <p:nvPicPr>
          <p:cNvPr id="110599" name="Picture 25" descr="http://tbn3.google.cn/images?q=tbn:UcX_imIiSoyH4M:"/>
          <p:cNvPicPr>
            <a:picLocks noChangeAspect="1" noChangeArrowheads="1"/>
          </p:cNvPicPr>
          <p:nvPr/>
        </p:nvPicPr>
        <p:blipFill>
          <a:blip r:embed="rId7"/>
          <a:srcRect/>
          <a:stretch>
            <a:fillRect/>
          </a:stretch>
        </p:blipFill>
        <p:spPr bwMode="auto">
          <a:xfrm>
            <a:off x="5257800" y="1233488"/>
            <a:ext cx="914400" cy="914400"/>
          </a:xfrm>
          <a:prstGeom prst="rect">
            <a:avLst/>
          </a:prstGeom>
          <a:noFill/>
          <a:ln w="9525">
            <a:noFill/>
            <a:miter lim="800000"/>
            <a:headEnd/>
            <a:tailEnd/>
          </a:ln>
        </p:spPr>
      </p:pic>
      <p:pic>
        <p:nvPicPr>
          <p:cNvPr id="110600" name="Picture 27" descr="http://tbn2.google.cn/images?q=tbn:9kBes3v5zOse4M:"/>
          <p:cNvPicPr>
            <a:picLocks noChangeAspect="1" noChangeArrowheads="1"/>
          </p:cNvPicPr>
          <p:nvPr/>
        </p:nvPicPr>
        <p:blipFill>
          <a:blip r:embed="rId8"/>
          <a:srcRect/>
          <a:stretch>
            <a:fillRect/>
          </a:stretch>
        </p:blipFill>
        <p:spPr bwMode="auto">
          <a:xfrm>
            <a:off x="533400" y="5195888"/>
            <a:ext cx="1800225" cy="1546225"/>
          </a:xfrm>
          <a:prstGeom prst="rect">
            <a:avLst/>
          </a:prstGeom>
          <a:noFill/>
          <a:ln w="9525">
            <a:noFill/>
            <a:miter lim="800000"/>
            <a:headEnd/>
            <a:tailEnd/>
          </a:ln>
        </p:spPr>
      </p:pic>
      <p:pic>
        <p:nvPicPr>
          <p:cNvPr id="110601" name="Picture 6" descr="http://tbn3.google.cn/images?q=tbn:zvJztgX57KVVGM:"/>
          <p:cNvPicPr>
            <a:picLocks noChangeAspect="1" noChangeArrowheads="1"/>
          </p:cNvPicPr>
          <p:nvPr/>
        </p:nvPicPr>
        <p:blipFill>
          <a:blip r:embed="rId9"/>
          <a:srcRect/>
          <a:stretch>
            <a:fillRect/>
          </a:stretch>
        </p:blipFill>
        <p:spPr bwMode="auto">
          <a:xfrm>
            <a:off x="2667000" y="2224088"/>
            <a:ext cx="1944688" cy="1282700"/>
          </a:xfrm>
          <a:prstGeom prst="rect">
            <a:avLst/>
          </a:prstGeom>
          <a:noFill/>
          <a:ln w="9525">
            <a:noFill/>
            <a:miter lim="800000"/>
            <a:headEnd/>
            <a:tailEnd/>
          </a:ln>
        </p:spPr>
      </p:pic>
      <p:pic>
        <p:nvPicPr>
          <p:cNvPr id="110602" name="Picture 11" descr="u=404973112,1725306339&amp;fm=3&amp;gp=0"/>
          <p:cNvPicPr>
            <a:picLocks noChangeAspect="1" noChangeArrowheads="1"/>
          </p:cNvPicPr>
          <p:nvPr/>
        </p:nvPicPr>
        <p:blipFill>
          <a:blip r:embed="rId10"/>
          <a:srcRect/>
          <a:stretch>
            <a:fillRect/>
          </a:stretch>
        </p:blipFill>
        <p:spPr bwMode="auto">
          <a:xfrm>
            <a:off x="7010400" y="4433888"/>
            <a:ext cx="1765300" cy="1320800"/>
          </a:xfrm>
          <a:prstGeom prst="rect">
            <a:avLst/>
          </a:prstGeom>
          <a:noFill/>
          <a:ln w="9525">
            <a:noFill/>
            <a:miter lim="800000"/>
            <a:headEnd/>
            <a:tailEnd/>
          </a:ln>
        </p:spPr>
      </p:pic>
      <p:pic>
        <p:nvPicPr>
          <p:cNvPr id="110603" name="Picture 12" descr="2010664845849"/>
          <p:cNvPicPr>
            <a:picLocks noChangeAspect="1" noChangeArrowheads="1"/>
          </p:cNvPicPr>
          <p:nvPr/>
        </p:nvPicPr>
        <p:blipFill>
          <a:blip r:embed="rId11"/>
          <a:srcRect/>
          <a:stretch>
            <a:fillRect/>
          </a:stretch>
        </p:blipFill>
        <p:spPr bwMode="auto">
          <a:xfrm>
            <a:off x="180975" y="2084388"/>
            <a:ext cx="2303463" cy="1549400"/>
          </a:xfrm>
          <a:prstGeom prst="rect">
            <a:avLst/>
          </a:prstGeom>
          <a:noFill/>
          <a:ln w="9525">
            <a:noFill/>
            <a:miter lim="800000"/>
            <a:headEnd/>
            <a:tailEnd/>
          </a:ln>
        </p:spPr>
      </p:pic>
      <p:pic>
        <p:nvPicPr>
          <p:cNvPr id="110604" name="Picture 13" descr="20070708025431393[1]"/>
          <p:cNvPicPr>
            <a:picLocks noChangeAspect="1" noChangeArrowheads="1"/>
          </p:cNvPicPr>
          <p:nvPr/>
        </p:nvPicPr>
        <p:blipFill>
          <a:blip r:embed="rId12"/>
          <a:srcRect/>
          <a:stretch>
            <a:fillRect/>
          </a:stretch>
        </p:blipFill>
        <p:spPr bwMode="auto">
          <a:xfrm>
            <a:off x="2555875" y="4460875"/>
            <a:ext cx="2503488" cy="195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1617" name="Rectangle 2"/>
          <p:cNvSpPr>
            <a:spLocks noChangeArrowheads="1"/>
          </p:cNvSpPr>
          <p:nvPr/>
        </p:nvSpPr>
        <p:spPr bwMode="auto">
          <a:xfrm>
            <a:off x="1295400" y="457200"/>
            <a:ext cx="6324600" cy="641350"/>
          </a:xfrm>
          <a:prstGeom prst="rect">
            <a:avLst/>
          </a:prstGeom>
          <a:solidFill>
            <a:schemeClr val="bg1">
              <a:alpha val="79999"/>
            </a:schemeClr>
          </a:solidFill>
          <a:ln w="9525">
            <a:noFill/>
            <a:miter lim="800000"/>
          </a:ln>
        </p:spPr>
        <p:txBody>
          <a:bodyPr>
            <a:spAutoFit/>
          </a:bodyPr>
          <a:lstStyle/>
          <a:p>
            <a:pPr algn="ctr"/>
            <a:r>
              <a:rPr lang="en-US" altLang="zh-CN" sz="3600" b="1" dirty="0">
                <a:solidFill>
                  <a:srgbClr val="B2935C"/>
                </a:solidFill>
                <a:latin typeface="Times New Roman" panose="02020603050405020304" pitchFamily="18" charset="0"/>
              </a:rPr>
              <a:t>What food do they </a:t>
            </a:r>
            <a:r>
              <a:rPr lang="en-US" altLang="zh-CN" sz="3600" b="1" dirty="0" smtClean="0">
                <a:solidFill>
                  <a:srgbClr val="B2935C"/>
                </a:solidFill>
                <a:latin typeface="Times New Roman" panose="02020603050405020304" pitchFamily="18" charset="0"/>
              </a:rPr>
              <a:t>like eating?</a:t>
            </a:r>
            <a:endParaRPr lang="en-US" altLang="zh-CN" sz="3600" b="1" dirty="0">
              <a:solidFill>
                <a:srgbClr val="B2935C"/>
              </a:solidFill>
              <a:latin typeface="Times New Roman" panose="02020603050405020304" pitchFamily="18" charset="0"/>
            </a:endParaRPr>
          </a:p>
        </p:txBody>
      </p:sp>
      <p:sp>
        <p:nvSpPr>
          <p:cNvPr id="111618" name="Text Box 3"/>
          <p:cNvSpPr txBox="1">
            <a:spLocks noChangeArrowheads="1"/>
          </p:cNvSpPr>
          <p:nvPr/>
        </p:nvSpPr>
        <p:spPr bwMode="auto">
          <a:xfrm>
            <a:off x="1835150" y="1196975"/>
            <a:ext cx="5715000" cy="3856038"/>
          </a:xfrm>
          <a:prstGeom prst="rect">
            <a:avLst/>
          </a:prstGeom>
          <a:noFill/>
          <a:ln w="9525">
            <a:noFill/>
            <a:miter lim="800000"/>
          </a:ln>
        </p:spPr>
        <p:txBody>
          <a:bodyPr>
            <a:spAutoFit/>
          </a:bodyPr>
          <a:lstStyle/>
          <a:p>
            <a:pPr>
              <a:lnSpc>
                <a:spcPct val="110000"/>
              </a:lnSpc>
              <a:spcBef>
                <a:spcPct val="5000"/>
              </a:spcBef>
            </a:pPr>
            <a:r>
              <a:rPr lang="en-US" altLang="zh-CN" sz="3600" b="1" dirty="0">
                <a:solidFill>
                  <a:srgbClr val="000000"/>
                </a:solidFill>
                <a:latin typeface="Times New Roman" panose="02020603050405020304" pitchFamily="18" charset="0"/>
              </a:rPr>
              <a:t>Panda</a:t>
            </a:r>
            <a:r>
              <a:rPr lang="en-US" altLang="zh-CN" sz="3600" b="1" dirty="0">
                <a:solidFill>
                  <a:srgbClr val="FF33CC"/>
                </a:solidFill>
                <a:latin typeface="Times New Roman" panose="02020603050405020304" pitchFamily="18" charset="0"/>
              </a:rPr>
              <a:t>s</a:t>
            </a:r>
            <a:r>
              <a:rPr lang="en-US" altLang="zh-CN" sz="3600" b="1" dirty="0">
                <a:solidFill>
                  <a:srgbClr val="000000"/>
                </a:solidFill>
                <a:latin typeface="Times New Roman" panose="02020603050405020304" pitchFamily="18" charset="0"/>
              </a:rPr>
              <a:t> </a:t>
            </a:r>
            <a:r>
              <a:rPr lang="en-US" altLang="zh-CN" sz="3600" b="1" dirty="0" smtClean="0">
                <a:solidFill>
                  <a:srgbClr val="000000"/>
                </a:solidFill>
                <a:latin typeface="Times New Roman" panose="02020603050405020304" pitchFamily="18" charset="0"/>
              </a:rPr>
              <a:t>like eating </a:t>
            </a:r>
            <a:r>
              <a:rPr lang="en-US" altLang="zh-CN" sz="3600" b="1" dirty="0">
                <a:solidFill>
                  <a:srgbClr val="000000"/>
                </a:solidFill>
                <a:latin typeface="Times New Roman" panose="02020603050405020304" pitchFamily="18" charset="0"/>
              </a:rPr>
              <a:t>bamboos.</a:t>
            </a:r>
          </a:p>
          <a:p>
            <a:pPr>
              <a:lnSpc>
                <a:spcPct val="110000"/>
              </a:lnSpc>
              <a:spcBef>
                <a:spcPct val="5000"/>
              </a:spcBef>
            </a:pPr>
            <a:r>
              <a:rPr lang="en-US" altLang="zh-CN" sz="3600" b="1" dirty="0">
                <a:solidFill>
                  <a:srgbClr val="000000"/>
                </a:solidFill>
                <a:latin typeface="Times New Roman" panose="02020603050405020304" pitchFamily="18" charset="0"/>
              </a:rPr>
              <a:t>Koala</a:t>
            </a:r>
            <a:r>
              <a:rPr lang="en-US" altLang="zh-CN" sz="3600" b="1" dirty="0">
                <a:solidFill>
                  <a:srgbClr val="FF33CC"/>
                </a:solidFill>
                <a:latin typeface="Times New Roman" panose="02020603050405020304" pitchFamily="18" charset="0"/>
              </a:rPr>
              <a:t>s</a:t>
            </a:r>
            <a:r>
              <a:rPr lang="en-US" altLang="zh-CN" sz="3600" b="1" dirty="0">
                <a:solidFill>
                  <a:srgbClr val="000000"/>
                </a:solidFill>
                <a:latin typeface="Times New Roman" panose="02020603050405020304" pitchFamily="18" charset="0"/>
              </a:rPr>
              <a:t> </a:t>
            </a:r>
            <a:r>
              <a:rPr lang="en-US" altLang="zh-CN" sz="3600" b="1" dirty="0" smtClean="0">
                <a:solidFill>
                  <a:srgbClr val="000000"/>
                </a:solidFill>
                <a:latin typeface="Times New Roman" panose="02020603050405020304" pitchFamily="18" charset="0"/>
              </a:rPr>
              <a:t>like eating </a:t>
            </a:r>
            <a:r>
              <a:rPr lang="en-US" altLang="zh-CN" sz="3600" b="1" dirty="0">
                <a:solidFill>
                  <a:srgbClr val="000000"/>
                </a:solidFill>
                <a:latin typeface="Times New Roman" panose="02020603050405020304" pitchFamily="18" charset="0"/>
              </a:rPr>
              <a:t>leaves.</a:t>
            </a:r>
          </a:p>
          <a:p>
            <a:pPr>
              <a:lnSpc>
                <a:spcPct val="110000"/>
              </a:lnSpc>
              <a:spcBef>
                <a:spcPct val="5000"/>
              </a:spcBef>
            </a:pPr>
            <a:r>
              <a:rPr lang="en-US" altLang="zh-CN" sz="3600" b="1" dirty="0">
                <a:solidFill>
                  <a:srgbClr val="000000"/>
                </a:solidFill>
                <a:latin typeface="Times New Roman" panose="02020603050405020304" pitchFamily="18" charset="0"/>
              </a:rPr>
              <a:t>Tiger</a:t>
            </a:r>
            <a:r>
              <a:rPr lang="en-US" altLang="zh-CN" sz="3600" b="1" dirty="0">
                <a:solidFill>
                  <a:srgbClr val="FF33CC"/>
                </a:solidFill>
                <a:latin typeface="Times New Roman" panose="02020603050405020304" pitchFamily="18" charset="0"/>
              </a:rPr>
              <a:t>s</a:t>
            </a:r>
            <a:r>
              <a:rPr lang="en-US" altLang="zh-CN" sz="3600" b="1" dirty="0">
                <a:solidFill>
                  <a:srgbClr val="000000"/>
                </a:solidFill>
                <a:latin typeface="Times New Roman" panose="02020603050405020304" pitchFamily="18" charset="0"/>
              </a:rPr>
              <a:t> like </a:t>
            </a:r>
            <a:r>
              <a:rPr lang="en-US" altLang="zh-CN" sz="3600" b="1" dirty="0" smtClean="0">
                <a:solidFill>
                  <a:srgbClr val="000000"/>
                </a:solidFill>
                <a:latin typeface="Times New Roman" panose="02020603050405020304" pitchFamily="18" charset="0"/>
              </a:rPr>
              <a:t>eating meat</a:t>
            </a:r>
            <a:r>
              <a:rPr lang="en-US" altLang="zh-CN" sz="3600" b="1" dirty="0">
                <a:solidFill>
                  <a:srgbClr val="000000"/>
                </a:solidFill>
                <a:latin typeface="Times New Roman" panose="02020603050405020304" pitchFamily="18" charset="0"/>
              </a:rPr>
              <a:t>.</a:t>
            </a:r>
          </a:p>
          <a:p>
            <a:pPr>
              <a:lnSpc>
                <a:spcPct val="110000"/>
              </a:lnSpc>
              <a:spcBef>
                <a:spcPct val="5000"/>
              </a:spcBef>
            </a:pPr>
            <a:r>
              <a:rPr lang="en-US" altLang="zh-CN" sz="3600" b="1" dirty="0">
                <a:solidFill>
                  <a:srgbClr val="000000"/>
                </a:solidFill>
                <a:latin typeface="Times New Roman" panose="02020603050405020304" pitchFamily="18" charset="0"/>
              </a:rPr>
              <a:t>Elephant</a:t>
            </a:r>
            <a:r>
              <a:rPr lang="en-US" altLang="zh-CN" sz="3600" b="1" dirty="0">
                <a:solidFill>
                  <a:srgbClr val="FF33CC"/>
                </a:solidFill>
                <a:latin typeface="Times New Roman" panose="02020603050405020304" pitchFamily="18" charset="0"/>
              </a:rPr>
              <a:t>s</a:t>
            </a:r>
            <a:r>
              <a:rPr lang="en-US" altLang="zh-CN" sz="3600" b="1" dirty="0">
                <a:solidFill>
                  <a:srgbClr val="000000"/>
                </a:solidFill>
                <a:latin typeface="Times New Roman" panose="02020603050405020304" pitchFamily="18" charset="0"/>
              </a:rPr>
              <a:t> </a:t>
            </a:r>
            <a:r>
              <a:rPr lang="en-US" altLang="zh-CN" sz="3600" b="1" dirty="0" smtClean="0">
                <a:solidFill>
                  <a:srgbClr val="000000"/>
                </a:solidFill>
                <a:latin typeface="Times New Roman" panose="02020603050405020304" pitchFamily="18" charset="0"/>
              </a:rPr>
              <a:t>like eating </a:t>
            </a:r>
            <a:r>
              <a:rPr lang="en-US" altLang="zh-CN" sz="3600" b="1" dirty="0">
                <a:solidFill>
                  <a:srgbClr val="000000"/>
                </a:solidFill>
                <a:latin typeface="Times New Roman" panose="02020603050405020304" pitchFamily="18" charset="0"/>
              </a:rPr>
              <a:t>grass.</a:t>
            </a:r>
          </a:p>
          <a:p>
            <a:pPr>
              <a:lnSpc>
                <a:spcPct val="110000"/>
              </a:lnSpc>
              <a:spcBef>
                <a:spcPct val="5000"/>
              </a:spcBef>
            </a:pPr>
            <a:r>
              <a:rPr lang="en-US" altLang="zh-CN" sz="3600" b="1" dirty="0">
                <a:solidFill>
                  <a:srgbClr val="000000"/>
                </a:solidFill>
                <a:latin typeface="Times New Roman" panose="02020603050405020304" pitchFamily="18" charset="0"/>
              </a:rPr>
              <a:t>Lion</a:t>
            </a:r>
            <a:r>
              <a:rPr lang="en-US" altLang="zh-CN" sz="3600" b="1" dirty="0">
                <a:solidFill>
                  <a:srgbClr val="FF33CC"/>
                </a:solidFill>
                <a:latin typeface="Times New Roman" panose="02020603050405020304" pitchFamily="18" charset="0"/>
              </a:rPr>
              <a:t>s</a:t>
            </a:r>
            <a:r>
              <a:rPr lang="en-US" altLang="zh-CN" sz="3600" b="1" dirty="0">
                <a:solidFill>
                  <a:srgbClr val="000000"/>
                </a:solidFill>
                <a:latin typeface="Times New Roman" panose="02020603050405020304" pitchFamily="18" charset="0"/>
              </a:rPr>
              <a:t> like </a:t>
            </a:r>
            <a:r>
              <a:rPr lang="en-US" altLang="zh-CN" sz="3600" b="1" dirty="0" smtClean="0">
                <a:solidFill>
                  <a:srgbClr val="000000"/>
                </a:solidFill>
                <a:latin typeface="Times New Roman" panose="02020603050405020304" pitchFamily="18" charset="0"/>
              </a:rPr>
              <a:t>eating meat</a:t>
            </a:r>
            <a:r>
              <a:rPr lang="en-US" altLang="zh-CN" sz="3600" b="1" dirty="0">
                <a:solidFill>
                  <a:srgbClr val="000000"/>
                </a:solidFill>
                <a:latin typeface="Times New Roman" panose="02020603050405020304" pitchFamily="18" charset="0"/>
              </a:rPr>
              <a:t>.</a:t>
            </a:r>
          </a:p>
          <a:p>
            <a:pPr>
              <a:lnSpc>
                <a:spcPct val="110000"/>
              </a:lnSpc>
              <a:spcBef>
                <a:spcPct val="5000"/>
              </a:spcBef>
            </a:pPr>
            <a:r>
              <a:rPr lang="en-US" altLang="zh-CN" sz="3600" b="1" dirty="0">
                <a:solidFill>
                  <a:srgbClr val="000000"/>
                </a:solidFill>
                <a:latin typeface="Times New Roman" panose="02020603050405020304" pitchFamily="18" charset="0"/>
              </a:rPr>
              <a:t>Giraffe</a:t>
            </a:r>
            <a:r>
              <a:rPr lang="en-US" altLang="zh-CN" sz="3600" b="1" dirty="0">
                <a:solidFill>
                  <a:srgbClr val="FF33CC"/>
                </a:solidFill>
                <a:latin typeface="Times New Roman" panose="02020603050405020304" pitchFamily="18" charset="0"/>
              </a:rPr>
              <a:t>s</a:t>
            </a:r>
            <a:r>
              <a:rPr lang="en-US" altLang="zh-CN" sz="3600" b="1" dirty="0">
                <a:solidFill>
                  <a:srgbClr val="000000"/>
                </a:solidFill>
                <a:latin typeface="Times New Roman" panose="02020603050405020304" pitchFamily="18" charset="0"/>
              </a:rPr>
              <a:t> like </a:t>
            </a:r>
            <a:r>
              <a:rPr lang="en-US" altLang="zh-CN" sz="3600" b="1" dirty="0" smtClean="0">
                <a:solidFill>
                  <a:srgbClr val="000000"/>
                </a:solidFill>
                <a:latin typeface="Times New Roman" panose="02020603050405020304" pitchFamily="18" charset="0"/>
              </a:rPr>
              <a:t>eating leaves</a:t>
            </a:r>
            <a:r>
              <a:rPr lang="en-US" altLang="zh-CN" sz="3600" b="1" dirty="0">
                <a:solidFill>
                  <a:srgbClr val="000000"/>
                </a:solidFill>
                <a:latin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1617"/>
                                        </p:tgtEl>
                                        <p:attrNameLst>
                                          <p:attrName>style.visibility</p:attrName>
                                        </p:attrNameLst>
                                      </p:cBhvr>
                                      <p:to>
                                        <p:strVal val="visible"/>
                                      </p:to>
                                    </p:set>
                                    <p:animEffect transition="in" filter="box(in)">
                                      <p:cBhvr>
                                        <p:cTn id="7" dur="500"/>
                                        <p:tgtEl>
                                          <p:spTgt spid="11161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1618"/>
                                        </p:tgtEl>
                                        <p:attrNameLst>
                                          <p:attrName>style.visibility</p:attrName>
                                        </p:attrNameLst>
                                      </p:cBhvr>
                                      <p:to>
                                        <p:strVal val="visible"/>
                                      </p:to>
                                    </p:set>
                                    <p:animEffect transition="in" filter="diamond(in)">
                                      <p:cBhvr>
                                        <p:cTn id="12" dur="2000"/>
                                        <p:tgtEl>
                                          <p:spTgt spid="111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7" grpId="0" animBg="1"/>
      <p:bldP spid="1116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721</Words>
  <Application>WPS 演示</Application>
  <PresentationFormat>全屏显示(4:3)</PresentationFormat>
  <Paragraphs>103</Paragraphs>
  <Slides>25</Slides>
  <Notes>1</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Unit 5</vt:lpstr>
      <vt:lpstr>幻灯片 2</vt:lpstr>
      <vt:lpstr>幻灯片 3</vt:lpstr>
      <vt:lpstr>幻灯片 4</vt:lpstr>
      <vt:lpstr>幻灯片 5</vt:lpstr>
      <vt:lpstr>幻灯片 6</vt:lpstr>
      <vt:lpstr>幻灯片 7</vt:lpstr>
      <vt:lpstr>幻灯片 8</vt:lpstr>
      <vt:lpstr>幻灯片 9</vt:lpstr>
      <vt:lpstr>幻灯片 10</vt:lpstr>
      <vt:lpstr>幻灯片 11</vt:lpstr>
      <vt:lpstr>I live in China.  I only like eating bamboo.</vt:lpstr>
      <vt:lpstr>I live in Africa . I like eating meat.</vt:lpstr>
      <vt:lpstr>I live in Africa. I am friendly.  I like to play with my friends</vt:lpstr>
      <vt:lpstr>I’m from Australia, I eat leaves.</vt:lpstr>
      <vt:lpstr>I’m  tall, and I like eating leaves.</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5</dc:title>
  <dc:creator>Microsoft</dc:creator>
  <cp:lastModifiedBy>Microsoft</cp:lastModifiedBy>
  <cp:revision>21</cp:revision>
  <dcterms:created xsi:type="dcterms:W3CDTF">2017-04-23T14:30:00Z</dcterms:created>
  <dcterms:modified xsi:type="dcterms:W3CDTF">2017-04-24T13:34:43Z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2052-10.1.0.6030</vt:lpwstr>
  </property>
</Properties>
</file>