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0"/>
  </p:notesMasterIdLst>
  <p:sldIdLst>
    <p:sldId id="1323" r:id="rId2"/>
    <p:sldId id="1357" r:id="rId3"/>
    <p:sldId id="1335" r:id="rId4"/>
    <p:sldId id="1337" r:id="rId5"/>
    <p:sldId id="1338" r:id="rId6"/>
    <p:sldId id="1339" r:id="rId7"/>
    <p:sldId id="1327" r:id="rId8"/>
    <p:sldId id="1340" r:id="rId9"/>
    <p:sldId id="1347" r:id="rId10"/>
    <p:sldId id="1348" r:id="rId11"/>
    <p:sldId id="1350" r:id="rId12"/>
    <p:sldId id="1351" r:id="rId13"/>
    <p:sldId id="1352" r:id="rId14"/>
    <p:sldId id="1349" r:id="rId15"/>
    <p:sldId id="1315" r:id="rId16"/>
    <p:sldId id="1316" r:id="rId17"/>
    <p:sldId id="1344" r:id="rId18"/>
    <p:sldId id="1353" r:id="rId19"/>
    <p:sldId id="1354" r:id="rId20"/>
    <p:sldId id="1356" r:id="rId21"/>
    <p:sldId id="1320" r:id="rId22"/>
    <p:sldId id="1317" r:id="rId23"/>
    <p:sldId id="1360" r:id="rId24"/>
    <p:sldId id="1361" r:id="rId25"/>
    <p:sldId id="1345" r:id="rId26"/>
    <p:sldId id="1346" r:id="rId27"/>
    <p:sldId id="1321" r:id="rId28"/>
    <p:sldId id="1296" r:id="rId29"/>
    <p:sldId id="1328" r:id="rId30"/>
    <p:sldId id="1295" r:id="rId31"/>
    <p:sldId id="1359" r:id="rId32"/>
    <p:sldId id="1358" r:id="rId33"/>
    <p:sldId id="1116" r:id="rId34"/>
    <p:sldId id="1334" r:id="rId35"/>
    <p:sldId id="1333" r:id="rId36"/>
    <p:sldId id="1114" r:id="rId37"/>
    <p:sldId id="1329" r:id="rId38"/>
    <p:sldId id="1118" r:id="rId39"/>
    <p:sldId id="1322" r:id="rId40"/>
    <p:sldId id="1088" r:id="rId41"/>
    <p:sldId id="1247" r:id="rId42"/>
    <p:sldId id="1183" r:id="rId43"/>
    <p:sldId id="1246" r:id="rId44"/>
    <p:sldId id="1288" r:id="rId45"/>
    <p:sldId id="1217" r:id="rId46"/>
    <p:sldId id="1285" r:id="rId47"/>
    <p:sldId id="1286" r:id="rId48"/>
    <p:sldId id="1249" r:id="rId49"/>
  </p:sldIdLst>
  <p:sldSz cx="9144000" cy="5143500" type="screen16x9"/>
  <p:notesSz cx="6858000" cy="9144000"/>
  <p:embeddedFontLst>
    <p:embeddedFont>
      <p:font typeface="楷体" pitchFamily="49" charset="-122"/>
      <p:regular r:id="rId51"/>
    </p:embeddedFont>
    <p:embeddedFont>
      <p:font typeface="微软雅黑" pitchFamily="34" charset="-122"/>
      <p:regular r:id="rId52"/>
      <p:bold r:id="rId53"/>
    </p:embeddedFont>
    <p:embeddedFont>
      <p:font typeface="黑体" pitchFamily="49" charset="-122"/>
      <p:regular r:id="rId54"/>
    </p:embeddedFont>
    <p:embeddedFont>
      <p:font typeface="Verdana" pitchFamily="34" charset="0"/>
      <p:regular r:id="rId55"/>
      <p:bold r:id="rId56"/>
      <p:italic r:id="rId57"/>
      <p:boldItalic r:id="rId58"/>
    </p:embeddedFont>
    <p:embeddedFont>
      <p:font typeface="GungsuhChe" pitchFamily="49" charset="-127"/>
      <p:regular r:id="rId59"/>
    </p:embeddedFont>
    <p:embeddedFont>
      <p:font typeface="YouYuan" pitchFamily="49" charset="-122"/>
      <p:regular r:id="rId60"/>
    </p:embeddedFont>
    <p:embeddedFont>
      <p:font typeface="汉语拼音" charset="0"/>
      <p:regular r:id="rId61"/>
    </p:embeddedFont>
    <p:embeddedFont>
      <p:font typeface="Calibri" pitchFamily="34" charset="0"/>
      <p:regular r:id="rId62"/>
      <p:bold r:id="rId63"/>
      <p:italic r:id="rId64"/>
      <p:boldItalic r:id="rId6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6699"/>
    <a:srgbClr val="ECAAC3"/>
    <a:srgbClr val="0000FF"/>
    <a:srgbClr val="0B5FD1"/>
    <a:srgbClr val="E9F3EB"/>
    <a:srgbClr val="211813"/>
    <a:srgbClr val="53B948"/>
    <a:srgbClr val="D2F5B9"/>
    <a:srgbClr val="29A6D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3705" autoAdjust="0"/>
  </p:normalViewPr>
  <p:slideViewPr>
    <p:cSldViewPr>
      <p:cViewPr>
        <p:scale>
          <a:sx n="87" d="100"/>
          <a:sy n="87" d="100"/>
        </p:scale>
        <p:origin x="-912" y="-468"/>
      </p:cViewPr>
      <p:guideLst>
        <p:guide orient="horz" pos="160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63" Type="http://schemas.openxmlformats.org/officeDocument/2006/relationships/font" Target="fonts/font13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7.fntdata"/><Relationship Id="rId61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65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font" Target="fonts/font14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52614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indent="266700" eaLnBrk="1" hangingPunct="1">
              <a:lnSpc>
                <a:spcPts val="1575"/>
              </a:lnSpc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E797E9E-1E1D-4E3A-B3D8-DDB595925E1D}" type="slidenum">
              <a:rPr lang="zh-CN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7.pn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alphaModFix amt="48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029" y="87489"/>
            <a:ext cx="1026274" cy="48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5252085" y="4485640"/>
            <a:ext cx="1903730" cy="360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7366000" y="4485640"/>
            <a:ext cx="1778000" cy="3600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67031"/>
            <a:ext cx="649436" cy="52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678653"/>
            <a:ext cx="448271" cy="409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692471"/>
            <a:ext cx="511688" cy="381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611" y="4614220"/>
            <a:ext cx="428639" cy="462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593" y="4703562"/>
            <a:ext cx="438997" cy="408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82705" y="77589"/>
            <a:ext cx="8771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  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小书包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62" r:id="rId7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3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4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20845;&#19979;&#29983;&#23383;&#35270;&#39057;1&#21271;&#20140;&#30340;&#26149;&#33410;.mp4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&#20845;&#19979;&#29983;&#23383;&#35270;&#39057;1&#21271;&#20140;&#30340;&#26149;&#33410;.mp4" TargetMode="Externa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&#20845;&#19979;&#29983;&#23383;&#35270;&#39057;1&#21271;&#20140;&#30340;&#26149;&#33410;.mp4" TargetMode="Externa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&#20845;&#19979;&#29983;&#23383;&#35270;&#39057;1&#21271;&#20140;&#30340;&#26149;&#33410;.mp4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&#20845;&#19979;&#29983;&#23383;&#35270;&#39057;1&#21271;&#20140;&#30340;&#26149;&#33410;.mp4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hyperlink" Target="&#29983;&#23383;&#35270;&#39057;/&#20070;.mp4" TargetMode="External"/><Relationship Id="rId5" Type="http://schemas.openxmlformats.org/officeDocument/2006/relationships/image" Target="../media/image17.png"/><Relationship Id="rId4" Type="http://schemas.openxmlformats.org/officeDocument/2006/relationships/hyperlink" Target="&#29983;&#23383;&#35270;&#39057;-1&#12298;&#22823;&#38738;&#26641;&#19979;&#30340;&#23567;&#23398;&#12299;.mp4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&#29983;&#23383;&#35270;&#39057;/&#26412;.mp4" TargetMode="External"/><Relationship Id="rId3" Type="http://schemas.openxmlformats.org/officeDocument/2006/relationships/image" Target="../media/image56.png"/><Relationship Id="rId7" Type="http://schemas.openxmlformats.org/officeDocument/2006/relationships/image" Target="../media/image1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hyperlink" Target="&#29983;&#23383;&#35270;&#39057;-1&#12298;&#22823;&#38738;&#26641;&#19979;&#30340;&#23567;&#23398;&#12299;.mp4" TargetMode="External"/><Relationship Id="rId5" Type="http://schemas.openxmlformats.org/officeDocument/2006/relationships/image" Target="../media/image53.png"/><Relationship Id="rId4" Type="http://schemas.openxmlformats.org/officeDocument/2006/relationships/image" Target="../media/image57.png"/><Relationship Id="rId9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&#20845;&#19979;&#29983;&#23383;&#35270;&#39057;1&#21271;&#20140;&#30340;&#26149;&#33410;.mp4" TargetMode="Externa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&#20845;&#19979;&#29983;&#23383;&#35270;&#39057;1&#21271;&#20140;&#30340;&#26149;&#33410;.mp4" TargetMode="Externa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&#29983;&#23383;&#35270;&#39057;-1&#12298;&#22823;&#38738;&#26641;&#19979;&#30340;&#23567;&#23398;&#12299;.mp4" TargetMode="External"/><Relationship Id="rId3" Type="http://schemas.openxmlformats.org/officeDocument/2006/relationships/image" Target="../media/image53.png"/><Relationship Id="rId7" Type="http://schemas.openxmlformats.org/officeDocument/2006/relationships/hyperlink" Target="&#29983;&#23383;&#35270;&#39057;/&#20992;.mp4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hyperlink" Target="&#29983;&#23383;&#35270;&#39057;/&#26089;.mp4" TargetMode="External"/><Relationship Id="rId5" Type="http://schemas.openxmlformats.org/officeDocument/2006/relationships/image" Target="../media/image54.png"/><Relationship Id="rId4" Type="http://schemas.openxmlformats.org/officeDocument/2006/relationships/hyperlink" Target="&#29983;&#23383;&#35270;&#39057;/&#23610;.mp4" TargetMode="External"/><Relationship Id="rId9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&#23383;&#35789;&#21548;&#20889;-&#35782;&#23383;8%20&#23567;&#20070;&#21253;.wmv" TargetMode="Externa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&#20845;&#19979;&#29983;&#23383;&#35270;&#39057;1&#21271;&#20140;&#30340;&#26149;&#33410;.mp4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hyperlink" Target="&#35838;&#25991;&#26391;&#35835;-&#35782;&#23383;8-&#23567;&#20070;&#21253;.mp4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01.taobaocdn.com/bao/uploaded/i1/T1aEzOXdtgXXcEWEg9_1047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378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583744"/>
            <a:ext cx="3960440" cy="3970318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上学歌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太阳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当空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照，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花儿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对我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笑。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小鸟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说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“早，早，早，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为什么背上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书包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？”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我去上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学校，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天天不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迟到，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爱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学习，爱劳动，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长大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要为人民立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功劳。</a:t>
            </a:r>
          </a:p>
        </p:txBody>
      </p:sp>
      <p:sp>
        <p:nvSpPr>
          <p:cNvPr id="2" name="矩形 1"/>
          <p:cNvSpPr/>
          <p:nvPr/>
        </p:nvSpPr>
        <p:spPr>
          <a:xfrm>
            <a:off x="4499991" y="2427734"/>
            <a:ext cx="4145929" cy="1815882"/>
          </a:xfrm>
          <a:prstGeom prst="rect">
            <a:avLst/>
          </a:prstGeom>
          <a:solidFill>
            <a:schemeClr val="bg1">
              <a:alpha val="7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小书包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是每天陪伴我们的好朋友。今天，让我们一起来了解一下这位好朋友吧！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01871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275606"/>
            <a:ext cx="2145297" cy="143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TextBox 55"/>
          <p:cNvSpPr txBox="1"/>
          <p:nvPr/>
        </p:nvSpPr>
        <p:spPr>
          <a:xfrm>
            <a:off x="5004048" y="3075806"/>
            <a:ext cx="1467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chǐ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zi</a:t>
            </a:r>
            <a:endParaRPr lang="zh-CN" altLang="en-US" sz="24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04048" y="3579862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尺  </a:t>
            </a:r>
            <a:r>
              <a:rPr lang="zh-CN" altLang="en-US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子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pic>
        <p:nvPicPr>
          <p:cNvPr id="2052" name="Picture 4" descr="å¾å8463é¢å°º é¢å¶å°ºå­ 30cmé¢ç´å°º 30åç±³é¢å°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203598"/>
            <a:ext cx="2376264" cy="2376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5780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2139702"/>
            <a:ext cx="136815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TextBox 58"/>
          <p:cNvSpPr txBox="1"/>
          <p:nvPr/>
        </p:nvSpPr>
        <p:spPr>
          <a:xfrm>
            <a:off x="1475656" y="2067694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zuò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yè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běn</a:t>
            </a:r>
            <a:endParaRPr lang="zh-CN" altLang="en-US" sz="24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340109" y="4046560"/>
            <a:ext cx="2616267" cy="541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47664" y="2643758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作 </a:t>
            </a:r>
            <a:r>
              <a:rPr lang="zh-CN" altLang="en-US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业 本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pic>
        <p:nvPicPr>
          <p:cNvPr id="58370" name="Picture 2" descr="https://i03piccdn.sogoucdn.com/8eef28b45f218b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491630"/>
            <a:ext cx="2752725" cy="2143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5780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491630"/>
            <a:ext cx="1780561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" name="TextBox 64"/>
          <p:cNvSpPr txBox="1"/>
          <p:nvPr/>
        </p:nvSpPr>
        <p:spPr>
          <a:xfrm>
            <a:off x="4067944" y="2931790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bǐ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dài</a:t>
            </a:r>
            <a:endParaRPr lang="zh-CN" altLang="en-US" sz="24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23928" y="350785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笔  袋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pic>
        <p:nvPicPr>
          <p:cNvPr id="34818" name="Picture 2" descr="è¶å¯ç±å¨å¨ç¬è¢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131590"/>
            <a:ext cx="2952328" cy="1923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5780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491630"/>
            <a:ext cx="151216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9" name="TextBox 98"/>
          <p:cNvSpPr txBox="1"/>
          <p:nvPr/>
        </p:nvSpPr>
        <p:spPr>
          <a:xfrm>
            <a:off x="4716016" y="2787774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qiān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bǐ</a:t>
            </a:r>
            <a:endParaRPr lang="zh-CN" altLang="en-US" sz="24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340109" y="4046560"/>
            <a:ext cx="2616267" cy="541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788024" y="3435846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铅   笔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pic>
        <p:nvPicPr>
          <p:cNvPr id="59394" name="Picture 2" descr="https://i04piccdn.sogoucdn.com/56780154ae90c7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347614"/>
            <a:ext cx="2981325" cy="1990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5780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9"/>
          <p:cNvGrpSpPr/>
          <p:nvPr/>
        </p:nvGrpSpPr>
        <p:grpSpPr>
          <a:xfrm>
            <a:off x="4932039" y="2859782"/>
            <a:ext cx="3024336" cy="1728192"/>
            <a:chOff x="978446" y="575547"/>
            <a:chExt cx="2807736" cy="1866600"/>
          </a:xfrm>
        </p:grpSpPr>
        <p:sp>
          <p:nvSpPr>
            <p:cNvPr id="101" name="TextBox 100"/>
            <p:cNvSpPr txBox="1"/>
            <p:nvPr/>
          </p:nvSpPr>
          <p:spPr>
            <a:xfrm>
              <a:off x="1357290" y="1857372"/>
              <a:ext cx="24288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3200" b="1" dirty="0">
                <a:latin typeface="汉语拼音" pitchFamily="34" charset="0"/>
                <a:ea typeface="楷体" pitchFamily="49" charset="-122"/>
                <a:cs typeface="汉语拼音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978446" y="575547"/>
              <a:ext cx="23574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 smtClean="0">
                  <a:solidFill>
                    <a:srgbClr val="FF0000"/>
                  </a:solidFill>
                  <a:latin typeface="汉语拼音" pitchFamily="34" charset="0"/>
                  <a:ea typeface="楷体" pitchFamily="49" charset="-122"/>
                  <a:cs typeface="汉语拼音" pitchFamily="34" charset="0"/>
                </a:rPr>
                <a:t>zhuàn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汉语拼音" pitchFamily="34" charset="0"/>
                  <a:ea typeface="楷体" pitchFamily="49" charset="-122"/>
                  <a:cs typeface="汉语拼音" pitchFamily="34" charset="0"/>
                </a:rPr>
                <a:t>   </a:t>
              </a:r>
              <a:r>
                <a:rPr lang="en-US" altLang="zh-CN" sz="2400" b="1" dirty="0" err="1" smtClean="0">
                  <a:solidFill>
                    <a:srgbClr val="FF0000"/>
                  </a:solidFill>
                  <a:latin typeface="汉语拼音" pitchFamily="34" charset="0"/>
                  <a:ea typeface="楷体" pitchFamily="49" charset="-122"/>
                  <a:cs typeface="汉语拼音" pitchFamily="34" charset="0"/>
                </a:rPr>
                <a:t>bǐ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汉语拼音" pitchFamily="34" charset="0"/>
                  <a:ea typeface="楷体" pitchFamily="49" charset="-122"/>
                  <a:cs typeface="汉语拼音" pitchFamily="34" charset="0"/>
                </a:rPr>
                <a:t>   </a:t>
              </a:r>
              <a:r>
                <a:rPr lang="en-US" altLang="zh-CN" sz="2400" b="1" dirty="0" err="1" smtClean="0">
                  <a:solidFill>
                    <a:srgbClr val="FF0000"/>
                  </a:solidFill>
                  <a:latin typeface="汉语拼音" pitchFamily="34" charset="0"/>
                  <a:ea typeface="楷体" pitchFamily="49" charset="-122"/>
                  <a:cs typeface="汉语拼音" pitchFamily="34" charset="0"/>
                </a:rPr>
                <a:t>dāo</a:t>
              </a:r>
              <a:endParaRPr lang="zh-CN" altLang="en-US" sz="2400" b="1" dirty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076056" y="3579862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转    </a:t>
            </a:r>
            <a:r>
              <a:rPr lang="zh-CN" altLang="en-US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笔  刀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pic>
        <p:nvPicPr>
          <p:cNvPr id="1026" name="Picture 2" descr="å¾å deli 0739ææåç¬æºå·ç¬åè½¬ç¬ååç¬å¨ åç¬æº åç¬æº ä¹¦åå·¥å·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15566"/>
            <a:ext cx="3096344" cy="2808312"/>
          </a:xfrm>
          <a:prstGeom prst="rect">
            <a:avLst/>
          </a:prstGeom>
          <a:noFill/>
        </p:spPr>
      </p:pic>
      <p:pic>
        <p:nvPicPr>
          <p:cNvPr id="1028" name="Picture 4" descr="https://i02piccdn.sogoucdn.com/9adaec1a4156802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131590"/>
            <a:ext cx="1944216" cy="15121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5780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142845" y="411510"/>
            <a:ext cx="8533611" cy="4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书包里有哪些文具，一起来读一读吧！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207426"/>
            <a:ext cx="652351" cy="652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275606"/>
            <a:ext cx="652351" cy="652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028" y="1006383"/>
            <a:ext cx="652351" cy="652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2868212"/>
            <a:ext cx="652351" cy="652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2859782"/>
            <a:ext cx="652351" cy="652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1218" y="2859782"/>
            <a:ext cx="652351" cy="652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2" name="TextBox 51"/>
          <p:cNvSpPr txBox="1"/>
          <p:nvPr/>
        </p:nvSpPr>
        <p:spPr>
          <a:xfrm>
            <a:off x="1285852" y="1721743"/>
            <a:ext cx="1917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xiàng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pí</a:t>
            </a:r>
            <a:endParaRPr lang="zh-CN" altLang="en-US" sz="24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419872" y="1707654"/>
            <a:ext cx="1467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chǐ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zi</a:t>
            </a:r>
            <a:endParaRPr lang="zh-CN" altLang="en-US" sz="24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000628" y="1721743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zuò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yè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běn</a:t>
            </a:r>
            <a:endParaRPr lang="zh-CN" altLang="en-US" sz="24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357290" y="358357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bǐ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dài</a:t>
            </a:r>
            <a:endParaRPr lang="zh-CN" altLang="en-US" sz="24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428992" y="358357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qiān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bǐ</a:t>
            </a:r>
            <a:endParaRPr lang="zh-CN" altLang="en-US" sz="24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5148064" y="3583573"/>
            <a:ext cx="2808312" cy="1004401"/>
            <a:chOff x="1178999" y="1357304"/>
            <a:chExt cx="2607183" cy="1084841"/>
          </a:xfrm>
        </p:grpSpPr>
        <p:sp>
          <p:nvSpPr>
            <p:cNvPr id="101" name="TextBox 100"/>
            <p:cNvSpPr txBox="1"/>
            <p:nvPr/>
          </p:nvSpPr>
          <p:spPr>
            <a:xfrm>
              <a:off x="1357290" y="1857370"/>
              <a:ext cx="24288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3200" b="1" dirty="0">
                <a:latin typeface="汉语拼音" pitchFamily="34" charset="0"/>
                <a:ea typeface="楷体" pitchFamily="49" charset="-122"/>
                <a:cs typeface="汉语拼音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178999" y="1357304"/>
              <a:ext cx="23574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 smtClean="0">
                  <a:solidFill>
                    <a:srgbClr val="FF0000"/>
                  </a:solidFill>
                  <a:latin typeface="汉语拼音" pitchFamily="34" charset="0"/>
                  <a:ea typeface="楷体" pitchFamily="49" charset="-122"/>
                  <a:cs typeface="汉语拼音" pitchFamily="34" charset="0"/>
                </a:rPr>
                <a:t>zhuàn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汉语拼音" pitchFamily="34" charset="0"/>
                  <a:ea typeface="楷体" pitchFamily="49" charset="-122"/>
                  <a:cs typeface="汉语拼音" pitchFamily="34" charset="0"/>
                </a:rPr>
                <a:t>   </a:t>
              </a:r>
              <a:r>
                <a:rPr lang="en-US" altLang="zh-CN" sz="2400" b="1" dirty="0" err="1" smtClean="0">
                  <a:solidFill>
                    <a:srgbClr val="FF0000"/>
                  </a:solidFill>
                  <a:latin typeface="汉语拼音" pitchFamily="34" charset="0"/>
                  <a:ea typeface="楷体" pitchFamily="49" charset="-122"/>
                  <a:cs typeface="汉语拼音" pitchFamily="34" charset="0"/>
                </a:rPr>
                <a:t>bǐ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汉语拼音" pitchFamily="34" charset="0"/>
                  <a:ea typeface="楷体" pitchFamily="49" charset="-122"/>
                  <a:cs typeface="汉语拼音" pitchFamily="34" charset="0"/>
                </a:rPr>
                <a:t>   </a:t>
              </a:r>
              <a:r>
                <a:rPr lang="en-US" altLang="zh-CN" sz="2400" b="1" dirty="0" err="1" smtClean="0">
                  <a:solidFill>
                    <a:srgbClr val="FF0000"/>
                  </a:solidFill>
                  <a:latin typeface="汉语拼音" pitchFamily="34" charset="0"/>
                  <a:ea typeface="楷体" pitchFamily="49" charset="-122"/>
                  <a:cs typeface="汉语拼音" pitchFamily="34" charset="0"/>
                </a:rPr>
                <a:t>dāo</a:t>
              </a:r>
              <a:endParaRPr lang="zh-CN" altLang="en-US" sz="2400" b="1" dirty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331640" y="2211710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橡  皮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47864" y="2211710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尺  </a:t>
            </a:r>
            <a:r>
              <a:rPr lang="zh-CN" altLang="en-US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子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8064" y="2283718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作 </a:t>
            </a:r>
            <a:r>
              <a:rPr lang="zh-CN" altLang="en-US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业 本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59632" y="4155926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笔  袋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19872" y="4155926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铅   笔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92080" y="4083918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转    </a:t>
            </a:r>
            <a:r>
              <a:rPr lang="zh-CN" altLang="en-US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笔  刀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780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9" grpId="0"/>
      <p:bldP spid="65" grpId="0"/>
      <p:bldP spid="9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2017332" y="1650162"/>
            <a:ext cx="47149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橡皮   尺子   作业本</a:t>
            </a:r>
            <a:endParaRPr lang="en-US" altLang="zh-CN" sz="3200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3200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笔袋   铅笔   转笔刀</a:t>
            </a:r>
            <a:endParaRPr lang="zh-CN" altLang="en-US" sz="32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95536" y="411510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同学们，在这些词语中，有一个字要读轻声，你知道是谁吗？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55204" y="3435846"/>
            <a:ext cx="79052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现在这些词语没有图片，没有拼音，谁能把它读正确？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23928" y="1586590"/>
            <a:ext cx="576064" cy="704690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555377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1475656" y="771550"/>
            <a:ext cx="6517387" cy="4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开动脑筋，我们要怎么对待我们的文具？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91630"/>
            <a:ext cx="11521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563638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707654"/>
            <a:ext cx="989303" cy="98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2931790"/>
            <a:ext cx="129614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3075806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0" y="3507854"/>
            <a:ext cx="93610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组合 52"/>
          <p:cNvGrpSpPr/>
          <p:nvPr/>
        </p:nvGrpSpPr>
        <p:grpSpPr>
          <a:xfrm>
            <a:off x="1331640" y="1779662"/>
            <a:ext cx="2071702" cy="1084841"/>
            <a:chOff x="1285852" y="1357304"/>
            <a:chExt cx="2071702" cy="1084841"/>
          </a:xfrm>
        </p:grpSpPr>
        <p:sp>
          <p:nvSpPr>
            <p:cNvPr id="51" name="TextBox 50"/>
            <p:cNvSpPr txBox="1"/>
            <p:nvPr/>
          </p:nvSpPr>
          <p:spPr>
            <a:xfrm>
              <a:off x="1357290" y="1857370"/>
              <a:ext cx="20002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3200" b="1" dirty="0">
                <a:latin typeface="汉语拼音" pitchFamily="34" charset="0"/>
                <a:ea typeface="楷体" pitchFamily="49" charset="-122"/>
                <a:cs typeface="汉语拼音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285852" y="1357304"/>
              <a:ext cx="20717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 b="1" dirty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55780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Picture 3" descr="C:\Users\ADMINI~1\AppData\Local\Temp\WeChat Files\c1606441a08be9f754190aec3b226e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15566"/>
            <a:ext cx="2592288" cy="1944216"/>
          </a:xfrm>
          <a:prstGeom prst="rect">
            <a:avLst/>
          </a:prstGeom>
          <a:noFill/>
        </p:spPr>
      </p:pic>
      <p:pic>
        <p:nvPicPr>
          <p:cNvPr id="60420" name="Picture 4" descr="C:\Users\ADMINI~1\AppData\Local\Temp\WeChat Files\2a6002b730376751fd6eca4b7643e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915566"/>
            <a:ext cx="2520280" cy="194421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83568" y="343584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我  会  把 文  具  摆  放   整    齐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3075806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wǒ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huì</a:t>
            </a:r>
            <a:r>
              <a:rPr lang="en-US" altLang="zh-CN" dirty="0" smtClean="0"/>
              <a:t>   </a:t>
            </a:r>
            <a:r>
              <a:rPr lang="en-US" altLang="zh-CN" dirty="0" err="1" smtClean="0"/>
              <a:t>bǎ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wén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jù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bǎi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fàng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zhěng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qí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76056" y="3075806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wǒ</a:t>
            </a:r>
            <a:r>
              <a:rPr lang="en-US" altLang="zh-CN" dirty="0" smtClean="0"/>
              <a:t>   </a:t>
            </a:r>
            <a:r>
              <a:rPr lang="en-US" altLang="zh-CN" dirty="0" err="1" smtClean="0"/>
              <a:t>huì</a:t>
            </a:r>
            <a:r>
              <a:rPr lang="en-US" altLang="zh-CN" dirty="0" smtClean="0"/>
              <a:t>   </a:t>
            </a:r>
            <a:r>
              <a:rPr lang="en-US" altLang="zh-CN" dirty="0" err="1" smtClean="0"/>
              <a:t>zì</a:t>
            </a:r>
            <a:r>
              <a:rPr lang="en-US" altLang="zh-CN" dirty="0" smtClean="0"/>
              <a:t>   </a:t>
            </a:r>
            <a:r>
              <a:rPr lang="en-US" altLang="zh-CN" dirty="0" err="1" smtClean="0"/>
              <a:t>jǐ</a:t>
            </a:r>
            <a:r>
              <a:rPr lang="en-US" altLang="zh-CN" dirty="0" smtClean="0"/>
              <a:t>   </a:t>
            </a:r>
            <a:r>
              <a:rPr lang="en-US" altLang="zh-CN" dirty="0" err="1" smtClean="0"/>
              <a:t>zhěng</a:t>
            </a:r>
            <a:r>
              <a:rPr lang="en-US" altLang="zh-CN" dirty="0" smtClean="0"/>
              <a:t>  </a:t>
            </a:r>
            <a:r>
              <a:rPr lang="en-US" altLang="zh-CN" dirty="0" err="1" smtClean="0"/>
              <a:t>lǐ</a:t>
            </a:r>
            <a:r>
              <a:rPr lang="en-US" altLang="zh-CN" dirty="0" smtClean="0"/>
              <a:t>   </a:t>
            </a:r>
            <a:r>
              <a:rPr lang="en-US" altLang="zh-CN" dirty="0" err="1" smtClean="0"/>
              <a:t>shū</a:t>
            </a:r>
            <a:r>
              <a:rPr lang="en-US" altLang="zh-CN" dirty="0" smtClean="0"/>
              <a:t>   </a:t>
            </a:r>
            <a:r>
              <a:rPr lang="en-US" altLang="zh-CN" dirty="0" err="1" smtClean="0"/>
              <a:t>bāo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076056" y="3435846"/>
            <a:ext cx="4067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我   会   自 己   整    理  书   包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771550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accent5">
                    <a:lumMod val="50000"/>
                  </a:schemeClr>
                </a:solidFill>
              </a:rPr>
              <a:t>爱护文具歌</a:t>
            </a:r>
            <a:endParaRPr lang="zh-CN" altLang="en-US" sz="36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9712" y="1635646"/>
            <a:ext cx="547260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小文具，要爱惜。</a:t>
            </a:r>
            <a:endParaRPr lang="en-US" altLang="zh-CN" sz="3200" dirty="0" smtClean="0"/>
          </a:p>
          <a:p>
            <a:r>
              <a:rPr lang="zh-CN" altLang="en-US" sz="3200" dirty="0" smtClean="0"/>
              <a:t>小书包，装整齐。</a:t>
            </a:r>
            <a:endParaRPr lang="en-US" altLang="zh-CN" sz="3200" dirty="0" smtClean="0"/>
          </a:p>
          <a:p>
            <a:r>
              <a:rPr lang="zh-CN" altLang="en-US" sz="3200" dirty="0" smtClean="0"/>
              <a:t>不撕书，不咬笔。</a:t>
            </a:r>
            <a:endParaRPr lang="en-US" altLang="zh-CN" sz="3200" dirty="0" smtClean="0"/>
          </a:p>
          <a:p>
            <a:r>
              <a:rPr lang="zh-CN" altLang="en-US" sz="3200" dirty="0" smtClean="0"/>
              <a:t>好孩子，能自理。</a:t>
            </a:r>
            <a:endParaRPr lang="en-US" altLang="zh-CN" sz="3200" dirty="0" smtClean="0"/>
          </a:p>
          <a:p>
            <a:endParaRPr lang="en-US" altLang="zh-CN" dirty="0" smtClean="0"/>
          </a:p>
        </p:txBody>
      </p:sp>
      <p:pic>
        <p:nvPicPr>
          <p:cNvPr id="30722" name="Picture 2" descr="å­¦ä¹ ç¨å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923678"/>
            <a:ext cx="2299042" cy="172819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8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 flipH="1">
            <a:off x="-36195" y="134620"/>
            <a:ext cx="320357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97342" y="109512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  一年级  上册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菱形 16"/>
          <p:cNvSpPr/>
          <p:nvPr/>
        </p:nvSpPr>
        <p:spPr>
          <a:xfrm>
            <a:off x="2195736" y="1779662"/>
            <a:ext cx="1050065" cy="874331"/>
          </a:xfrm>
          <a:prstGeom prst="diamond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altLang="zh-CN" sz="5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2267744" y="1779662"/>
            <a:ext cx="4320481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8  </a:t>
            </a:r>
            <a:r>
              <a:rPr lang="zh-CN" alt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小 书 包</a:t>
            </a:r>
            <a:endParaRPr lang="zh-CN" altLang="en-US" sz="5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3935903"/>
            <a:ext cx="1222187" cy="283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文本框 11">
            <a:hlinkClick r:id="rId5" action="ppaction://hlinksldjump"/>
          </p:cNvPr>
          <p:cNvSpPr txBox="1"/>
          <p:nvPr/>
        </p:nvSpPr>
        <p:spPr>
          <a:xfrm>
            <a:off x="7461404" y="3927851"/>
            <a:ext cx="92361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500" dirty="0">
                <a:solidFill>
                  <a:schemeClr val="bg1"/>
                </a:solidFill>
              </a:rPr>
              <a:t>第一课时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404" y="4233760"/>
            <a:ext cx="1222187" cy="283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文本框 11">
            <a:hlinkClick r:id="rId6" action="ppaction://hlinksldjump"/>
          </p:cNvPr>
          <p:cNvSpPr txBox="1"/>
          <p:nvPr/>
        </p:nvSpPr>
        <p:spPr>
          <a:xfrm>
            <a:off x="7470488" y="4225708"/>
            <a:ext cx="923615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500" dirty="0">
                <a:solidFill>
                  <a:schemeClr val="bg1"/>
                </a:solidFill>
              </a:rPr>
              <a:t>第二课时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83968" y="1203598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chemeClr val="accent5">
                    <a:lumMod val="50000"/>
                  </a:schemeClr>
                </a:solidFill>
              </a:rPr>
              <a:t>shū</a:t>
            </a:r>
            <a:endParaRPr lang="zh-CN" altLang="en-US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8064" y="1203598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solidFill>
                  <a:schemeClr val="accent5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bāo</a:t>
            </a:r>
            <a:endParaRPr lang="zh-CN" altLang="en-US" sz="3200" dirty="0">
              <a:solidFill>
                <a:schemeClr val="accent5">
                  <a:lumMod val="50000"/>
                </a:schemeClr>
              </a:solidFill>
              <a:ea typeface="GungsuhChe" pitchFamily="49" charset="-127"/>
              <a:cs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539552" y="915566"/>
            <a:ext cx="3384376" cy="4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我会认</a:t>
            </a:r>
            <a:endParaRPr lang="zh-CN" altLang="en-US" sz="2800" b="1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851920" y="3291830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chǐ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051720" y="1635646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z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uò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          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yè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051720" y="3291830"/>
            <a:ext cx="766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bǐ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grpSp>
        <p:nvGrpSpPr>
          <p:cNvPr id="2" name="组合 99"/>
          <p:cNvGrpSpPr/>
          <p:nvPr/>
        </p:nvGrpSpPr>
        <p:grpSpPr>
          <a:xfrm>
            <a:off x="5340109" y="3363838"/>
            <a:ext cx="2616267" cy="1224136"/>
            <a:chOff x="1357290" y="1119971"/>
            <a:chExt cx="2428892" cy="1322174"/>
          </a:xfrm>
        </p:grpSpPr>
        <p:sp>
          <p:nvSpPr>
            <p:cNvPr id="101" name="TextBox 100"/>
            <p:cNvSpPr txBox="1"/>
            <p:nvPr/>
          </p:nvSpPr>
          <p:spPr>
            <a:xfrm>
              <a:off x="1357290" y="1857370"/>
              <a:ext cx="242889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3200" b="1" dirty="0">
                <a:latin typeface="汉语拼音" pitchFamily="34" charset="0"/>
                <a:ea typeface="楷体" pitchFamily="49" charset="-122"/>
                <a:cs typeface="汉语拼音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446403" y="1119971"/>
              <a:ext cx="1203315" cy="498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汉语拼音" pitchFamily="34" charset="0"/>
                  <a:ea typeface="楷体" pitchFamily="49" charset="-122"/>
                  <a:cs typeface="汉语拼音" pitchFamily="34" charset="0"/>
                </a:rPr>
                <a:t> </a:t>
              </a:r>
              <a:r>
                <a:rPr lang="en-US" altLang="zh-CN" sz="2400" b="1" dirty="0" err="1" smtClean="0">
                  <a:solidFill>
                    <a:srgbClr val="FF0000"/>
                  </a:solidFill>
                  <a:latin typeface="汉语拼音" pitchFamily="34" charset="0"/>
                  <a:ea typeface="楷体" pitchFamily="49" charset="-122"/>
                  <a:cs typeface="汉语拼音" pitchFamily="34" charset="0"/>
                </a:rPr>
                <a:t>dāo</a:t>
              </a:r>
              <a:endParaRPr lang="zh-CN" altLang="en-US" sz="2400" b="1" dirty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779912" y="3795886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尺</a:t>
            </a:r>
            <a:r>
              <a:rPr lang="zh-CN" altLang="en-US" sz="32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51720" y="2139702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作</a:t>
            </a:r>
            <a:r>
              <a:rPr lang="zh-CN" altLang="en-US" sz="32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        </a:t>
            </a:r>
            <a:r>
              <a:rPr lang="zh-CN" altLang="en-US" sz="40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业</a:t>
            </a:r>
            <a:r>
              <a:rPr lang="zh-CN" altLang="en-US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 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79712" y="3795886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笔</a:t>
            </a:r>
            <a:r>
              <a:rPr lang="zh-CN" altLang="en-US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  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80112" y="3795886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刀</a:t>
            </a:r>
            <a:endParaRPr lang="zh-CN" altLang="en-US" sz="40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24128" y="1635646"/>
            <a:ext cx="6896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běn</a:t>
            </a:r>
            <a:endParaRPr lang="zh-CN" altLang="en-US" sz="24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2120" y="2139702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本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780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4"/>
          <p:cNvSpPr txBox="1">
            <a:spLocks noChangeArrowheads="1"/>
          </p:cNvSpPr>
          <p:nvPr/>
        </p:nvSpPr>
        <p:spPr bwMode="auto">
          <a:xfrm>
            <a:off x="807661" y="2515159"/>
            <a:ext cx="117205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000" b="1" dirty="0" smtClean="0">
                <a:latin typeface="楷体" pitchFamily="49" charset="-122"/>
                <a:ea typeface="楷体" pitchFamily="49" charset="-122"/>
              </a:rPr>
              <a:t>笔</a:t>
            </a:r>
            <a:endParaRPr lang="en-US" altLang="zh-CN" sz="8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751805" y="1995686"/>
            <a:ext cx="420490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rgbClr val="FF0000"/>
                </a:solidFill>
                <a:latin typeface="宋体" pitchFamily="2" charset="-122"/>
              </a:rPr>
              <a:t>    你们知道为什么“笔”上面是竹字头，下面是“毛”呢？</a:t>
            </a:r>
            <a:endParaRPr lang="zh-CN" altLang="en-US" sz="2400" dirty="0">
              <a:solidFill>
                <a:srgbClr val="FF0000"/>
              </a:solidFill>
              <a:latin typeface="宋体" pitchFamily="2" charset="-122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3003798"/>
            <a:ext cx="1440000" cy="144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751805" y="3075806"/>
            <a:ext cx="364366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latin typeface="宋体" pitchFamily="2" charset="-122"/>
              </a:rPr>
              <a:t>    古代人使用的是毛笔。毛笔是把毛装在竹管里制成的。</a:t>
            </a:r>
            <a:endParaRPr lang="zh-CN" altLang="en-US" sz="2800" dirty="0">
              <a:latin typeface="宋体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79512" y="659211"/>
            <a:ext cx="6490695" cy="54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我们再来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认识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“笔”这个字吧！</a:t>
            </a:r>
            <a:endParaRPr lang="en-US" altLang="zh-CN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1333737"/>
            <a:ext cx="8784976" cy="3686285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164959" y="1081709"/>
            <a:ext cx="1583505" cy="504056"/>
            <a:chOff x="6588895" y="717423"/>
            <a:chExt cx="1583505" cy="504056"/>
          </a:xfrm>
        </p:grpSpPr>
        <p:sp>
          <p:nvSpPr>
            <p:cNvPr id="13" name="椭圆 12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16" name="TextBox 11">
                <a:hlinkClick r:id="rId3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6" name="矩形: 圆角 3">
            <a:extLst>
              <a:ext uri="{FF2B5EF4-FFF2-40B4-BE49-F238E27FC236}">
                <a16:creationId xmlns="" xmlns:a16="http://schemas.microsoft.com/office/drawing/2014/main" id="{DB289B90-AAEA-4F25-9B09-17A0BCCB98F0}"/>
              </a:ext>
            </a:extLst>
          </p:cNvPr>
          <p:cNvSpPr/>
          <p:nvPr/>
        </p:nvSpPr>
        <p:spPr>
          <a:xfrm>
            <a:off x="611560" y="1852065"/>
            <a:ext cx="1656183" cy="647677"/>
          </a:xfrm>
          <a:prstGeom prst="roundRect">
            <a:avLst/>
          </a:prstGeom>
          <a:solidFill>
            <a:srgbClr val="BBE0E3">
              <a:lumMod val="90000"/>
            </a:srgbClr>
          </a:solidFill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300" b="1" kern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竹字头</a:t>
            </a:r>
            <a:endParaRPr kumimoji="0" lang="zh-CN" altLang="en-US" sz="33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2499742"/>
            <a:ext cx="1512168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8000" b="1">
                <a:latin typeface="楷体" pitchFamily="49" charset="-122"/>
                <a:ea typeface="楷体" pitchFamily="49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FF0000"/>
                </a:solidFill>
              </a:rPr>
              <a:t>⺮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148038" y="2272761"/>
            <a:ext cx="928694" cy="43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毛笔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697" y="1158456"/>
            <a:ext cx="1080000" cy="108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1321" y="1131590"/>
            <a:ext cx="1077755" cy="108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4227651" y="2272761"/>
            <a:ext cx="928694" cy="43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铅笔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172949" y="411510"/>
            <a:ext cx="3822987" cy="54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你们还知道哪种笔？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4137" y="1195840"/>
            <a:ext cx="1080000" cy="108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35687" y="2929561"/>
            <a:ext cx="1823577" cy="108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2029" y="2929561"/>
            <a:ext cx="1080000" cy="108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90967" y="2929441"/>
            <a:ext cx="1080000" cy="108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6181661" y="2283478"/>
            <a:ext cx="928694" cy="43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钢笔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1672284" y="4215445"/>
            <a:ext cx="1071570" cy="43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圆珠笔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4172614" y="4215445"/>
            <a:ext cx="1071570" cy="43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水彩笔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5951552" y="4215325"/>
            <a:ext cx="1428760" cy="43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自动铅笔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51310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1" grpId="0"/>
      <p:bldP spid="53" grpId="0"/>
      <p:bldP spid="54" grpId="0"/>
      <p:bldP spid="55" grpId="0"/>
      <p:bldP spid="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1043608" y="915566"/>
            <a:ext cx="3384376" cy="4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小火</a:t>
            </a:r>
            <a:r>
              <a:rPr lang="zh-CN" altLang="en-US" sz="28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车开起来</a:t>
            </a:r>
            <a:endParaRPr lang="zh-CN" altLang="en-US" sz="2800" b="1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340109" y="4046560"/>
            <a:ext cx="2616267" cy="541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91680" y="1563638"/>
            <a:ext cx="540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latin typeface="楷体" pitchFamily="49" charset="-122"/>
                <a:ea typeface="楷体" pitchFamily="49" charset="-122"/>
                <a:cs typeface="汉语拼音" pitchFamily="34" charset="0"/>
              </a:rPr>
              <a:t>作</a:t>
            </a:r>
            <a:r>
              <a:rPr lang="zh-CN" altLang="en-US" sz="80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 </a:t>
            </a:r>
            <a:r>
              <a:rPr lang="zh-CN" altLang="en-US" sz="80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业   </a:t>
            </a:r>
            <a:r>
              <a:rPr lang="zh-CN" altLang="en-US" sz="8000" b="1" dirty="0" smtClean="0">
                <a:solidFill>
                  <a:srgbClr val="C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本</a:t>
            </a:r>
            <a:r>
              <a:rPr lang="zh-CN" altLang="en-US" sz="80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 </a:t>
            </a:r>
            <a:endParaRPr lang="zh-CN" altLang="en-US" sz="80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91680" y="3363839"/>
            <a:ext cx="61206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笔   </a:t>
            </a:r>
            <a:r>
              <a:rPr lang="zh-CN" altLang="en-US" sz="8000" b="1" dirty="0" smtClean="0">
                <a:solidFill>
                  <a:srgbClr val="C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尺</a:t>
            </a:r>
            <a:r>
              <a:rPr lang="en-US" altLang="zh-CN" sz="80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   </a:t>
            </a:r>
            <a:r>
              <a:rPr lang="zh-CN" altLang="en-US" sz="8000" b="1" dirty="0" smtClean="0">
                <a:solidFill>
                  <a:srgbClr val="C0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刀</a:t>
            </a:r>
            <a:r>
              <a:rPr lang="zh-CN" altLang="en-US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  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780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æå¼çå½©è²ä¹¦åç®ç¬ç»å¾ç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31590"/>
            <a:ext cx="4104456" cy="31683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43608" y="1563638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橡皮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2427734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尺子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3219822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作业本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732240" y="149163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笔袋</a:t>
            </a:r>
            <a:endParaRPr lang="zh-CN" alt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876256" y="2211710"/>
            <a:ext cx="2267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铅笔</a:t>
            </a:r>
            <a:endParaRPr lang="zh-CN" alt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804248" y="3003798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转笔刀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8.10977E-7 L 0.29132 0.05612 " pathEditMode="relative" ptsTypes="AA">
                                      <p:cBhvr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45452E-6 L 0.26771 -0.02806 " pathEditMode="relative" ptsTypes="AA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14832E-6 L 0.2441 -0.20968 " pathEditMode="relative" ptsTypes="AA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-3.14832E-6 L -0.2835 0.09775 " pathEditMode="relative" ptsTypes="AA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6.85168E-6 L -0.33854 -0.01387 " pathEditMode="relative" ptsTypes="AA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89238E-6 L -0.26771 -0.11193 " pathEditMode="relative" ptsTypes="AA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1560" y="846968"/>
            <a:ext cx="597666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我 的 小书包，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defRPr/>
            </a:pPr>
            <a:endParaRPr lang="en-US" altLang="zh-CN" sz="3200" b="1" spc="600" dirty="0">
              <a:latin typeface="楷体" pitchFamily="49" charset="-122"/>
              <a:ea typeface="楷体" pitchFamily="49" charset="-122"/>
            </a:endParaRPr>
          </a:p>
          <a:p>
            <a:pPr>
              <a:defRPr/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宝贝 真不少。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defRPr/>
            </a:pPr>
            <a:r>
              <a:rPr lang="en-US" altLang="zh-CN" sz="3200" b="1" spc="600" dirty="0" smtClean="0">
                <a:latin typeface="楷体" pitchFamily="49" charset="-122"/>
                <a:ea typeface="楷体" pitchFamily="49" charset="-122"/>
              </a:rPr>
              <a:t> </a:t>
            </a:r>
          </a:p>
          <a:p>
            <a:pPr>
              <a:defRPr/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课本作 业本，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defRPr/>
            </a:pP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defRPr/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铅笔 转笔刀。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7544" y="627534"/>
            <a:ext cx="388843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 smtClean="0">
                <a:latin typeface="宋体" pitchFamily="2" charset="-122"/>
                <a:ea typeface="宋体" pitchFamily="2" charset="-122"/>
              </a:rPr>
              <a:t>wǒ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   de   </a:t>
            </a:r>
            <a:r>
              <a:rPr lang="en-US" altLang="zh-CN" sz="2000" b="1" dirty="0" err="1" smtClean="0">
                <a:latin typeface="宋体" pitchFamily="2" charset="-122"/>
                <a:ea typeface="宋体" pitchFamily="2" charset="-122"/>
              </a:rPr>
              <a:t>xiǎo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shū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bāo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pPr>
              <a:defRPr/>
            </a:pP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pPr>
              <a:defRPr/>
            </a:pPr>
            <a:endParaRPr lang="en-US" altLang="zh-CN" sz="2000" b="1" dirty="0">
              <a:latin typeface="宋体" pitchFamily="2" charset="-122"/>
              <a:ea typeface="宋体" pitchFamily="2" charset="-122"/>
            </a:endParaRPr>
          </a:p>
          <a:p>
            <a:pPr>
              <a:defRPr/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 smtClean="0">
                <a:latin typeface="宋体" pitchFamily="2" charset="-122"/>
                <a:ea typeface="宋体" pitchFamily="2" charset="-122"/>
              </a:rPr>
              <a:t>bǎo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 smtClean="0">
                <a:latin typeface="宋体" pitchFamily="2" charset="-122"/>
                <a:ea typeface="宋体" pitchFamily="2" charset="-122"/>
              </a:rPr>
              <a:t>bèi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zhēn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bù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 smtClean="0">
                <a:latin typeface="宋体" pitchFamily="2" charset="-122"/>
                <a:ea typeface="宋体" pitchFamily="2" charset="-122"/>
              </a:rPr>
              <a:t>shǎo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pPr>
              <a:defRPr/>
            </a:pPr>
            <a:endParaRPr lang="en-US" altLang="zh-CN" sz="2000" b="1" dirty="0">
              <a:latin typeface="宋体" pitchFamily="2" charset="-122"/>
              <a:ea typeface="宋体" pitchFamily="2" charset="-122"/>
            </a:endParaRPr>
          </a:p>
          <a:p>
            <a:pPr>
              <a:defRPr/>
            </a:pPr>
            <a:endParaRPr lang="en-US" altLang="zh-CN" sz="2000" b="1" dirty="0">
              <a:latin typeface="宋体" pitchFamily="2" charset="-122"/>
              <a:ea typeface="宋体" pitchFamily="2" charset="-122"/>
            </a:endParaRPr>
          </a:p>
          <a:p>
            <a:pPr>
              <a:defRPr/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kè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běn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zuò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 smtClean="0">
                <a:latin typeface="宋体" pitchFamily="2" charset="-122"/>
                <a:ea typeface="宋体" pitchFamily="2" charset="-122"/>
              </a:rPr>
              <a:t>yè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běn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pPr>
              <a:defRPr/>
            </a:pP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pPr>
              <a:defRPr/>
            </a:pPr>
            <a:endParaRPr lang="en-US" altLang="zh-CN" sz="2000" b="1" dirty="0">
              <a:latin typeface="宋体" pitchFamily="2" charset="-122"/>
              <a:ea typeface="宋体" pitchFamily="2" charset="-122"/>
            </a:endParaRPr>
          </a:p>
          <a:p>
            <a:pPr>
              <a:defRPr/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qiān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bǐ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zhuàn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bǐ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dāo</a:t>
            </a:r>
            <a:endParaRPr lang="en-US" altLang="zh-CN" sz="2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83568" y="2787774"/>
            <a:ext cx="936104" cy="576064"/>
          </a:xfrm>
          <a:prstGeom prst="ellipse">
            <a:avLst/>
          </a:prstGeom>
          <a:noFill/>
          <a:ln w="222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727920" y="2787774"/>
            <a:ext cx="1691952" cy="576064"/>
          </a:xfrm>
          <a:prstGeom prst="ellipse">
            <a:avLst/>
          </a:prstGeom>
          <a:noFill/>
          <a:ln w="222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320" y="849751"/>
            <a:ext cx="1215523" cy="15121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960" y="715979"/>
            <a:ext cx="1224136" cy="14966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3" name="椭圆 12"/>
          <p:cNvSpPr/>
          <p:nvPr/>
        </p:nvSpPr>
        <p:spPr>
          <a:xfrm>
            <a:off x="683568" y="3795886"/>
            <a:ext cx="936104" cy="576064"/>
          </a:xfrm>
          <a:prstGeom prst="ellipse">
            <a:avLst/>
          </a:prstGeom>
          <a:noFill/>
          <a:ln w="222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799928" y="3795886"/>
            <a:ext cx="1691952" cy="576064"/>
          </a:xfrm>
          <a:prstGeom prst="ellipse">
            <a:avLst/>
          </a:prstGeom>
          <a:noFill/>
          <a:ln w="222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09" y="3291830"/>
            <a:ext cx="1817143" cy="12854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405" y="2733498"/>
            <a:ext cx="2157814" cy="11491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40931086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87523" y="841595"/>
            <a:ext cx="3888431" cy="2336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shànɡ 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 smtClean="0">
                <a:latin typeface="宋体" pitchFamily="2" charset="-122"/>
                <a:ea typeface="宋体" pitchFamily="2" charset="-122"/>
              </a:rPr>
              <a:t>kè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jìnɡ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qiāo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qiāo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2500"/>
              </a:lnSpc>
              <a:defRPr/>
            </a:pPr>
            <a:endParaRPr lang="en-US" altLang="zh-CN" sz="20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2500"/>
              </a:lnSpc>
              <a:defRPr/>
            </a:pP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2500"/>
              </a:lnSpc>
              <a:defRPr/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 smtClean="0">
                <a:latin typeface="宋体" pitchFamily="2" charset="-122"/>
                <a:ea typeface="宋体" pitchFamily="2" charset="-122"/>
              </a:rPr>
              <a:t>xià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kè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bú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luàn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 smtClean="0">
                <a:latin typeface="宋体" pitchFamily="2" charset="-122"/>
                <a:ea typeface="宋体" pitchFamily="2" charset="-122"/>
              </a:rPr>
              <a:t>pǎo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2500"/>
              </a:lnSpc>
              <a:defRPr/>
            </a:pPr>
            <a:endParaRPr lang="en-US" altLang="zh-CN" sz="20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2500"/>
              </a:lnSpc>
              <a:defRPr/>
            </a:pPr>
            <a:endParaRPr lang="en-US" altLang="zh-CN" sz="20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2500"/>
              </a:lnSpc>
              <a:defRPr/>
            </a:pP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</a:p>
        </p:txBody>
      </p:sp>
      <p:sp>
        <p:nvSpPr>
          <p:cNvPr id="10" name="矩形 9"/>
          <p:cNvSpPr/>
          <p:nvPr/>
        </p:nvSpPr>
        <p:spPr>
          <a:xfrm>
            <a:off x="395536" y="1157719"/>
            <a:ext cx="59766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上 课静悄悄，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defRPr/>
            </a:pP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defRPr/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下课</a:t>
            </a:r>
            <a:r>
              <a:rPr lang="zh-CN" altLang="en-US" sz="3200" b="1" spc="600" dirty="0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乱跑。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defRPr/>
            </a:pP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962407"/>
            <a:ext cx="1283530" cy="1553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418382" y="3138421"/>
            <a:ext cx="3888431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tiān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 smtClean="0">
                <a:latin typeface="宋体" pitchFamily="2" charset="-122"/>
                <a:ea typeface="宋体" pitchFamily="2" charset="-122"/>
              </a:rPr>
              <a:t>tiān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qǐ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de 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zǎo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2500"/>
              </a:lnSpc>
              <a:defRPr/>
            </a:pPr>
            <a:endParaRPr lang="en-US" altLang="zh-CN" sz="20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2500"/>
              </a:lnSpc>
              <a:defRPr/>
            </a:pP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2500"/>
              </a:lnSpc>
              <a:defRPr/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 smtClean="0">
                <a:latin typeface="宋体" pitchFamily="2" charset="-122"/>
                <a:ea typeface="宋体" pitchFamily="2" charset="-122"/>
              </a:rPr>
              <a:t>péi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wǒ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qù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xué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xiào</a:t>
            </a:r>
            <a:endParaRPr lang="en-US" altLang="zh-CN" sz="2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2398" y="2876518"/>
            <a:ext cx="59766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defRPr/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天 天</a:t>
            </a:r>
            <a:r>
              <a:rPr lang="zh-CN" altLang="en-US" sz="3200" b="1" spc="600" dirty="0">
                <a:latin typeface="楷体" pitchFamily="49" charset="-122"/>
                <a:ea typeface="楷体" pitchFamily="49" charset="-122"/>
              </a:rPr>
              <a:t>起得</a:t>
            </a: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早，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  <a:p>
            <a:pPr>
              <a:defRPr/>
            </a:pPr>
            <a:endParaRPr lang="en-US" altLang="zh-CN" sz="3200" b="1" spc="600" dirty="0">
              <a:latin typeface="楷体" pitchFamily="49" charset="-122"/>
              <a:ea typeface="楷体" pitchFamily="49" charset="-122"/>
            </a:endParaRPr>
          </a:p>
          <a:p>
            <a:pPr>
              <a:defRPr/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陪我 去学校。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199" y="1051913"/>
            <a:ext cx="2304256" cy="2773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21"/>
          <p:cNvGrpSpPr/>
          <p:nvPr/>
        </p:nvGrpSpPr>
        <p:grpSpPr>
          <a:xfrm>
            <a:off x="3707904" y="3834719"/>
            <a:ext cx="5036871" cy="937213"/>
            <a:chOff x="3804734" y="2081692"/>
            <a:chExt cx="5036871" cy="1068951"/>
          </a:xfrm>
        </p:grpSpPr>
        <p:sp>
          <p:nvSpPr>
            <p:cNvPr id="23" name="流程图: 可选过程 22"/>
            <p:cNvSpPr/>
            <p:nvPr/>
          </p:nvSpPr>
          <p:spPr>
            <a:xfrm>
              <a:off x="3831867" y="2549695"/>
              <a:ext cx="5009738" cy="600948"/>
            </a:xfrm>
            <a:prstGeom prst="flowChartAlternateProcess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dirty="0" smtClean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“</a:t>
              </a:r>
              <a:r>
                <a:rPr lang="zh-CN" altLang="en-US" sz="2800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得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”</a:t>
              </a:r>
              <a:r>
                <a:rPr lang="zh-CN" altLang="en-US" sz="2800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要读得轻而短，不拖音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。</a:t>
              </a:r>
              <a:endParaRPr lang="zh-CN" altLang="en-US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=""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51707" y1="88095" x2="51707" y2="88095"/>
                          <a14:foregroundMark x1="39024" y1="89881" x2="39024" y2="89881"/>
                          <a14:foregroundMark x1="25854" y1="84524" x2="25854" y2="8452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4734" y="2081692"/>
              <a:ext cx="638207" cy="5228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20063142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16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9"/>
          <p:cNvSpPr>
            <a:spLocks noChangeArrowheads="1"/>
          </p:cNvSpPr>
          <p:nvPr/>
        </p:nvSpPr>
        <p:spPr bwMode="auto">
          <a:xfrm>
            <a:off x="428596" y="526809"/>
            <a:ext cx="8175852" cy="1036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下面这两个生字笔画较少，我们可以用书空的方式来记忆。</a:t>
            </a:r>
            <a:endParaRPr lang="en-US" altLang="zh-CN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矩形 9"/>
          <p:cNvSpPr>
            <a:spLocks noChangeArrowheads="1"/>
          </p:cNvSpPr>
          <p:nvPr/>
        </p:nvSpPr>
        <p:spPr bwMode="auto">
          <a:xfrm>
            <a:off x="2526128" y="2550513"/>
            <a:ext cx="1000132" cy="1159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dirty="0" smtClean="0">
                <a:latin typeface="楷体" pitchFamily="49" charset="-122"/>
                <a:ea typeface="楷体" pitchFamily="49" charset="-122"/>
              </a:rPr>
              <a:t>刀</a:t>
            </a:r>
            <a:endParaRPr lang="en-US" altLang="zh-CN" sz="7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>
            <a:off x="5156044" y="2550513"/>
            <a:ext cx="1000132" cy="1159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dirty="0" smtClean="0">
                <a:latin typeface="楷体" pitchFamily="49" charset="-122"/>
                <a:ea typeface="楷体" pitchFamily="49" charset="-122"/>
              </a:rPr>
              <a:t>尺</a:t>
            </a:r>
            <a:endParaRPr lang="en-US" altLang="zh-CN" sz="7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19672" y="2233011"/>
            <a:ext cx="5472608" cy="1749865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08575" y="1995686"/>
            <a:ext cx="1583505" cy="504056"/>
            <a:chOff x="6588895" y="717423"/>
            <a:chExt cx="1583505" cy="504056"/>
          </a:xfrm>
        </p:grpSpPr>
        <p:sp>
          <p:nvSpPr>
            <p:cNvPr id="17" name="椭圆 16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20" name="TextBox 11">
                <a:hlinkClick r:id="rId2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25662211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9"/>
          <p:cNvSpPr>
            <a:spLocks noChangeArrowheads="1"/>
          </p:cNvSpPr>
          <p:nvPr/>
        </p:nvSpPr>
        <p:spPr bwMode="auto">
          <a:xfrm>
            <a:off x="251520" y="422362"/>
            <a:ext cx="6567375" cy="66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大声读出图片上的三个字。</a:t>
            </a:r>
            <a:endParaRPr lang="en-US" altLang="zh-CN" sz="4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矩形 9"/>
          <p:cNvSpPr>
            <a:spLocks noChangeArrowheads="1"/>
          </p:cNvSpPr>
          <p:nvPr/>
        </p:nvSpPr>
        <p:spPr bwMode="auto">
          <a:xfrm>
            <a:off x="5652120" y="1648159"/>
            <a:ext cx="712100" cy="1067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dirty="0" smtClean="0">
                <a:latin typeface="楷体" pitchFamily="49" charset="-122"/>
                <a:ea typeface="楷体" pitchFamily="49" charset="-122"/>
              </a:rPr>
              <a:t>作</a:t>
            </a:r>
            <a:endParaRPr lang="en-US" altLang="zh-CN" sz="6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矩形 9"/>
          <p:cNvSpPr>
            <a:spLocks noChangeArrowheads="1"/>
          </p:cNvSpPr>
          <p:nvPr/>
        </p:nvSpPr>
        <p:spPr bwMode="auto">
          <a:xfrm>
            <a:off x="611560" y="3507854"/>
            <a:ext cx="7632848" cy="913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latin typeface="宋体" pitchFamily="2" charset="-122"/>
              </a:rPr>
              <a:t>    观察“作”字，你会发现：这个字是左右结构，它的偏旁叫什么，我们一起来学习一下吧！</a:t>
            </a:r>
            <a:endParaRPr lang="en-US" altLang="zh-CN" sz="2800" dirty="0">
              <a:latin typeface="宋体" pitchFamily="2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89453"/>
            <a:ext cx="2384740" cy="2184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4644008" y="1449710"/>
            <a:ext cx="3168352" cy="1554088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012160" y="1197682"/>
            <a:ext cx="1583505" cy="504056"/>
            <a:chOff x="6588895" y="717423"/>
            <a:chExt cx="1583505" cy="504056"/>
          </a:xfrm>
        </p:grpSpPr>
        <p:sp>
          <p:nvSpPr>
            <p:cNvPr id="14" name="椭圆 13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16" name="TextBox 11">
                <a:hlinkClick r:id="rId3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4" name="椭圆 3"/>
          <p:cNvSpPr/>
          <p:nvPr/>
        </p:nvSpPr>
        <p:spPr>
          <a:xfrm>
            <a:off x="1691680" y="1265697"/>
            <a:ext cx="1440160" cy="116203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662211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5" grpId="0"/>
      <p:bldP spid="12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DB289B90-AAEA-4F25-9B09-17A0BCCB98F0}"/>
              </a:ext>
            </a:extLst>
          </p:cNvPr>
          <p:cNvSpPr/>
          <p:nvPr/>
        </p:nvSpPr>
        <p:spPr>
          <a:xfrm>
            <a:off x="323528" y="1563638"/>
            <a:ext cx="1586609" cy="64767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3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单人旁</a:t>
            </a:r>
            <a:endParaRPr lang="zh-CN" altLang="en-US" sz="33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76056" y="1563638"/>
            <a:ext cx="381642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第一笔是撇，第二笔是竖。在左边，一般偏窄。竖是垂露竖，要写得挺直有力。</a:t>
            </a:r>
            <a:endParaRPr lang="zh-CN" altLang="en-US" sz="26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225421" y="3064773"/>
            <a:ext cx="32403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latin typeface="宋体" pitchFamily="2" charset="-122"/>
                <a:ea typeface="宋体" pitchFamily="2" charset="-122"/>
              </a:rPr>
              <a:t>“亻”表示人或动作。</a:t>
            </a:r>
            <a:endParaRPr lang="zh-CN" altLang="en-US" sz="26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771800" y="3931191"/>
            <a:ext cx="1296144" cy="49244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latin typeface="黑体" pitchFamily="49" charset="-122"/>
                <a:ea typeface="黑体" pitchFamily="49" charset="-122"/>
              </a:rPr>
              <a:t>示例字</a:t>
            </a:r>
            <a:endParaRPr lang="zh-CN" altLang="en-US" sz="2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292080" y="3723878"/>
            <a:ext cx="36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  你  他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7" name="流程图: 决策 46"/>
          <p:cNvSpPr/>
          <p:nvPr/>
        </p:nvSpPr>
        <p:spPr>
          <a:xfrm>
            <a:off x="1979712" y="1480017"/>
            <a:ext cx="3024336" cy="612648"/>
          </a:xfrm>
          <a:prstGeom prst="flowChartDecision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dirty="0" smtClean="0">
                <a:solidFill>
                  <a:srgbClr val="FF0000"/>
                </a:solidFill>
              </a:rPr>
              <a:t>读写要领</a:t>
            </a:r>
            <a:endParaRPr lang="zh-CN" altLang="en-US" sz="2600" dirty="0">
              <a:solidFill>
                <a:srgbClr val="FF0000"/>
              </a:solidFill>
            </a:endParaRPr>
          </a:p>
        </p:txBody>
      </p:sp>
      <p:sp>
        <p:nvSpPr>
          <p:cNvPr id="49" name="流程图: 决策 48"/>
          <p:cNvSpPr/>
          <p:nvPr/>
        </p:nvSpPr>
        <p:spPr>
          <a:xfrm>
            <a:off x="1979712" y="2823198"/>
            <a:ext cx="3024336" cy="612648"/>
          </a:xfrm>
          <a:prstGeom prst="flowChartDecision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dirty="0" smtClean="0">
                <a:solidFill>
                  <a:srgbClr val="FF0000"/>
                </a:solidFill>
              </a:rPr>
              <a:t>记住偏旁</a:t>
            </a:r>
            <a:endParaRPr lang="zh-CN" altLang="en-US" sz="2600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9431" y="2427734"/>
            <a:ext cx="121539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亻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558113" y="289784"/>
            <a:ext cx="410581" cy="377666"/>
            <a:chOff x="631825" y="5181600"/>
            <a:chExt cx="1554163" cy="1552575"/>
          </a:xfrm>
        </p:grpSpPr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968218" y="195486"/>
            <a:ext cx="2034715" cy="55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偏旁学习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79512" y="969451"/>
            <a:ext cx="8784976" cy="3686285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876256" y="717423"/>
            <a:ext cx="1583505" cy="504056"/>
            <a:chOff x="6588895" y="717423"/>
            <a:chExt cx="1583505" cy="504056"/>
          </a:xfrm>
        </p:grpSpPr>
        <p:sp>
          <p:nvSpPr>
            <p:cNvPr id="50" name="椭圆 49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54" name="TextBox 11">
                <a:hlinkClick r:id="rId2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2392114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8" grpId="0"/>
      <p:bldP spid="51" grpId="0" animBg="1"/>
      <p:bldP spid="52" grpId="0"/>
      <p:bldP spid="47" grpId="0" animBg="1"/>
      <p:bldP spid="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331640" y="1707654"/>
            <a:ext cx="4464496" cy="1800200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1779662"/>
            <a:ext cx="6840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小 书 包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87824" y="1995686"/>
            <a:ext cx="1123395" cy="1035407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915816" y="1131590"/>
            <a:ext cx="11144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shū</a:t>
            </a:r>
            <a:endParaRPr lang="en-US" altLang="zh-CN" sz="36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283968" y="1131590"/>
            <a:ext cx="11144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bāo</a:t>
            </a:r>
            <a:endParaRPr lang="en-US" altLang="zh-CN" sz="36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43608" y="3363838"/>
            <a:ext cx="71785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71600" y="915566"/>
            <a:ext cx="1583505" cy="504056"/>
            <a:chOff x="6588895" y="717423"/>
            <a:chExt cx="1583505" cy="504056"/>
          </a:xfrm>
        </p:grpSpPr>
        <p:sp>
          <p:nvSpPr>
            <p:cNvPr id="24" name="椭圆 23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804919" y="717423"/>
              <a:ext cx="1121491" cy="438582"/>
              <a:chOff x="6490136" y="843558"/>
              <a:chExt cx="1121491" cy="438582"/>
            </a:xfrm>
          </p:grpSpPr>
          <p:sp>
            <p:nvSpPr>
              <p:cNvPr id="26" name="TextBox 11">
                <a:hlinkClick r:id="rId2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490136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  <p:pic>
        <p:nvPicPr>
          <p:cNvPr id="39938" name="Picture 2" descr="ä¹¦åå¾ç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1635646"/>
            <a:ext cx="2016224" cy="17817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2038523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/>
      <p:bldP spid="15" grpId="1"/>
      <p:bldP spid="16" grpId="0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251520" y="341243"/>
            <a:ext cx="4948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自由读这些词语。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33356" y="1074098"/>
            <a:ext cx="4714908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n w="18000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橡皮   尺子   作业本</a:t>
            </a:r>
            <a:endParaRPr lang="en-US" altLang="zh-CN" sz="3200" b="1" dirty="0" smtClean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ctr"/>
            <a:endParaRPr lang="en-US" altLang="zh-CN" sz="3200" b="1" dirty="0" smtClean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3200" b="1" dirty="0" smtClean="0">
                <a:ln w="18000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笔袋   铅笔   转笔刀</a:t>
            </a:r>
            <a:endParaRPr lang="zh-CN" altLang="en-US" sz="3200" b="1" dirty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2931790"/>
            <a:ext cx="7959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这些小宝贝有一个共同的名字，谁知道？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25558" y="3723878"/>
            <a:ext cx="1050671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文具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99837" y="3723878"/>
            <a:ext cx="1986742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学习用品</a:t>
            </a:r>
            <a:endParaRPr lang="zh-CN" altLang="en-US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39953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C:\Users\Administrator\AppData\Roaming\Tencent\Users\56229019\QQ\WinTemp\RichOle\D%}1O7WG3)%`J91}}{TG.png"/>
          <p:cNvSpPr>
            <a:spLocks noChangeAspect="1" noChangeArrowheads="1"/>
          </p:cNvSpPr>
          <p:nvPr/>
        </p:nvSpPr>
        <p:spPr bwMode="auto">
          <a:xfrm>
            <a:off x="0" y="48"/>
            <a:ext cx="228636" cy="2286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90" tIns="34295" rIns="68590" bIns="34295" numCol="1" anchor="t" anchorCtr="0" compatLnSpc="1"/>
          <a:lstStyle/>
          <a:p>
            <a:endParaRPr lang="zh-CN" altLang="en-US" sz="135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56588" y="435056"/>
            <a:ext cx="8319868" cy="1344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我们现在已经认识了这些文具朋友的名字，它们高兴的排成了两条队伍等着我们去检阅呢？看一看，这两条队伍，你喜欢哪一条？为什么？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9"/>
          <p:cNvSpPr>
            <a:spLocks noChangeArrowheads="1"/>
          </p:cNvSpPr>
          <p:nvPr/>
        </p:nvSpPr>
        <p:spPr bwMode="auto">
          <a:xfrm>
            <a:off x="357728" y="2551433"/>
            <a:ext cx="1571636" cy="421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latin typeface="宋体" pitchFamily="2" charset="-122"/>
              </a:rPr>
              <a:t>1</a:t>
            </a:r>
            <a:r>
              <a:rPr lang="zh-CN" altLang="en-US" sz="2400" b="1" dirty="0" smtClean="0">
                <a:latin typeface="宋体" pitchFamily="2" charset="-122"/>
              </a:rPr>
              <a:t>号队伍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17" name="矩形 9"/>
          <p:cNvSpPr>
            <a:spLocks noChangeArrowheads="1"/>
          </p:cNvSpPr>
          <p:nvPr/>
        </p:nvSpPr>
        <p:spPr bwMode="auto">
          <a:xfrm>
            <a:off x="1547664" y="2122805"/>
            <a:ext cx="3000396" cy="11599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xtLst/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橡皮尺子作业本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ctr" eaLnBrk="1" hangingPunct="1"/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ctr" eaLnBrk="1" hangingPunct="1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笔袋铅笔转笔刀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4656548" y="2551433"/>
            <a:ext cx="1571636" cy="421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latin typeface="宋体" pitchFamily="2" charset="-122"/>
              </a:rPr>
              <a:t>2</a:t>
            </a:r>
            <a:r>
              <a:rPr lang="zh-CN" altLang="en-US" sz="2400" b="1" dirty="0" smtClean="0">
                <a:latin typeface="宋体" pitchFamily="2" charset="-122"/>
              </a:rPr>
              <a:t>号队伍</a:t>
            </a:r>
            <a:endParaRPr lang="en-US" altLang="zh-CN" sz="2400" b="1" dirty="0">
              <a:latin typeface="宋体" pitchFamily="2" charset="-122"/>
            </a:endParaRPr>
          </a:p>
        </p:txBody>
      </p:sp>
      <p:sp>
        <p:nvSpPr>
          <p:cNvPr id="21" name="矩形 9"/>
          <p:cNvSpPr>
            <a:spLocks noChangeArrowheads="1"/>
          </p:cNvSpPr>
          <p:nvPr/>
        </p:nvSpPr>
        <p:spPr bwMode="auto">
          <a:xfrm>
            <a:off x="5858454" y="2134212"/>
            <a:ext cx="3000396" cy="11599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xtLst/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橡皮  尺子  作业本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ctr" eaLnBrk="1" hangingPunct="1"/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ctr" eaLnBrk="1" hangingPunct="1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笔袋  铅笔  转笔刀</a:t>
            </a:r>
            <a:endParaRPr lang="en-US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75208" y="3438168"/>
            <a:ext cx="3070071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词语</a:t>
            </a:r>
            <a:r>
              <a:rPr lang="zh-CN" altLang="en-US" sz="25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之间挨得太紧了</a:t>
            </a:r>
            <a:endParaRPr lang="zh-CN" altLang="en-US" sz="25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71013" y="3438168"/>
            <a:ext cx="326548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每个</a:t>
            </a:r>
            <a:r>
              <a:rPr lang="zh-CN" altLang="en-US" sz="25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词语之间空一格，看着舒服</a:t>
            </a:r>
            <a:r>
              <a:rPr lang="zh-CN" altLang="en-US" sz="2500" dirty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5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矩形 9"/>
          <p:cNvSpPr>
            <a:spLocks noChangeArrowheads="1"/>
          </p:cNvSpPr>
          <p:nvPr/>
        </p:nvSpPr>
        <p:spPr bwMode="auto">
          <a:xfrm rot="398363">
            <a:off x="727410" y="1765120"/>
            <a:ext cx="7988231" cy="18986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xtLst/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 smtClean="0">
                <a:latin typeface="宋体" pitchFamily="2" charset="-122"/>
              </a:rPr>
              <a:t>    小朋友，我们读词语的时候要在空格处停一停，听起来才会很舒服。</a:t>
            </a:r>
            <a:endParaRPr lang="en-US" altLang="zh-CN" sz="4000" dirty="0">
              <a:latin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20" grpId="0"/>
      <p:bldP spid="21" grpId="0" animBg="1"/>
      <p:bldP spid="2" grpId="0"/>
      <p:bldP spid="9" grpId="0"/>
      <p:bldP spid="11" grpId="0" animBg="1"/>
      <p:bldP spid="11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6"/>
          <p:cNvSpPr txBox="1"/>
          <p:nvPr/>
        </p:nvSpPr>
        <p:spPr>
          <a:xfrm>
            <a:off x="430876" y="428610"/>
            <a:ext cx="7885540" cy="60939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本课的最后，我们一起来学习两个生字的书写吧！</a:t>
            </a:r>
            <a:endParaRPr lang="zh-CN" altLang="en-US" sz="2700" dirty="0"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</p:txBody>
      </p:sp>
      <p:pic>
        <p:nvPicPr>
          <p:cNvPr id="30" name="图片 5">
            <a:extLst>
              <a:ext uri="{FF2B5EF4-FFF2-40B4-BE49-F238E27FC236}">
                <a16:creationId xmlns="" xmlns:a16="http://schemas.microsoft.com/office/drawing/2014/main" id="{0CFFAB6D-6298-4DC6-85D1-DC7AAA9F7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267" y="1563638"/>
            <a:ext cx="2360613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WordArt 26"/>
          <p:cNvSpPr>
            <a:spLocks noChangeArrowheads="1" noChangeShapeType="1" noTextEdit="1"/>
          </p:cNvSpPr>
          <p:nvPr/>
        </p:nvSpPr>
        <p:spPr bwMode="auto">
          <a:xfrm rot="5400000">
            <a:off x="1543434" y="1903448"/>
            <a:ext cx="1655842" cy="1673260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>
              <a:buNone/>
            </a:pPr>
            <a:r>
              <a:rPr lang="zh-CN" altLang="en-US" sz="6600" kern="10" spc="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</a:rPr>
              <a:t>书</a:t>
            </a:r>
            <a:endParaRPr lang="zh-CN" altLang="en-US" sz="6600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Freeform 8"/>
          <p:cNvSpPr>
            <a:spLocks/>
          </p:cNvSpPr>
          <p:nvPr/>
        </p:nvSpPr>
        <p:spPr bwMode="auto">
          <a:xfrm>
            <a:off x="2165267" y="1928450"/>
            <a:ext cx="236538" cy="1635125"/>
          </a:xfrm>
          <a:custGeom>
            <a:avLst/>
            <a:gdLst>
              <a:gd name="T0" fmla="*/ 83 w 149"/>
              <a:gd name="T1" fmla="*/ 14 h 1030"/>
              <a:gd name="T2" fmla="*/ 111 w 149"/>
              <a:gd name="T3" fmla="*/ 21 h 1030"/>
              <a:gd name="T4" fmla="*/ 131 w 149"/>
              <a:gd name="T5" fmla="*/ 28 h 1030"/>
              <a:gd name="T6" fmla="*/ 142 w 149"/>
              <a:gd name="T7" fmla="*/ 38 h 1030"/>
              <a:gd name="T8" fmla="*/ 149 w 149"/>
              <a:gd name="T9" fmla="*/ 45 h 1030"/>
              <a:gd name="T10" fmla="*/ 149 w 149"/>
              <a:gd name="T11" fmla="*/ 59 h 1030"/>
              <a:gd name="T12" fmla="*/ 142 w 149"/>
              <a:gd name="T13" fmla="*/ 73 h 1030"/>
              <a:gd name="T14" fmla="*/ 138 w 149"/>
              <a:gd name="T15" fmla="*/ 83 h 1030"/>
              <a:gd name="T16" fmla="*/ 135 w 149"/>
              <a:gd name="T17" fmla="*/ 101 h 1030"/>
              <a:gd name="T18" fmla="*/ 131 w 149"/>
              <a:gd name="T19" fmla="*/ 132 h 1030"/>
              <a:gd name="T20" fmla="*/ 128 w 149"/>
              <a:gd name="T21" fmla="*/ 170 h 1030"/>
              <a:gd name="T22" fmla="*/ 128 w 149"/>
              <a:gd name="T23" fmla="*/ 215 h 1030"/>
              <a:gd name="T24" fmla="*/ 128 w 149"/>
              <a:gd name="T25" fmla="*/ 273 h 1030"/>
              <a:gd name="T26" fmla="*/ 128 w 149"/>
              <a:gd name="T27" fmla="*/ 342 h 1030"/>
              <a:gd name="T28" fmla="*/ 131 w 149"/>
              <a:gd name="T29" fmla="*/ 418 h 1030"/>
              <a:gd name="T30" fmla="*/ 131 w 149"/>
              <a:gd name="T31" fmla="*/ 498 h 1030"/>
              <a:gd name="T32" fmla="*/ 131 w 149"/>
              <a:gd name="T33" fmla="*/ 567 h 1030"/>
              <a:gd name="T34" fmla="*/ 128 w 149"/>
              <a:gd name="T35" fmla="*/ 629 h 1030"/>
              <a:gd name="T36" fmla="*/ 128 w 149"/>
              <a:gd name="T37" fmla="*/ 685 h 1030"/>
              <a:gd name="T38" fmla="*/ 128 w 149"/>
              <a:gd name="T39" fmla="*/ 733 h 1030"/>
              <a:gd name="T40" fmla="*/ 128 w 149"/>
              <a:gd name="T41" fmla="*/ 771 h 1030"/>
              <a:gd name="T42" fmla="*/ 128 w 149"/>
              <a:gd name="T43" fmla="*/ 805 h 1030"/>
              <a:gd name="T44" fmla="*/ 124 w 149"/>
              <a:gd name="T45" fmla="*/ 830 h 1030"/>
              <a:gd name="T46" fmla="*/ 118 w 149"/>
              <a:gd name="T47" fmla="*/ 909 h 1030"/>
              <a:gd name="T48" fmla="*/ 107 w 149"/>
              <a:gd name="T49" fmla="*/ 975 h 1030"/>
              <a:gd name="T50" fmla="*/ 104 w 149"/>
              <a:gd name="T51" fmla="*/ 999 h 1030"/>
              <a:gd name="T52" fmla="*/ 97 w 149"/>
              <a:gd name="T53" fmla="*/ 1016 h 1030"/>
              <a:gd name="T54" fmla="*/ 93 w 149"/>
              <a:gd name="T55" fmla="*/ 1027 h 1030"/>
              <a:gd name="T56" fmla="*/ 86 w 149"/>
              <a:gd name="T57" fmla="*/ 1030 h 1030"/>
              <a:gd name="T58" fmla="*/ 83 w 149"/>
              <a:gd name="T59" fmla="*/ 1027 h 1030"/>
              <a:gd name="T60" fmla="*/ 76 w 149"/>
              <a:gd name="T61" fmla="*/ 1020 h 1030"/>
              <a:gd name="T62" fmla="*/ 69 w 149"/>
              <a:gd name="T63" fmla="*/ 1006 h 1030"/>
              <a:gd name="T64" fmla="*/ 66 w 149"/>
              <a:gd name="T65" fmla="*/ 985 h 1030"/>
              <a:gd name="T66" fmla="*/ 62 w 149"/>
              <a:gd name="T67" fmla="*/ 961 h 1030"/>
              <a:gd name="T68" fmla="*/ 59 w 149"/>
              <a:gd name="T69" fmla="*/ 933 h 1030"/>
              <a:gd name="T70" fmla="*/ 55 w 149"/>
              <a:gd name="T71" fmla="*/ 899 h 1030"/>
              <a:gd name="T72" fmla="*/ 55 w 149"/>
              <a:gd name="T73" fmla="*/ 861 h 1030"/>
              <a:gd name="T74" fmla="*/ 52 w 149"/>
              <a:gd name="T75" fmla="*/ 837 h 1030"/>
              <a:gd name="T76" fmla="*/ 52 w 149"/>
              <a:gd name="T77" fmla="*/ 805 h 1030"/>
              <a:gd name="T78" fmla="*/ 52 w 149"/>
              <a:gd name="T79" fmla="*/ 764 h 1030"/>
              <a:gd name="T80" fmla="*/ 48 w 149"/>
              <a:gd name="T81" fmla="*/ 712 h 1030"/>
              <a:gd name="T82" fmla="*/ 48 w 149"/>
              <a:gd name="T83" fmla="*/ 653 h 1030"/>
              <a:gd name="T84" fmla="*/ 48 w 149"/>
              <a:gd name="T85" fmla="*/ 584 h 1030"/>
              <a:gd name="T86" fmla="*/ 48 w 149"/>
              <a:gd name="T87" fmla="*/ 505 h 1030"/>
              <a:gd name="T88" fmla="*/ 48 w 149"/>
              <a:gd name="T89" fmla="*/ 418 h 1030"/>
              <a:gd name="T90" fmla="*/ 48 w 149"/>
              <a:gd name="T91" fmla="*/ 332 h 1030"/>
              <a:gd name="T92" fmla="*/ 45 w 149"/>
              <a:gd name="T93" fmla="*/ 256 h 1030"/>
              <a:gd name="T94" fmla="*/ 41 w 149"/>
              <a:gd name="T95" fmla="*/ 194 h 1030"/>
              <a:gd name="T96" fmla="*/ 41 w 149"/>
              <a:gd name="T97" fmla="*/ 139 h 1030"/>
              <a:gd name="T98" fmla="*/ 38 w 149"/>
              <a:gd name="T99" fmla="*/ 97 h 1030"/>
              <a:gd name="T100" fmla="*/ 31 w 149"/>
              <a:gd name="T101" fmla="*/ 66 h 1030"/>
              <a:gd name="T102" fmla="*/ 28 w 149"/>
              <a:gd name="T103" fmla="*/ 45 h 1030"/>
              <a:gd name="T104" fmla="*/ 21 w 149"/>
              <a:gd name="T105" fmla="*/ 35 h 1030"/>
              <a:gd name="T106" fmla="*/ 14 w 149"/>
              <a:gd name="T107" fmla="*/ 28 h 1030"/>
              <a:gd name="T108" fmla="*/ 7 w 149"/>
              <a:gd name="T109" fmla="*/ 21 h 1030"/>
              <a:gd name="T110" fmla="*/ 0 w 149"/>
              <a:gd name="T111" fmla="*/ 7 h 1030"/>
              <a:gd name="T112" fmla="*/ 3 w 149"/>
              <a:gd name="T113" fmla="*/ 4 h 1030"/>
              <a:gd name="T114" fmla="*/ 17 w 149"/>
              <a:gd name="T115" fmla="*/ 0 h 1030"/>
              <a:gd name="T116" fmla="*/ 38 w 149"/>
              <a:gd name="T117" fmla="*/ 4 h 1030"/>
              <a:gd name="T118" fmla="*/ 66 w 149"/>
              <a:gd name="T119" fmla="*/ 11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9" h="1030">
                <a:moveTo>
                  <a:pt x="66" y="11"/>
                </a:moveTo>
                <a:lnTo>
                  <a:pt x="83" y="14"/>
                </a:lnTo>
                <a:lnTo>
                  <a:pt x="97" y="18"/>
                </a:lnTo>
                <a:lnTo>
                  <a:pt x="111" y="21"/>
                </a:lnTo>
                <a:lnTo>
                  <a:pt x="121" y="25"/>
                </a:lnTo>
                <a:lnTo>
                  <a:pt x="131" y="28"/>
                </a:lnTo>
                <a:lnTo>
                  <a:pt x="138" y="31"/>
                </a:lnTo>
                <a:lnTo>
                  <a:pt x="142" y="38"/>
                </a:lnTo>
                <a:lnTo>
                  <a:pt x="145" y="42"/>
                </a:lnTo>
                <a:lnTo>
                  <a:pt x="149" y="45"/>
                </a:lnTo>
                <a:lnTo>
                  <a:pt x="149" y="52"/>
                </a:lnTo>
                <a:lnTo>
                  <a:pt x="149" y="59"/>
                </a:lnTo>
                <a:lnTo>
                  <a:pt x="145" y="66"/>
                </a:lnTo>
                <a:lnTo>
                  <a:pt x="142" y="73"/>
                </a:lnTo>
                <a:lnTo>
                  <a:pt x="138" y="76"/>
                </a:lnTo>
                <a:lnTo>
                  <a:pt x="138" y="83"/>
                </a:lnTo>
                <a:lnTo>
                  <a:pt x="135" y="90"/>
                </a:lnTo>
                <a:lnTo>
                  <a:pt x="135" y="101"/>
                </a:lnTo>
                <a:lnTo>
                  <a:pt x="131" y="114"/>
                </a:lnTo>
                <a:lnTo>
                  <a:pt x="131" y="132"/>
                </a:lnTo>
                <a:lnTo>
                  <a:pt x="131" y="149"/>
                </a:lnTo>
                <a:lnTo>
                  <a:pt x="128" y="170"/>
                </a:lnTo>
                <a:lnTo>
                  <a:pt x="128" y="190"/>
                </a:lnTo>
                <a:lnTo>
                  <a:pt x="128" y="215"/>
                </a:lnTo>
                <a:lnTo>
                  <a:pt x="128" y="242"/>
                </a:lnTo>
                <a:lnTo>
                  <a:pt x="128" y="273"/>
                </a:lnTo>
                <a:lnTo>
                  <a:pt x="128" y="304"/>
                </a:lnTo>
                <a:lnTo>
                  <a:pt x="128" y="342"/>
                </a:lnTo>
                <a:lnTo>
                  <a:pt x="128" y="377"/>
                </a:lnTo>
                <a:lnTo>
                  <a:pt x="131" y="418"/>
                </a:lnTo>
                <a:lnTo>
                  <a:pt x="131" y="456"/>
                </a:lnTo>
                <a:lnTo>
                  <a:pt x="131" y="498"/>
                </a:lnTo>
                <a:lnTo>
                  <a:pt x="131" y="533"/>
                </a:lnTo>
                <a:lnTo>
                  <a:pt x="131" y="567"/>
                </a:lnTo>
                <a:lnTo>
                  <a:pt x="131" y="598"/>
                </a:lnTo>
                <a:lnTo>
                  <a:pt x="128" y="629"/>
                </a:lnTo>
                <a:lnTo>
                  <a:pt x="128" y="657"/>
                </a:lnTo>
                <a:lnTo>
                  <a:pt x="128" y="685"/>
                </a:lnTo>
                <a:lnTo>
                  <a:pt x="128" y="709"/>
                </a:lnTo>
                <a:lnTo>
                  <a:pt x="128" y="733"/>
                </a:lnTo>
                <a:lnTo>
                  <a:pt x="128" y="754"/>
                </a:lnTo>
                <a:lnTo>
                  <a:pt x="128" y="771"/>
                </a:lnTo>
                <a:lnTo>
                  <a:pt x="128" y="788"/>
                </a:lnTo>
                <a:lnTo>
                  <a:pt x="128" y="805"/>
                </a:lnTo>
                <a:lnTo>
                  <a:pt x="124" y="819"/>
                </a:lnTo>
                <a:lnTo>
                  <a:pt x="124" y="830"/>
                </a:lnTo>
                <a:lnTo>
                  <a:pt x="121" y="871"/>
                </a:lnTo>
                <a:lnTo>
                  <a:pt x="118" y="909"/>
                </a:lnTo>
                <a:lnTo>
                  <a:pt x="114" y="944"/>
                </a:lnTo>
                <a:lnTo>
                  <a:pt x="107" y="975"/>
                </a:lnTo>
                <a:lnTo>
                  <a:pt x="107" y="989"/>
                </a:lnTo>
                <a:lnTo>
                  <a:pt x="104" y="999"/>
                </a:lnTo>
                <a:lnTo>
                  <a:pt x="100" y="1009"/>
                </a:lnTo>
                <a:lnTo>
                  <a:pt x="97" y="1016"/>
                </a:lnTo>
                <a:lnTo>
                  <a:pt x="93" y="1023"/>
                </a:lnTo>
                <a:lnTo>
                  <a:pt x="93" y="1027"/>
                </a:lnTo>
                <a:lnTo>
                  <a:pt x="90" y="1030"/>
                </a:lnTo>
                <a:lnTo>
                  <a:pt x="86" y="1030"/>
                </a:lnTo>
                <a:lnTo>
                  <a:pt x="83" y="1030"/>
                </a:lnTo>
                <a:lnTo>
                  <a:pt x="83" y="1027"/>
                </a:lnTo>
                <a:lnTo>
                  <a:pt x="80" y="1023"/>
                </a:lnTo>
                <a:lnTo>
                  <a:pt x="76" y="1020"/>
                </a:lnTo>
                <a:lnTo>
                  <a:pt x="73" y="1013"/>
                </a:lnTo>
                <a:lnTo>
                  <a:pt x="69" y="1006"/>
                </a:lnTo>
                <a:lnTo>
                  <a:pt x="69" y="999"/>
                </a:lnTo>
                <a:lnTo>
                  <a:pt x="66" y="985"/>
                </a:lnTo>
                <a:lnTo>
                  <a:pt x="62" y="975"/>
                </a:lnTo>
                <a:lnTo>
                  <a:pt x="62" y="961"/>
                </a:lnTo>
                <a:lnTo>
                  <a:pt x="59" y="947"/>
                </a:lnTo>
                <a:lnTo>
                  <a:pt x="59" y="933"/>
                </a:lnTo>
                <a:lnTo>
                  <a:pt x="55" y="916"/>
                </a:lnTo>
                <a:lnTo>
                  <a:pt x="55" y="899"/>
                </a:lnTo>
                <a:lnTo>
                  <a:pt x="55" y="878"/>
                </a:lnTo>
                <a:lnTo>
                  <a:pt x="55" y="861"/>
                </a:lnTo>
                <a:lnTo>
                  <a:pt x="55" y="850"/>
                </a:lnTo>
                <a:lnTo>
                  <a:pt x="52" y="837"/>
                </a:lnTo>
                <a:lnTo>
                  <a:pt x="52" y="823"/>
                </a:lnTo>
                <a:lnTo>
                  <a:pt x="52" y="805"/>
                </a:lnTo>
                <a:lnTo>
                  <a:pt x="52" y="785"/>
                </a:lnTo>
                <a:lnTo>
                  <a:pt x="52" y="764"/>
                </a:lnTo>
                <a:lnTo>
                  <a:pt x="52" y="740"/>
                </a:lnTo>
                <a:lnTo>
                  <a:pt x="48" y="712"/>
                </a:lnTo>
                <a:lnTo>
                  <a:pt x="48" y="685"/>
                </a:lnTo>
                <a:lnTo>
                  <a:pt x="48" y="653"/>
                </a:lnTo>
                <a:lnTo>
                  <a:pt x="48" y="619"/>
                </a:lnTo>
                <a:lnTo>
                  <a:pt x="48" y="584"/>
                </a:lnTo>
                <a:lnTo>
                  <a:pt x="48" y="546"/>
                </a:lnTo>
                <a:lnTo>
                  <a:pt x="48" y="505"/>
                </a:lnTo>
                <a:lnTo>
                  <a:pt x="48" y="463"/>
                </a:lnTo>
                <a:lnTo>
                  <a:pt x="48" y="418"/>
                </a:lnTo>
                <a:lnTo>
                  <a:pt x="48" y="374"/>
                </a:lnTo>
                <a:lnTo>
                  <a:pt x="48" y="332"/>
                </a:lnTo>
                <a:lnTo>
                  <a:pt x="45" y="294"/>
                </a:lnTo>
                <a:lnTo>
                  <a:pt x="45" y="256"/>
                </a:lnTo>
                <a:lnTo>
                  <a:pt x="45" y="222"/>
                </a:lnTo>
                <a:lnTo>
                  <a:pt x="41" y="194"/>
                </a:lnTo>
                <a:lnTo>
                  <a:pt x="41" y="163"/>
                </a:lnTo>
                <a:lnTo>
                  <a:pt x="41" y="139"/>
                </a:lnTo>
                <a:lnTo>
                  <a:pt x="38" y="118"/>
                </a:lnTo>
                <a:lnTo>
                  <a:pt x="38" y="97"/>
                </a:lnTo>
                <a:lnTo>
                  <a:pt x="35" y="80"/>
                </a:lnTo>
                <a:lnTo>
                  <a:pt x="31" y="66"/>
                </a:lnTo>
                <a:lnTo>
                  <a:pt x="31" y="52"/>
                </a:lnTo>
                <a:lnTo>
                  <a:pt x="28" y="45"/>
                </a:lnTo>
                <a:lnTo>
                  <a:pt x="24" y="38"/>
                </a:lnTo>
                <a:lnTo>
                  <a:pt x="21" y="35"/>
                </a:lnTo>
                <a:lnTo>
                  <a:pt x="17" y="31"/>
                </a:lnTo>
                <a:lnTo>
                  <a:pt x="14" y="28"/>
                </a:lnTo>
                <a:lnTo>
                  <a:pt x="7" y="25"/>
                </a:lnTo>
                <a:lnTo>
                  <a:pt x="7" y="21"/>
                </a:lnTo>
                <a:lnTo>
                  <a:pt x="3" y="14"/>
                </a:lnTo>
                <a:lnTo>
                  <a:pt x="0" y="7"/>
                </a:lnTo>
                <a:lnTo>
                  <a:pt x="3" y="4"/>
                </a:lnTo>
                <a:lnTo>
                  <a:pt x="3" y="4"/>
                </a:lnTo>
                <a:lnTo>
                  <a:pt x="10" y="0"/>
                </a:lnTo>
                <a:lnTo>
                  <a:pt x="17" y="0"/>
                </a:lnTo>
                <a:lnTo>
                  <a:pt x="28" y="0"/>
                </a:lnTo>
                <a:lnTo>
                  <a:pt x="38" y="4"/>
                </a:lnTo>
                <a:lnTo>
                  <a:pt x="52" y="7"/>
                </a:lnTo>
                <a:lnTo>
                  <a:pt x="66" y="11"/>
                </a:lnTo>
                <a:lnTo>
                  <a:pt x="66" y="11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0"/>
          <p:cNvSpPr>
            <a:spLocks/>
          </p:cNvSpPr>
          <p:nvPr/>
        </p:nvSpPr>
        <p:spPr bwMode="auto">
          <a:xfrm>
            <a:off x="2786510" y="2089382"/>
            <a:ext cx="334963" cy="214312"/>
          </a:xfrm>
          <a:custGeom>
            <a:avLst/>
            <a:gdLst>
              <a:gd name="T0" fmla="*/ 0 w 211"/>
              <a:gd name="T1" fmla="*/ 21 h 135"/>
              <a:gd name="T2" fmla="*/ 0 w 211"/>
              <a:gd name="T3" fmla="*/ 18 h 135"/>
              <a:gd name="T4" fmla="*/ 0 w 211"/>
              <a:gd name="T5" fmla="*/ 14 h 135"/>
              <a:gd name="T6" fmla="*/ 0 w 211"/>
              <a:gd name="T7" fmla="*/ 7 h 135"/>
              <a:gd name="T8" fmla="*/ 4 w 211"/>
              <a:gd name="T9" fmla="*/ 4 h 135"/>
              <a:gd name="T10" fmla="*/ 7 w 211"/>
              <a:gd name="T11" fmla="*/ 0 h 135"/>
              <a:gd name="T12" fmla="*/ 11 w 211"/>
              <a:gd name="T13" fmla="*/ 0 h 135"/>
              <a:gd name="T14" fmla="*/ 14 w 211"/>
              <a:gd name="T15" fmla="*/ 0 h 135"/>
              <a:gd name="T16" fmla="*/ 24 w 211"/>
              <a:gd name="T17" fmla="*/ 0 h 135"/>
              <a:gd name="T18" fmla="*/ 28 w 211"/>
              <a:gd name="T19" fmla="*/ 0 h 135"/>
              <a:gd name="T20" fmla="*/ 35 w 211"/>
              <a:gd name="T21" fmla="*/ 0 h 135"/>
              <a:gd name="T22" fmla="*/ 45 w 211"/>
              <a:gd name="T23" fmla="*/ 4 h 135"/>
              <a:gd name="T24" fmla="*/ 55 w 211"/>
              <a:gd name="T25" fmla="*/ 4 h 135"/>
              <a:gd name="T26" fmla="*/ 62 w 211"/>
              <a:gd name="T27" fmla="*/ 7 h 135"/>
              <a:gd name="T28" fmla="*/ 73 w 211"/>
              <a:gd name="T29" fmla="*/ 7 h 135"/>
              <a:gd name="T30" fmla="*/ 83 w 211"/>
              <a:gd name="T31" fmla="*/ 11 h 135"/>
              <a:gd name="T32" fmla="*/ 94 w 211"/>
              <a:gd name="T33" fmla="*/ 11 h 135"/>
              <a:gd name="T34" fmla="*/ 107 w 211"/>
              <a:gd name="T35" fmla="*/ 14 h 135"/>
              <a:gd name="T36" fmla="*/ 132 w 211"/>
              <a:gd name="T37" fmla="*/ 21 h 135"/>
              <a:gd name="T38" fmla="*/ 152 w 211"/>
              <a:gd name="T39" fmla="*/ 28 h 135"/>
              <a:gd name="T40" fmla="*/ 163 w 211"/>
              <a:gd name="T41" fmla="*/ 35 h 135"/>
              <a:gd name="T42" fmla="*/ 170 w 211"/>
              <a:gd name="T43" fmla="*/ 38 h 135"/>
              <a:gd name="T44" fmla="*/ 176 w 211"/>
              <a:gd name="T45" fmla="*/ 45 h 135"/>
              <a:gd name="T46" fmla="*/ 183 w 211"/>
              <a:gd name="T47" fmla="*/ 49 h 135"/>
              <a:gd name="T48" fmla="*/ 194 w 211"/>
              <a:gd name="T49" fmla="*/ 63 h 135"/>
              <a:gd name="T50" fmla="*/ 204 w 211"/>
              <a:gd name="T51" fmla="*/ 73 h 135"/>
              <a:gd name="T52" fmla="*/ 208 w 211"/>
              <a:gd name="T53" fmla="*/ 80 h 135"/>
              <a:gd name="T54" fmla="*/ 208 w 211"/>
              <a:gd name="T55" fmla="*/ 87 h 135"/>
              <a:gd name="T56" fmla="*/ 211 w 211"/>
              <a:gd name="T57" fmla="*/ 90 h 135"/>
              <a:gd name="T58" fmla="*/ 211 w 211"/>
              <a:gd name="T59" fmla="*/ 97 h 135"/>
              <a:gd name="T60" fmla="*/ 211 w 211"/>
              <a:gd name="T61" fmla="*/ 108 h 135"/>
              <a:gd name="T62" fmla="*/ 208 w 211"/>
              <a:gd name="T63" fmla="*/ 118 h 135"/>
              <a:gd name="T64" fmla="*/ 204 w 211"/>
              <a:gd name="T65" fmla="*/ 128 h 135"/>
              <a:gd name="T66" fmla="*/ 201 w 211"/>
              <a:gd name="T67" fmla="*/ 132 h 135"/>
              <a:gd name="T68" fmla="*/ 194 w 211"/>
              <a:gd name="T69" fmla="*/ 135 h 135"/>
              <a:gd name="T70" fmla="*/ 187 w 211"/>
              <a:gd name="T71" fmla="*/ 135 h 135"/>
              <a:gd name="T72" fmla="*/ 176 w 211"/>
              <a:gd name="T73" fmla="*/ 132 h 135"/>
              <a:gd name="T74" fmla="*/ 166 w 211"/>
              <a:gd name="T75" fmla="*/ 128 h 135"/>
              <a:gd name="T76" fmla="*/ 152 w 211"/>
              <a:gd name="T77" fmla="*/ 121 h 135"/>
              <a:gd name="T78" fmla="*/ 138 w 211"/>
              <a:gd name="T79" fmla="*/ 115 h 135"/>
              <a:gd name="T80" fmla="*/ 118 w 211"/>
              <a:gd name="T81" fmla="*/ 101 h 135"/>
              <a:gd name="T82" fmla="*/ 97 w 211"/>
              <a:gd name="T83" fmla="*/ 87 h 135"/>
              <a:gd name="T84" fmla="*/ 76 w 211"/>
              <a:gd name="T85" fmla="*/ 77 h 135"/>
              <a:gd name="T86" fmla="*/ 59 w 211"/>
              <a:gd name="T87" fmla="*/ 63 h 135"/>
              <a:gd name="T88" fmla="*/ 42 w 211"/>
              <a:gd name="T89" fmla="*/ 56 h 135"/>
              <a:gd name="T90" fmla="*/ 28 w 211"/>
              <a:gd name="T91" fmla="*/ 45 h 135"/>
              <a:gd name="T92" fmla="*/ 17 w 211"/>
              <a:gd name="T93" fmla="*/ 38 h 135"/>
              <a:gd name="T94" fmla="*/ 11 w 211"/>
              <a:gd name="T95" fmla="*/ 32 h 135"/>
              <a:gd name="T96" fmla="*/ 4 w 211"/>
              <a:gd name="T97" fmla="*/ 25 h 135"/>
              <a:gd name="T98" fmla="*/ 0 w 211"/>
              <a:gd name="T99" fmla="*/ 21 h 135"/>
              <a:gd name="T100" fmla="*/ 0 w 211"/>
              <a:gd name="T101" fmla="*/ 21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1" h="135">
                <a:moveTo>
                  <a:pt x="0" y="21"/>
                </a:moveTo>
                <a:lnTo>
                  <a:pt x="0" y="18"/>
                </a:lnTo>
                <a:lnTo>
                  <a:pt x="0" y="14"/>
                </a:lnTo>
                <a:lnTo>
                  <a:pt x="0" y="7"/>
                </a:lnTo>
                <a:lnTo>
                  <a:pt x="4" y="4"/>
                </a:lnTo>
                <a:lnTo>
                  <a:pt x="7" y="0"/>
                </a:lnTo>
                <a:lnTo>
                  <a:pt x="11" y="0"/>
                </a:lnTo>
                <a:lnTo>
                  <a:pt x="14" y="0"/>
                </a:lnTo>
                <a:lnTo>
                  <a:pt x="24" y="0"/>
                </a:lnTo>
                <a:lnTo>
                  <a:pt x="28" y="0"/>
                </a:lnTo>
                <a:lnTo>
                  <a:pt x="35" y="0"/>
                </a:lnTo>
                <a:lnTo>
                  <a:pt x="45" y="4"/>
                </a:lnTo>
                <a:lnTo>
                  <a:pt x="55" y="4"/>
                </a:lnTo>
                <a:lnTo>
                  <a:pt x="62" y="7"/>
                </a:lnTo>
                <a:lnTo>
                  <a:pt x="73" y="7"/>
                </a:lnTo>
                <a:lnTo>
                  <a:pt x="83" y="11"/>
                </a:lnTo>
                <a:lnTo>
                  <a:pt x="94" y="11"/>
                </a:lnTo>
                <a:lnTo>
                  <a:pt x="107" y="14"/>
                </a:lnTo>
                <a:lnTo>
                  <a:pt x="132" y="21"/>
                </a:lnTo>
                <a:lnTo>
                  <a:pt x="152" y="28"/>
                </a:lnTo>
                <a:lnTo>
                  <a:pt x="163" y="35"/>
                </a:lnTo>
                <a:lnTo>
                  <a:pt x="170" y="38"/>
                </a:lnTo>
                <a:lnTo>
                  <a:pt x="176" y="45"/>
                </a:lnTo>
                <a:lnTo>
                  <a:pt x="183" y="49"/>
                </a:lnTo>
                <a:lnTo>
                  <a:pt x="194" y="63"/>
                </a:lnTo>
                <a:lnTo>
                  <a:pt x="204" y="73"/>
                </a:lnTo>
                <a:lnTo>
                  <a:pt x="208" y="80"/>
                </a:lnTo>
                <a:lnTo>
                  <a:pt x="208" y="87"/>
                </a:lnTo>
                <a:lnTo>
                  <a:pt x="211" y="90"/>
                </a:lnTo>
                <a:lnTo>
                  <a:pt x="211" y="97"/>
                </a:lnTo>
                <a:lnTo>
                  <a:pt x="211" y="108"/>
                </a:lnTo>
                <a:lnTo>
                  <a:pt x="208" y="118"/>
                </a:lnTo>
                <a:lnTo>
                  <a:pt x="204" y="128"/>
                </a:lnTo>
                <a:lnTo>
                  <a:pt x="201" y="132"/>
                </a:lnTo>
                <a:lnTo>
                  <a:pt x="194" y="135"/>
                </a:lnTo>
                <a:lnTo>
                  <a:pt x="187" y="135"/>
                </a:lnTo>
                <a:lnTo>
                  <a:pt x="176" y="132"/>
                </a:lnTo>
                <a:lnTo>
                  <a:pt x="166" y="128"/>
                </a:lnTo>
                <a:lnTo>
                  <a:pt x="152" y="121"/>
                </a:lnTo>
                <a:lnTo>
                  <a:pt x="138" y="115"/>
                </a:lnTo>
                <a:lnTo>
                  <a:pt x="118" y="101"/>
                </a:lnTo>
                <a:lnTo>
                  <a:pt x="97" y="87"/>
                </a:lnTo>
                <a:lnTo>
                  <a:pt x="76" y="77"/>
                </a:lnTo>
                <a:lnTo>
                  <a:pt x="59" y="63"/>
                </a:lnTo>
                <a:lnTo>
                  <a:pt x="42" y="56"/>
                </a:lnTo>
                <a:lnTo>
                  <a:pt x="28" y="45"/>
                </a:lnTo>
                <a:lnTo>
                  <a:pt x="17" y="38"/>
                </a:lnTo>
                <a:lnTo>
                  <a:pt x="11" y="32"/>
                </a:lnTo>
                <a:lnTo>
                  <a:pt x="4" y="25"/>
                </a:lnTo>
                <a:lnTo>
                  <a:pt x="0" y="21"/>
                </a:lnTo>
                <a:lnTo>
                  <a:pt x="0" y="21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rot="21321067">
            <a:off x="1835832" y="2337760"/>
            <a:ext cx="909398" cy="155928"/>
          </a:xfrm>
          <a:custGeom>
            <a:avLst/>
            <a:gdLst>
              <a:gd name="connsiteX0" fmla="*/ 863013 w 909398"/>
              <a:gd name="connsiteY0" fmla="*/ 0 h 155928"/>
              <a:gd name="connsiteX1" fmla="*/ 874089 w 909398"/>
              <a:gd name="connsiteY1" fmla="*/ 901 h 155928"/>
              <a:gd name="connsiteX2" fmla="*/ 880418 w 909398"/>
              <a:gd name="connsiteY2" fmla="*/ 1415 h 155928"/>
              <a:gd name="connsiteX3" fmla="*/ 885165 w 909398"/>
              <a:gd name="connsiteY3" fmla="*/ 1801 h 155928"/>
              <a:gd name="connsiteX4" fmla="*/ 895854 w 909398"/>
              <a:gd name="connsiteY4" fmla="*/ 7449 h 155928"/>
              <a:gd name="connsiteX5" fmla="*/ 909398 w 909398"/>
              <a:gd name="connsiteY5" fmla="*/ 13659 h 155928"/>
              <a:gd name="connsiteX6" fmla="*/ 909398 w 909398"/>
              <a:gd name="connsiteY6" fmla="*/ 100183 h 155928"/>
              <a:gd name="connsiteX7" fmla="*/ 853653 w 909398"/>
              <a:gd name="connsiteY7" fmla="*/ 155928 h 155928"/>
              <a:gd name="connsiteX8" fmla="*/ 850333 w 909398"/>
              <a:gd name="connsiteY8" fmla="*/ 155928 h 155928"/>
              <a:gd name="connsiteX9" fmla="*/ 851047 w 909398"/>
              <a:gd name="connsiteY9" fmla="*/ 147152 h 155928"/>
              <a:gd name="connsiteX10" fmla="*/ 851947 w 909398"/>
              <a:gd name="connsiteY10" fmla="*/ 136076 h 155928"/>
              <a:gd name="connsiteX11" fmla="*/ 848101 w 909398"/>
              <a:gd name="connsiteY11" fmla="*/ 124614 h 155928"/>
              <a:gd name="connsiteX12" fmla="*/ 848487 w 909398"/>
              <a:gd name="connsiteY12" fmla="*/ 119867 h 155928"/>
              <a:gd name="connsiteX13" fmla="*/ 833565 w 909398"/>
              <a:gd name="connsiteY13" fmla="*/ 107505 h 155928"/>
              <a:gd name="connsiteX14" fmla="*/ 816675 w 909398"/>
              <a:gd name="connsiteY14" fmla="*/ 99760 h 155928"/>
              <a:gd name="connsiteX15" fmla="*/ 801238 w 909398"/>
              <a:gd name="connsiteY15" fmla="*/ 93727 h 155928"/>
              <a:gd name="connsiteX16" fmla="*/ 785415 w 909398"/>
              <a:gd name="connsiteY16" fmla="*/ 92440 h 155928"/>
              <a:gd name="connsiteX17" fmla="*/ 774339 w 909398"/>
              <a:gd name="connsiteY17" fmla="*/ 91539 h 155928"/>
              <a:gd name="connsiteX18" fmla="*/ 756934 w 909398"/>
              <a:gd name="connsiteY18" fmla="*/ 90124 h 155928"/>
              <a:gd name="connsiteX19" fmla="*/ 745858 w 909398"/>
              <a:gd name="connsiteY19" fmla="*/ 89223 h 155928"/>
              <a:gd name="connsiteX20" fmla="*/ 730035 w 909398"/>
              <a:gd name="connsiteY20" fmla="*/ 87937 h 155928"/>
              <a:gd name="connsiteX21" fmla="*/ 714213 w 909398"/>
              <a:gd name="connsiteY21" fmla="*/ 86650 h 155928"/>
              <a:gd name="connsiteX22" fmla="*/ 696808 w 909398"/>
              <a:gd name="connsiteY22" fmla="*/ 85235 h 155928"/>
              <a:gd name="connsiteX23" fmla="*/ 674270 w 909398"/>
              <a:gd name="connsiteY23" fmla="*/ 88180 h 155928"/>
              <a:gd name="connsiteX24" fmla="*/ 653700 w 909398"/>
              <a:gd name="connsiteY24" fmla="*/ 86508 h 155928"/>
              <a:gd name="connsiteX25" fmla="*/ 631034 w 909398"/>
              <a:gd name="connsiteY25" fmla="*/ 91035 h 155928"/>
              <a:gd name="connsiteX26" fmla="*/ 602553 w 909398"/>
              <a:gd name="connsiteY26" fmla="*/ 88719 h 155928"/>
              <a:gd name="connsiteX27" fmla="*/ 570521 w 909398"/>
              <a:gd name="connsiteY27" fmla="*/ 90893 h 155928"/>
              <a:gd name="connsiteX28" fmla="*/ 536779 w 909398"/>
              <a:gd name="connsiteY28" fmla="*/ 94520 h 155928"/>
              <a:gd name="connsiteX29" fmla="*/ 497903 w 909398"/>
              <a:gd name="connsiteY29" fmla="*/ 102508 h 155928"/>
              <a:gd name="connsiteX30" fmla="*/ 453213 w 909398"/>
              <a:gd name="connsiteY30" fmla="*/ 103652 h 155928"/>
              <a:gd name="connsiteX31" fmla="*/ 403648 w 909398"/>
              <a:gd name="connsiteY31" fmla="*/ 105993 h 155928"/>
              <a:gd name="connsiteX32" fmla="*/ 353696 w 909398"/>
              <a:gd name="connsiteY32" fmla="*/ 113080 h 155928"/>
              <a:gd name="connsiteX33" fmla="*/ 326412 w 909398"/>
              <a:gd name="connsiteY33" fmla="*/ 115639 h 155928"/>
              <a:gd name="connsiteX34" fmla="*/ 297545 w 909398"/>
              <a:gd name="connsiteY34" fmla="*/ 118070 h 155928"/>
              <a:gd name="connsiteX35" fmla="*/ 276975 w 909398"/>
              <a:gd name="connsiteY35" fmla="*/ 116398 h 155928"/>
              <a:gd name="connsiteX36" fmla="*/ 254309 w 909398"/>
              <a:gd name="connsiteY36" fmla="*/ 120925 h 155928"/>
              <a:gd name="connsiteX37" fmla="*/ 231771 w 909398"/>
              <a:gd name="connsiteY37" fmla="*/ 123871 h 155928"/>
              <a:gd name="connsiteX38" fmla="*/ 213851 w 909398"/>
              <a:gd name="connsiteY38" fmla="*/ 128785 h 155928"/>
              <a:gd name="connsiteX39" fmla="*/ 198028 w 909398"/>
              <a:gd name="connsiteY39" fmla="*/ 127498 h 155928"/>
              <a:gd name="connsiteX40" fmla="*/ 181820 w 909398"/>
              <a:gd name="connsiteY40" fmla="*/ 130958 h 155928"/>
              <a:gd name="connsiteX41" fmla="*/ 164414 w 909398"/>
              <a:gd name="connsiteY41" fmla="*/ 129543 h 155928"/>
              <a:gd name="connsiteX42" fmla="*/ 153339 w 909398"/>
              <a:gd name="connsiteY42" fmla="*/ 128642 h 155928"/>
              <a:gd name="connsiteX43" fmla="*/ 143330 w 909398"/>
              <a:gd name="connsiteY43" fmla="*/ 134199 h 155928"/>
              <a:gd name="connsiteX44" fmla="*/ 132254 w 909398"/>
              <a:gd name="connsiteY44" fmla="*/ 133299 h 155928"/>
              <a:gd name="connsiteX45" fmla="*/ 125925 w 909398"/>
              <a:gd name="connsiteY45" fmla="*/ 132784 h 155928"/>
              <a:gd name="connsiteX46" fmla="*/ 121178 w 909398"/>
              <a:gd name="connsiteY46" fmla="*/ 132398 h 155928"/>
              <a:gd name="connsiteX47" fmla="*/ 114849 w 909398"/>
              <a:gd name="connsiteY47" fmla="*/ 131883 h 155928"/>
              <a:gd name="connsiteX48" fmla="*/ 110102 w 909398"/>
              <a:gd name="connsiteY48" fmla="*/ 131497 h 155928"/>
              <a:gd name="connsiteX49" fmla="*/ 99026 w 909398"/>
              <a:gd name="connsiteY49" fmla="*/ 130597 h 155928"/>
              <a:gd name="connsiteX50" fmla="*/ 83718 w 909398"/>
              <a:gd name="connsiteY50" fmla="*/ 122981 h 155928"/>
              <a:gd name="connsiteX51" fmla="*/ 62467 w 909398"/>
              <a:gd name="connsiteY51" fmla="*/ 110104 h 155928"/>
              <a:gd name="connsiteX52" fmla="*/ 46349 w 909398"/>
              <a:gd name="connsiteY52" fmla="*/ 92866 h 155928"/>
              <a:gd name="connsiteX53" fmla="*/ 35659 w 909398"/>
              <a:gd name="connsiteY53" fmla="*/ 87218 h 155928"/>
              <a:gd name="connsiteX54" fmla="*/ 25483 w 909398"/>
              <a:gd name="connsiteY54" fmla="*/ 75241 h 155928"/>
              <a:gd name="connsiteX55" fmla="*/ 16504 w 909398"/>
              <a:gd name="connsiteY55" fmla="*/ 68140 h 155928"/>
              <a:gd name="connsiteX56" fmla="*/ 10561 w 909398"/>
              <a:gd name="connsiteY56" fmla="*/ 62879 h 155928"/>
              <a:gd name="connsiteX57" fmla="*/ 6329 w 909398"/>
              <a:gd name="connsiteY57" fmla="*/ 56164 h 155928"/>
              <a:gd name="connsiteX58" fmla="*/ 0 w 909398"/>
              <a:gd name="connsiteY58" fmla="*/ 55649 h 155928"/>
              <a:gd name="connsiteX59" fmla="*/ 386 w 909398"/>
              <a:gd name="connsiteY59" fmla="*/ 50902 h 155928"/>
              <a:gd name="connsiteX60" fmla="*/ 901 w 909398"/>
              <a:gd name="connsiteY60" fmla="*/ 44573 h 155928"/>
              <a:gd name="connsiteX61" fmla="*/ 7230 w 909398"/>
              <a:gd name="connsiteY61" fmla="*/ 45088 h 155928"/>
              <a:gd name="connsiteX62" fmla="*/ 11977 w 909398"/>
              <a:gd name="connsiteY62" fmla="*/ 45474 h 155928"/>
              <a:gd name="connsiteX63" fmla="*/ 23439 w 909398"/>
              <a:gd name="connsiteY63" fmla="*/ 41628 h 155928"/>
              <a:gd name="connsiteX64" fmla="*/ 39261 w 909398"/>
              <a:gd name="connsiteY64" fmla="*/ 42914 h 155928"/>
              <a:gd name="connsiteX65" fmla="*/ 61413 w 909398"/>
              <a:gd name="connsiteY65" fmla="*/ 44716 h 155928"/>
              <a:gd name="connsiteX66" fmla="*/ 84080 w 909398"/>
              <a:gd name="connsiteY66" fmla="*/ 40188 h 155928"/>
              <a:gd name="connsiteX67" fmla="*/ 110979 w 909398"/>
              <a:gd name="connsiteY67" fmla="*/ 42375 h 155928"/>
              <a:gd name="connsiteX68" fmla="*/ 171491 w 909398"/>
              <a:gd name="connsiteY68" fmla="*/ 42518 h 155928"/>
              <a:gd name="connsiteX69" fmla="*/ 232004 w 909398"/>
              <a:gd name="connsiteY69" fmla="*/ 42660 h 155928"/>
              <a:gd name="connsiteX70" fmla="*/ 298974 w 909398"/>
              <a:gd name="connsiteY70" fmla="*/ 41735 h 155928"/>
              <a:gd name="connsiteX71" fmla="*/ 364748 w 909398"/>
              <a:gd name="connsiteY71" fmla="*/ 35934 h 155928"/>
              <a:gd name="connsiteX72" fmla="*/ 436336 w 909398"/>
              <a:gd name="connsiteY72" fmla="*/ 36977 h 155928"/>
              <a:gd name="connsiteX73" fmla="*/ 514769 w 909398"/>
              <a:gd name="connsiteY73" fmla="*/ 32206 h 155928"/>
              <a:gd name="connsiteX74" fmla="*/ 591233 w 909398"/>
              <a:gd name="connsiteY74" fmla="*/ 32053 h 155928"/>
              <a:gd name="connsiteX75" fmla="*/ 668083 w 909398"/>
              <a:gd name="connsiteY75" fmla="*/ 27153 h 155928"/>
              <a:gd name="connsiteX76" fmla="*/ 701697 w 909398"/>
              <a:gd name="connsiteY76" fmla="*/ 25108 h 155928"/>
              <a:gd name="connsiteX77" fmla="*/ 735311 w 909398"/>
              <a:gd name="connsiteY77" fmla="*/ 23063 h 155928"/>
              <a:gd name="connsiteX78" fmla="*/ 762209 w 909398"/>
              <a:gd name="connsiteY78" fmla="*/ 25251 h 155928"/>
              <a:gd name="connsiteX79" fmla="*/ 784876 w 909398"/>
              <a:gd name="connsiteY79" fmla="*/ 20723 h 155928"/>
              <a:gd name="connsiteX80" fmla="*/ 801085 w 909398"/>
              <a:gd name="connsiteY80" fmla="*/ 17263 h 155928"/>
              <a:gd name="connsiteX81" fmla="*/ 818490 w 909398"/>
              <a:gd name="connsiteY81" fmla="*/ 18678 h 155928"/>
              <a:gd name="connsiteX82" fmla="*/ 823751 w 909398"/>
              <a:gd name="connsiteY82" fmla="*/ 12735 h 155928"/>
              <a:gd name="connsiteX83" fmla="*/ 830080 w 909398"/>
              <a:gd name="connsiteY83" fmla="*/ 13250 h 155928"/>
              <a:gd name="connsiteX84" fmla="*/ 841542 w 909398"/>
              <a:gd name="connsiteY84" fmla="*/ 9403 h 155928"/>
              <a:gd name="connsiteX85" fmla="*/ 853133 w 909398"/>
              <a:gd name="connsiteY85" fmla="*/ 3975 h 155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909398" h="155928">
                <a:moveTo>
                  <a:pt x="863013" y="0"/>
                </a:moveTo>
                <a:lnTo>
                  <a:pt x="874089" y="901"/>
                </a:lnTo>
                <a:lnTo>
                  <a:pt x="880418" y="1415"/>
                </a:lnTo>
                <a:lnTo>
                  <a:pt x="885165" y="1801"/>
                </a:lnTo>
                <a:lnTo>
                  <a:pt x="895854" y="7449"/>
                </a:lnTo>
                <a:lnTo>
                  <a:pt x="909398" y="13659"/>
                </a:lnTo>
                <a:lnTo>
                  <a:pt x="909398" y="100183"/>
                </a:lnTo>
                <a:cubicBezTo>
                  <a:pt x="909398" y="130970"/>
                  <a:pt x="884440" y="155928"/>
                  <a:pt x="853653" y="155928"/>
                </a:cubicBezTo>
                <a:lnTo>
                  <a:pt x="850333" y="155928"/>
                </a:lnTo>
                <a:lnTo>
                  <a:pt x="851047" y="147152"/>
                </a:lnTo>
                <a:lnTo>
                  <a:pt x="851947" y="136076"/>
                </a:lnTo>
                <a:lnTo>
                  <a:pt x="848101" y="124614"/>
                </a:lnTo>
                <a:lnTo>
                  <a:pt x="848487" y="119867"/>
                </a:lnTo>
                <a:lnTo>
                  <a:pt x="833565" y="107505"/>
                </a:lnTo>
                <a:lnTo>
                  <a:pt x="816675" y="99760"/>
                </a:lnTo>
                <a:lnTo>
                  <a:pt x="801238" y="93727"/>
                </a:lnTo>
                <a:lnTo>
                  <a:pt x="785415" y="92440"/>
                </a:lnTo>
                <a:lnTo>
                  <a:pt x="774339" y="91539"/>
                </a:lnTo>
                <a:lnTo>
                  <a:pt x="756934" y="90124"/>
                </a:lnTo>
                <a:lnTo>
                  <a:pt x="745858" y="89223"/>
                </a:lnTo>
                <a:lnTo>
                  <a:pt x="730035" y="87937"/>
                </a:lnTo>
                <a:lnTo>
                  <a:pt x="714213" y="86650"/>
                </a:lnTo>
                <a:lnTo>
                  <a:pt x="696808" y="85235"/>
                </a:lnTo>
                <a:lnTo>
                  <a:pt x="674270" y="88180"/>
                </a:lnTo>
                <a:lnTo>
                  <a:pt x="653700" y="86508"/>
                </a:lnTo>
                <a:lnTo>
                  <a:pt x="631034" y="91035"/>
                </a:lnTo>
                <a:lnTo>
                  <a:pt x="602553" y="88719"/>
                </a:lnTo>
                <a:lnTo>
                  <a:pt x="570521" y="90893"/>
                </a:lnTo>
                <a:lnTo>
                  <a:pt x="536779" y="94520"/>
                </a:lnTo>
                <a:lnTo>
                  <a:pt x="497903" y="102508"/>
                </a:lnTo>
                <a:lnTo>
                  <a:pt x="453213" y="103652"/>
                </a:lnTo>
                <a:lnTo>
                  <a:pt x="403648" y="105993"/>
                </a:lnTo>
                <a:lnTo>
                  <a:pt x="353696" y="113080"/>
                </a:lnTo>
                <a:lnTo>
                  <a:pt x="326412" y="115639"/>
                </a:lnTo>
                <a:lnTo>
                  <a:pt x="297545" y="118070"/>
                </a:lnTo>
                <a:lnTo>
                  <a:pt x="276975" y="116398"/>
                </a:lnTo>
                <a:lnTo>
                  <a:pt x="254309" y="120925"/>
                </a:lnTo>
                <a:lnTo>
                  <a:pt x="231771" y="123871"/>
                </a:lnTo>
                <a:lnTo>
                  <a:pt x="213851" y="128785"/>
                </a:lnTo>
                <a:lnTo>
                  <a:pt x="198028" y="127498"/>
                </a:lnTo>
                <a:lnTo>
                  <a:pt x="181820" y="130958"/>
                </a:lnTo>
                <a:lnTo>
                  <a:pt x="164414" y="129543"/>
                </a:lnTo>
                <a:lnTo>
                  <a:pt x="153339" y="128642"/>
                </a:lnTo>
                <a:lnTo>
                  <a:pt x="143330" y="134199"/>
                </a:lnTo>
                <a:lnTo>
                  <a:pt x="132254" y="133299"/>
                </a:lnTo>
                <a:lnTo>
                  <a:pt x="125925" y="132784"/>
                </a:lnTo>
                <a:lnTo>
                  <a:pt x="121178" y="132398"/>
                </a:lnTo>
                <a:lnTo>
                  <a:pt x="114849" y="131883"/>
                </a:lnTo>
                <a:lnTo>
                  <a:pt x="110102" y="131497"/>
                </a:lnTo>
                <a:lnTo>
                  <a:pt x="99026" y="130597"/>
                </a:lnTo>
                <a:lnTo>
                  <a:pt x="83718" y="122981"/>
                </a:lnTo>
                <a:lnTo>
                  <a:pt x="62467" y="110104"/>
                </a:lnTo>
                <a:lnTo>
                  <a:pt x="46349" y="92866"/>
                </a:lnTo>
                <a:lnTo>
                  <a:pt x="35659" y="87218"/>
                </a:lnTo>
                <a:lnTo>
                  <a:pt x="25483" y="75241"/>
                </a:lnTo>
                <a:lnTo>
                  <a:pt x="16504" y="68140"/>
                </a:lnTo>
                <a:lnTo>
                  <a:pt x="10561" y="62879"/>
                </a:lnTo>
                <a:lnTo>
                  <a:pt x="6329" y="56164"/>
                </a:lnTo>
                <a:lnTo>
                  <a:pt x="0" y="55649"/>
                </a:lnTo>
                <a:lnTo>
                  <a:pt x="386" y="50902"/>
                </a:lnTo>
                <a:lnTo>
                  <a:pt x="901" y="44573"/>
                </a:lnTo>
                <a:lnTo>
                  <a:pt x="7230" y="45088"/>
                </a:lnTo>
                <a:lnTo>
                  <a:pt x="11977" y="45474"/>
                </a:lnTo>
                <a:lnTo>
                  <a:pt x="23439" y="41628"/>
                </a:lnTo>
                <a:lnTo>
                  <a:pt x="39261" y="42914"/>
                </a:lnTo>
                <a:lnTo>
                  <a:pt x="61413" y="44716"/>
                </a:lnTo>
                <a:lnTo>
                  <a:pt x="84080" y="40188"/>
                </a:lnTo>
                <a:lnTo>
                  <a:pt x="110979" y="42375"/>
                </a:lnTo>
                <a:lnTo>
                  <a:pt x="171491" y="42518"/>
                </a:lnTo>
                <a:lnTo>
                  <a:pt x="232004" y="42660"/>
                </a:lnTo>
                <a:lnTo>
                  <a:pt x="298974" y="41735"/>
                </a:lnTo>
                <a:lnTo>
                  <a:pt x="364748" y="35934"/>
                </a:lnTo>
                <a:lnTo>
                  <a:pt x="436336" y="36977"/>
                </a:lnTo>
                <a:lnTo>
                  <a:pt x="514769" y="32206"/>
                </a:lnTo>
                <a:lnTo>
                  <a:pt x="591233" y="32053"/>
                </a:lnTo>
                <a:lnTo>
                  <a:pt x="668083" y="27153"/>
                </a:lnTo>
                <a:lnTo>
                  <a:pt x="701697" y="25108"/>
                </a:lnTo>
                <a:lnTo>
                  <a:pt x="735311" y="23063"/>
                </a:lnTo>
                <a:lnTo>
                  <a:pt x="762209" y="25251"/>
                </a:lnTo>
                <a:lnTo>
                  <a:pt x="784876" y="20723"/>
                </a:lnTo>
                <a:lnTo>
                  <a:pt x="801085" y="17263"/>
                </a:lnTo>
                <a:lnTo>
                  <a:pt x="818490" y="18678"/>
                </a:lnTo>
                <a:lnTo>
                  <a:pt x="823751" y="12735"/>
                </a:lnTo>
                <a:lnTo>
                  <a:pt x="830080" y="13250"/>
                </a:lnTo>
                <a:lnTo>
                  <a:pt x="841542" y="9403"/>
                </a:lnTo>
                <a:lnTo>
                  <a:pt x="853133" y="397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rot="17860948">
            <a:off x="2467670" y="2423108"/>
            <a:ext cx="474171" cy="227371"/>
          </a:xfrm>
          <a:custGeom>
            <a:avLst/>
            <a:gdLst>
              <a:gd name="connsiteX0" fmla="*/ 450516 w 474171"/>
              <a:gd name="connsiteY0" fmla="*/ 0 h 227371"/>
              <a:gd name="connsiteX1" fmla="*/ 450914 w 474171"/>
              <a:gd name="connsiteY1" fmla="*/ 759 h 227371"/>
              <a:gd name="connsiteX2" fmla="*/ 453864 w 474171"/>
              <a:gd name="connsiteY2" fmla="*/ 6383 h 227371"/>
              <a:gd name="connsiteX3" fmla="*/ 456077 w 474171"/>
              <a:gd name="connsiteY3" fmla="*/ 10600 h 227371"/>
              <a:gd name="connsiteX4" fmla="*/ 457022 w 474171"/>
              <a:gd name="connsiteY4" fmla="*/ 22653 h 227371"/>
              <a:gd name="connsiteX5" fmla="*/ 459511 w 474171"/>
              <a:gd name="connsiteY5" fmla="*/ 41067 h 227371"/>
              <a:gd name="connsiteX6" fmla="*/ 462669 w 474171"/>
              <a:gd name="connsiteY6" fmla="*/ 57337 h 227371"/>
              <a:gd name="connsiteX7" fmla="*/ 464421 w 474171"/>
              <a:gd name="connsiteY7" fmla="*/ 74345 h 227371"/>
              <a:gd name="connsiteX8" fmla="*/ 468316 w 474171"/>
              <a:gd name="connsiteY8" fmla="*/ 92021 h 227371"/>
              <a:gd name="connsiteX9" fmla="*/ 473018 w 474171"/>
              <a:gd name="connsiteY9" fmla="*/ 114652 h 227371"/>
              <a:gd name="connsiteX10" fmla="*/ 474171 w 474171"/>
              <a:gd name="connsiteY10" fmla="*/ 137353 h 227371"/>
              <a:gd name="connsiteX11" fmla="*/ 472443 w 474171"/>
              <a:gd name="connsiteY11" fmla="*/ 157979 h 227371"/>
              <a:gd name="connsiteX12" fmla="*/ 469977 w 474171"/>
              <a:gd name="connsiteY12" fmla="*/ 177199 h 227371"/>
              <a:gd name="connsiteX13" fmla="*/ 469517 w 474171"/>
              <a:gd name="connsiteY13" fmla="*/ 189990 h 227371"/>
              <a:gd name="connsiteX14" fmla="*/ 470462 w 474171"/>
              <a:gd name="connsiteY14" fmla="*/ 202043 h 227371"/>
              <a:gd name="connsiteX15" fmla="*/ 462834 w 474171"/>
              <a:gd name="connsiteY15" fmla="*/ 211423 h 227371"/>
              <a:gd name="connsiteX16" fmla="*/ 460161 w 474171"/>
              <a:gd name="connsiteY16" fmla="*/ 219996 h 227371"/>
              <a:gd name="connsiteX17" fmla="*/ 455944 w 474171"/>
              <a:gd name="connsiteY17" fmla="*/ 222208 h 227371"/>
              <a:gd name="connsiteX18" fmla="*/ 446103 w 474171"/>
              <a:gd name="connsiteY18" fmla="*/ 227371 h 227371"/>
              <a:gd name="connsiteX19" fmla="*/ 438936 w 474171"/>
              <a:gd name="connsiteY19" fmla="*/ 223960 h 227371"/>
              <a:gd name="connsiteX20" fmla="*/ 423933 w 474171"/>
              <a:gd name="connsiteY20" fmla="*/ 219282 h 227371"/>
              <a:gd name="connsiteX21" fmla="*/ 413884 w 474171"/>
              <a:gd name="connsiteY21" fmla="*/ 213798 h 227371"/>
              <a:gd name="connsiteX22" fmla="*/ 410934 w 474171"/>
              <a:gd name="connsiteY22" fmla="*/ 208174 h 227371"/>
              <a:gd name="connsiteX23" fmla="*/ 404504 w 474171"/>
              <a:gd name="connsiteY23" fmla="*/ 206170 h 227371"/>
              <a:gd name="connsiteX24" fmla="*/ 391714 w 474171"/>
              <a:gd name="connsiteY24" fmla="*/ 205709 h 227371"/>
              <a:gd name="connsiteX25" fmla="*/ 376711 w 474171"/>
              <a:gd name="connsiteY25" fmla="*/ 201031 h 227371"/>
              <a:gd name="connsiteX26" fmla="*/ 364658 w 474171"/>
              <a:gd name="connsiteY26" fmla="*/ 201976 h 227371"/>
              <a:gd name="connsiteX27" fmla="*/ 349655 w 474171"/>
              <a:gd name="connsiteY27" fmla="*/ 197298 h 227371"/>
              <a:gd name="connsiteX28" fmla="*/ 324811 w 474171"/>
              <a:gd name="connsiteY28" fmla="*/ 197783 h 227371"/>
              <a:gd name="connsiteX29" fmla="*/ 305591 w 474171"/>
              <a:gd name="connsiteY29" fmla="*/ 195317 h 227371"/>
              <a:gd name="connsiteX30" fmla="*/ 280747 w 474171"/>
              <a:gd name="connsiteY30" fmla="*/ 195802 h 227371"/>
              <a:gd name="connsiteX31" fmla="*/ 251686 w 474171"/>
              <a:gd name="connsiteY31" fmla="*/ 198499 h 227371"/>
              <a:gd name="connsiteX32" fmla="*/ 222625 w 474171"/>
              <a:gd name="connsiteY32" fmla="*/ 201196 h 227371"/>
              <a:gd name="connsiteX33" fmla="*/ 189946 w 474171"/>
              <a:gd name="connsiteY33" fmla="*/ 200413 h 227371"/>
              <a:gd name="connsiteX34" fmla="*/ 154455 w 474171"/>
              <a:gd name="connsiteY34" fmla="*/ 201106 h 227371"/>
              <a:gd name="connsiteX35" fmla="*/ 119771 w 474171"/>
              <a:gd name="connsiteY35" fmla="*/ 206753 h 227371"/>
              <a:gd name="connsiteX36" fmla="*/ 77920 w 474171"/>
              <a:gd name="connsiteY36" fmla="*/ 208989 h 227371"/>
              <a:gd name="connsiteX37" fmla="*/ 35400 w 474171"/>
              <a:gd name="connsiteY37" fmla="*/ 213369 h 227371"/>
              <a:gd name="connsiteX38" fmla="*/ 0 w 474171"/>
              <a:gd name="connsiteY38" fmla="*/ 145891 h 227371"/>
              <a:gd name="connsiteX39" fmla="*/ 17676 w 474171"/>
              <a:gd name="connsiteY39" fmla="*/ 141996 h 227371"/>
              <a:gd name="connsiteX40" fmla="*/ 33946 w 474171"/>
              <a:gd name="connsiteY40" fmla="*/ 138838 h 227371"/>
              <a:gd name="connsiteX41" fmla="*/ 56577 w 474171"/>
              <a:gd name="connsiteY41" fmla="*/ 134136 h 227371"/>
              <a:gd name="connsiteX42" fmla="*/ 78471 w 474171"/>
              <a:gd name="connsiteY42" fmla="*/ 128029 h 227371"/>
              <a:gd name="connsiteX43" fmla="*/ 107532 w 474171"/>
              <a:gd name="connsiteY43" fmla="*/ 125332 h 227371"/>
              <a:gd name="connsiteX44" fmla="*/ 134380 w 474171"/>
              <a:gd name="connsiteY44" fmla="*/ 118417 h 227371"/>
              <a:gd name="connsiteX45" fmla="*/ 169064 w 474171"/>
              <a:gd name="connsiteY45" fmla="*/ 112770 h 227371"/>
              <a:gd name="connsiteX46" fmla="*/ 200798 w 474171"/>
              <a:gd name="connsiteY46" fmla="*/ 101500 h 227371"/>
              <a:gd name="connsiteX47" fmla="*/ 227647 w 474171"/>
              <a:gd name="connsiteY47" fmla="*/ 94585 h 227371"/>
              <a:gd name="connsiteX48" fmla="*/ 259381 w 474171"/>
              <a:gd name="connsiteY48" fmla="*/ 83315 h 227371"/>
              <a:gd name="connsiteX49" fmla="*/ 281274 w 474171"/>
              <a:gd name="connsiteY49" fmla="*/ 77207 h 227371"/>
              <a:gd name="connsiteX50" fmla="*/ 300955 w 474171"/>
              <a:gd name="connsiteY50" fmla="*/ 66882 h 227371"/>
              <a:gd name="connsiteX51" fmla="*/ 315013 w 474171"/>
              <a:gd name="connsiteY51" fmla="*/ 59507 h 227371"/>
              <a:gd name="connsiteX52" fmla="*/ 324854 w 474171"/>
              <a:gd name="connsiteY52" fmla="*/ 54345 h 227371"/>
              <a:gd name="connsiteX53" fmla="*/ 332482 w 474171"/>
              <a:gd name="connsiteY53" fmla="*/ 44965 h 227371"/>
              <a:gd name="connsiteX54" fmla="*/ 336699 w 474171"/>
              <a:gd name="connsiteY54" fmla="*/ 42752 h 227371"/>
              <a:gd name="connsiteX55" fmla="*/ 339165 w 474171"/>
              <a:gd name="connsiteY55" fmla="*/ 23532 h 227371"/>
              <a:gd name="connsiteX56" fmla="*/ 336675 w 474171"/>
              <a:gd name="connsiteY56" fmla="*/ 5118 h 227371"/>
              <a:gd name="connsiteX57" fmla="*/ 335682 w 474171"/>
              <a:gd name="connsiteY57" fmla="*/ 0 h 22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474171" h="227371">
                <a:moveTo>
                  <a:pt x="450516" y="0"/>
                </a:moveTo>
                <a:lnTo>
                  <a:pt x="450914" y="759"/>
                </a:lnTo>
                <a:lnTo>
                  <a:pt x="453864" y="6383"/>
                </a:lnTo>
                <a:lnTo>
                  <a:pt x="456077" y="10600"/>
                </a:lnTo>
                <a:lnTo>
                  <a:pt x="457022" y="22653"/>
                </a:lnTo>
                <a:lnTo>
                  <a:pt x="459511" y="41067"/>
                </a:lnTo>
                <a:lnTo>
                  <a:pt x="462669" y="57337"/>
                </a:lnTo>
                <a:lnTo>
                  <a:pt x="464421" y="74345"/>
                </a:lnTo>
                <a:lnTo>
                  <a:pt x="468316" y="92021"/>
                </a:lnTo>
                <a:lnTo>
                  <a:pt x="473018" y="114652"/>
                </a:lnTo>
                <a:lnTo>
                  <a:pt x="474171" y="137353"/>
                </a:lnTo>
                <a:lnTo>
                  <a:pt x="472443" y="157979"/>
                </a:lnTo>
                <a:lnTo>
                  <a:pt x="469977" y="177199"/>
                </a:lnTo>
                <a:lnTo>
                  <a:pt x="469517" y="189990"/>
                </a:lnTo>
                <a:lnTo>
                  <a:pt x="470462" y="202043"/>
                </a:lnTo>
                <a:lnTo>
                  <a:pt x="462834" y="211423"/>
                </a:lnTo>
                <a:lnTo>
                  <a:pt x="460161" y="219996"/>
                </a:lnTo>
                <a:lnTo>
                  <a:pt x="455944" y="222208"/>
                </a:lnTo>
                <a:lnTo>
                  <a:pt x="446103" y="227371"/>
                </a:lnTo>
                <a:lnTo>
                  <a:pt x="438936" y="223960"/>
                </a:lnTo>
                <a:lnTo>
                  <a:pt x="423933" y="219282"/>
                </a:lnTo>
                <a:lnTo>
                  <a:pt x="413884" y="213798"/>
                </a:lnTo>
                <a:lnTo>
                  <a:pt x="410934" y="208174"/>
                </a:lnTo>
                <a:lnTo>
                  <a:pt x="404504" y="206170"/>
                </a:lnTo>
                <a:lnTo>
                  <a:pt x="391714" y="205709"/>
                </a:lnTo>
                <a:lnTo>
                  <a:pt x="376711" y="201031"/>
                </a:lnTo>
                <a:lnTo>
                  <a:pt x="364658" y="201976"/>
                </a:lnTo>
                <a:lnTo>
                  <a:pt x="349655" y="197298"/>
                </a:lnTo>
                <a:lnTo>
                  <a:pt x="324811" y="197783"/>
                </a:lnTo>
                <a:lnTo>
                  <a:pt x="305591" y="195317"/>
                </a:lnTo>
                <a:lnTo>
                  <a:pt x="280747" y="195802"/>
                </a:lnTo>
                <a:lnTo>
                  <a:pt x="251686" y="198499"/>
                </a:lnTo>
                <a:lnTo>
                  <a:pt x="222625" y="201196"/>
                </a:lnTo>
                <a:lnTo>
                  <a:pt x="189946" y="200413"/>
                </a:lnTo>
                <a:lnTo>
                  <a:pt x="154455" y="201106"/>
                </a:lnTo>
                <a:lnTo>
                  <a:pt x="119771" y="206753"/>
                </a:lnTo>
                <a:lnTo>
                  <a:pt x="77920" y="208989"/>
                </a:lnTo>
                <a:lnTo>
                  <a:pt x="35400" y="213369"/>
                </a:lnTo>
                <a:lnTo>
                  <a:pt x="0" y="145891"/>
                </a:lnTo>
                <a:lnTo>
                  <a:pt x="17676" y="141996"/>
                </a:lnTo>
                <a:lnTo>
                  <a:pt x="33946" y="138838"/>
                </a:lnTo>
                <a:lnTo>
                  <a:pt x="56577" y="134136"/>
                </a:lnTo>
                <a:lnTo>
                  <a:pt x="78471" y="128029"/>
                </a:lnTo>
                <a:lnTo>
                  <a:pt x="107532" y="125332"/>
                </a:lnTo>
                <a:lnTo>
                  <a:pt x="134380" y="118417"/>
                </a:lnTo>
                <a:lnTo>
                  <a:pt x="169064" y="112770"/>
                </a:lnTo>
                <a:lnTo>
                  <a:pt x="200798" y="101500"/>
                </a:lnTo>
                <a:lnTo>
                  <a:pt x="227647" y="94585"/>
                </a:lnTo>
                <a:lnTo>
                  <a:pt x="259381" y="83315"/>
                </a:lnTo>
                <a:lnTo>
                  <a:pt x="281274" y="77207"/>
                </a:lnTo>
                <a:lnTo>
                  <a:pt x="300955" y="66882"/>
                </a:lnTo>
                <a:lnTo>
                  <a:pt x="315013" y="59507"/>
                </a:lnTo>
                <a:lnTo>
                  <a:pt x="324854" y="54345"/>
                </a:lnTo>
                <a:lnTo>
                  <a:pt x="332482" y="44965"/>
                </a:lnTo>
                <a:lnTo>
                  <a:pt x="336699" y="42752"/>
                </a:lnTo>
                <a:lnTo>
                  <a:pt x="339165" y="23532"/>
                </a:lnTo>
                <a:lnTo>
                  <a:pt x="336675" y="5118"/>
                </a:lnTo>
                <a:lnTo>
                  <a:pt x="335682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>
            <a:spLocks/>
          </p:cNvSpPr>
          <p:nvPr/>
        </p:nvSpPr>
        <p:spPr bwMode="auto">
          <a:xfrm>
            <a:off x="1560689" y="2661216"/>
            <a:ext cx="1463633" cy="258762"/>
          </a:xfrm>
          <a:custGeom>
            <a:avLst/>
            <a:gdLst>
              <a:gd name="connsiteX0" fmla="*/ 1422401 w 1463633"/>
              <a:gd name="connsiteY0" fmla="*/ 0 h 258762"/>
              <a:gd name="connsiteX1" fmla="*/ 1444626 w 1463633"/>
              <a:gd name="connsiteY1" fmla="*/ 0 h 258762"/>
              <a:gd name="connsiteX2" fmla="*/ 1449388 w 1463633"/>
              <a:gd name="connsiteY2" fmla="*/ 6350 h 258762"/>
              <a:gd name="connsiteX3" fmla="*/ 1453196 w 1463633"/>
              <a:gd name="connsiteY3" fmla="*/ 6350 h 258762"/>
              <a:gd name="connsiteX4" fmla="*/ 1463359 w 1463633"/>
              <a:gd name="connsiteY4" fmla="*/ 109104 h 258762"/>
              <a:gd name="connsiteX5" fmla="*/ 1434533 w 1463633"/>
              <a:gd name="connsiteY5" fmla="*/ 163570 h 258762"/>
              <a:gd name="connsiteX6" fmla="*/ 1421714 w 1463633"/>
              <a:gd name="connsiteY6" fmla="*/ 167504 h 258762"/>
              <a:gd name="connsiteX7" fmla="*/ 1422401 w 1463633"/>
              <a:gd name="connsiteY7" fmla="*/ 165100 h 258762"/>
              <a:gd name="connsiteX8" fmla="*/ 1422401 w 1463633"/>
              <a:gd name="connsiteY8" fmla="*/ 153988 h 258762"/>
              <a:gd name="connsiteX9" fmla="*/ 1427163 w 1463633"/>
              <a:gd name="connsiteY9" fmla="*/ 138113 h 258762"/>
              <a:gd name="connsiteX10" fmla="*/ 1427163 w 1463633"/>
              <a:gd name="connsiteY10" fmla="*/ 131763 h 258762"/>
              <a:gd name="connsiteX11" fmla="*/ 1422401 w 1463633"/>
              <a:gd name="connsiteY11" fmla="*/ 127000 h 258762"/>
              <a:gd name="connsiteX12" fmla="*/ 1422401 w 1463633"/>
              <a:gd name="connsiteY12" fmla="*/ 120650 h 258762"/>
              <a:gd name="connsiteX13" fmla="*/ 1411288 w 1463633"/>
              <a:gd name="connsiteY13" fmla="*/ 120650 h 258762"/>
              <a:gd name="connsiteX14" fmla="*/ 1404938 w 1463633"/>
              <a:gd name="connsiteY14" fmla="*/ 120650 h 258762"/>
              <a:gd name="connsiteX15" fmla="*/ 1393826 w 1463633"/>
              <a:gd name="connsiteY15" fmla="*/ 120650 h 258762"/>
              <a:gd name="connsiteX16" fmla="*/ 1377951 w 1463633"/>
              <a:gd name="connsiteY16" fmla="*/ 120650 h 258762"/>
              <a:gd name="connsiteX17" fmla="*/ 1366838 w 1463633"/>
              <a:gd name="connsiteY17" fmla="*/ 120650 h 258762"/>
              <a:gd name="connsiteX18" fmla="*/ 1350963 w 1463633"/>
              <a:gd name="connsiteY18" fmla="*/ 120650 h 258762"/>
              <a:gd name="connsiteX19" fmla="*/ 1328738 w 1463633"/>
              <a:gd name="connsiteY19" fmla="*/ 120650 h 258762"/>
              <a:gd name="connsiteX20" fmla="*/ 1306513 w 1463633"/>
              <a:gd name="connsiteY20" fmla="*/ 120650 h 258762"/>
              <a:gd name="connsiteX21" fmla="*/ 1284288 w 1463633"/>
              <a:gd name="connsiteY21" fmla="*/ 120650 h 258762"/>
              <a:gd name="connsiteX22" fmla="*/ 1257301 w 1463633"/>
              <a:gd name="connsiteY22" fmla="*/ 120650 h 258762"/>
              <a:gd name="connsiteX23" fmla="*/ 1223963 w 1463633"/>
              <a:gd name="connsiteY23" fmla="*/ 120650 h 258762"/>
              <a:gd name="connsiteX24" fmla="*/ 1192213 w 1463633"/>
              <a:gd name="connsiteY24" fmla="*/ 127000 h 258762"/>
              <a:gd name="connsiteX25" fmla="*/ 1152526 w 1463633"/>
              <a:gd name="connsiteY25" fmla="*/ 127000 h 258762"/>
              <a:gd name="connsiteX26" fmla="*/ 1109663 w 1463633"/>
              <a:gd name="connsiteY26" fmla="*/ 131763 h 258762"/>
              <a:gd name="connsiteX27" fmla="*/ 1065213 w 1463633"/>
              <a:gd name="connsiteY27" fmla="*/ 131763 h 258762"/>
              <a:gd name="connsiteX28" fmla="*/ 1020763 w 1463633"/>
              <a:gd name="connsiteY28" fmla="*/ 138113 h 258762"/>
              <a:gd name="connsiteX29" fmla="*/ 971551 w 1463633"/>
              <a:gd name="connsiteY29" fmla="*/ 142875 h 258762"/>
              <a:gd name="connsiteX30" fmla="*/ 928688 w 1463633"/>
              <a:gd name="connsiteY30" fmla="*/ 149225 h 258762"/>
              <a:gd name="connsiteX31" fmla="*/ 884238 w 1463633"/>
              <a:gd name="connsiteY31" fmla="*/ 153988 h 258762"/>
              <a:gd name="connsiteX32" fmla="*/ 846138 w 1463633"/>
              <a:gd name="connsiteY32" fmla="*/ 160338 h 258762"/>
              <a:gd name="connsiteX33" fmla="*/ 808038 w 1463633"/>
              <a:gd name="connsiteY33" fmla="*/ 165100 h 258762"/>
              <a:gd name="connsiteX34" fmla="*/ 768350 w 1463633"/>
              <a:gd name="connsiteY34" fmla="*/ 169862 h 258762"/>
              <a:gd name="connsiteX35" fmla="*/ 730250 w 1463633"/>
              <a:gd name="connsiteY35" fmla="*/ 176212 h 258762"/>
              <a:gd name="connsiteX36" fmla="*/ 696913 w 1463633"/>
              <a:gd name="connsiteY36" fmla="*/ 180975 h 258762"/>
              <a:gd name="connsiteX37" fmla="*/ 658813 w 1463633"/>
              <a:gd name="connsiteY37" fmla="*/ 187325 h 258762"/>
              <a:gd name="connsiteX38" fmla="*/ 615950 w 1463633"/>
              <a:gd name="connsiteY38" fmla="*/ 192087 h 258762"/>
              <a:gd name="connsiteX39" fmla="*/ 571500 w 1463633"/>
              <a:gd name="connsiteY39" fmla="*/ 198437 h 258762"/>
              <a:gd name="connsiteX40" fmla="*/ 527050 w 1463633"/>
              <a:gd name="connsiteY40" fmla="*/ 203200 h 258762"/>
              <a:gd name="connsiteX41" fmla="*/ 477838 w 1463633"/>
              <a:gd name="connsiteY41" fmla="*/ 209550 h 258762"/>
              <a:gd name="connsiteX42" fmla="*/ 428625 w 1463633"/>
              <a:gd name="connsiteY42" fmla="*/ 214312 h 258762"/>
              <a:gd name="connsiteX43" fmla="*/ 373063 w 1463633"/>
              <a:gd name="connsiteY43" fmla="*/ 225425 h 258762"/>
              <a:gd name="connsiteX44" fmla="*/ 346075 w 1463633"/>
              <a:gd name="connsiteY44" fmla="*/ 225425 h 258762"/>
              <a:gd name="connsiteX45" fmla="*/ 323850 w 1463633"/>
              <a:gd name="connsiteY45" fmla="*/ 230187 h 258762"/>
              <a:gd name="connsiteX46" fmla="*/ 301625 w 1463633"/>
              <a:gd name="connsiteY46" fmla="*/ 236537 h 258762"/>
              <a:gd name="connsiteX47" fmla="*/ 280988 w 1463633"/>
              <a:gd name="connsiteY47" fmla="*/ 236537 h 258762"/>
              <a:gd name="connsiteX48" fmla="*/ 258763 w 1463633"/>
              <a:gd name="connsiteY48" fmla="*/ 241300 h 258762"/>
              <a:gd name="connsiteX49" fmla="*/ 241300 w 1463633"/>
              <a:gd name="connsiteY49" fmla="*/ 241300 h 258762"/>
              <a:gd name="connsiteX50" fmla="*/ 225425 w 1463633"/>
              <a:gd name="connsiteY50" fmla="*/ 247650 h 258762"/>
              <a:gd name="connsiteX51" fmla="*/ 209550 w 1463633"/>
              <a:gd name="connsiteY51" fmla="*/ 247650 h 258762"/>
              <a:gd name="connsiteX52" fmla="*/ 192088 w 1463633"/>
              <a:gd name="connsiteY52" fmla="*/ 252412 h 258762"/>
              <a:gd name="connsiteX53" fmla="*/ 180975 w 1463633"/>
              <a:gd name="connsiteY53" fmla="*/ 252412 h 258762"/>
              <a:gd name="connsiteX54" fmla="*/ 171450 w 1463633"/>
              <a:gd name="connsiteY54" fmla="*/ 252412 h 258762"/>
              <a:gd name="connsiteX55" fmla="*/ 160338 w 1463633"/>
              <a:gd name="connsiteY55" fmla="*/ 252412 h 258762"/>
              <a:gd name="connsiteX56" fmla="*/ 153988 w 1463633"/>
              <a:gd name="connsiteY56" fmla="*/ 258762 h 258762"/>
              <a:gd name="connsiteX57" fmla="*/ 142875 w 1463633"/>
              <a:gd name="connsiteY57" fmla="*/ 258762 h 258762"/>
              <a:gd name="connsiteX58" fmla="*/ 138113 w 1463633"/>
              <a:gd name="connsiteY58" fmla="*/ 258762 h 258762"/>
              <a:gd name="connsiteX59" fmla="*/ 115888 w 1463633"/>
              <a:gd name="connsiteY59" fmla="*/ 252412 h 258762"/>
              <a:gd name="connsiteX60" fmla="*/ 93663 w 1463633"/>
              <a:gd name="connsiteY60" fmla="*/ 247650 h 258762"/>
              <a:gd name="connsiteX61" fmla="*/ 77788 w 1463633"/>
              <a:gd name="connsiteY61" fmla="*/ 236537 h 258762"/>
              <a:gd name="connsiteX62" fmla="*/ 49213 w 1463633"/>
              <a:gd name="connsiteY62" fmla="*/ 225425 h 258762"/>
              <a:gd name="connsiteX63" fmla="*/ 39688 w 1463633"/>
              <a:gd name="connsiteY63" fmla="*/ 214312 h 258762"/>
              <a:gd name="connsiteX64" fmla="*/ 28575 w 1463633"/>
              <a:gd name="connsiteY64" fmla="*/ 209550 h 258762"/>
              <a:gd name="connsiteX65" fmla="*/ 17463 w 1463633"/>
              <a:gd name="connsiteY65" fmla="*/ 198437 h 258762"/>
              <a:gd name="connsiteX66" fmla="*/ 11113 w 1463633"/>
              <a:gd name="connsiteY66" fmla="*/ 192087 h 258762"/>
              <a:gd name="connsiteX67" fmla="*/ 6350 w 1463633"/>
              <a:gd name="connsiteY67" fmla="*/ 187325 h 258762"/>
              <a:gd name="connsiteX68" fmla="*/ 0 w 1463633"/>
              <a:gd name="connsiteY68" fmla="*/ 180975 h 258762"/>
              <a:gd name="connsiteX69" fmla="*/ 0 w 1463633"/>
              <a:gd name="connsiteY69" fmla="*/ 169862 h 258762"/>
              <a:gd name="connsiteX70" fmla="*/ 0 w 1463633"/>
              <a:gd name="connsiteY70" fmla="*/ 165100 h 258762"/>
              <a:gd name="connsiteX71" fmla="*/ 6350 w 1463633"/>
              <a:gd name="connsiteY71" fmla="*/ 160338 h 258762"/>
              <a:gd name="connsiteX72" fmla="*/ 11113 w 1463633"/>
              <a:gd name="connsiteY72" fmla="*/ 160338 h 258762"/>
              <a:gd name="connsiteX73" fmla="*/ 17463 w 1463633"/>
              <a:gd name="connsiteY73" fmla="*/ 153988 h 258762"/>
              <a:gd name="connsiteX74" fmla="*/ 28575 w 1463633"/>
              <a:gd name="connsiteY74" fmla="*/ 153988 h 258762"/>
              <a:gd name="connsiteX75" fmla="*/ 39688 w 1463633"/>
              <a:gd name="connsiteY75" fmla="*/ 153988 h 258762"/>
              <a:gd name="connsiteX76" fmla="*/ 49213 w 1463633"/>
              <a:gd name="connsiteY76" fmla="*/ 153988 h 258762"/>
              <a:gd name="connsiteX77" fmla="*/ 55563 w 1463633"/>
              <a:gd name="connsiteY77" fmla="*/ 153988 h 258762"/>
              <a:gd name="connsiteX78" fmla="*/ 66675 w 1463633"/>
              <a:gd name="connsiteY78" fmla="*/ 153988 h 258762"/>
              <a:gd name="connsiteX79" fmla="*/ 71438 w 1463633"/>
              <a:gd name="connsiteY79" fmla="*/ 153988 h 258762"/>
              <a:gd name="connsiteX80" fmla="*/ 82550 w 1463633"/>
              <a:gd name="connsiteY80" fmla="*/ 153988 h 258762"/>
              <a:gd name="connsiteX81" fmla="*/ 100013 w 1463633"/>
              <a:gd name="connsiteY81" fmla="*/ 153988 h 258762"/>
              <a:gd name="connsiteX82" fmla="*/ 111125 w 1463633"/>
              <a:gd name="connsiteY82" fmla="*/ 153988 h 258762"/>
              <a:gd name="connsiteX83" fmla="*/ 127000 w 1463633"/>
              <a:gd name="connsiteY83" fmla="*/ 153988 h 258762"/>
              <a:gd name="connsiteX84" fmla="*/ 142875 w 1463633"/>
              <a:gd name="connsiteY84" fmla="*/ 153988 h 258762"/>
              <a:gd name="connsiteX85" fmla="*/ 165100 w 1463633"/>
              <a:gd name="connsiteY85" fmla="*/ 153988 h 258762"/>
              <a:gd name="connsiteX86" fmla="*/ 187325 w 1463633"/>
              <a:gd name="connsiteY86" fmla="*/ 153988 h 258762"/>
              <a:gd name="connsiteX87" fmla="*/ 209550 w 1463633"/>
              <a:gd name="connsiteY87" fmla="*/ 149225 h 258762"/>
              <a:gd name="connsiteX88" fmla="*/ 236538 w 1463633"/>
              <a:gd name="connsiteY88" fmla="*/ 149225 h 258762"/>
              <a:gd name="connsiteX89" fmla="*/ 258763 w 1463633"/>
              <a:gd name="connsiteY89" fmla="*/ 149225 h 258762"/>
              <a:gd name="connsiteX90" fmla="*/ 285750 w 1463633"/>
              <a:gd name="connsiteY90" fmla="*/ 142875 h 258762"/>
              <a:gd name="connsiteX91" fmla="*/ 319088 w 1463633"/>
              <a:gd name="connsiteY91" fmla="*/ 142875 h 258762"/>
              <a:gd name="connsiteX92" fmla="*/ 352425 w 1463633"/>
              <a:gd name="connsiteY92" fmla="*/ 138113 h 258762"/>
              <a:gd name="connsiteX93" fmla="*/ 477838 w 1463633"/>
              <a:gd name="connsiteY93" fmla="*/ 127000 h 258762"/>
              <a:gd name="connsiteX94" fmla="*/ 609600 w 1463633"/>
              <a:gd name="connsiteY94" fmla="*/ 115888 h 258762"/>
              <a:gd name="connsiteX95" fmla="*/ 747713 w 1463633"/>
              <a:gd name="connsiteY95" fmla="*/ 100013 h 258762"/>
              <a:gd name="connsiteX96" fmla="*/ 884238 w 1463633"/>
              <a:gd name="connsiteY96" fmla="*/ 82550 h 258762"/>
              <a:gd name="connsiteX97" fmla="*/ 922338 w 1463633"/>
              <a:gd name="connsiteY97" fmla="*/ 82550 h 258762"/>
              <a:gd name="connsiteX98" fmla="*/ 955676 w 1463633"/>
              <a:gd name="connsiteY98" fmla="*/ 77788 h 258762"/>
              <a:gd name="connsiteX99" fmla="*/ 989013 w 1463633"/>
              <a:gd name="connsiteY99" fmla="*/ 71438 h 258762"/>
              <a:gd name="connsiteX100" fmla="*/ 1016001 w 1463633"/>
              <a:gd name="connsiteY100" fmla="*/ 71438 h 258762"/>
              <a:gd name="connsiteX101" fmla="*/ 1042988 w 1463633"/>
              <a:gd name="connsiteY101" fmla="*/ 66675 h 258762"/>
              <a:gd name="connsiteX102" fmla="*/ 1069976 w 1463633"/>
              <a:gd name="connsiteY102" fmla="*/ 66675 h 258762"/>
              <a:gd name="connsiteX103" fmla="*/ 1098551 w 1463633"/>
              <a:gd name="connsiteY103" fmla="*/ 60325 h 258762"/>
              <a:gd name="connsiteX104" fmla="*/ 1120776 w 1463633"/>
              <a:gd name="connsiteY104" fmla="*/ 60325 h 258762"/>
              <a:gd name="connsiteX105" fmla="*/ 1147763 w 1463633"/>
              <a:gd name="connsiteY105" fmla="*/ 55563 h 258762"/>
              <a:gd name="connsiteX106" fmla="*/ 1163638 w 1463633"/>
              <a:gd name="connsiteY106" fmla="*/ 55563 h 258762"/>
              <a:gd name="connsiteX107" fmla="*/ 1185863 w 1463633"/>
              <a:gd name="connsiteY107" fmla="*/ 49213 h 258762"/>
              <a:gd name="connsiteX108" fmla="*/ 1201738 w 1463633"/>
              <a:gd name="connsiteY108" fmla="*/ 49213 h 258762"/>
              <a:gd name="connsiteX109" fmla="*/ 1219201 w 1463633"/>
              <a:gd name="connsiteY109" fmla="*/ 49213 h 258762"/>
              <a:gd name="connsiteX110" fmla="*/ 1235076 w 1463633"/>
              <a:gd name="connsiteY110" fmla="*/ 44450 h 258762"/>
              <a:gd name="connsiteX111" fmla="*/ 1252538 w 1463633"/>
              <a:gd name="connsiteY111" fmla="*/ 44450 h 258762"/>
              <a:gd name="connsiteX112" fmla="*/ 1262063 w 1463633"/>
              <a:gd name="connsiteY112" fmla="*/ 44450 h 258762"/>
              <a:gd name="connsiteX113" fmla="*/ 1284288 w 1463633"/>
              <a:gd name="connsiteY113" fmla="*/ 38100 h 258762"/>
              <a:gd name="connsiteX114" fmla="*/ 1301751 w 1463633"/>
              <a:gd name="connsiteY114" fmla="*/ 38100 h 258762"/>
              <a:gd name="connsiteX115" fmla="*/ 1322388 w 1463633"/>
              <a:gd name="connsiteY115" fmla="*/ 33338 h 258762"/>
              <a:gd name="connsiteX116" fmla="*/ 1339851 w 1463633"/>
              <a:gd name="connsiteY116" fmla="*/ 33338 h 258762"/>
              <a:gd name="connsiteX117" fmla="*/ 1350963 w 1463633"/>
              <a:gd name="connsiteY117" fmla="*/ 28575 h 258762"/>
              <a:gd name="connsiteX118" fmla="*/ 1362076 w 1463633"/>
              <a:gd name="connsiteY118" fmla="*/ 22225 h 258762"/>
              <a:gd name="connsiteX119" fmla="*/ 1373188 w 1463633"/>
              <a:gd name="connsiteY119" fmla="*/ 22225 h 258762"/>
              <a:gd name="connsiteX120" fmla="*/ 1384301 w 1463633"/>
              <a:gd name="connsiteY120" fmla="*/ 17463 h 258762"/>
              <a:gd name="connsiteX121" fmla="*/ 1393826 w 1463633"/>
              <a:gd name="connsiteY121" fmla="*/ 11113 h 258762"/>
              <a:gd name="connsiteX122" fmla="*/ 1404938 w 1463633"/>
              <a:gd name="connsiteY122" fmla="*/ 6350 h 258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63633" h="258762">
                <a:moveTo>
                  <a:pt x="1422401" y="0"/>
                </a:moveTo>
                <a:lnTo>
                  <a:pt x="1444626" y="0"/>
                </a:lnTo>
                <a:lnTo>
                  <a:pt x="1449388" y="6350"/>
                </a:lnTo>
                <a:lnTo>
                  <a:pt x="1453196" y="6350"/>
                </a:lnTo>
                <a:lnTo>
                  <a:pt x="1463359" y="109104"/>
                </a:lnTo>
                <a:cubicBezTo>
                  <a:pt x="1465631" y="132082"/>
                  <a:pt x="1453610" y="153179"/>
                  <a:pt x="1434533" y="163570"/>
                </a:cubicBezTo>
                <a:lnTo>
                  <a:pt x="1421714" y="167504"/>
                </a:lnTo>
                <a:lnTo>
                  <a:pt x="1422401" y="165100"/>
                </a:lnTo>
                <a:lnTo>
                  <a:pt x="1422401" y="153988"/>
                </a:lnTo>
                <a:lnTo>
                  <a:pt x="1427163" y="138113"/>
                </a:lnTo>
                <a:lnTo>
                  <a:pt x="1427163" y="131763"/>
                </a:lnTo>
                <a:lnTo>
                  <a:pt x="1422401" y="127000"/>
                </a:lnTo>
                <a:lnTo>
                  <a:pt x="1422401" y="120650"/>
                </a:lnTo>
                <a:lnTo>
                  <a:pt x="1411288" y="120650"/>
                </a:lnTo>
                <a:lnTo>
                  <a:pt x="1404938" y="120650"/>
                </a:lnTo>
                <a:lnTo>
                  <a:pt x="1393826" y="120650"/>
                </a:lnTo>
                <a:lnTo>
                  <a:pt x="1377951" y="120650"/>
                </a:lnTo>
                <a:lnTo>
                  <a:pt x="1366838" y="120650"/>
                </a:lnTo>
                <a:lnTo>
                  <a:pt x="1350963" y="120650"/>
                </a:lnTo>
                <a:lnTo>
                  <a:pt x="1328738" y="120650"/>
                </a:lnTo>
                <a:lnTo>
                  <a:pt x="1306513" y="120650"/>
                </a:lnTo>
                <a:lnTo>
                  <a:pt x="1284288" y="120650"/>
                </a:lnTo>
                <a:lnTo>
                  <a:pt x="1257301" y="120650"/>
                </a:lnTo>
                <a:lnTo>
                  <a:pt x="1223963" y="120650"/>
                </a:lnTo>
                <a:lnTo>
                  <a:pt x="1192213" y="127000"/>
                </a:lnTo>
                <a:lnTo>
                  <a:pt x="1152526" y="127000"/>
                </a:lnTo>
                <a:lnTo>
                  <a:pt x="1109663" y="131763"/>
                </a:lnTo>
                <a:lnTo>
                  <a:pt x="1065213" y="131763"/>
                </a:lnTo>
                <a:lnTo>
                  <a:pt x="1020763" y="138113"/>
                </a:lnTo>
                <a:lnTo>
                  <a:pt x="971551" y="142875"/>
                </a:lnTo>
                <a:lnTo>
                  <a:pt x="928688" y="149225"/>
                </a:lnTo>
                <a:lnTo>
                  <a:pt x="884238" y="153988"/>
                </a:lnTo>
                <a:lnTo>
                  <a:pt x="846138" y="160338"/>
                </a:lnTo>
                <a:lnTo>
                  <a:pt x="808038" y="165100"/>
                </a:lnTo>
                <a:lnTo>
                  <a:pt x="768350" y="169862"/>
                </a:lnTo>
                <a:lnTo>
                  <a:pt x="730250" y="176212"/>
                </a:lnTo>
                <a:lnTo>
                  <a:pt x="696913" y="180975"/>
                </a:lnTo>
                <a:lnTo>
                  <a:pt x="658813" y="187325"/>
                </a:lnTo>
                <a:lnTo>
                  <a:pt x="615950" y="192087"/>
                </a:lnTo>
                <a:lnTo>
                  <a:pt x="571500" y="198437"/>
                </a:lnTo>
                <a:lnTo>
                  <a:pt x="527050" y="203200"/>
                </a:lnTo>
                <a:lnTo>
                  <a:pt x="477838" y="209550"/>
                </a:lnTo>
                <a:lnTo>
                  <a:pt x="428625" y="214312"/>
                </a:lnTo>
                <a:lnTo>
                  <a:pt x="373063" y="225425"/>
                </a:lnTo>
                <a:lnTo>
                  <a:pt x="346075" y="225425"/>
                </a:lnTo>
                <a:lnTo>
                  <a:pt x="323850" y="230187"/>
                </a:lnTo>
                <a:lnTo>
                  <a:pt x="301625" y="236537"/>
                </a:lnTo>
                <a:lnTo>
                  <a:pt x="280988" y="236537"/>
                </a:lnTo>
                <a:lnTo>
                  <a:pt x="258763" y="241300"/>
                </a:lnTo>
                <a:lnTo>
                  <a:pt x="241300" y="241300"/>
                </a:lnTo>
                <a:lnTo>
                  <a:pt x="225425" y="247650"/>
                </a:lnTo>
                <a:lnTo>
                  <a:pt x="209550" y="247650"/>
                </a:lnTo>
                <a:lnTo>
                  <a:pt x="192088" y="252412"/>
                </a:lnTo>
                <a:lnTo>
                  <a:pt x="180975" y="252412"/>
                </a:lnTo>
                <a:lnTo>
                  <a:pt x="171450" y="252412"/>
                </a:lnTo>
                <a:lnTo>
                  <a:pt x="160338" y="252412"/>
                </a:lnTo>
                <a:lnTo>
                  <a:pt x="153988" y="258762"/>
                </a:lnTo>
                <a:lnTo>
                  <a:pt x="142875" y="258762"/>
                </a:lnTo>
                <a:lnTo>
                  <a:pt x="138113" y="258762"/>
                </a:lnTo>
                <a:lnTo>
                  <a:pt x="115888" y="252412"/>
                </a:lnTo>
                <a:lnTo>
                  <a:pt x="93663" y="247650"/>
                </a:lnTo>
                <a:lnTo>
                  <a:pt x="77788" y="236537"/>
                </a:lnTo>
                <a:lnTo>
                  <a:pt x="49213" y="225425"/>
                </a:lnTo>
                <a:lnTo>
                  <a:pt x="39688" y="214312"/>
                </a:lnTo>
                <a:lnTo>
                  <a:pt x="28575" y="209550"/>
                </a:lnTo>
                <a:lnTo>
                  <a:pt x="17463" y="198437"/>
                </a:lnTo>
                <a:lnTo>
                  <a:pt x="11113" y="192087"/>
                </a:lnTo>
                <a:lnTo>
                  <a:pt x="6350" y="187325"/>
                </a:lnTo>
                <a:lnTo>
                  <a:pt x="0" y="180975"/>
                </a:lnTo>
                <a:lnTo>
                  <a:pt x="0" y="169862"/>
                </a:lnTo>
                <a:lnTo>
                  <a:pt x="0" y="165100"/>
                </a:lnTo>
                <a:lnTo>
                  <a:pt x="6350" y="160338"/>
                </a:lnTo>
                <a:lnTo>
                  <a:pt x="11113" y="160338"/>
                </a:lnTo>
                <a:lnTo>
                  <a:pt x="17463" y="153988"/>
                </a:lnTo>
                <a:lnTo>
                  <a:pt x="28575" y="153988"/>
                </a:lnTo>
                <a:lnTo>
                  <a:pt x="39688" y="153988"/>
                </a:lnTo>
                <a:lnTo>
                  <a:pt x="49213" y="153988"/>
                </a:lnTo>
                <a:lnTo>
                  <a:pt x="55563" y="153988"/>
                </a:lnTo>
                <a:lnTo>
                  <a:pt x="66675" y="153988"/>
                </a:lnTo>
                <a:lnTo>
                  <a:pt x="71438" y="153988"/>
                </a:lnTo>
                <a:lnTo>
                  <a:pt x="82550" y="153988"/>
                </a:lnTo>
                <a:lnTo>
                  <a:pt x="100013" y="153988"/>
                </a:lnTo>
                <a:lnTo>
                  <a:pt x="111125" y="153988"/>
                </a:lnTo>
                <a:lnTo>
                  <a:pt x="127000" y="153988"/>
                </a:lnTo>
                <a:lnTo>
                  <a:pt x="142875" y="153988"/>
                </a:lnTo>
                <a:lnTo>
                  <a:pt x="165100" y="153988"/>
                </a:lnTo>
                <a:lnTo>
                  <a:pt x="187325" y="153988"/>
                </a:lnTo>
                <a:lnTo>
                  <a:pt x="209550" y="149225"/>
                </a:lnTo>
                <a:lnTo>
                  <a:pt x="236538" y="149225"/>
                </a:lnTo>
                <a:lnTo>
                  <a:pt x="258763" y="149225"/>
                </a:lnTo>
                <a:lnTo>
                  <a:pt x="285750" y="142875"/>
                </a:lnTo>
                <a:lnTo>
                  <a:pt x="319088" y="142875"/>
                </a:lnTo>
                <a:lnTo>
                  <a:pt x="352425" y="138113"/>
                </a:lnTo>
                <a:lnTo>
                  <a:pt x="477838" y="127000"/>
                </a:lnTo>
                <a:lnTo>
                  <a:pt x="609600" y="115888"/>
                </a:lnTo>
                <a:lnTo>
                  <a:pt x="747713" y="100013"/>
                </a:lnTo>
                <a:lnTo>
                  <a:pt x="884238" y="82550"/>
                </a:lnTo>
                <a:lnTo>
                  <a:pt x="922338" y="82550"/>
                </a:lnTo>
                <a:lnTo>
                  <a:pt x="955676" y="77788"/>
                </a:lnTo>
                <a:lnTo>
                  <a:pt x="989013" y="71438"/>
                </a:lnTo>
                <a:lnTo>
                  <a:pt x="1016001" y="71438"/>
                </a:lnTo>
                <a:lnTo>
                  <a:pt x="1042988" y="66675"/>
                </a:lnTo>
                <a:lnTo>
                  <a:pt x="1069976" y="66675"/>
                </a:lnTo>
                <a:lnTo>
                  <a:pt x="1098551" y="60325"/>
                </a:lnTo>
                <a:lnTo>
                  <a:pt x="1120776" y="60325"/>
                </a:lnTo>
                <a:lnTo>
                  <a:pt x="1147763" y="55563"/>
                </a:lnTo>
                <a:lnTo>
                  <a:pt x="1163638" y="55563"/>
                </a:lnTo>
                <a:lnTo>
                  <a:pt x="1185863" y="49213"/>
                </a:lnTo>
                <a:lnTo>
                  <a:pt x="1201738" y="49213"/>
                </a:lnTo>
                <a:lnTo>
                  <a:pt x="1219201" y="49213"/>
                </a:lnTo>
                <a:lnTo>
                  <a:pt x="1235076" y="44450"/>
                </a:lnTo>
                <a:lnTo>
                  <a:pt x="1252538" y="44450"/>
                </a:lnTo>
                <a:lnTo>
                  <a:pt x="1262063" y="44450"/>
                </a:lnTo>
                <a:lnTo>
                  <a:pt x="1284288" y="38100"/>
                </a:lnTo>
                <a:lnTo>
                  <a:pt x="1301751" y="38100"/>
                </a:lnTo>
                <a:lnTo>
                  <a:pt x="1322388" y="33338"/>
                </a:lnTo>
                <a:lnTo>
                  <a:pt x="1339851" y="33338"/>
                </a:lnTo>
                <a:lnTo>
                  <a:pt x="1350963" y="28575"/>
                </a:lnTo>
                <a:lnTo>
                  <a:pt x="1362076" y="22225"/>
                </a:lnTo>
                <a:lnTo>
                  <a:pt x="1373188" y="22225"/>
                </a:lnTo>
                <a:lnTo>
                  <a:pt x="1384301" y="17463"/>
                </a:lnTo>
                <a:lnTo>
                  <a:pt x="1393826" y="11113"/>
                </a:lnTo>
                <a:lnTo>
                  <a:pt x="1404938" y="6350"/>
                </a:lnTo>
                <a:close/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 rot="17664460">
            <a:off x="2798855" y="2694776"/>
            <a:ext cx="415055" cy="334036"/>
          </a:xfrm>
          <a:custGeom>
            <a:avLst/>
            <a:gdLst>
              <a:gd name="connsiteX0" fmla="*/ 415055 w 415055"/>
              <a:gd name="connsiteY0" fmla="*/ 102044 h 334036"/>
              <a:gd name="connsiteX1" fmla="*/ 411240 w 415055"/>
              <a:gd name="connsiteY1" fmla="*/ 109004 h 334036"/>
              <a:gd name="connsiteX2" fmla="*/ 413207 w 415055"/>
              <a:gd name="connsiteY2" fmla="*/ 113342 h 334036"/>
              <a:gd name="connsiteX3" fmla="*/ 413463 w 415055"/>
              <a:gd name="connsiteY3" fmla="*/ 125429 h 334036"/>
              <a:gd name="connsiteX4" fmla="*/ 414896 w 415055"/>
              <a:gd name="connsiteY4" fmla="*/ 143955 h 334036"/>
              <a:gd name="connsiteX5" fmla="*/ 409368 w 415055"/>
              <a:gd name="connsiteY5" fmla="*/ 158666 h 334036"/>
              <a:gd name="connsiteX6" fmla="*/ 411592 w 415055"/>
              <a:gd name="connsiteY6" fmla="*/ 175090 h 334036"/>
              <a:gd name="connsiteX7" fmla="*/ 410656 w 415055"/>
              <a:gd name="connsiteY7" fmla="*/ 199920 h 334036"/>
              <a:gd name="connsiteX8" fmla="*/ 409721 w 415055"/>
              <a:gd name="connsiteY8" fmla="*/ 224752 h 334036"/>
              <a:gd name="connsiteX9" fmla="*/ 401824 w 415055"/>
              <a:gd name="connsiteY9" fmla="*/ 245767 h 334036"/>
              <a:gd name="connsiteX10" fmla="*/ 400890 w 415055"/>
              <a:gd name="connsiteY10" fmla="*/ 270599 h 334036"/>
              <a:gd name="connsiteX11" fmla="*/ 395362 w 415055"/>
              <a:gd name="connsiteY11" fmla="*/ 285310 h 334036"/>
              <a:gd name="connsiteX12" fmla="*/ 396139 w 415055"/>
              <a:gd name="connsiteY12" fmla="*/ 302391 h 334036"/>
              <a:gd name="connsiteX13" fmla="*/ 390090 w 415055"/>
              <a:gd name="connsiteY13" fmla="*/ 312108 h 334036"/>
              <a:gd name="connsiteX14" fmla="*/ 386275 w 415055"/>
              <a:gd name="connsiteY14" fmla="*/ 319069 h 334036"/>
              <a:gd name="connsiteX15" fmla="*/ 384563 w 415055"/>
              <a:gd name="connsiteY15" fmla="*/ 326820 h 334036"/>
              <a:gd name="connsiteX16" fmla="*/ 378780 w 415055"/>
              <a:gd name="connsiteY16" fmla="*/ 329444 h 334036"/>
              <a:gd name="connsiteX17" fmla="*/ 368660 w 415055"/>
              <a:gd name="connsiteY17" fmla="*/ 334036 h 334036"/>
              <a:gd name="connsiteX18" fmla="*/ 355917 w 415055"/>
              <a:gd name="connsiteY18" fmla="*/ 332845 h 334036"/>
              <a:gd name="connsiteX19" fmla="*/ 353950 w 415055"/>
              <a:gd name="connsiteY19" fmla="*/ 328509 h 334036"/>
              <a:gd name="connsiteX20" fmla="*/ 346989 w 415055"/>
              <a:gd name="connsiteY20" fmla="*/ 324694 h 334036"/>
              <a:gd name="connsiteX21" fmla="*/ 339238 w 415055"/>
              <a:gd name="connsiteY21" fmla="*/ 322981 h 334036"/>
              <a:gd name="connsiteX22" fmla="*/ 334646 w 415055"/>
              <a:gd name="connsiteY22" fmla="*/ 312861 h 334036"/>
              <a:gd name="connsiteX23" fmla="*/ 325717 w 415055"/>
              <a:gd name="connsiteY23" fmla="*/ 304711 h 334036"/>
              <a:gd name="connsiteX24" fmla="*/ 312974 w 415055"/>
              <a:gd name="connsiteY24" fmla="*/ 303520 h 334036"/>
              <a:gd name="connsiteX25" fmla="*/ 298262 w 415055"/>
              <a:gd name="connsiteY25" fmla="*/ 297992 h 334036"/>
              <a:gd name="connsiteX26" fmla="*/ 286175 w 415055"/>
              <a:gd name="connsiteY26" fmla="*/ 298247 h 334036"/>
              <a:gd name="connsiteX27" fmla="*/ 274087 w 415055"/>
              <a:gd name="connsiteY27" fmla="*/ 298503 h 334036"/>
              <a:gd name="connsiteX28" fmla="*/ 257008 w 415055"/>
              <a:gd name="connsiteY28" fmla="*/ 299280 h 334036"/>
              <a:gd name="connsiteX29" fmla="*/ 234801 w 415055"/>
              <a:gd name="connsiteY29" fmla="*/ 304127 h 334036"/>
              <a:gd name="connsiteX30" fmla="*/ 220345 w 415055"/>
              <a:gd name="connsiteY30" fmla="*/ 310687 h 334036"/>
              <a:gd name="connsiteX31" fmla="*/ 197482 w 415055"/>
              <a:gd name="connsiteY31" fmla="*/ 314088 h 334036"/>
              <a:gd name="connsiteX32" fmla="*/ 170938 w 415055"/>
              <a:gd name="connsiteY32" fmla="*/ 320904 h 334036"/>
              <a:gd name="connsiteX33" fmla="*/ 123245 w 415055"/>
              <a:gd name="connsiteY33" fmla="*/ 323370 h 334036"/>
              <a:gd name="connsiteX34" fmla="*/ 76208 w 415055"/>
              <a:gd name="connsiteY34" fmla="*/ 327281 h 334036"/>
              <a:gd name="connsiteX35" fmla="*/ 30616 w 415055"/>
              <a:gd name="connsiteY35" fmla="*/ 330537 h 334036"/>
              <a:gd name="connsiteX36" fmla="*/ 5785 w 415055"/>
              <a:gd name="connsiteY36" fmla="*/ 329602 h 334036"/>
              <a:gd name="connsiteX37" fmla="*/ 0 w 415055"/>
              <a:gd name="connsiteY37" fmla="*/ 328187 h 334036"/>
              <a:gd name="connsiteX38" fmla="*/ 0 w 415055"/>
              <a:gd name="connsiteY38" fmla="*/ 157149 h 334036"/>
              <a:gd name="connsiteX39" fmla="*/ 13512 w 415055"/>
              <a:gd name="connsiteY39" fmla="*/ 162226 h 334036"/>
              <a:gd name="connsiteX40" fmla="*/ 34005 w 415055"/>
              <a:gd name="connsiteY40" fmla="*/ 165129 h 334036"/>
              <a:gd name="connsiteX41" fmla="*/ 53053 w 415055"/>
              <a:gd name="connsiteY41" fmla="*/ 168688 h 334036"/>
              <a:gd name="connsiteX42" fmla="*/ 82221 w 415055"/>
              <a:gd name="connsiteY42" fmla="*/ 167655 h 334036"/>
              <a:gd name="connsiteX43" fmla="*/ 112834 w 415055"/>
              <a:gd name="connsiteY43" fmla="*/ 165967 h 334036"/>
              <a:gd name="connsiteX44" fmla="*/ 146338 w 415055"/>
              <a:gd name="connsiteY44" fmla="*/ 162966 h 334036"/>
              <a:gd name="connsiteX45" fmla="*/ 176951 w 415055"/>
              <a:gd name="connsiteY45" fmla="*/ 161278 h 334036"/>
              <a:gd name="connsiteX46" fmla="*/ 203495 w 415055"/>
              <a:gd name="connsiteY46" fmla="*/ 154463 h 334036"/>
              <a:gd name="connsiteX47" fmla="*/ 232663 w 415055"/>
              <a:gd name="connsiteY47" fmla="*/ 153430 h 334036"/>
              <a:gd name="connsiteX48" fmla="*/ 255526 w 415055"/>
              <a:gd name="connsiteY48" fmla="*/ 150028 h 334036"/>
              <a:gd name="connsiteX49" fmla="*/ 265644 w 415055"/>
              <a:gd name="connsiteY49" fmla="*/ 145437 h 334036"/>
              <a:gd name="connsiteX50" fmla="*/ 282069 w 415055"/>
              <a:gd name="connsiteY50" fmla="*/ 143214 h 334036"/>
              <a:gd name="connsiteX51" fmla="*/ 287851 w 415055"/>
              <a:gd name="connsiteY51" fmla="*/ 140590 h 334036"/>
              <a:gd name="connsiteX52" fmla="*/ 290220 w 415055"/>
              <a:gd name="connsiteY52" fmla="*/ 134285 h 334036"/>
              <a:gd name="connsiteX53" fmla="*/ 296003 w 415055"/>
              <a:gd name="connsiteY53" fmla="*/ 131661 h 334036"/>
              <a:gd name="connsiteX54" fmla="*/ 291411 w 415055"/>
              <a:gd name="connsiteY54" fmla="*/ 121542 h 334036"/>
              <a:gd name="connsiteX55" fmla="*/ 288787 w 415055"/>
              <a:gd name="connsiteY55" fmla="*/ 115759 h 334036"/>
              <a:gd name="connsiteX56" fmla="*/ 284195 w 415055"/>
              <a:gd name="connsiteY56" fmla="*/ 105639 h 334036"/>
              <a:gd name="connsiteX57" fmla="*/ 277635 w 415055"/>
              <a:gd name="connsiteY57" fmla="*/ 91183 h 334036"/>
              <a:gd name="connsiteX58" fmla="*/ 273043 w 415055"/>
              <a:gd name="connsiteY58" fmla="*/ 81064 h 334036"/>
              <a:gd name="connsiteX59" fmla="*/ 266483 w 415055"/>
              <a:gd name="connsiteY59" fmla="*/ 66608 h 334036"/>
              <a:gd name="connsiteX60" fmla="*/ 257299 w 415055"/>
              <a:gd name="connsiteY60" fmla="*/ 46369 h 334036"/>
              <a:gd name="connsiteX61" fmla="*/ 248115 w 415055"/>
              <a:gd name="connsiteY61" fmla="*/ 26130 h 334036"/>
              <a:gd name="connsiteX62" fmla="*/ 238931 w 415055"/>
              <a:gd name="connsiteY62" fmla="*/ 5892 h 334036"/>
              <a:gd name="connsiteX63" fmla="*/ 236258 w 415055"/>
              <a:gd name="connsiteY63" fmla="*/ 0 h 334036"/>
              <a:gd name="connsiteX64" fmla="*/ 384085 w 415055"/>
              <a:gd name="connsiteY64" fmla="*/ 60506 h 334036"/>
              <a:gd name="connsiteX65" fmla="*/ 392872 w 415055"/>
              <a:gd name="connsiteY65" fmla="*/ 68527 h 334036"/>
              <a:gd name="connsiteX66" fmla="*/ 405870 w 415055"/>
              <a:gd name="connsiteY66" fmla="*/ 81805 h 33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415055" h="334036">
                <a:moveTo>
                  <a:pt x="415055" y="102044"/>
                </a:moveTo>
                <a:lnTo>
                  <a:pt x="411240" y="109004"/>
                </a:lnTo>
                <a:lnTo>
                  <a:pt x="413207" y="113342"/>
                </a:lnTo>
                <a:lnTo>
                  <a:pt x="413463" y="125429"/>
                </a:lnTo>
                <a:lnTo>
                  <a:pt x="414896" y="143955"/>
                </a:lnTo>
                <a:lnTo>
                  <a:pt x="409368" y="158666"/>
                </a:lnTo>
                <a:lnTo>
                  <a:pt x="411592" y="175090"/>
                </a:lnTo>
                <a:lnTo>
                  <a:pt x="410656" y="199920"/>
                </a:lnTo>
                <a:lnTo>
                  <a:pt x="409721" y="224752"/>
                </a:lnTo>
                <a:lnTo>
                  <a:pt x="401824" y="245767"/>
                </a:lnTo>
                <a:lnTo>
                  <a:pt x="400890" y="270599"/>
                </a:lnTo>
                <a:lnTo>
                  <a:pt x="395362" y="285310"/>
                </a:lnTo>
                <a:lnTo>
                  <a:pt x="396139" y="302391"/>
                </a:lnTo>
                <a:lnTo>
                  <a:pt x="390090" y="312108"/>
                </a:lnTo>
                <a:lnTo>
                  <a:pt x="386275" y="319069"/>
                </a:lnTo>
                <a:lnTo>
                  <a:pt x="384563" y="326820"/>
                </a:lnTo>
                <a:lnTo>
                  <a:pt x="378780" y="329444"/>
                </a:lnTo>
                <a:lnTo>
                  <a:pt x="368660" y="334036"/>
                </a:lnTo>
                <a:lnTo>
                  <a:pt x="355917" y="332845"/>
                </a:lnTo>
                <a:lnTo>
                  <a:pt x="353950" y="328509"/>
                </a:lnTo>
                <a:lnTo>
                  <a:pt x="346989" y="324694"/>
                </a:lnTo>
                <a:lnTo>
                  <a:pt x="339238" y="322981"/>
                </a:lnTo>
                <a:lnTo>
                  <a:pt x="334646" y="312861"/>
                </a:lnTo>
                <a:lnTo>
                  <a:pt x="325717" y="304711"/>
                </a:lnTo>
                <a:lnTo>
                  <a:pt x="312974" y="303520"/>
                </a:lnTo>
                <a:lnTo>
                  <a:pt x="298262" y="297992"/>
                </a:lnTo>
                <a:lnTo>
                  <a:pt x="286175" y="298247"/>
                </a:lnTo>
                <a:lnTo>
                  <a:pt x="274087" y="298503"/>
                </a:lnTo>
                <a:lnTo>
                  <a:pt x="257008" y="299280"/>
                </a:lnTo>
                <a:lnTo>
                  <a:pt x="234801" y="304127"/>
                </a:lnTo>
                <a:lnTo>
                  <a:pt x="220345" y="310687"/>
                </a:lnTo>
                <a:lnTo>
                  <a:pt x="197482" y="314088"/>
                </a:lnTo>
                <a:lnTo>
                  <a:pt x="170938" y="320904"/>
                </a:lnTo>
                <a:lnTo>
                  <a:pt x="123245" y="323370"/>
                </a:lnTo>
                <a:lnTo>
                  <a:pt x="76208" y="327281"/>
                </a:lnTo>
                <a:lnTo>
                  <a:pt x="30616" y="330537"/>
                </a:lnTo>
                <a:lnTo>
                  <a:pt x="5785" y="329602"/>
                </a:lnTo>
                <a:lnTo>
                  <a:pt x="0" y="328187"/>
                </a:lnTo>
                <a:lnTo>
                  <a:pt x="0" y="157149"/>
                </a:lnTo>
                <a:lnTo>
                  <a:pt x="13512" y="162226"/>
                </a:lnTo>
                <a:lnTo>
                  <a:pt x="34005" y="165129"/>
                </a:lnTo>
                <a:lnTo>
                  <a:pt x="53053" y="168688"/>
                </a:lnTo>
                <a:lnTo>
                  <a:pt x="82221" y="167655"/>
                </a:lnTo>
                <a:lnTo>
                  <a:pt x="112834" y="165967"/>
                </a:lnTo>
                <a:lnTo>
                  <a:pt x="146338" y="162966"/>
                </a:lnTo>
                <a:lnTo>
                  <a:pt x="176951" y="161278"/>
                </a:lnTo>
                <a:lnTo>
                  <a:pt x="203495" y="154463"/>
                </a:lnTo>
                <a:lnTo>
                  <a:pt x="232663" y="153430"/>
                </a:lnTo>
                <a:lnTo>
                  <a:pt x="255526" y="150028"/>
                </a:lnTo>
                <a:lnTo>
                  <a:pt x="265644" y="145437"/>
                </a:lnTo>
                <a:lnTo>
                  <a:pt x="282069" y="143214"/>
                </a:lnTo>
                <a:lnTo>
                  <a:pt x="287851" y="140590"/>
                </a:lnTo>
                <a:lnTo>
                  <a:pt x="290220" y="134285"/>
                </a:lnTo>
                <a:lnTo>
                  <a:pt x="296003" y="131661"/>
                </a:lnTo>
                <a:lnTo>
                  <a:pt x="291411" y="121542"/>
                </a:lnTo>
                <a:lnTo>
                  <a:pt x="288787" y="115759"/>
                </a:lnTo>
                <a:lnTo>
                  <a:pt x="284195" y="105639"/>
                </a:lnTo>
                <a:lnTo>
                  <a:pt x="277635" y="91183"/>
                </a:lnTo>
                <a:lnTo>
                  <a:pt x="273043" y="81064"/>
                </a:lnTo>
                <a:lnTo>
                  <a:pt x="266483" y="66608"/>
                </a:lnTo>
                <a:lnTo>
                  <a:pt x="257299" y="46369"/>
                </a:lnTo>
                <a:lnTo>
                  <a:pt x="248115" y="26130"/>
                </a:lnTo>
                <a:lnTo>
                  <a:pt x="238931" y="5892"/>
                </a:lnTo>
                <a:lnTo>
                  <a:pt x="236258" y="0"/>
                </a:lnTo>
                <a:lnTo>
                  <a:pt x="384085" y="60506"/>
                </a:lnTo>
                <a:lnTo>
                  <a:pt x="392872" y="68527"/>
                </a:lnTo>
                <a:lnTo>
                  <a:pt x="405870" y="8180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rot="17664460">
            <a:off x="2724121" y="2941675"/>
            <a:ext cx="208845" cy="402847"/>
          </a:xfrm>
          <a:custGeom>
            <a:avLst/>
            <a:gdLst>
              <a:gd name="connsiteX0" fmla="*/ 134054 w 208845"/>
              <a:gd name="connsiteY0" fmla="*/ 5782 h 402847"/>
              <a:gd name="connsiteX1" fmla="*/ 136022 w 208845"/>
              <a:gd name="connsiteY1" fmla="*/ 10120 h 402847"/>
              <a:gd name="connsiteX2" fmla="*/ 140614 w 208845"/>
              <a:gd name="connsiteY2" fmla="*/ 20239 h 402847"/>
              <a:gd name="connsiteX3" fmla="*/ 145206 w 208845"/>
              <a:gd name="connsiteY3" fmla="*/ 30358 h 402847"/>
              <a:gd name="connsiteX4" fmla="*/ 145984 w 208845"/>
              <a:gd name="connsiteY4" fmla="*/ 47438 h 402847"/>
              <a:gd name="connsiteX5" fmla="*/ 153199 w 208845"/>
              <a:gd name="connsiteY5" fmla="*/ 63340 h 402847"/>
              <a:gd name="connsiteX6" fmla="*/ 155422 w 208845"/>
              <a:gd name="connsiteY6" fmla="*/ 79764 h 402847"/>
              <a:gd name="connsiteX7" fmla="*/ 158825 w 208845"/>
              <a:gd name="connsiteY7" fmla="*/ 102627 h 402847"/>
              <a:gd name="connsiteX8" fmla="*/ 164449 w 208845"/>
              <a:gd name="connsiteY8" fmla="*/ 141914 h 402847"/>
              <a:gd name="connsiteX9" fmla="*/ 167583 w 208845"/>
              <a:gd name="connsiteY9" fmla="*/ 171871 h 402847"/>
              <a:gd name="connsiteX10" fmla="*/ 174143 w 208845"/>
              <a:gd name="connsiteY10" fmla="*/ 186327 h 402847"/>
              <a:gd name="connsiteX11" fmla="*/ 180703 w 208845"/>
              <a:gd name="connsiteY11" fmla="*/ 200783 h 402847"/>
              <a:gd name="connsiteX12" fmla="*/ 185295 w 208845"/>
              <a:gd name="connsiteY12" fmla="*/ 210902 h 402847"/>
              <a:gd name="connsiteX13" fmla="*/ 189887 w 208845"/>
              <a:gd name="connsiteY13" fmla="*/ 221022 h 402847"/>
              <a:gd name="connsiteX14" fmla="*/ 196847 w 208845"/>
              <a:gd name="connsiteY14" fmla="*/ 224837 h 402847"/>
              <a:gd name="connsiteX15" fmla="*/ 205121 w 208845"/>
              <a:gd name="connsiteY15" fmla="*/ 231543 h 402847"/>
              <a:gd name="connsiteX16" fmla="*/ 208845 w 208845"/>
              <a:gd name="connsiteY16" fmla="*/ 232942 h 402847"/>
              <a:gd name="connsiteX17" fmla="*/ 208845 w 208845"/>
              <a:gd name="connsiteY17" fmla="*/ 386608 h 402847"/>
              <a:gd name="connsiteX18" fmla="*/ 205567 w 208845"/>
              <a:gd name="connsiteY18" fmla="*/ 402847 h 402847"/>
              <a:gd name="connsiteX19" fmla="*/ 184652 w 208845"/>
              <a:gd name="connsiteY19" fmla="*/ 397729 h 402847"/>
              <a:gd name="connsiteX20" fmla="*/ 159821 w 208845"/>
              <a:gd name="connsiteY20" fmla="*/ 396793 h 402847"/>
              <a:gd name="connsiteX21" fmla="*/ 138804 w 208845"/>
              <a:gd name="connsiteY21" fmla="*/ 388896 h 402847"/>
              <a:gd name="connsiteX22" fmla="*/ 119756 w 208845"/>
              <a:gd name="connsiteY22" fmla="*/ 385338 h 402847"/>
              <a:gd name="connsiteX23" fmla="*/ 103077 w 208845"/>
              <a:gd name="connsiteY23" fmla="*/ 375473 h 402847"/>
              <a:gd name="connsiteX24" fmla="*/ 85741 w 208845"/>
              <a:gd name="connsiteY24" fmla="*/ 364163 h 402847"/>
              <a:gd name="connsiteX25" fmla="*/ 71686 w 208845"/>
              <a:gd name="connsiteY25" fmla="*/ 360082 h 402847"/>
              <a:gd name="connsiteX26" fmla="*/ 54351 w 208845"/>
              <a:gd name="connsiteY26" fmla="*/ 348772 h 402847"/>
              <a:gd name="connsiteX27" fmla="*/ 43454 w 208845"/>
              <a:gd name="connsiteY27" fmla="*/ 336283 h 402847"/>
              <a:gd name="connsiteX28" fmla="*/ 28743 w 208845"/>
              <a:gd name="connsiteY28" fmla="*/ 330756 h 402847"/>
              <a:gd name="connsiteX29" fmla="*/ 18368 w 208845"/>
              <a:gd name="connsiteY29" fmla="*/ 323260 h 402847"/>
              <a:gd name="connsiteX30" fmla="*/ 13776 w 208845"/>
              <a:gd name="connsiteY30" fmla="*/ 313142 h 402847"/>
              <a:gd name="connsiteX31" fmla="*/ 7472 w 208845"/>
              <a:gd name="connsiteY31" fmla="*/ 310772 h 402847"/>
              <a:gd name="connsiteX32" fmla="*/ 2879 w 208845"/>
              <a:gd name="connsiteY32" fmla="*/ 300653 h 402847"/>
              <a:gd name="connsiteX33" fmla="*/ 4592 w 208845"/>
              <a:gd name="connsiteY33" fmla="*/ 292902 h 402847"/>
              <a:gd name="connsiteX34" fmla="*/ 2624 w 208845"/>
              <a:gd name="connsiteY34" fmla="*/ 288566 h 402847"/>
              <a:gd name="connsiteX35" fmla="*/ 0 w 208845"/>
              <a:gd name="connsiteY35" fmla="*/ 282783 h 402847"/>
              <a:gd name="connsiteX36" fmla="*/ 3815 w 208845"/>
              <a:gd name="connsiteY36" fmla="*/ 275822 h 402847"/>
              <a:gd name="connsiteX37" fmla="*/ 8152 w 208845"/>
              <a:gd name="connsiteY37" fmla="*/ 273855 h 402847"/>
              <a:gd name="connsiteX38" fmla="*/ 11311 w 208845"/>
              <a:gd name="connsiteY38" fmla="*/ 265447 h 402847"/>
              <a:gd name="connsiteX39" fmla="*/ 15647 w 208845"/>
              <a:gd name="connsiteY39" fmla="*/ 263480 h 402847"/>
              <a:gd name="connsiteX40" fmla="*/ 23798 w 208845"/>
              <a:gd name="connsiteY40" fmla="*/ 254551 h 402847"/>
              <a:gd name="connsiteX41" fmla="*/ 33918 w 208845"/>
              <a:gd name="connsiteY41" fmla="*/ 249959 h 402847"/>
              <a:gd name="connsiteX42" fmla="*/ 44037 w 208845"/>
              <a:gd name="connsiteY42" fmla="*/ 245367 h 402847"/>
              <a:gd name="connsiteX43" fmla="*/ 51532 w 208845"/>
              <a:gd name="connsiteY43" fmla="*/ 234993 h 402847"/>
              <a:gd name="connsiteX44" fmla="*/ 64021 w 208845"/>
              <a:gd name="connsiteY44" fmla="*/ 224096 h 402847"/>
              <a:gd name="connsiteX45" fmla="*/ 69548 w 208845"/>
              <a:gd name="connsiteY45" fmla="*/ 209384 h 402847"/>
              <a:gd name="connsiteX46" fmla="*/ 77445 w 208845"/>
              <a:gd name="connsiteY46" fmla="*/ 188368 h 402847"/>
              <a:gd name="connsiteX47" fmla="*/ 80348 w 208845"/>
              <a:gd name="connsiteY47" fmla="*/ 167875 h 402847"/>
              <a:gd name="connsiteX48" fmla="*/ 87722 w 208845"/>
              <a:gd name="connsiteY48" fmla="*/ 141865 h 402847"/>
              <a:gd name="connsiteX49" fmla="*/ 97330 w 208845"/>
              <a:gd name="connsiteY49" fmla="*/ 113099 h 402847"/>
              <a:gd name="connsiteX50" fmla="*/ 95642 w 208845"/>
              <a:gd name="connsiteY50" fmla="*/ 82485 h 402847"/>
              <a:gd name="connsiteX51" fmla="*/ 104984 w 208845"/>
              <a:gd name="connsiteY51" fmla="*/ 60814 h 402847"/>
              <a:gd name="connsiteX52" fmla="*/ 108543 w 208845"/>
              <a:gd name="connsiteY52" fmla="*/ 41765 h 402847"/>
              <a:gd name="connsiteX53" fmla="*/ 112625 w 208845"/>
              <a:gd name="connsiteY53" fmla="*/ 27710 h 402847"/>
              <a:gd name="connsiteX54" fmla="*/ 118153 w 208845"/>
              <a:gd name="connsiteY54" fmla="*/ 12999 h 402847"/>
              <a:gd name="connsiteX55" fmla="*/ 121311 w 208845"/>
              <a:gd name="connsiteY55" fmla="*/ 4592 h 402847"/>
              <a:gd name="connsiteX56" fmla="*/ 125648 w 208845"/>
              <a:gd name="connsiteY56" fmla="*/ 2625 h 402847"/>
              <a:gd name="connsiteX57" fmla="*/ 131430 w 208845"/>
              <a:gd name="connsiteY57" fmla="*/ 0 h 402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08845" h="402847">
                <a:moveTo>
                  <a:pt x="134054" y="5782"/>
                </a:moveTo>
                <a:lnTo>
                  <a:pt x="136022" y="10120"/>
                </a:lnTo>
                <a:lnTo>
                  <a:pt x="140614" y="20239"/>
                </a:lnTo>
                <a:lnTo>
                  <a:pt x="145206" y="30358"/>
                </a:lnTo>
                <a:lnTo>
                  <a:pt x="145984" y="47438"/>
                </a:lnTo>
                <a:lnTo>
                  <a:pt x="153199" y="63340"/>
                </a:lnTo>
                <a:lnTo>
                  <a:pt x="155422" y="79764"/>
                </a:lnTo>
                <a:lnTo>
                  <a:pt x="158825" y="102627"/>
                </a:lnTo>
                <a:lnTo>
                  <a:pt x="164449" y="141914"/>
                </a:lnTo>
                <a:lnTo>
                  <a:pt x="167583" y="171871"/>
                </a:lnTo>
                <a:lnTo>
                  <a:pt x="174143" y="186327"/>
                </a:lnTo>
                <a:lnTo>
                  <a:pt x="180703" y="200783"/>
                </a:lnTo>
                <a:lnTo>
                  <a:pt x="185295" y="210902"/>
                </a:lnTo>
                <a:lnTo>
                  <a:pt x="189887" y="221022"/>
                </a:lnTo>
                <a:lnTo>
                  <a:pt x="196847" y="224837"/>
                </a:lnTo>
                <a:lnTo>
                  <a:pt x="205121" y="231543"/>
                </a:lnTo>
                <a:lnTo>
                  <a:pt x="208845" y="232942"/>
                </a:lnTo>
                <a:lnTo>
                  <a:pt x="208845" y="386608"/>
                </a:lnTo>
                <a:lnTo>
                  <a:pt x="205567" y="402847"/>
                </a:lnTo>
                <a:lnTo>
                  <a:pt x="184652" y="397729"/>
                </a:lnTo>
                <a:lnTo>
                  <a:pt x="159821" y="396793"/>
                </a:lnTo>
                <a:lnTo>
                  <a:pt x="138804" y="388896"/>
                </a:lnTo>
                <a:lnTo>
                  <a:pt x="119756" y="385338"/>
                </a:lnTo>
                <a:lnTo>
                  <a:pt x="103077" y="375473"/>
                </a:lnTo>
                <a:lnTo>
                  <a:pt x="85741" y="364163"/>
                </a:lnTo>
                <a:lnTo>
                  <a:pt x="71686" y="360082"/>
                </a:lnTo>
                <a:lnTo>
                  <a:pt x="54351" y="348772"/>
                </a:lnTo>
                <a:lnTo>
                  <a:pt x="43454" y="336283"/>
                </a:lnTo>
                <a:lnTo>
                  <a:pt x="28743" y="330756"/>
                </a:lnTo>
                <a:lnTo>
                  <a:pt x="18368" y="323260"/>
                </a:lnTo>
                <a:lnTo>
                  <a:pt x="13776" y="313142"/>
                </a:lnTo>
                <a:lnTo>
                  <a:pt x="7472" y="310772"/>
                </a:lnTo>
                <a:lnTo>
                  <a:pt x="2879" y="300653"/>
                </a:lnTo>
                <a:lnTo>
                  <a:pt x="4592" y="292902"/>
                </a:lnTo>
                <a:lnTo>
                  <a:pt x="2624" y="288566"/>
                </a:lnTo>
                <a:lnTo>
                  <a:pt x="0" y="282783"/>
                </a:lnTo>
                <a:lnTo>
                  <a:pt x="3815" y="275822"/>
                </a:lnTo>
                <a:lnTo>
                  <a:pt x="8152" y="273855"/>
                </a:lnTo>
                <a:lnTo>
                  <a:pt x="11311" y="265447"/>
                </a:lnTo>
                <a:lnTo>
                  <a:pt x="15647" y="263480"/>
                </a:lnTo>
                <a:lnTo>
                  <a:pt x="23798" y="254551"/>
                </a:lnTo>
                <a:lnTo>
                  <a:pt x="33918" y="249959"/>
                </a:lnTo>
                <a:lnTo>
                  <a:pt x="44037" y="245367"/>
                </a:lnTo>
                <a:lnTo>
                  <a:pt x="51532" y="234993"/>
                </a:lnTo>
                <a:lnTo>
                  <a:pt x="64021" y="224096"/>
                </a:lnTo>
                <a:lnTo>
                  <a:pt x="69548" y="209384"/>
                </a:lnTo>
                <a:lnTo>
                  <a:pt x="77445" y="188368"/>
                </a:lnTo>
                <a:lnTo>
                  <a:pt x="80348" y="167875"/>
                </a:lnTo>
                <a:lnTo>
                  <a:pt x="87722" y="141865"/>
                </a:lnTo>
                <a:lnTo>
                  <a:pt x="97330" y="113099"/>
                </a:lnTo>
                <a:lnTo>
                  <a:pt x="95642" y="82485"/>
                </a:lnTo>
                <a:lnTo>
                  <a:pt x="104984" y="60814"/>
                </a:lnTo>
                <a:lnTo>
                  <a:pt x="108543" y="41765"/>
                </a:lnTo>
                <a:lnTo>
                  <a:pt x="112625" y="27710"/>
                </a:lnTo>
                <a:lnTo>
                  <a:pt x="118153" y="12999"/>
                </a:lnTo>
                <a:lnTo>
                  <a:pt x="121311" y="4592"/>
                </a:lnTo>
                <a:lnTo>
                  <a:pt x="125648" y="2625"/>
                </a:lnTo>
                <a:lnTo>
                  <a:pt x="131430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6"/>
          <p:cNvSpPr txBox="1"/>
          <p:nvPr/>
        </p:nvSpPr>
        <p:spPr>
          <a:xfrm>
            <a:off x="3851920" y="2106193"/>
            <a:ext cx="4392488" cy="168969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 smtClean="0">
                <a:latin typeface="楷体" pitchFamily="49" charset="-122"/>
                <a:ea typeface="楷体" pitchFamily="49" charset="-122"/>
                <a:cs typeface="楷体" panose="02010609060101010101" pitchFamily="49" charset="-122"/>
              </a:rPr>
              <a:t>书写提示：第一笔横折略小，第二笔横折钩略宽，竖要直，点不碰到横折。</a:t>
            </a:r>
            <a:endParaRPr lang="zh-CN" altLang="en-US" sz="2700" dirty="0">
              <a:latin typeface="楷体" pitchFamily="49" charset="-122"/>
              <a:ea typeface="楷体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9552" y="1433303"/>
            <a:ext cx="8280920" cy="3370695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6300863" y="1131591"/>
            <a:ext cx="2231577" cy="621459"/>
            <a:chOff x="395536" y="915566"/>
            <a:chExt cx="2231577" cy="621459"/>
          </a:xfrm>
        </p:grpSpPr>
        <p:sp>
          <p:nvSpPr>
            <p:cNvPr id="15" name="椭圆 14"/>
            <p:cNvSpPr/>
            <p:nvPr/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3" name="组合 15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4" name="组合 16"/>
              <p:cNvGrpSpPr/>
              <p:nvPr/>
            </p:nvGrpSpPr>
            <p:grpSpPr>
              <a:xfrm>
                <a:off x="760801" y="953665"/>
                <a:ext cx="1159241" cy="438582"/>
                <a:chOff x="467544" y="1510576"/>
                <a:chExt cx="1159241" cy="438582"/>
              </a:xfrm>
            </p:grpSpPr>
            <p:sp>
              <p:nvSpPr>
                <p:cNvPr id="19" name="TextBox 11">
                  <a:hlinkClick r:id="rId4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5294" y="1510576"/>
                  <a:ext cx="1121491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  <p:pic>
        <p:nvPicPr>
          <p:cNvPr id="22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883" y="4050928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11"/>
          <p:cNvSpPr txBox="1">
            <a:spLocks noChangeArrowheads="1"/>
          </p:cNvSpPr>
          <p:nvPr/>
        </p:nvSpPr>
        <p:spPr bwMode="auto">
          <a:xfrm>
            <a:off x="353904" y="365487"/>
            <a:ext cx="8538576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请同学们看一下这三个“本”字，说一说横写在什么位置最好看。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35681" y="1707654"/>
            <a:ext cx="3779433" cy="1137369"/>
            <a:chOff x="2071669" y="1593818"/>
            <a:chExt cx="3779433" cy="1137369"/>
          </a:xfrm>
        </p:grpSpPr>
        <p:pic>
          <p:nvPicPr>
            <p:cNvPr id="1433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71669" y="1651187"/>
              <a:ext cx="1092108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33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00430" y="1614920"/>
              <a:ext cx="1023158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340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14876" y="1593818"/>
              <a:ext cx="1136226" cy="108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3" name="TextBox 11"/>
          <p:cNvSpPr txBox="1">
            <a:spLocks noChangeArrowheads="1"/>
          </p:cNvSpPr>
          <p:nvPr/>
        </p:nvSpPr>
        <p:spPr bwMode="auto">
          <a:xfrm>
            <a:off x="971600" y="3147814"/>
            <a:ext cx="3981671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老师来范写“本”字，请大家注意看，然后再练习书写。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" name="图片 5">
            <a:extLst>
              <a:ext uri="{FF2B5EF4-FFF2-40B4-BE49-F238E27FC236}">
                <a16:creationId xmlns:a16="http://schemas.microsoft.com/office/drawing/2014/main" xmlns="" id="{0CFFAB6D-6298-4DC6-85D1-DC7AAA9F7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39902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Freeform 7"/>
          <p:cNvSpPr>
            <a:spLocks/>
          </p:cNvSpPr>
          <p:nvPr/>
        </p:nvSpPr>
        <p:spPr bwMode="auto">
          <a:xfrm>
            <a:off x="6918753" y="3177887"/>
            <a:ext cx="450850" cy="109537"/>
          </a:xfrm>
          <a:custGeom>
            <a:avLst/>
            <a:gdLst/>
            <a:ahLst/>
            <a:cxnLst>
              <a:cxn ang="0">
                <a:pos x="264" y="71"/>
              </a:cxn>
              <a:cxn ang="0">
                <a:pos x="335" y="61"/>
              </a:cxn>
              <a:cxn ang="0">
                <a:pos x="386" y="51"/>
              </a:cxn>
              <a:cxn ang="0">
                <a:pos x="437" y="40"/>
              </a:cxn>
              <a:cxn ang="0">
                <a:pos x="477" y="20"/>
              </a:cxn>
              <a:cxn ang="0">
                <a:pos x="528" y="10"/>
              </a:cxn>
              <a:cxn ang="0">
                <a:pos x="548" y="0"/>
              </a:cxn>
              <a:cxn ang="0">
                <a:pos x="569" y="0"/>
              </a:cxn>
              <a:cxn ang="0">
                <a:pos x="579" y="0"/>
              </a:cxn>
              <a:cxn ang="0">
                <a:pos x="599" y="0"/>
              </a:cxn>
              <a:cxn ang="0">
                <a:pos x="650" y="20"/>
              </a:cxn>
              <a:cxn ang="0">
                <a:pos x="680" y="30"/>
              </a:cxn>
              <a:cxn ang="0">
                <a:pos x="701" y="40"/>
              </a:cxn>
              <a:cxn ang="0">
                <a:pos x="711" y="51"/>
              </a:cxn>
              <a:cxn ang="0">
                <a:pos x="711" y="61"/>
              </a:cxn>
              <a:cxn ang="0">
                <a:pos x="711" y="71"/>
              </a:cxn>
              <a:cxn ang="0">
                <a:pos x="701" y="81"/>
              </a:cxn>
              <a:cxn ang="0">
                <a:pos x="680" y="91"/>
              </a:cxn>
              <a:cxn ang="0">
                <a:pos x="650" y="91"/>
              </a:cxn>
              <a:cxn ang="0">
                <a:pos x="609" y="101"/>
              </a:cxn>
              <a:cxn ang="0">
                <a:pos x="569" y="111"/>
              </a:cxn>
              <a:cxn ang="0">
                <a:pos x="518" y="121"/>
              </a:cxn>
              <a:cxn ang="0">
                <a:pos x="457" y="131"/>
              </a:cxn>
              <a:cxn ang="0">
                <a:pos x="406" y="141"/>
              </a:cxn>
              <a:cxn ang="0">
                <a:pos x="345" y="152"/>
              </a:cxn>
              <a:cxn ang="0">
                <a:pos x="305" y="152"/>
              </a:cxn>
              <a:cxn ang="0">
                <a:pos x="264" y="162"/>
              </a:cxn>
              <a:cxn ang="0">
                <a:pos x="234" y="162"/>
              </a:cxn>
              <a:cxn ang="0">
                <a:pos x="203" y="172"/>
              </a:cxn>
              <a:cxn ang="0">
                <a:pos x="183" y="172"/>
              </a:cxn>
              <a:cxn ang="0">
                <a:pos x="173" y="172"/>
              </a:cxn>
              <a:cxn ang="0">
                <a:pos x="152" y="172"/>
              </a:cxn>
              <a:cxn ang="0">
                <a:pos x="122" y="162"/>
              </a:cxn>
              <a:cxn ang="0">
                <a:pos x="71" y="152"/>
              </a:cxn>
              <a:cxn ang="0">
                <a:pos x="41" y="131"/>
              </a:cxn>
              <a:cxn ang="0">
                <a:pos x="20" y="121"/>
              </a:cxn>
              <a:cxn ang="0">
                <a:pos x="0" y="111"/>
              </a:cxn>
              <a:cxn ang="0">
                <a:pos x="0" y="101"/>
              </a:cxn>
              <a:cxn ang="0">
                <a:pos x="0" y="101"/>
              </a:cxn>
              <a:cxn ang="0">
                <a:pos x="20" y="101"/>
              </a:cxn>
              <a:cxn ang="0">
                <a:pos x="41" y="91"/>
              </a:cxn>
              <a:cxn ang="0">
                <a:pos x="71" y="91"/>
              </a:cxn>
              <a:cxn ang="0">
                <a:pos x="102" y="91"/>
              </a:cxn>
              <a:cxn ang="0">
                <a:pos x="152" y="81"/>
              </a:cxn>
              <a:cxn ang="0">
                <a:pos x="203" y="81"/>
              </a:cxn>
              <a:cxn ang="0">
                <a:pos x="264" y="71"/>
              </a:cxn>
              <a:cxn ang="0">
                <a:pos x="264" y="71"/>
              </a:cxn>
            </a:cxnLst>
            <a:rect l="0" t="0" r="r" b="b"/>
            <a:pathLst>
              <a:path w="711" h="172">
                <a:moveTo>
                  <a:pt x="264" y="71"/>
                </a:moveTo>
                <a:lnTo>
                  <a:pt x="335" y="61"/>
                </a:lnTo>
                <a:lnTo>
                  <a:pt x="386" y="51"/>
                </a:lnTo>
                <a:lnTo>
                  <a:pt x="437" y="40"/>
                </a:lnTo>
                <a:lnTo>
                  <a:pt x="477" y="20"/>
                </a:lnTo>
                <a:lnTo>
                  <a:pt x="528" y="10"/>
                </a:lnTo>
                <a:lnTo>
                  <a:pt x="548" y="0"/>
                </a:lnTo>
                <a:lnTo>
                  <a:pt x="569" y="0"/>
                </a:lnTo>
                <a:lnTo>
                  <a:pt x="579" y="0"/>
                </a:lnTo>
                <a:lnTo>
                  <a:pt x="599" y="0"/>
                </a:lnTo>
                <a:lnTo>
                  <a:pt x="650" y="20"/>
                </a:lnTo>
                <a:lnTo>
                  <a:pt x="680" y="30"/>
                </a:lnTo>
                <a:lnTo>
                  <a:pt x="701" y="40"/>
                </a:lnTo>
                <a:lnTo>
                  <a:pt x="711" y="51"/>
                </a:lnTo>
                <a:lnTo>
                  <a:pt x="711" y="61"/>
                </a:lnTo>
                <a:lnTo>
                  <a:pt x="711" y="71"/>
                </a:lnTo>
                <a:lnTo>
                  <a:pt x="701" y="81"/>
                </a:lnTo>
                <a:lnTo>
                  <a:pt x="680" y="91"/>
                </a:lnTo>
                <a:lnTo>
                  <a:pt x="650" y="91"/>
                </a:lnTo>
                <a:lnTo>
                  <a:pt x="609" y="101"/>
                </a:lnTo>
                <a:lnTo>
                  <a:pt x="569" y="111"/>
                </a:lnTo>
                <a:lnTo>
                  <a:pt x="518" y="121"/>
                </a:lnTo>
                <a:lnTo>
                  <a:pt x="457" y="131"/>
                </a:lnTo>
                <a:lnTo>
                  <a:pt x="406" y="141"/>
                </a:lnTo>
                <a:lnTo>
                  <a:pt x="345" y="152"/>
                </a:lnTo>
                <a:lnTo>
                  <a:pt x="305" y="152"/>
                </a:lnTo>
                <a:lnTo>
                  <a:pt x="264" y="162"/>
                </a:lnTo>
                <a:lnTo>
                  <a:pt x="234" y="162"/>
                </a:lnTo>
                <a:lnTo>
                  <a:pt x="203" y="172"/>
                </a:lnTo>
                <a:lnTo>
                  <a:pt x="183" y="172"/>
                </a:lnTo>
                <a:lnTo>
                  <a:pt x="173" y="172"/>
                </a:lnTo>
                <a:lnTo>
                  <a:pt x="152" y="172"/>
                </a:lnTo>
                <a:lnTo>
                  <a:pt x="122" y="162"/>
                </a:lnTo>
                <a:lnTo>
                  <a:pt x="71" y="152"/>
                </a:lnTo>
                <a:lnTo>
                  <a:pt x="41" y="131"/>
                </a:lnTo>
                <a:lnTo>
                  <a:pt x="20" y="121"/>
                </a:lnTo>
                <a:lnTo>
                  <a:pt x="0" y="111"/>
                </a:lnTo>
                <a:lnTo>
                  <a:pt x="0" y="101"/>
                </a:lnTo>
                <a:lnTo>
                  <a:pt x="0" y="101"/>
                </a:lnTo>
                <a:lnTo>
                  <a:pt x="20" y="101"/>
                </a:lnTo>
                <a:lnTo>
                  <a:pt x="41" y="91"/>
                </a:lnTo>
                <a:lnTo>
                  <a:pt x="71" y="91"/>
                </a:lnTo>
                <a:lnTo>
                  <a:pt x="102" y="91"/>
                </a:lnTo>
                <a:lnTo>
                  <a:pt x="152" y="81"/>
                </a:lnTo>
                <a:lnTo>
                  <a:pt x="203" y="81"/>
                </a:lnTo>
                <a:lnTo>
                  <a:pt x="264" y="71"/>
                </a:lnTo>
                <a:lnTo>
                  <a:pt x="264" y="71"/>
                </a:lnTo>
              </a:path>
            </a:pathLst>
          </a:custGeom>
          <a:solidFill>
            <a:srgbClr val="FF0000"/>
          </a:solidFill>
          <a:ln w="1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44" name="Freeform 8"/>
          <p:cNvSpPr>
            <a:spLocks/>
          </p:cNvSpPr>
          <p:nvPr/>
        </p:nvSpPr>
        <p:spPr bwMode="auto">
          <a:xfrm>
            <a:off x="6815565" y="2595274"/>
            <a:ext cx="701675" cy="165100"/>
          </a:xfrm>
          <a:custGeom>
            <a:avLst/>
            <a:gdLst/>
            <a:ahLst/>
            <a:cxnLst>
              <a:cxn ang="0">
                <a:pos x="1106" y="80"/>
              </a:cxn>
              <a:cxn ang="0">
                <a:pos x="1096" y="80"/>
              </a:cxn>
              <a:cxn ang="0">
                <a:pos x="1096" y="90"/>
              </a:cxn>
              <a:cxn ang="0">
                <a:pos x="1076" y="101"/>
              </a:cxn>
              <a:cxn ang="0">
                <a:pos x="1056" y="111"/>
              </a:cxn>
              <a:cxn ang="0">
                <a:pos x="1025" y="121"/>
              </a:cxn>
              <a:cxn ang="0">
                <a:pos x="974" y="131"/>
              </a:cxn>
              <a:cxn ang="0">
                <a:pos x="924" y="141"/>
              </a:cxn>
              <a:cxn ang="0">
                <a:pos x="863" y="151"/>
              </a:cxn>
              <a:cxn ang="0">
                <a:pos x="731" y="171"/>
              </a:cxn>
              <a:cxn ang="0">
                <a:pos x="599" y="201"/>
              </a:cxn>
              <a:cxn ang="0">
                <a:pos x="467" y="222"/>
              </a:cxn>
              <a:cxn ang="0">
                <a:pos x="345" y="242"/>
              </a:cxn>
              <a:cxn ang="0">
                <a:pos x="284" y="252"/>
              </a:cxn>
              <a:cxn ang="0">
                <a:pos x="233" y="262"/>
              </a:cxn>
              <a:cxn ang="0">
                <a:pos x="193" y="262"/>
              </a:cxn>
              <a:cxn ang="0">
                <a:pos x="162" y="262"/>
              </a:cxn>
              <a:cxn ang="0">
                <a:pos x="111" y="262"/>
              </a:cxn>
              <a:cxn ang="0">
                <a:pos x="61" y="242"/>
              </a:cxn>
              <a:cxn ang="0">
                <a:pos x="30" y="232"/>
              </a:cxn>
              <a:cxn ang="0">
                <a:pos x="10" y="222"/>
              </a:cxn>
              <a:cxn ang="0">
                <a:pos x="0" y="212"/>
              </a:cxn>
              <a:cxn ang="0">
                <a:pos x="0" y="212"/>
              </a:cxn>
              <a:cxn ang="0">
                <a:pos x="0" y="201"/>
              </a:cxn>
              <a:cxn ang="0">
                <a:pos x="10" y="201"/>
              </a:cxn>
              <a:cxn ang="0">
                <a:pos x="30" y="201"/>
              </a:cxn>
              <a:cxn ang="0">
                <a:pos x="61" y="191"/>
              </a:cxn>
              <a:cxn ang="0">
                <a:pos x="81" y="191"/>
              </a:cxn>
              <a:cxn ang="0">
                <a:pos x="101" y="181"/>
              </a:cxn>
              <a:cxn ang="0">
                <a:pos x="142" y="181"/>
              </a:cxn>
              <a:cxn ang="0">
                <a:pos x="182" y="171"/>
              </a:cxn>
              <a:cxn ang="0">
                <a:pos x="243" y="161"/>
              </a:cxn>
              <a:cxn ang="0">
                <a:pos x="304" y="151"/>
              </a:cxn>
              <a:cxn ang="0">
                <a:pos x="365" y="141"/>
              </a:cxn>
              <a:cxn ang="0">
                <a:pos x="446" y="131"/>
              </a:cxn>
              <a:cxn ang="0">
                <a:pos x="518" y="111"/>
              </a:cxn>
              <a:cxn ang="0">
                <a:pos x="589" y="101"/>
              </a:cxn>
              <a:cxn ang="0">
                <a:pos x="650" y="90"/>
              </a:cxn>
              <a:cxn ang="0">
                <a:pos x="700" y="80"/>
              </a:cxn>
              <a:cxn ang="0">
                <a:pos x="751" y="70"/>
              </a:cxn>
              <a:cxn ang="0">
                <a:pos x="792" y="60"/>
              </a:cxn>
              <a:cxn ang="0">
                <a:pos x="822" y="50"/>
              </a:cxn>
              <a:cxn ang="0">
                <a:pos x="842" y="40"/>
              </a:cxn>
              <a:cxn ang="0">
                <a:pos x="873" y="20"/>
              </a:cxn>
              <a:cxn ang="0">
                <a:pos x="913" y="10"/>
              </a:cxn>
              <a:cxn ang="0">
                <a:pos x="974" y="0"/>
              </a:cxn>
              <a:cxn ang="0">
                <a:pos x="1025" y="10"/>
              </a:cxn>
              <a:cxn ang="0">
                <a:pos x="1066" y="30"/>
              </a:cxn>
              <a:cxn ang="0">
                <a:pos x="1096" y="60"/>
              </a:cxn>
              <a:cxn ang="0">
                <a:pos x="1096" y="70"/>
              </a:cxn>
              <a:cxn ang="0">
                <a:pos x="1106" y="80"/>
              </a:cxn>
              <a:cxn ang="0">
                <a:pos x="1106" y="80"/>
              </a:cxn>
            </a:cxnLst>
            <a:rect l="0" t="0" r="r" b="b"/>
            <a:pathLst>
              <a:path w="1106" h="262">
                <a:moveTo>
                  <a:pt x="1106" y="80"/>
                </a:moveTo>
                <a:lnTo>
                  <a:pt x="1096" y="80"/>
                </a:lnTo>
                <a:lnTo>
                  <a:pt x="1096" y="90"/>
                </a:lnTo>
                <a:lnTo>
                  <a:pt x="1076" y="101"/>
                </a:lnTo>
                <a:lnTo>
                  <a:pt x="1056" y="111"/>
                </a:lnTo>
                <a:lnTo>
                  <a:pt x="1025" y="121"/>
                </a:lnTo>
                <a:lnTo>
                  <a:pt x="974" y="131"/>
                </a:lnTo>
                <a:lnTo>
                  <a:pt x="924" y="141"/>
                </a:lnTo>
                <a:lnTo>
                  <a:pt x="863" y="151"/>
                </a:lnTo>
                <a:lnTo>
                  <a:pt x="731" y="171"/>
                </a:lnTo>
                <a:lnTo>
                  <a:pt x="599" y="201"/>
                </a:lnTo>
                <a:lnTo>
                  <a:pt x="467" y="222"/>
                </a:lnTo>
                <a:lnTo>
                  <a:pt x="345" y="242"/>
                </a:lnTo>
                <a:lnTo>
                  <a:pt x="284" y="252"/>
                </a:lnTo>
                <a:lnTo>
                  <a:pt x="233" y="262"/>
                </a:lnTo>
                <a:lnTo>
                  <a:pt x="193" y="262"/>
                </a:lnTo>
                <a:lnTo>
                  <a:pt x="162" y="262"/>
                </a:lnTo>
                <a:lnTo>
                  <a:pt x="111" y="262"/>
                </a:lnTo>
                <a:lnTo>
                  <a:pt x="61" y="242"/>
                </a:lnTo>
                <a:lnTo>
                  <a:pt x="30" y="232"/>
                </a:lnTo>
                <a:lnTo>
                  <a:pt x="10" y="222"/>
                </a:lnTo>
                <a:lnTo>
                  <a:pt x="0" y="212"/>
                </a:lnTo>
                <a:lnTo>
                  <a:pt x="0" y="212"/>
                </a:lnTo>
                <a:lnTo>
                  <a:pt x="0" y="201"/>
                </a:lnTo>
                <a:lnTo>
                  <a:pt x="10" y="201"/>
                </a:lnTo>
                <a:lnTo>
                  <a:pt x="30" y="201"/>
                </a:lnTo>
                <a:lnTo>
                  <a:pt x="61" y="191"/>
                </a:lnTo>
                <a:lnTo>
                  <a:pt x="81" y="191"/>
                </a:lnTo>
                <a:lnTo>
                  <a:pt x="101" y="181"/>
                </a:lnTo>
                <a:lnTo>
                  <a:pt x="142" y="181"/>
                </a:lnTo>
                <a:lnTo>
                  <a:pt x="182" y="171"/>
                </a:lnTo>
                <a:lnTo>
                  <a:pt x="243" y="161"/>
                </a:lnTo>
                <a:lnTo>
                  <a:pt x="304" y="151"/>
                </a:lnTo>
                <a:lnTo>
                  <a:pt x="365" y="141"/>
                </a:lnTo>
                <a:lnTo>
                  <a:pt x="446" y="131"/>
                </a:lnTo>
                <a:lnTo>
                  <a:pt x="518" y="111"/>
                </a:lnTo>
                <a:lnTo>
                  <a:pt x="589" y="101"/>
                </a:lnTo>
                <a:lnTo>
                  <a:pt x="650" y="90"/>
                </a:lnTo>
                <a:lnTo>
                  <a:pt x="700" y="80"/>
                </a:lnTo>
                <a:lnTo>
                  <a:pt x="751" y="70"/>
                </a:lnTo>
                <a:lnTo>
                  <a:pt x="792" y="60"/>
                </a:lnTo>
                <a:lnTo>
                  <a:pt x="822" y="50"/>
                </a:lnTo>
                <a:lnTo>
                  <a:pt x="842" y="40"/>
                </a:lnTo>
                <a:lnTo>
                  <a:pt x="873" y="20"/>
                </a:lnTo>
                <a:lnTo>
                  <a:pt x="913" y="10"/>
                </a:lnTo>
                <a:lnTo>
                  <a:pt x="974" y="0"/>
                </a:lnTo>
                <a:lnTo>
                  <a:pt x="1025" y="10"/>
                </a:lnTo>
                <a:lnTo>
                  <a:pt x="1066" y="30"/>
                </a:lnTo>
                <a:lnTo>
                  <a:pt x="1096" y="60"/>
                </a:lnTo>
                <a:lnTo>
                  <a:pt x="1096" y="70"/>
                </a:lnTo>
                <a:lnTo>
                  <a:pt x="1106" y="80"/>
                </a:lnTo>
                <a:lnTo>
                  <a:pt x="1106" y="80"/>
                </a:lnTo>
              </a:path>
            </a:pathLst>
          </a:custGeom>
          <a:solidFill>
            <a:srgbClr val="FF0000"/>
          </a:solidFill>
          <a:ln w="1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45" name="Freeform 9"/>
          <p:cNvSpPr>
            <a:spLocks/>
          </p:cNvSpPr>
          <p:nvPr/>
        </p:nvSpPr>
        <p:spPr bwMode="auto">
          <a:xfrm>
            <a:off x="7085440" y="2357149"/>
            <a:ext cx="123825" cy="1211263"/>
          </a:xfrm>
          <a:custGeom>
            <a:avLst/>
            <a:gdLst/>
            <a:ahLst/>
            <a:cxnLst>
              <a:cxn ang="0">
                <a:pos x="61" y="0"/>
              </a:cxn>
              <a:cxn ang="0">
                <a:pos x="122" y="10"/>
              </a:cxn>
              <a:cxn ang="0">
                <a:pos x="173" y="40"/>
              </a:cxn>
              <a:cxn ang="0">
                <a:pos x="193" y="61"/>
              </a:cxn>
              <a:cxn ang="0">
                <a:pos x="193" y="81"/>
              </a:cxn>
              <a:cxn ang="0">
                <a:pos x="183" y="131"/>
              </a:cxn>
              <a:cxn ang="0">
                <a:pos x="173" y="202"/>
              </a:cxn>
              <a:cxn ang="0">
                <a:pos x="163" y="293"/>
              </a:cxn>
              <a:cxn ang="0">
                <a:pos x="163" y="384"/>
              </a:cxn>
              <a:cxn ang="0">
                <a:pos x="163" y="525"/>
              </a:cxn>
              <a:cxn ang="0">
                <a:pos x="163" y="727"/>
              </a:cxn>
              <a:cxn ang="0">
                <a:pos x="163" y="989"/>
              </a:cxn>
              <a:cxn ang="0">
                <a:pos x="152" y="1252"/>
              </a:cxn>
              <a:cxn ang="0">
                <a:pos x="152" y="1454"/>
              </a:cxn>
              <a:cxn ang="0">
                <a:pos x="152" y="1585"/>
              </a:cxn>
              <a:cxn ang="0">
                <a:pos x="152" y="1655"/>
              </a:cxn>
              <a:cxn ang="0">
                <a:pos x="132" y="1817"/>
              </a:cxn>
              <a:cxn ang="0">
                <a:pos x="122" y="1888"/>
              </a:cxn>
              <a:cxn ang="0">
                <a:pos x="102" y="1908"/>
              </a:cxn>
              <a:cxn ang="0">
                <a:pos x="81" y="1878"/>
              </a:cxn>
              <a:cxn ang="0">
                <a:pos x="61" y="1807"/>
              </a:cxn>
              <a:cxn ang="0">
                <a:pos x="31" y="1726"/>
              </a:cxn>
              <a:cxn ang="0">
                <a:pos x="31" y="1686"/>
              </a:cxn>
              <a:cxn ang="0">
                <a:pos x="31" y="1655"/>
              </a:cxn>
              <a:cxn ang="0">
                <a:pos x="41" y="1595"/>
              </a:cxn>
              <a:cxn ang="0">
                <a:pos x="51" y="1514"/>
              </a:cxn>
              <a:cxn ang="0">
                <a:pos x="61" y="1393"/>
              </a:cxn>
              <a:cxn ang="0">
                <a:pos x="71" y="1121"/>
              </a:cxn>
              <a:cxn ang="0">
                <a:pos x="61" y="787"/>
              </a:cxn>
              <a:cxn ang="0">
                <a:pos x="61" y="626"/>
              </a:cxn>
              <a:cxn ang="0">
                <a:pos x="61" y="485"/>
              </a:cxn>
              <a:cxn ang="0">
                <a:pos x="61" y="363"/>
              </a:cxn>
              <a:cxn ang="0">
                <a:pos x="61" y="222"/>
              </a:cxn>
              <a:cxn ang="0">
                <a:pos x="51" y="152"/>
              </a:cxn>
              <a:cxn ang="0">
                <a:pos x="41" y="81"/>
              </a:cxn>
              <a:cxn ang="0">
                <a:pos x="10" y="30"/>
              </a:cxn>
              <a:cxn ang="0">
                <a:pos x="10" y="10"/>
              </a:cxn>
              <a:cxn ang="0">
                <a:pos x="20" y="0"/>
              </a:cxn>
            </a:cxnLst>
            <a:rect l="0" t="0" r="r" b="b"/>
            <a:pathLst>
              <a:path w="193" h="1908">
                <a:moveTo>
                  <a:pt x="20" y="0"/>
                </a:moveTo>
                <a:lnTo>
                  <a:pt x="61" y="0"/>
                </a:lnTo>
                <a:lnTo>
                  <a:pt x="92" y="0"/>
                </a:lnTo>
                <a:lnTo>
                  <a:pt x="122" y="10"/>
                </a:lnTo>
                <a:lnTo>
                  <a:pt x="152" y="30"/>
                </a:lnTo>
                <a:lnTo>
                  <a:pt x="173" y="40"/>
                </a:lnTo>
                <a:lnTo>
                  <a:pt x="183" y="51"/>
                </a:lnTo>
                <a:lnTo>
                  <a:pt x="193" y="61"/>
                </a:lnTo>
                <a:lnTo>
                  <a:pt x="193" y="71"/>
                </a:lnTo>
                <a:lnTo>
                  <a:pt x="193" y="81"/>
                </a:lnTo>
                <a:lnTo>
                  <a:pt x="183" y="111"/>
                </a:lnTo>
                <a:lnTo>
                  <a:pt x="183" y="131"/>
                </a:lnTo>
                <a:lnTo>
                  <a:pt x="173" y="162"/>
                </a:lnTo>
                <a:lnTo>
                  <a:pt x="173" y="202"/>
                </a:lnTo>
                <a:lnTo>
                  <a:pt x="173" y="242"/>
                </a:lnTo>
                <a:lnTo>
                  <a:pt x="163" y="293"/>
                </a:lnTo>
                <a:lnTo>
                  <a:pt x="163" y="333"/>
                </a:lnTo>
                <a:lnTo>
                  <a:pt x="163" y="384"/>
                </a:lnTo>
                <a:lnTo>
                  <a:pt x="163" y="444"/>
                </a:lnTo>
                <a:lnTo>
                  <a:pt x="163" y="525"/>
                </a:lnTo>
                <a:lnTo>
                  <a:pt x="163" y="616"/>
                </a:lnTo>
                <a:lnTo>
                  <a:pt x="163" y="727"/>
                </a:lnTo>
                <a:lnTo>
                  <a:pt x="163" y="848"/>
                </a:lnTo>
                <a:lnTo>
                  <a:pt x="163" y="989"/>
                </a:lnTo>
                <a:lnTo>
                  <a:pt x="152" y="1131"/>
                </a:lnTo>
                <a:lnTo>
                  <a:pt x="152" y="1252"/>
                </a:lnTo>
                <a:lnTo>
                  <a:pt x="152" y="1363"/>
                </a:lnTo>
                <a:lnTo>
                  <a:pt x="152" y="1454"/>
                </a:lnTo>
                <a:lnTo>
                  <a:pt x="152" y="1524"/>
                </a:lnTo>
                <a:lnTo>
                  <a:pt x="152" y="1585"/>
                </a:lnTo>
                <a:lnTo>
                  <a:pt x="152" y="1625"/>
                </a:lnTo>
                <a:lnTo>
                  <a:pt x="152" y="1655"/>
                </a:lnTo>
                <a:lnTo>
                  <a:pt x="142" y="1726"/>
                </a:lnTo>
                <a:lnTo>
                  <a:pt x="132" y="1817"/>
                </a:lnTo>
                <a:lnTo>
                  <a:pt x="132" y="1857"/>
                </a:lnTo>
                <a:lnTo>
                  <a:pt x="122" y="1888"/>
                </a:lnTo>
                <a:lnTo>
                  <a:pt x="112" y="1908"/>
                </a:lnTo>
                <a:lnTo>
                  <a:pt x="102" y="1908"/>
                </a:lnTo>
                <a:lnTo>
                  <a:pt x="92" y="1898"/>
                </a:lnTo>
                <a:lnTo>
                  <a:pt x="81" y="1878"/>
                </a:lnTo>
                <a:lnTo>
                  <a:pt x="71" y="1847"/>
                </a:lnTo>
                <a:lnTo>
                  <a:pt x="61" y="1807"/>
                </a:lnTo>
                <a:lnTo>
                  <a:pt x="41" y="1756"/>
                </a:lnTo>
                <a:lnTo>
                  <a:pt x="31" y="1726"/>
                </a:lnTo>
                <a:lnTo>
                  <a:pt x="31" y="1696"/>
                </a:lnTo>
                <a:lnTo>
                  <a:pt x="31" y="1686"/>
                </a:lnTo>
                <a:lnTo>
                  <a:pt x="31" y="1676"/>
                </a:lnTo>
                <a:lnTo>
                  <a:pt x="31" y="1655"/>
                </a:lnTo>
                <a:lnTo>
                  <a:pt x="41" y="1635"/>
                </a:lnTo>
                <a:lnTo>
                  <a:pt x="41" y="1595"/>
                </a:lnTo>
                <a:lnTo>
                  <a:pt x="41" y="1555"/>
                </a:lnTo>
                <a:lnTo>
                  <a:pt x="51" y="1514"/>
                </a:lnTo>
                <a:lnTo>
                  <a:pt x="51" y="1454"/>
                </a:lnTo>
                <a:lnTo>
                  <a:pt x="61" y="1393"/>
                </a:lnTo>
                <a:lnTo>
                  <a:pt x="61" y="1262"/>
                </a:lnTo>
                <a:lnTo>
                  <a:pt x="71" y="1121"/>
                </a:lnTo>
                <a:lnTo>
                  <a:pt x="71" y="959"/>
                </a:lnTo>
                <a:lnTo>
                  <a:pt x="61" y="787"/>
                </a:lnTo>
                <a:lnTo>
                  <a:pt x="61" y="707"/>
                </a:lnTo>
                <a:lnTo>
                  <a:pt x="61" y="626"/>
                </a:lnTo>
                <a:lnTo>
                  <a:pt x="61" y="555"/>
                </a:lnTo>
                <a:lnTo>
                  <a:pt x="61" y="485"/>
                </a:lnTo>
                <a:lnTo>
                  <a:pt x="61" y="424"/>
                </a:lnTo>
                <a:lnTo>
                  <a:pt x="61" y="363"/>
                </a:lnTo>
                <a:lnTo>
                  <a:pt x="61" y="263"/>
                </a:lnTo>
                <a:lnTo>
                  <a:pt x="61" y="222"/>
                </a:lnTo>
                <a:lnTo>
                  <a:pt x="51" y="182"/>
                </a:lnTo>
                <a:lnTo>
                  <a:pt x="51" y="152"/>
                </a:lnTo>
                <a:lnTo>
                  <a:pt x="51" y="121"/>
                </a:lnTo>
                <a:lnTo>
                  <a:pt x="41" y="81"/>
                </a:lnTo>
                <a:lnTo>
                  <a:pt x="20" y="51"/>
                </a:lnTo>
                <a:lnTo>
                  <a:pt x="10" y="30"/>
                </a:lnTo>
                <a:lnTo>
                  <a:pt x="0" y="20"/>
                </a:lnTo>
                <a:lnTo>
                  <a:pt x="10" y="10"/>
                </a:lnTo>
                <a:lnTo>
                  <a:pt x="20" y="0"/>
                </a:lnTo>
                <a:lnTo>
                  <a:pt x="20" y="0"/>
                </a:lnTo>
              </a:path>
            </a:pathLst>
          </a:custGeom>
          <a:solidFill>
            <a:srgbClr val="FF0000"/>
          </a:solidFill>
          <a:ln w="1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46" name="Freeform 10"/>
          <p:cNvSpPr>
            <a:spLocks/>
          </p:cNvSpPr>
          <p:nvPr/>
        </p:nvSpPr>
        <p:spPr bwMode="auto">
          <a:xfrm>
            <a:off x="6621890" y="2690524"/>
            <a:ext cx="547688" cy="666750"/>
          </a:xfrm>
          <a:custGeom>
            <a:avLst/>
            <a:gdLst/>
            <a:ahLst/>
            <a:cxnLst>
              <a:cxn ang="0">
                <a:pos x="691" y="444"/>
              </a:cxn>
              <a:cxn ang="0">
                <a:pos x="630" y="525"/>
              </a:cxn>
              <a:cxn ang="0">
                <a:pos x="569" y="606"/>
              </a:cxn>
              <a:cxn ang="0">
                <a:pos x="508" y="676"/>
              </a:cxn>
              <a:cxn ang="0">
                <a:pos x="437" y="747"/>
              </a:cxn>
              <a:cxn ang="0">
                <a:pos x="355" y="818"/>
              </a:cxn>
              <a:cxn ang="0">
                <a:pos x="284" y="878"/>
              </a:cxn>
              <a:cxn ang="0">
                <a:pos x="213" y="929"/>
              </a:cxn>
              <a:cxn ang="0">
                <a:pos x="152" y="979"/>
              </a:cxn>
              <a:cxn ang="0">
                <a:pos x="92" y="1019"/>
              </a:cxn>
              <a:cxn ang="0">
                <a:pos x="41" y="1040"/>
              </a:cxn>
              <a:cxn ang="0">
                <a:pos x="20" y="1050"/>
              </a:cxn>
              <a:cxn ang="0">
                <a:pos x="0" y="1040"/>
              </a:cxn>
              <a:cxn ang="0">
                <a:pos x="0" y="1040"/>
              </a:cxn>
              <a:cxn ang="0">
                <a:pos x="10" y="1030"/>
              </a:cxn>
              <a:cxn ang="0">
                <a:pos x="31" y="1009"/>
              </a:cxn>
              <a:cxn ang="0">
                <a:pos x="51" y="989"/>
              </a:cxn>
              <a:cxn ang="0">
                <a:pos x="81" y="959"/>
              </a:cxn>
              <a:cxn ang="0">
                <a:pos x="122" y="929"/>
              </a:cxn>
              <a:cxn ang="0">
                <a:pos x="163" y="888"/>
              </a:cxn>
              <a:cxn ang="0">
                <a:pos x="213" y="848"/>
              </a:cxn>
              <a:cxn ang="0">
                <a:pos x="315" y="757"/>
              </a:cxn>
              <a:cxn ang="0">
                <a:pos x="406" y="656"/>
              </a:cxn>
              <a:cxn ang="0">
                <a:pos x="487" y="555"/>
              </a:cxn>
              <a:cxn ang="0">
                <a:pos x="559" y="444"/>
              </a:cxn>
              <a:cxn ang="0">
                <a:pos x="619" y="343"/>
              </a:cxn>
              <a:cxn ang="0">
                <a:pos x="680" y="232"/>
              </a:cxn>
              <a:cxn ang="0">
                <a:pos x="731" y="121"/>
              </a:cxn>
              <a:cxn ang="0">
                <a:pos x="772" y="0"/>
              </a:cxn>
              <a:cxn ang="0">
                <a:pos x="863" y="91"/>
              </a:cxn>
              <a:cxn ang="0">
                <a:pos x="823" y="182"/>
              </a:cxn>
              <a:cxn ang="0">
                <a:pos x="782" y="273"/>
              </a:cxn>
              <a:cxn ang="0">
                <a:pos x="741" y="363"/>
              </a:cxn>
              <a:cxn ang="0">
                <a:pos x="691" y="444"/>
              </a:cxn>
              <a:cxn ang="0">
                <a:pos x="691" y="444"/>
              </a:cxn>
            </a:cxnLst>
            <a:rect l="0" t="0" r="r" b="b"/>
            <a:pathLst>
              <a:path w="863" h="1050">
                <a:moveTo>
                  <a:pt x="691" y="444"/>
                </a:moveTo>
                <a:lnTo>
                  <a:pt x="630" y="525"/>
                </a:lnTo>
                <a:lnTo>
                  <a:pt x="569" y="606"/>
                </a:lnTo>
                <a:lnTo>
                  <a:pt x="508" y="676"/>
                </a:lnTo>
                <a:lnTo>
                  <a:pt x="437" y="747"/>
                </a:lnTo>
                <a:lnTo>
                  <a:pt x="355" y="818"/>
                </a:lnTo>
                <a:lnTo>
                  <a:pt x="284" y="878"/>
                </a:lnTo>
                <a:lnTo>
                  <a:pt x="213" y="929"/>
                </a:lnTo>
                <a:lnTo>
                  <a:pt x="152" y="979"/>
                </a:lnTo>
                <a:lnTo>
                  <a:pt x="92" y="1019"/>
                </a:lnTo>
                <a:lnTo>
                  <a:pt x="41" y="1040"/>
                </a:lnTo>
                <a:lnTo>
                  <a:pt x="20" y="1050"/>
                </a:lnTo>
                <a:lnTo>
                  <a:pt x="0" y="1040"/>
                </a:lnTo>
                <a:lnTo>
                  <a:pt x="0" y="1040"/>
                </a:lnTo>
                <a:lnTo>
                  <a:pt x="10" y="1030"/>
                </a:lnTo>
                <a:lnTo>
                  <a:pt x="31" y="1009"/>
                </a:lnTo>
                <a:lnTo>
                  <a:pt x="51" y="989"/>
                </a:lnTo>
                <a:lnTo>
                  <a:pt x="81" y="959"/>
                </a:lnTo>
                <a:lnTo>
                  <a:pt x="122" y="929"/>
                </a:lnTo>
                <a:lnTo>
                  <a:pt x="163" y="888"/>
                </a:lnTo>
                <a:lnTo>
                  <a:pt x="213" y="848"/>
                </a:lnTo>
                <a:lnTo>
                  <a:pt x="315" y="757"/>
                </a:lnTo>
                <a:lnTo>
                  <a:pt x="406" y="656"/>
                </a:lnTo>
                <a:lnTo>
                  <a:pt x="487" y="555"/>
                </a:lnTo>
                <a:lnTo>
                  <a:pt x="559" y="444"/>
                </a:lnTo>
                <a:lnTo>
                  <a:pt x="619" y="343"/>
                </a:lnTo>
                <a:lnTo>
                  <a:pt x="680" y="232"/>
                </a:lnTo>
                <a:lnTo>
                  <a:pt x="731" y="121"/>
                </a:lnTo>
                <a:lnTo>
                  <a:pt x="772" y="0"/>
                </a:lnTo>
                <a:lnTo>
                  <a:pt x="863" y="91"/>
                </a:lnTo>
                <a:lnTo>
                  <a:pt x="823" y="182"/>
                </a:lnTo>
                <a:lnTo>
                  <a:pt x="782" y="273"/>
                </a:lnTo>
                <a:lnTo>
                  <a:pt x="741" y="363"/>
                </a:lnTo>
                <a:lnTo>
                  <a:pt x="691" y="444"/>
                </a:lnTo>
                <a:lnTo>
                  <a:pt x="691" y="444"/>
                </a:lnTo>
              </a:path>
            </a:pathLst>
          </a:custGeom>
          <a:solidFill>
            <a:srgbClr val="FF0000"/>
          </a:solidFill>
          <a:ln w="1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47" name="Freeform 11"/>
          <p:cNvSpPr>
            <a:spLocks/>
          </p:cNvSpPr>
          <p:nvPr/>
        </p:nvSpPr>
        <p:spPr bwMode="auto">
          <a:xfrm>
            <a:off x="7156878" y="2747674"/>
            <a:ext cx="677862" cy="512763"/>
          </a:xfrm>
          <a:custGeom>
            <a:avLst/>
            <a:gdLst/>
            <a:ahLst/>
            <a:cxnLst>
              <a:cxn ang="0">
                <a:pos x="1066" y="777"/>
              </a:cxn>
              <a:cxn ang="0">
                <a:pos x="1066" y="777"/>
              </a:cxn>
              <a:cxn ang="0">
                <a:pos x="1046" y="787"/>
              </a:cxn>
              <a:cxn ang="0">
                <a:pos x="1015" y="787"/>
              </a:cxn>
              <a:cxn ang="0">
                <a:pos x="974" y="797"/>
              </a:cxn>
              <a:cxn ang="0">
                <a:pos x="883" y="807"/>
              </a:cxn>
              <a:cxn ang="0">
                <a:pos x="812" y="807"/>
              </a:cxn>
              <a:cxn ang="0">
                <a:pos x="771" y="807"/>
              </a:cxn>
              <a:cxn ang="0">
                <a:pos x="731" y="807"/>
              </a:cxn>
              <a:cxn ang="0">
                <a:pos x="660" y="797"/>
              </a:cxn>
              <a:cxn ang="0">
                <a:pos x="639" y="797"/>
              </a:cxn>
              <a:cxn ang="0">
                <a:pos x="619" y="777"/>
              </a:cxn>
              <a:cxn ang="0">
                <a:pos x="599" y="767"/>
              </a:cxn>
              <a:cxn ang="0">
                <a:pos x="568" y="747"/>
              </a:cxn>
              <a:cxn ang="0">
                <a:pos x="538" y="716"/>
              </a:cxn>
              <a:cxn ang="0">
                <a:pos x="518" y="686"/>
              </a:cxn>
              <a:cxn ang="0">
                <a:pos x="477" y="646"/>
              </a:cxn>
              <a:cxn ang="0">
                <a:pos x="447" y="605"/>
              </a:cxn>
              <a:cxn ang="0">
                <a:pos x="406" y="555"/>
              </a:cxn>
              <a:cxn ang="0">
                <a:pos x="365" y="505"/>
              </a:cxn>
              <a:cxn ang="0">
                <a:pos x="315" y="454"/>
              </a:cxn>
              <a:cxn ang="0">
                <a:pos x="254" y="383"/>
              </a:cxn>
              <a:cxn ang="0">
                <a:pos x="203" y="323"/>
              </a:cxn>
              <a:cxn ang="0">
                <a:pos x="142" y="242"/>
              </a:cxn>
              <a:cxn ang="0">
                <a:pos x="71" y="171"/>
              </a:cxn>
              <a:cxn ang="0">
                <a:pos x="0" y="81"/>
              </a:cxn>
              <a:cxn ang="0">
                <a:pos x="10" y="0"/>
              </a:cxn>
              <a:cxn ang="0">
                <a:pos x="101" y="91"/>
              </a:cxn>
              <a:cxn ang="0">
                <a:pos x="183" y="182"/>
              </a:cxn>
              <a:cxn ang="0">
                <a:pos x="264" y="252"/>
              </a:cxn>
              <a:cxn ang="0">
                <a:pos x="335" y="323"/>
              </a:cxn>
              <a:cxn ang="0">
                <a:pos x="406" y="373"/>
              </a:cxn>
              <a:cxn ang="0">
                <a:pos x="457" y="424"/>
              </a:cxn>
              <a:cxn ang="0">
                <a:pos x="507" y="464"/>
              </a:cxn>
              <a:cxn ang="0">
                <a:pos x="548" y="494"/>
              </a:cxn>
              <a:cxn ang="0">
                <a:pos x="619" y="545"/>
              </a:cxn>
              <a:cxn ang="0">
                <a:pos x="700" y="595"/>
              </a:cxn>
              <a:cxn ang="0">
                <a:pos x="792" y="636"/>
              </a:cxn>
              <a:cxn ang="0">
                <a:pos x="883" y="676"/>
              </a:cxn>
              <a:cxn ang="0">
                <a:pos x="924" y="696"/>
              </a:cxn>
              <a:cxn ang="0">
                <a:pos x="964" y="706"/>
              </a:cxn>
              <a:cxn ang="0">
                <a:pos x="995" y="727"/>
              </a:cxn>
              <a:cxn ang="0">
                <a:pos x="1025" y="737"/>
              </a:cxn>
              <a:cxn ang="0">
                <a:pos x="1046" y="747"/>
              </a:cxn>
              <a:cxn ang="0">
                <a:pos x="1056" y="757"/>
              </a:cxn>
              <a:cxn ang="0">
                <a:pos x="1066" y="767"/>
              </a:cxn>
              <a:cxn ang="0">
                <a:pos x="1066" y="777"/>
              </a:cxn>
              <a:cxn ang="0">
                <a:pos x="1066" y="777"/>
              </a:cxn>
            </a:cxnLst>
            <a:rect l="0" t="0" r="r" b="b"/>
            <a:pathLst>
              <a:path w="1066" h="807">
                <a:moveTo>
                  <a:pt x="1066" y="777"/>
                </a:moveTo>
                <a:lnTo>
                  <a:pt x="1066" y="777"/>
                </a:lnTo>
                <a:lnTo>
                  <a:pt x="1046" y="787"/>
                </a:lnTo>
                <a:lnTo>
                  <a:pt x="1015" y="787"/>
                </a:lnTo>
                <a:lnTo>
                  <a:pt x="974" y="797"/>
                </a:lnTo>
                <a:lnTo>
                  <a:pt x="883" y="807"/>
                </a:lnTo>
                <a:lnTo>
                  <a:pt x="812" y="807"/>
                </a:lnTo>
                <a:lnTo>
                  <a:pt x="771" y="807"/>
                </a:lnTo>
                <a:lnTo>
                  <a:pt x="731" y="807"/>
                </a:lnTo>
                <a:lnTo>
                  <a:pt x="660" y="797"/>
                </a:lnTo>
                <a:lnTo>
                  <a:pt x="639" y="797"/>
                </a:lnTo>
                <a:lnTo>
                  <a:pt x="619" y="777"/>
                </a:lnTo>
                <a:lnTo>
                  <a:pt x="599" y="767"/>
                </a:lnTo>
                <a:lnTo>
                  <a:pt x="568" y="747"/>
                </a:lnTo>
                <a:lnTo>
                  <a:pt x="538" y="716"/>
                </a:lnTo>
                <a:lnTo>
                  <a:pt x="518" y="686"/>
                </a:lnTo>
                <a:lnTo>
                  <a:pt x="477" y="646"/>
                </a:lnTo>
                <a:lnTo>
                  <a:pt x="447" y="605"/>
                </a:lnTo>
                <a:lnTo>
                  <a:pt x="406" y="555"/>
                </a:lnTo>
                <a:lnTo>
                  <a:pt x="365" y="505"/>
                </a:lnTo>
                <a:lnTo>
                  <a:pt x="315" y="454"/>
                </a:lnTo>
                <a:lnTo>
                  <a:pt x="254" y="383"/>
                </a:lnTo>
                <a:lnTo>
                  <a:pt x="203" y="323"/>
                </a:lnTo>
                <a:lnTo>
                  <a:pt x="142" y="242"/>
                </a:lnTo>
                <a:lnTo>
                  <a:pt x="71" y="171"/>
                </a:lnTo>
                <a:lnTo>
                  <a:pt x="0" y="81"/>
                </a:lnTo>
                <a:lnTo>
                  <a:pt x="10" y="0"/>
                </a:lnTo>
                <a:lnTo>
                  <a:pt x="101" y="91"/>
                </a:lnTo>
                <a:lnTo>
                  <a:pt x="183" y="182"/>
                </a:lnTo>
                <a:lnTo>
                  <a:pt x="264" y="252"/>
                </a:lnTo>
                <a:lnTo>
                  <a:pt x="335" y="323"/>
                </a:lnTo>
                <a:lnTo>
                  <a:pt x="406" y="373"/>
                </a:lnTo>
                <a:lnTo>
                  <a:pt x="457" y="424"/>
                </a:lnTo>
                <a:lnTo>
                  <a:pt x="507" y="464"/>
                </a:lnTo>
                <a:lnTo>
                  <a:pt x="548" y="494"/>
                </a:lnTo>
                <a:lnTo>
                  <a:pt x="619" y="545"/>
                </a:lnTo>
                <a:lnTo>
                  <a:pt x="700" y="595"/>
                </a:lnTo>
                <a:lnTo>
                  <a:pt x="792" y="636"/>
                </a:lnTo>
                <a:lnTo>
                  <a:pt x="883" y="676"/>
                </a:lnTo>
                <a:lnTo>
                  <a:pt x="924" y="696"/>
                </a:lnTo>
                <a:lnTo>
                  <a:pt x="964" y="706"/>
                </a:lnTo>
                <a:lnTo>
                  <a:pt x="995" y="727"/>
                </a:lnTo>
                <a:lnTo>
                  <a:pt x="1025" y="737"/>
                </a:lnTo>
                <a:lnTo>
                  <a:pt x="1046" y="747"/>
                </a:lnTo>
                <a:lnTo>
                  <a:pt x="1056" y="757"/>
                </a:lnTo>
                <a:lnTo>
                  <a:pt x="1066" y="767"/>
                </a:lnTo>
                <a:lnTo>
                  <a:pt x="1066" y="777"/>
                </a:lnTo>
                <a:lnTo>
                  <a:pt x="1066" y="777"/>
                </a:lnTo>
              </a:path>
            </a:pathLst>
          </a:custGeom>
          <a:solidFill>
            <a:srgbClr val="FF0000"/>
          </a:solidFill>
          <a:ln w="10">
            <a:solidFill>
              <a:srgbClr val="FF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5536" y="1430925"/>
            <a:ext cx="8280920" cy="3238789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156847" y="1119481"/>
            <a:ext cx="2231577" cy="621459"/>
            <a:chOff x="395536" y="915566"/>
            <a:chExt cx="2231577" cy="621459"/>
          </a:xfrm>
        </p:grpSpPr>
        <p:sp>
          <p:nvSpPr>
            <p:cNvPr id="17" name="椭圆 16"/>
            <p:cNvSpPr/>
            <p:nvPr/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760801" y="953665"/>
                <a:ext cx="1159241" cy="438582"/>
                <a:chOff x="467544" y="1510576"/>
                <a:chExt cx="1159241" cy="438582"/>
              </a:xfrm>
            </p:grpSpPr>
            <p:sp>
              <p:nvSpPr>
                <p:cNvPr id="21" name="TextBox 11">
                  <a:hlinkClick r:id="rId6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5294" y="1510576"/>
                  <a:ext cx="1121491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</p:grp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  <p:sp>
        <p:nvSpPr>
          <p:cNvPr id="2" name="椭圆 1"/>
          <p:cNvSpPr/>
          <p:nvPr/>
        </p:nvSpPr>
        <p:spPr>
          <a:xfrm>
            <a:off x="3779912" y="1701242"/>
            <a:ext cx="1173359" cy="115854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Picture 2" descr="C:\Users\zhangye\Desktop\WWKHI4{O~UN$Y2X8L~Y]TRG.jp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753" y="3987800"/>
            <a:ext cx="485734" cy="4861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14343" grpId="0" animBg="1"/>
      <p:bldP spid="14344" grpId="0" animBg="1"/>
      <p:bldP spid="14345" grpId="0" animBg="1"/>
      <p:bldP spid="14346" grpId="0" animBg="1"/>
      <p:bldP spid="14347" grpId="0" animBg="1"/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14348" y="1857370"/>
            <a:ext cx="7952713" cy="19303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ysClr val="windowText" lastClr="000000"/>
                </a:solidFill>
                <a:latin typeface="楷体" pitchFamily="49" charset="-122"/>
                <a:ea typeface="楷体" pitchFamily="49" charset="-122"/>
                <a:cs typeface="+mn-ea"/>
                <a:sym typeface="+mn-ea"/>
              </a:rPr>
              <a:t>    “作”是(  　　)结构的字，它的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楷体" pitchFamily="49" charset="-122"/>
                <a:ea typeface="楷体" pitchFamily="49" charset="-122"/>
                <a:cs typeface="+mn-ea"/>
                <a:sym typeface="+mn-ea"/>
              </a:rPr>
              <a:t>读音</a:t>
            </a:r>
            <a:r>
              <a:rPr lang="zh-CN" altLang="en-US" sz="2800" b="1" dirty="0" smtClean="0">
                <a:solidFill>
                  <a:sysClr val="windowText" lastClr="000000"/>
                </a:solidFill>
                <a:latin typeface="楷体" pitchFamily="49" charset="-122"/>
                <a:ea typeface="楷体" pitchFamily="49" charset="-122"/>
                <a:cs typeface="+mn-ea"/>
                <a:sym typeface="+mn-ea"/>
              </a:rPr>
              <a:t>是( 　 )，我能给它组词：（      ）（     ）。相同部首的字还有(  　)(  　)等。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83836" y="1928808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左右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23928" y="3219822"/>
            <a:ext cx="763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休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28092" y="2510139"/>
            <a:ext cx="112362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zuò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06449" y="3219822"/>
            <a:ext cx="861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体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2"/>
          <p:cNvSpPr txBox="1"/>
          <p:nvPr/>
        </p:nvSpPr>
        <p:spPr>
          <a:xfrm>
            <a:off x="5220072" y="257175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作业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12"/>
          <p:cNvSpPr txBox="1"/>
          <p:nvPr/>
        </p:nvSpPr>
        <p:spPr>
          <a:xfrm>
            <a:off x="6678023" y="2571750"/>
            <a:ext cx="1350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作业本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文本框 14">
            <a:extLst>
              <a:ext uri="{FF2B5EF4-FFF2-40B4-BE49-F238E27FC236}">
                <a16:creationId xmlns="" xmlns:a16="http://schemas.microsoft.com/office/drawing/2014/main" id="{B7099FF6-6DDB-CC4C-A617-4444CB80ED25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</a:t>
            </a:r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演练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7CF4334-30B1-7C4E-80D8-34C8463346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14348" y="121442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dirty="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一、填一填。</a:t>
            </a:r>
            <a:endParaRPr lang="en-US" altLang="zh-CN" sz="2800" dirty="0" smtClean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98640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2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5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278" y="3553281"/>
            <a:ext cx="432000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5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88" y="3553991"/>
            <a:ext cx="432000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5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734" y="3546054"/>
            <a:ext cx="432000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39952" y="350044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尺</a:t>
            </a: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子</a:t>
            </a:r>
            <a:endParaRPr lang="zh-CN" altLang="en-US" sz="2800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" name="图片 5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580097"/>
            <a:ext cx="432000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85852" y="350044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转笔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刀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5786" y="785800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二、看图识汉字</a:t>
            </a:r>
            <a:endParaRPr lang="zh-CN" altLang="en-US" sz="2800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714494"/>
            <a:ext cx="1571636" cy="1402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782762" y="2285998"/>
            <a:ext cx="1643074" cy="329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511" y="1632264"/>
            <a:ext cx="1211805" cy="1529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703474" y="3488877"/>
            <a:ext cx="820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书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64288" y="35078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本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8667524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>
            <a:off x="323528" y="987574"/>
            <a:ext cx="84969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游戏规则：老师来说词语，请同学们按照词语找出相对应的物品，同桌互相确认找的是否正确。然后把词语读给同桌听。如果错了要互相纠正。</a:t>
            </a:r>
            <a:endParaRPr lang="zh-CN" altLang="en-US" sz="28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74456" y="2707055"/>
            <a:ext cx="1000132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橡皮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90372" y="2715196"/>
            <a:ext cx="1285884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笔袋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74654" y="2499742"/>
            <a:ext cx="1428760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作业本</a:t>
            </a:r>
            <a:endParaRPr lang="en-US" altLang="zh-CN" sz="32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7664" y="3643159"/>
            <a:ext cx="1500198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转笔刀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7296" y="3787175"/>
            <a:ext cx="1428760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尺子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9802" y="3643890"/>
            <a:ext cx="1214446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铅笔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462" y="479519"/>
            <a:ext cx="1222187" cy="283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文本框 11"/>
          <p:cNvSpPr txBox="1"/>
          <p:nvPr/>
        </p:nvSpPr>
        <p:spPr>
          <a:xfrm>
            <a:off x="354546" y="471467"/>
            <a:ext cx="92361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500" dirty="0" smtClean="0">
                <a:solidFill>
                  <a:schemeClr val="bg1"/>
                </a:solidFill>
              </a:rPr>
              <a:t>第</a:t>
            </a:r>
            <a:r>
              <a:rPr kumimoji="1" lang="zh-CN" altLang="en-US" sz="1500" dirty="0">
                <a:solidFill>
                  <a:schemeClr val="bg1"/>
                </a:solidFill>
              </a:rPr>
              <a:t>二</a:t>
            </a:r>
            <a:r>
              <a:rPr kumimoji="1" lang="zh-CN" altLang="en-US" sz="1500" dirty="0" smtClean="0">
                <a:solidFill>
                  <a:schemeClr val="bg1"/>
                </a:solidFill>
              </a:rPr>
              <a:t>课时</a:t>
            </a:r>
            <a:endParaRPr kumimoji="1" lang="zh-CN" altLang="en-US" sz="15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874231" y="1586837"/>
            <a:ext cx="6154154" cy="114954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课文第二部分一共有四句话，我们一起来读一读吧！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743" y="1563638"/>
            <a:ext cx="1048964" cy="1503240"/>
          </a:xfrm>
          <a:prstGeom prst="rect">
            <a:avLst/>
          </a:prstGeom>
        </p:spPr>
      </p:pic>
      <p:sp>
        <p:nvSpPr>
          <p:cNvPr id="4" name="文本框 14">
            <a:extLst>
              <a:ext uri="{FF2B5EF4-FFF2-40B4-BE49-F238E27FC236}">
                <a16:creationId xmlns:a16="http://schemas.microsoft.com/office/drawing/2014/main" xmlns="" id="{5484379D-3776-7748-BF08-F82CF795CA5C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E56DA78-629F-0143-BFBE-341A78A97E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039542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67544" y="411510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小朋友们，我们怎样才能让这些小宝贝上课的时候静悄悄呢？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2" y="3198030"/>
            <a:ext cx="8208912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没有用到作业本的时候，不要随便去翻动它们。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34745" y="3918110"/>
            <a:ext cx="5786478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不要拿着铅笔、尺子、橡皮玩。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9651" y="1665025"/>
            <a:ext cx="3888431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shànɡ 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 smtClean="0">
                <a:latin typeface="宋体" pitchFamily="2" charset="-122"/>
                <a:ea typeface="宋体" pitchFamily="2" charset="-122"/>
              </a:rPr>
              <a:t>kè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jìnɡ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qiāo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qiāo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</a:p>
          <a:p>
            <a:pPr>
              <a:lnSpc>
                <a:spcPts val="2500"/>
              </a:lnSpc>
              <a:defRPr/>
            </a:pPr>
            <a:endParaRPr lang="en-US" altLang="zh-CN" sz="20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2500"/>
              </a:lnSpc>
              <a:defRPr/>
            </a:pP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</a:p>
        </p:txBody>
      </p:sp>
      <p:sp>
        <p:nvSpPr>
          <p:cNvPr id="8" name="矩形 7"/>
          <p:cNvSpPr/>
          <p:nvPr/>
        </p:nvSpPr>
        <p:spPr>
          <a:xfrm>
            <a:off x="1475657" y="2225862"/>
            <a:ext cx="31683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上 课静悄悄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71800" y="2225862"/>
            <a:ext cx="1656184" cy="615917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15515" y="393507"/>
            <a:ext cx="8316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小朋友们，什么事“不乱跑”？你有什么好办法让这些小宝贝不乱跑？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5373" y="2804152"/>
            <a:ext cx="7655059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用完文具及时放回到铅笔盒（或笔袋）里。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58779" y="3632706"/>
            <a:ext cx="5786478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书本要放到抽屉或者书包里。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87825" y="1475605"/>
            <a:ext cx="3888431" cy="376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en-US" altLang="zh-CN" sz="2000" b="1" dirty="0" err="1" smtClean="0">
                <a:latin typeface="宋体" pitchFamily="2" charset="-122"/>
                <a:ea typeface="宋体" pitchFamily="2" charset="-122"/>
              </a:rPr>
              <a:t>xià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 smtClean="0">
                <a:latin typeface="宋体" pitchFamily="2" charset="-122"/>
                <a:ea typeface="宋体" pitchFamily="2" charset="-122"/>
              </a:rPr>
              <a:t>kè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bú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>
                <a:latin typeface="宋体" pitchFamily="2" charset="-122"/>
                <a:ea typeface="宋体" pitchFamily="2" charset="-122"/>
              </a:rPr>
              <a:t>luàn</a:t>
            </a:r>
            <a:r>
              <a:rPr lang="en-US" altLang="zh-CN" sz="20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000" b="1" dirty="0" err="1" smtClean="0">
                <a:latin typeface="宋体" pitchFamily="2" charset="-122"/>
                <a:ea typeface="宋体" pitchFamily="2" charset="-122"/>
              </a:rPr>
              <a:t>pǎo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endParaRPr lang="en-US" altLang="zh-CN" sz="2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15817" y="1698943"/>
            <a:ext cx="2880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下课</a:t>
            </a:r>
            <a:r>
              <a:rPr lang="zh-CN" altLang="en-US" sz="3200" b="1" spc="600" dirty="0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3200" b="1" spc="600" dirty="0" smtClean="0">
                <a:latin typeface="楷体" pitchFamily="49" charset="-122"/>
                <a:ea typeface="楷体" pitchFamily="49" charset="-122"/>
              </a:rPr>
              <a:t>乱跑。</a:t>
            </a:r>
            <a:endParaRPr lang="en-US" altLang="zh-CN" sz="3200" b="1" spc="600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3925" y="1475605"/>
            <a:ext cx="1872211" cy="736105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ä¹¦ç±é¶æ¢¯å¾ç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35646"/>
            <a:ext cx="2232248" cy="231124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44008" y="915566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2060"/>
                </a:solidFill>
              </a:rPr>
              <a:t>书籍是人类进步的阶梯</a:t>
            </a:r>
            <a:endParaRPr lang="en-US" altLang="zh-CN" sz="2400" dirty="0" smtClean="0">
              <a:solidFill>
                <a:srgbClr val="002060"/>
              </a:solidFill>
            </a:endParaRPr>
          </a:p>
          <a:p>
            <a:r>
              <a:rPr lang="en-US" altLang="zh-CN" sz="2400" dirty="0" smtClean="0">
                <a:solidFill>
                  <a:srgbClr val="002060"/>
                </a:solidFill>
              </a:rPr>
              <a:t>                                 ——</a:t>
            </a:r>
            <a:r>
              <a:rPr lang="zh-CN" altLang="en-US" sz="2400" dirty="0" smtClean="0">
                <a:solidFill>
                  <a:srgbClr val="002060"/>
                </a:solidFill>
              </a:rPr>
              <a:t>高尔基</a:t>
            </a:r>
            <a:endParaRPr lang="zh-CN" altLang="en-US" sz="2400" dirty="0">
              <a:solidFill>
                <a:srgbClr val="00206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3968" y="1923678"/>
            <a:ext cx="1368152" cy="1296144"/>
          </a:xfrm>
          <a:prstGeom prst="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79912" y="1851670"/>
            <a:ext cx="1440160" cy="1440160"/>
          </a:xfrm>
          <a:prstGeom prst="rect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丨丨</a:t>
            </a:r>
            <a:endParaRPr lang="zh-CN" altLang="en-US" dirty="0"/>
          </a:p>
        </p:txBody>
      </p:sp>
      <p:cxnSp>
        <p:nvCxnSpPr>
          <p:cNvPr id="13" name="直接连接符 12"/>
          <p:cNvCxnSpPr>
            <a:stCxn id="11" idx="0"/>
            <a:endCxn id="11" idx="2"/>
          </p:cNvCxnSpPr>
          <p:nvPr/>
        </p:nvCxnSpPr>
        <p:spPr>
          <a:xfrm>
            <a:off x="4499992" y="1851670"/>
            <a:ext cx="0" cy="144016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1" idx="1"/>
            <a:endCxn id="11" idx="3"/>
          </p:cNvCxnSpPr>
          <p:nvPr/>
        </p:nvCxnSpPr>
        <p:spPr>
          <a:xfrm>
            <a:off x="3779912" y="2571750"/>
            <a:ext cx="1440160" cy="0"/>
          </a:xfrm>
          <a:prstGeom prst="line">
            <a:avLst/>
          </a:prstGeom>
          <a:ln cmpd="sng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23928" y="1779662"/>
            <a:ext cx="13681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latin typeface="楷体" pitchFamily="49" charset="-122"/>
                <a:ea typeface="楷体" pitchFamily="49" charset="-122"/>
              </a:rPr>
              <a:t>书</a:t>
            </a:r>
            <a:endParaRPr lang="zh-CN" altLang="en-US" sz="8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84168" y="2067694"/>
            <a:ext cx="864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2060"/>
                </a:solidFill>
              </a:rPr>
              <a:t>书包</a:t>
            </a:r>
            <a:endParaRPr lang="en-US" altLang="zh-CN" sz="2400" dirty="0" smtClean="0">
              <a:solidFill>
                <a:srgbClr val="002060"/>
              </a:solidFill>
            </a:endParaRPr>
          </a:p>
          <a:p>
            <a:r>
              <a:rPr lang="zh-CN" altLang="en-US" sz="2400" dirty="0" smtClean="0">
                <a:solidFill>
                  <a:srgbClr val="002060"/>
                </a:solidFill>
              </a:rPr>
              <a:t>看书</a:t>
            </a:r>
            <a:endParaRPr lang="en-US" altLang="zh-CN" sz="2400" dirty="0" smtClean="0">
              <a:solidFill>
                <a:srgbClr val="002060"/>
              </a:solidFill>
            </a:endParaRPr>
          </a:p>
          <a:p>
            <a:r>
              <a:rPr lang="zh-CN" altLang="en-US" sz="2400" dirty="0" smtClean="0">
                <a:solidFill>
                  <a:srgbClr val="002060"/>
                </a:solidFill>
              </a:rPr>
              <a:t>读书</a:t>
            </a:r>
            <a:endParaRPr lang="zh-CN" altLang="en-US" sz="2400" dirty="0">
              <a:solidFill>
                <a:srgbClr val="00206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39952" y="1419622"/>
            <a:ext cx="6832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 smtClean="0">
                <a:solidFill>
                  <a:srgbClr val="C00000"/>
                </a:solidFill>
              </a:rPr>
              <a:t>shū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4008" y="3651870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5">
                    <a:lumMod val="50000"/>
                  </a:schemeClr>
                </a:solidFill>
              </a:rPr>
              <a:t>书是小阶梯，一竖到顶点</a:t>
            </a:r>
            <a:endParaRPr lang="zh-CN" alt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Box 11"/>
          <p:cNvSpPr txBox="1">
            <a:spLocks noChangeArrowheads="1"/>
          </p:cNvSpPr>
          <p:nvPr/>
        </p:nvSpPr>
        <p:spPr bwMode="auto">
          <a:xfrm>
            <a:off x="179512" y="554509"/>
            <a:ext cx="8001056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黑体" pitchFamily="49" charset="-122"/>
                <a:ea typeface="黑体" pitchFamily="49" charset="-122"/>
              </a:rPr>
              <a:t>我们一起来练习一下吧！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（课后第二题）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8" name="TextBox 11"/>
          <p:cNvSpPr txBox="1">
            <a:spLocks noChangeArrowheads="1"/>
          </p:cNvSpPr>
          <p:nvPr/>
        </p:nvSpPr>
        <p:spPr bwMode="auto">
          <a:xfrm>
            <a:off x="214282" y="1790228"/>
            <a:ext cx="807249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 smtClean="0">
                <a:latin typeface="宋体" pitchFamily="2" charset="-122"/>
              </a:rPr>
              <a:t>练习一：把文具摆放整齐，做好上课准备。</a:t>
            </a:r>
            <a:endParaRPr lang="zh-CN" altLang="en-US" sz="2400" dirty="0">
              <a:latin typeface="宋体" pitchFamily="2" charset="-122"/>
            </a:endParaRPr>
          </a:p>
        </p:txBody>
      </p:sp>
      <p:sp>
        <p:nvSpPr>
          <p:cNvPr id="49" name="TextBox 11"/>
          <p:cNvSpPr txBox="1">
            <a:spLocks noChangeArrowheads="1"/>
          </p:cNvSpPr>
          <p:nvPr/>
        </p:nvSpPr>
        <p:spPr bwMode="auto">
          <a:xfrm>
            <a:off x="214282" y="2361732"/>
            <a:ext cx="8072494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要求：☆把文具有序地放到铅笔盒中。☆把作业本、书本摆放好。☆同桌互相监督。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142844" y="3361864"/>
            <a:ext cx="807249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 smtClean="0">
                <a:latin typeface="宋体" pitchFamily="2" charset="-122"/>
              </a:rPr>
              <a:t>练习二：整理书包比赛。</a:t>
            </a:r>
            <a:endParaRPr lang="zh-CN" altLang="en-US" sz="2400" dirty="0">
              <a:latin typeface="宋体" pitchFamily="2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214282" y="3933368"/>
            <a:ext cx="807249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要求：请两位同学到讲台前，把书本、文具整理到书包里。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86290" y="465511"/>
            <a:ext cx="8606190" cy="954111"/>
          </a:xfrm>
          <a:prstGeom prst="rect">
            <a:avLst/>
          </a:prstGeom>
        </p:spPr>
        <p:txBody>
          <a:bodyPr wrap="square" lIns="91445" tIns="45722" rIns="91445" bIns="45722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Times New Roman" panose="02020603050405020304" charset="0"/>
              </a:rPr>
              <a:t>    本课有许多生字需要我们识记，你有什么识字好方法吗？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cs typeface="Times New Roman" panose="02020603050405020304" charset="0"/>
              </a:rPr>
              <a:t>和我们分享一下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Times New Roman" panose="02020603050405020304" charset="0"/>
              </a:rPr>
              <a:t>吧。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1707654"/>
            <a:ext cx="1214446" cy="1108000"/>
          </a:xfrm>
          <a:prstGeom prst="rect">
            <a:avLst/>
          </a:prstGeom>
        </p:spPr>
        <p:txBody>
          <a:bodyPr wrap="square" lIns="91445" tIns="45722" rIns="91445" bIns="45722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课</a:t>
            </a:r>
          </a:p>
        </p:txBody>
      </p:sp>
      <p:sp>
        <p:nvSpPr>
          <p:cNvPr id="8" name="矩形 7"/>
          <p:cNvSpPr/>
          <p:nvPr/>
        </p:nvSpPr>
        <p:spPr>
          <a:xfrm>
            <a:off x="1388997" y="2687886"/>
            <a:ext cx="1214446" cy="1108000"/>
          </a:xfrm>
          <a:prstGeom prst="rect">
            <a:avLst/>
          </a:prstGeom>
        </p:spPr>
        <p:txBody>
          <a:bodyPr wrap="square" lIns="91445" tIns="45722" rIns="91445" bIns="45722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早</a:t>
            </a:r>
          </a:p>
        </p:txBody>
      </p:sp>
      <p:sp>
        <p:nvSpPr>
          <p:cNvPr id="9" name="矩形 8"/>
          <p:cNvSpPr/>
          <p:nvPr/>
        </p:nvSpPr>
        <p:spPr>
          <a:xfrm>
            <a:off x="2277434" y="3622365"/>
            <a:ext cx="1214446" cy="1108000"/>
          </a:xfrm>
          <a:prstGeom prst="rect">
            <a:avLst/>
          </a:prstGeom>
        </p:spPr>
        <p:txBody>
          <a:bodyPr wrap="square" lIns="91445" tIns="45722" rIns="91445" bIns="45722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校</a:t>
            </a:r>
          </a:p>
        </p:txBody>
      </p:sp>
      <p:sp>
        <p:nvSpPr>
          <p:cNvPr id="13" name="矩形 12"/>
          <p:cNvSpPr/>
          <p:nvPr/>
        </p:nvSpPr>
        <p:spPr>
          <a:xfrm>
            <a:off x="4373076" y="2832349"/>
            <a:ext cx="2143140" cy="523224"/>
          </a:xfrm>
          <a:prstGeom prst="rect">
            <a:avLst/>
          </a:prstGeom>
        </p:spPr>
        <p:txBody>
          <a:bodyPr wrap="square" lIns="91445" tIns="45722" rIns="91445" bIns="45722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讠＋果＝课</a:t>
            </a:r>
          </a:p>
        </p:txBody>
      </p:sp>
      <p:sp>
        <p:nvSpPr>
          <p:cNvPr id="14" name="矩形 13"/>
          <p:cNvSpPr/>
          <p:nvPr/>
        </p:nvSpPr>
        <p:spPr>
          <a:xfrm>
            <a:off x="4373076" y="3403853"/>
            <a:ext cx="2143140" cy="523224"/>
          </a:xfrm>
          <a:prstGeom prst="rect">
            <a:avLst/>
          </a:prstGeom>
        </p:spPr>
        <p:txBody>
          <a:bodyPr wrap="square" lIns="91445" tIns="45722" rIns="91445" bIns="45722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日＋十＝早</a:t>
            </a:r>
          </a:p>
        </p:txBody>
      </p:sp>
      <p:sp>
        <p:nvSpPr>
          <p:cNvPr id="15" name="矩形 14"/>
          <p:cNvSpPr/>
          <p:nvPr/>
        </p:nvSpPr>
        <p:spPr>
          <a:xfrm>
            <a:off x="4373076" y="3975357"/>
            <a:ext cx="2143140" cy="523224"/>
          </a:xfrm>
          <a:prstGeom prst="rect">
            <a:avLst/>
          </a:prstGeom>
        </p:spPr>
        <p:txBody>
          <a:bodyPr wrap="square" lIns="91445" tIns="45722" rIns="91445" bIns="45722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木＋交＝校</a:t>
            </a:r>
          </a:p>
        </p:txBody>
      </p:sp>
      <p:sp>
        <p:nvSpPr>
          <p:cNvPr id="11" name="矩形 10"/>
          <p:cNvSpPr/>
          <p:nvPr/>
        </p:nvSpPr>
        <p:spPr>
          <a:xfrm>
            <a:off x="179512" y="1801789"/>
            <a:ext cx="8784976" cy="3156273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164959" y="1563638"/>
            <a:ext cx="1583505" cy="504056"/>
            <a:chOff x="6588895" y="717423"/>
            <a:chExt cx="1583505" cy="504056"/>
          </a:xfrm>
        </p:grpSpPr>
        <p:sp>
          <p:nvSpPr>
            <p:cNvPr id="17" name="椭圆 16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19" name="TextBox 11">
                <a:hlinkClick r:id="rId2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12" name="矩形 11"/>
          <p:cNvSpPr/>
          <p:nvPr/>
        </p:nvSpPr>
        <p:spPr>
          <a:xfrm>
            <a:off x="4646288" y="1995686"/>
            <a:ext cx="1357322" cy="52322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 lIns="91445" tIns="45722" rIns="91445" bIns="45722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Times New Roman" panose="02020603050405020304" charset="0"/>
              </a:rPr>
              <a:t>加一加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6883841" y="1779662"/>
            <a:ext cx="1944216" cy="523224"/>
          </a:xfrm>
          <a:prstGeom prst="rect">
            <a:avLst/>
          </a:prstGeom>
          <a:ln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5" tIns="45722" rIns="91445" bIns="45722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2800">
                <a:latin typeface="黑体" pitchFamily="49" charset="-122"/>
                <a:ea typeface="黑体" pitchFamily="49" charset="-122"/>
                <a:cs typeface="Times New Roman" panose="02020603050405020304" charset="0"/>
              </a:defRPr>
            </a:lvl1pPr>
          </a:lstStyle>
          <a:p>
            <a:pPr algn="ctr"/>
            <a:r>
              <a:rPr lang="zh-CN" altLang="en-US" dirty="0"/>
              <a:t>一字开花</a:t>
            </a:r>
          </a:p>
        </p:txBody>
      </p:sp>
      <p:sp>
        <p:nvSpPr>
          <p:cNvPr id="14" name="矩形 13"/>
          <p:cNvSpPr/>
          <p:nvPr/>
        </p:nvSpPr>
        <p:spPr>
          <a:xfrm>
            <a:off x="170566" y="1061002"/>
            <a:ext cx="1214446" cy="1108000"/>
          </a:xfrm>
          <a:prstGeom prst="rect">
            <a:avLst/>
          </a:prstGeom>
        </p:spPr>
        <p:txBody>
          <a:bodyPr wrap="square" lIns="91445" tIns="45722" rIns="91445" bIns="45722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课</a:t>
            </a:r>
          </a:p>
        </p:txBody>
      </p:sp>
      <p:sp>
        <p:nvSpPr>
          <p:cNvPr id="15" name="矩形 14"/>
          <p:cNvSpPr/>
          <p:nvPr/>
        </p:nvSpPr>
        <p:spPr>
          <a:xfrm>
            <a:off x="1527888" y="1061002"/>
            <a:ext cx="1214446" cy="1108000"/>
          </a:xfrm>
          <a:prstGeom prst="rect">
            <a:avLst/>
          </a:prstGeom>
        </p:spPr>
        <p:txBody>
          <a:bodyPr wrap="square" lIns="91445" tIns="45722" rIns="91445" bIns="45722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早</a:t>
            </a:r>
          </a:p>
        </p:txBody>
      </p:sp>
      <p:sp>
        <p:nvSpPr>
          <p:cNvPr id="16" name="矩形 15"/>
          <p:cNvSpPr/>
          <p:nvPr/>
        </p:nvSpPr>
        <p:spPr>
          <a:xfrm>
            <a:off x="2885210" y="1061002"/>
            <a:ext cx="1214446" cy="1108000"/>
          </a:xfrm>
          <a:prstGeom prst="rect">
            <a:avLst/>
          </a:prstGeom>
        </p:spPr>
        <p:txBody>
          <a:bodyPr wrap="square" lIns="91445" tIns="45722" rIns="91445" bIns="45722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校</a:t>
            </a: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323528" y="2433170"/>
            <a:ext cx="842968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r>
              <a:rPr lang="en-US" altLang="zh-CN" sz="2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上课、下课、听课、课间、课堂、语文课、数学课</a:t>
            </a:r>
            <a:r>
              <a:rPr lang="en-US" altLang="zh-CN" sz="2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357158" y="3147550"/>
            <a:ext cx="850112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早</a:t>
            </a:r>
            <a:r>
              <a:rPr lang="en-US" altLang="zh-CN" sz="2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早晨、早上、清早、早饭、早点、起早贪黑、早操</a:t>
            </a:r>
            <a:r>
              <a:rPr lang="en-US" altLang="zh-CN" sz="2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395536" y="3933368"/>
            <a:ext cx="792961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校</a:t>
            </a:r>
            <a:r>
              <a:rPr lang="en-US" altLang="zh-CN" sz="2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学校、校园、校舍、校车、校长、校门、校服</a:t>
            </a:r>
            <a:r>
              <a:rPr lang="en-US" altLang="zh-CN" sz="2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1045705"/>
            <a:ext cx="8784976" cy="3686285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164959" y="793677"/>
            <a:ext cx="1583505" cy="504056"/>
            <a:chOff x="6588895" y="717423"/>
            <a:chExt cx="1583505" cy="504056"/>
          </a:xfrm>
        </p:grpSpPr>
        <p:sp>
          <p:nvSpPr>
            <p:cNvPr id="12" name="椭圆 11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20" name="TextBox 11">
                <a:hlinkClick r:id="rId2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/>
      <p:bldP spid="18" grpId="0"/>
      <p:bldP spid="1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211264" y="411509"/>
            <a:ext cx="8929718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本课的最后，我们一起来书写三个生字吧！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3" name="图片 5">
            <a:extLst>
              <a:ext uri="{FF2B5EF4-FFF2-40B4-BE49-F238E27FC236}">
                <a16:creationId xmlns="" xmlns:a16="http://schemas.microsoft.com/office/drawing/2014/main" id="{0CFFAB6D-6298-4DC6-85D1-DC7AAA9F7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526" y="1625243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">
            <a:extLst>
              <a:ext uri="{FF2B5EF4-FFF2-40B4-BE49-F238E27FC236}">
                <a16:creationId xmlns="" xmlns:a16="http://schemas.microsoft.com/office/drawing/2014/main" id="{0CFFAB6D-6298-4DC6-85D1-DC7AAA9F7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262" y="1625243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">
            <a:extLst>
              <a:ext uri="{FF2B5EF4-FFF2-40B4-BE49-F238E27FC236}">
                <a16:creationId xmlns="" xmlns:a16="http://schemas.microsoft.com/office/drawing/2014/main" id="{0CFFAB6D-6298-4DC6-85D1-DC7AAA9F7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384" y="1625243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Freeform 5"/>
          <p:cNvSpPr>
            <a:spLocks/>
          </p:cNvSpPr>
          <p:nvPr/>
        </p:nvSpPr>
        <p:spPr bwMode="auto">
          <a:xfrm>
            <a:off x="2010370" y="1912358"/>
            <a:ext cx="406400" cy="1103313"/>
          </a:xfrm>
          <a:custGeom>
            <a:avLst/>
            <a:gdLst/>
            <a:ahLst/>
            <a:cxnLst>
              <a:cxn ang="0">
                <a:pos x="467" y="1262"/>
              </a:cxn>
              <a:cxn ang="0">
                <a:pos x="416" y="1353"/>
              </a:cxn>
              <a:cxn ang="0">
                <a:pos x="355" y="1444"/>
              </a:cxn>
              <a:cxn ang="0">
                <a:pos x="284" y="1524"/>
              </a:cxn>
              <a:cxn ang="0">
                <a:pos x="203" y="1595"/>
              </a:cxn>
              <a:cxn ang="0">
                <a:pos x="152" y="1636"/>
              </a:cxn>
              <a:cxn ang="0">
                <a:pos x="122" y="1666"/>
              </a:cxn>
              <a:cxn ang="0">
                <a:pos x="81" y="1696"/>
              </a:cxn>
              <a:cxn ang="0">
                <a:pos x="61" y="1716"/>
              </a:cxn>
              <a:cxn ang="0">
                <a:pos x="31" y="1726"/>
              </a:cxn>
              <a:cxn ang="0">
                <a:pos x="20" y="1736"/>
              </a:cxn>
              <a:cxn ang="0">
                <a:pos x="10" y="1736"/>
              </a:cxn>
              <a:cxn ang="0">
                <a:pos x="0" y="1736"/>
              </a:cxn>
              <a:cxn ang="0">
                <a:pos x="0" y="1716"/>
              </a:cxn>
              <a:cxn ang="0">
                <a:pos x="20" y="1696"/>
              </a:cxn>
              <a:cxn ang="0">
                <a:pos x="41" y="1656"/>
              </a:cxn>
              <a:cxn ang="0">
                <a:pos x="81" y="1605"/>
              </a:cxn>
              <a:cxn ang="0">
                <a:pos x="132" y="1555"/>
              </a:cxn>
              <a:cxn ang="0">
                <a:pos x="183" y="1504"/>
              </a:cxn>
              <a:cxn ang="0">
                <a:pos x="234" y="1434"/>
              </a:cxn>
              <a:cxn ang="0">
                <a:pos x="284" y="1353"/>
              </a:cxn>
              <a:cxn ang="0">
                <a:pos x="335" y="1272"/>
              </a:cxn>
              <a:cxn ang="0">
                <a:pos x="386" y="1171"/>
              </a:cxn>
              <a:cxn ang="0">
                <a:pos x="416" y="1060"/>
              </a:cxn>
              <a:cxn ang="0">
                <a:pos x="457" y="939"/>
              </a:cxn>
              <a:cxn ang="0">
                <a:pos x="477" y="808"/>
              </a:cxn>
              <a:cxn ang="0">
                <a:pos x="498" y="677"/>
              </a:cxn>
              <a:cxn ang="0">
                <a:pos x="508" y="535"/>
              </a:cxn>
              <a:cxn ang="0">
                <a:pos x="518" y="394"/>
              </a:cxn>
              <a:cxn ang="0">
                <a:pos x="518" y="323"/>
              </a:cxn>
              <a:cxn ang="0">
                <a:pos x="518" y="273"/>
              </a:cxn>
              <a:cxn ang="0">
                <a:pos x="508" y="222"/>
              </a:cxn>
              <a:cxn ang="0">
                <a:pos x="508" y="172"/>
              </a:cxn>
              <a:cxn ang="0">
                <a:pos x="498" y="142"/>
              </a:cxn>
              <a:cxn ang="0">
                <a:pos x="498" y="111"/>
              </a:cxn>
              <a:cxn ang="0">
                <a:pos x="487" y="91"/>
              </a:cxn>
              <a:cxn ang="0">
                <a:pos x="477" y="81"/>
              </a:cxn>
              <a:cxn ang="0">
                <a:pos x="467" y="71"/>
              </a:cxn>
              <a:cxn ang="0">
                <a:pos x="457" y="61"/>
              </a:cxn>
              <a:cxn ang="0">
                <a:pos x="457" y="51"/>
              </a:cxn>
              <a:cxn ang="0">
                <a:pos x="457" y="31"/>
              </a:cxn>
              <a:cxn ang="0">
                <a:pos x="487" y="10"/>
              </a:cxn>
              <a:cxn ang="0">
                <a:pos x="528" y="0"/>
              </a:cxn>
              <a:cxn ang="0">
                <a:pos x="589" y="21"/>
              </a:cxn>
              <a:cxn ang="0">
                <a:pos x="609" y="31"/>
              </a:cxn>
              <a:cxn ang="0">
                <a:pos x="640" y="51"/>
              </a:cxn>
              <a:cxn ang="0">
                <a:pos x="640" y="71"/>
              </a:cxn>
              <a:cxn ang="0">
                <a:pos x="640" y="91"/>
              </a:cxn>
              <a:cxn ang="0">
                <a:pos x="640" y="121"/>
              </a:cxn>
              <a:cxn ang="0">
                <a:pos x="640" y="162"/>
              </a:cxn>
              <a:cxn ang="0">
                <a:pos x="640" y="202"/>
              </a:cxn>
              <a:cxn ang="0">
                <a:pos x="640" y="243"/>
              </a:cxn>
              <a:cxn ang="0">
                <a:pos x="640" y="293"/>
              </a:cxn>
              <a:cxn ang="0">
                <a:pos x="640" y="354"/>
              </a:cxn>
              <a:cxn ang="0">
                <a:pos x="640" y="485"/>
              </a:cxn>
              <a:cxn ang="0">
                <a:pos x="630" y="606"/>
              </a:cxn>
              <a:cxn ang="0">
                <a:pos x="609" y="838"/>
              </a:cxn>
              <a:cxn ang="0">
                <a:pos x="579" y="949"/>
              </a:cxn>
              <a:cxn ang="0">
                <a:pos x="548" y="1050"/>
              </a:cxn>
              <a:cxn ang="0">
                <a:pos x="518" y="1161"/>
              </a:cxn>
              <a:cxn ang="0">
                <a:pos x="467" y="1262"/>
              </a:cxn>
              <a:cxn ang="0">
                <a:pos x="467" y="1262"/>
              </a:cxn>
            </a:cxnLst>
            <a:rect l="0" t="0" r="r" b="b"/>
            <a:pathLst>
              <a:path w="640" h="1736">
                <a:moveTo>
                  <a:pt x="467" y="1262"/>
                </a:moveTo>
                <a:lnTo>
                  <a:pt x="416" y="1353"/>
                </a:lnTo>
                <a:lnTo>
                  <a:pt x="355" y="1444"/>
                </a:lnTo>
                <a:lnTo>
                  <a:pt x="284" y="1524"/>
                </a:lnTo>
                <a:lnTo>
                  <a:pt x="203" y="1595"/>
                </a:lnTo>
                <a:lnTo>
                  <a:pt x="152" y="1636"/>
                </a:lnTo>
                <a:lnTo>
                  <a:pt x="122" y="1666"/>
                </a:lnTo>
                <a:lnTo>
                  <a:pt x="81" y="1696"/>
                </a:lnTo>
                <a:lnTo>
                  <a:pt x="61" y="1716"/>
                </a:lnTo>
                <a:lnTo>
                  <a:pt x="31" y="1726"/>
                </a:lnTo>
                <a:lnTo>
                  <a:pt x="20" y="1736"/>
                </a:lnTo>
                <a:lnTo>
                  <a:pt x="10" y="1736"/>
                </a:lnTo>
                <a:lnTo>
                  <a:pt x="0" y="1736"/>
                </a:lnTo>
                <a:lnTo>
                  <a:pt x="0" y="1716"/>
                </a:lnTo>
                <a:lnTo>
                  <a:pt x="20" y="1696"/>
                </a:lnTo>
                <a:lnTo>
                  <a:pt x="41" y="1656"/>
                </a:lnTo>
                <a:lnTo>
                  <a:pt x="81" y="1605"/>
                </a:lnTo>
                <a:lnTo>
                  <a:pt x="132" y="1555"/>
                </a:lnTo>
                <a:lnTo>
                  <a:pt x="183" y="1504"/>
                </a:lnTo>
                <a:lnTo>
                  <a:pt x="234" y="1434"/>
                </a:lnTo>
                <a:lnTo>
                  <a:pt x="284" y="1353"/>
                </a:lnTo>
                <a:lnTo>
                  <a:pt x="335" y="1272"/>
                </a:lnTo>
                <a:lnTo>
                  <a:pt x="386" y="1171"/>
                </a:lnTo>
                <a:lnTo>
                  <a:pt x="416" y="1060"/>
                </a:lnTo>
                <a:lnTo>
                  <a:pt x="457" y="939"/>
                </a:lnTo>
                <a:lnTo>
                  <a:pt x="477" y="808"/>
                </a:lnTo>
                <a:lnTo>
                  <a:pt x="498" y="677"/>
                </a:lnTo>
                <a:lnTo>
                  <a:pt x="508" y="535"/>
                </a:lnTo>
                <a:lnTo>
                  <a:pt x="518" y="394"/>
                </a:lnTo>
                <a:lnTo>
                  <a:pt x="518" y="323"/>
                </a:lnTo>
                <a:lnTo>
                  <a:pt x="518" y="273"/>
                </a:lnTo>
                <a:lnTo>
                  <a:pt x="508" y="222"/>
                </a:lnTo>
                <a:lnTo>
                  <a:pt x="508" y="172"/>
                </a:lnTo>
                <a:lnTo>
                  <a:pt x="498" y="142"/>
                </a:lnTo>
                <a:lnTo>
                  <a:pt x="498" y="111"/>
                </a:lnTo>
                <a:lnTo>
                  <a:pt x="487" y="91"/>
                </a:lnTo>
                <a:lnTo>
                  <a:pt x="477" y="81"/>
                </a:lnTo>
                <a:lnTo>
                  <a:pt x="467" y="71"/>
                </a:lnTo>
                <a:lnTo>
                  <a:pt x="457" y="61"/>
                </a:lnTo>
                <a:lnTo>
                  <a:pt x="457" y="51"/>
                </a:lnTo>
                <a:lnTo>
                  <a:pt x="457" y="31"/>
                </a:lnTo>
                <a:lnTo>
                  <a:pt x="487" y="10"/>
                </a:lnTo>
                <a:lnTo>
                  <a:pt x="528" y="0"/>
                </a:lnTo>
                <a:lnTo>
                  <a:pt x="589" y="21"/>
                </a:lnTo>
                <a:lnTo>
                  <a:pt x="609" y="31"/>
                </a:lnTo>
                <a:lnTo>
                  <a:pt x="640" y="51"/>
                </a:lnTo>
                <a:lnTo>
                  <a:pt x="640" y="71"/>
                </a:lnTo>
                <a:lnTo>
                  <a:pt x="640" y="91"/>
                </a:lnTo>
                <a:lnTo>
                  <a:pt x="640" y="121"/>
                </a:lnTo>
                <a:lnTo>
                  <a:pt x="640" y="162"/>
                </a:lnTo>
                <a:lnTo>
                  <a:pt x="640" y="202"/>
                </a:lnTo>
                <a:lnTo>
                  <a:pt x="640" y="243"/>
                </a:lnTo>
                <a:lnTo>
                  <a:pt x="640" y="293"/>
                </a:lnTo>
                <a:lnTo>
                  <a:pt x="640" y="354"/>
                </a:lnTo>
                <a:lnTo>
                  <a:pt x="640" y="485"/>
                </a:lnTo>
                <a:lnTo>
                  <a:pt x="630" y="606"/>
                </a:lnTo>
                <a:lnTo>
                  <a:pt x="609" y="838"/>
                </a:lnTo>
                <a:lnTo>
                  <a:pt x="579" y="949"/>
                </a:lnTo>
                <a:lnTo>
                  <a:pt x="548" y="1050"/>
                </a:lnTo>
                <a:lnTo>
                  <a:pt x="518" y="1161"/>
                </a:lnTo>
                <a:lnTo>
                  <a:pt x="467" y="1262"/>
                </a:lnTo>
                <a:lnTo>
                  <a:pt x="467" y="1262"/>
                </a:lnTo>
              </a:path>
            </a:pathLst>
          </a:custGeom>
          <a:solidFill>
            <a:srgbClr val="FF0000"/>
          </a:solidFill>
          <a:ln w="1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34" name="Freeform 6"/>
          <p:cNvSpPr>
            <a:spLocks/>
          </p:cNvSpPr>
          <p:nvPr/>
        </p:nvSpPr>
        <p:spPr bwMode="auto">
          <a:xfrm>
            <a:off x="2378670" y="1829808"/>
            <a:ext cx="520700" cy="403225"/>
          </a:xfrm>
          <a:custGeom>
            <a:avLst/>
            <a:gdLst/>
            <a:ahLst/>
            <a:cxnLst>
              <a:cxn ang="0">
                <a:pos x="568" y="636"/>
              </a:cxn>
              <a:cxn ang="0">
                <a:pos x="487" y="636"/>
              </a:cxn>
              <a:cxn ang="0">
                <a:pos x="497" y="565"/>
              </a:cxn>
              <a:cxn ang="0">
                <a:pos x="507" y="505"/>
              </a:cxn>
              <a:cxn ang="0">
                <a:pos x="518" y="454"/>
              </a:cxn>
              <a:cxn ang="0">
                <a:pos x="528" y="404"/>
              </a:cxn>
              <a:cxn ang="0">
                <a:pos x="538" y="363"/>
              </a:cxn>
              <a:cxn ang="0">
                <a:pos x="548" y="323"/>
              </a:cxn>
              <a:cxn ang="0">
                <a:pos x="548" y="303"/>
              </a:cxn>
              <a:cxn ang="0">
                <a:pos x="548" y="273"/>
              </a:cxn>
              <a:cxn ang="0">
                <a:pos x="548" y="242"/>
              </a:cxn>
              <a:cxn ang="0">
                <a:pos x="548" y="222"/>
              </a:cxn>
              <a:cxn ang="0">
                <a:pos x="548" y="202"/>
              </a:cxn>
              <a:cxn ang="0">
                <a:pos x="538" y="192"/>
              </a:cxn>
              <a:cxn ang="0">
                <a:pos x="528" y="192"/>
              </a:cxn>
              <a:cxn ang="0">
                <a:pos x="518" y="182"/>
              </a:cxn>
              <a:cxn ang="0">
                <a:pos x="497" y="182"/>
              </a:cxn>
              <a:cxn ang="0">
                <a:pos x="467" y="182"/>
              </a:cxn>
              <a:cxn ang="0">
                <a:pos x="406" y="182"/>
              </a:cxn>
              <a:cxn ang="0">
                <a:pos x="345" y="192"/>
              </a:cxn>
              <a:cxn ang="0">
                <a:pos x="335" y="202"/>
              </a:cxn>
              <a:cxn ang="0">
                <a:pos x="304" y="202"/>
              </a:cxn>
              <a:cxn ang="0">
                <a:pos x="274" y="212"/>
              </a:cxn>
              <a:cxn ang="0">
                <a:pos x="233" y="222"/>
              </a:cxn>
              <a:cxn ang="0">
                <a:pos x="193" y="242"/>
              </a:cxn>
              <a:cxn ang="0">
                <a:pos x="132" y="252"/>
              </a:cxn>
              <a:cxn ang="0">
                <a:pos x="71" y="273"/>
              </a:cxn>
              <a:cxn ang="0">
                <a:pos x="0" y="283"/>
              </a:cxn>
              <a:cxn ang="0">
                <a:pos x="0" y="182"/>
              </a:cxn>
              <a:cxn ang="0">
                <a:pos x="172" y="141"/>
              </a:cxn>
              <a:cxn ang="0">
                <a:pos x="345" y="101"/>
              </a:cxn>
              <a:cxn ang="0">
                <a:pos x="426" y="81"/>
              </a:cxn>
              <a:cxn ang="0">
                <a:pos x="497" y="61"/>
              </a:cxn>
              <a:cxn ang="0">
                <a:pos x="538" y="51"/>
              </a:cxn>
              <a:cxn ang="0">
                <a:pos x="568" y="20"/>
              </a:cxn>
              <a:cxn ang="0">
                <a:pos x="599" y="0"/>
              </a:cxn>
              <a:cxn ang="0">
                <a:pos x="619" y="0"/>
              </a:cxn>
              <a:cxn ang="0">
                <a:pos x="639" y="0"/>
              </a:cxn>
              <a:cxn ang="0">
                <a:pos x="660" y="10"/>
              </a:cxn>
              <a:cxn ang="0">
                <a:pos x="690" y="30"/>
              </a:cxn>
              <a:cxn ang="0">
                <a:pos x="731" y="61"/>
              </a:cxn>
              <a:cxn ang="0">
                <a:pos x="771" y="101"/>
              </a:cxn>
              <a:cxn ang="0">
                <a:pos x="792" y="121"/>
              </a:cxn>
              <a:cxn ang="0">
                <a:pos x="812" y="141"/>
              </a:cxn>
              <a:cxn ang="0">
                <a:pos x="822" y="152"/>
              </a:cxn>
              <a:cxn ang="0">
                <a:pos x="822" y="172"/>
              </a:cxn>
              <a:cxn ang="0">
                <a:pos x="812" y="182"/>
              </a:cxn>
              <a:cxn ang="0">
                <a:pos x="792" y="192"/>
              </a:cxn>
              <a:cxn ang="0">
                <a:pos x="761" y="202"/>
              </a:cxn>
              <a:cxn ang="0">
                <a:pos x="741" y="212"/>
              </a:cxn>
              <a:cxn ang="0">
                <a:pos x="731" y="242"/>
              </a:cxn>
              <a:cxn ang="0">
                <a:pos x="711" y="273"/>
              </a:cxn>
              <a:cxn ang="0">
                <a:pos x="680" y="323"/>
              </a:cxn>
              <a:cxn ang="0">
                <a:pos x="660" y="384"/>
              </a:cxn>
              <a:cxn ang="0">
                <a:pos x="629" y="454"/>
              </a:cxn>
              <a:cxn ang="0">
                <a:pos x="599" y="545"/>
              </a:cxn>
              <a:cxn ang="0">
                <a:pos x="568" y="636"/>
              </a:cxn>
              <a:cxn ang="0">
                <a:pos x="568" y="636"/>
              </a:cxn>
            </a:cxnLst>
            <a:rect l="0" t="0" r="r" b="b"/>
            <a:pathLst>
              <a:path w="822" h="636">
                <a:moveTo>
                  <a:pt x="568" y="636"/>
                </a:moveTo>
                <a:lnTo>
                  <a:pt x="487" y="636"/>
                </a:lnTo>
                <a:lnTo>
                  <a:pt x="497" y="565"/>
                </a:lnTo>
                <a:lnTo>
                  <a:pt x="507" y="505"/>
                </a:lnTo>
                <a:lnTo>
                  <a:pt x="518" y="454"/>
                </a:lnTo>
                <a:lnTo>
                  <a:pt x="528" y="404"/>
                </a:lnTo>
                <a:lnTo>
                  <a:pt x="538" y="363"/>
                </a:lnTo>
                <a:lnTo>
                  <a:pt x="548" y="323"/>
                </a:lnTo>
                <a:lnTo>
                  <a:pt x="548" y="303"/>
                </a:lnTo>
                <a:lnTo>
                  <a:pt x="548" y="273"/>
                </a:lnTo>
                <a:lnTo>
                  <a:pt x="548" y="242"/>
                </a:lnTo>
                <a:lnTo>
                  <a:pt x="548" y="222"/>
                </a:lnTo>
                <a:lnTo>
                  <a:pt x="548" y="202"/>
                </a:lnTo>
                <a:lnTo>
                  <a:pt x="538" y="192"/>
                </a:lnTo>
                <a:lnTo>
                  <a:pt x="528" y="192"/>
                </a:lnTo>
                <a:lnTo>
                  <a:pt x="518" y="182"/>
                </a:lnTo>
                <a:lnTo>
                  <a:pt x="497" y="182"/>
                </a:lnTo>
                <a:lnTo>
                  <a:pt x="467" y="182"/>
                </a:lnTo>
                <a:lnTo>
                  <a:pt x="406" y="182"/>
                </a:lnTo>
                <a:lnTo>
                  <a:pt x="345" y="192"/>
                </a:lnTo>
                <a:lnTo>
                  <a:pt x="335" y="202"/>
                </a:lnTo>
                <a:lnTo>
                  <a:pt x="304" y="202"/>
                </a:lnTo>
                <a:lnTo>
                  <a:pt x="274" y="212"/>
                </a:lnTo>
                <a:lnTo>
                  <a:pt x="233" y="222"/>
                </a:lnTo>
                <a:lnTo>
                  <a:pt x="193" y="242"/>
                </a:lnTo>
                <a:lnTo>
                  <a:pt x="132" y="252"/>
                </a:lnTo>
                <a:lnTo>
                  <a:pt x="71" y="273"/>
                </a:lnTo>
                <a:lnTo>
                  <a:pt x="0" y="283"/>
                </a:lnTo>
                <a:lnTo>
                  <a:pt x="0" y="182"/>
                </a:lnTo>
                <a:lnTo>
                  <a:pt x="172" y="141"/>
                </a:lnTo>
                <a:lnTo>
                  <a:pt x="345" y="101"/>
                </a:lnTo>
                <a:lnTo>
                  <a:pt x="426" y="81"/>
                </a:lnTo>
                <a:lnTo>
                  <a:pt x="497" y="61"/>
                </a:lnTo>
                <a:lnTo>
                  <a:pt x="538" y="51"/>
                </a:lnTo>
                <a:lnTo>
                  <a:pt x="568" y="20"/>
                </a:lnTo>
                <a:lnTo>
                  <a:pt x="599" y="0"/>
                </a:lnTo>
                <a:lnTo>
                  <a:pt x="619" y="0"/>
                </a:lnTo>
                <a:lnTo>
                  <a:pt x="639" y="0"/>
                </a:lnTo>
                <a:lnTo>
                  <a:pt x="660" y="10"/>
                </a:lnTo>
                <a:lnTo>
                  <a:pt x="690" y="30"/>
                </a:lnTo>
                <a:lnTo>
                  <a:pt x="731" y="61"/>
                </a:lnTo>
                <a:lnTo>
                  <a:pt x="771" y="101"/>
                </a:lnTo>
                <a:lnTo>
                  <a:pt x="792" y="121"/>
                </a:lnTo>
                <a:lnTo>
                  <a:pt x="812" y="141"/>
                </a:lnTo>
                <a:lnTo>
                  <a:pt x="822" y="152"/>
                </a:lnTo>
                <a:lnTo>
                  <a:pt x="822" y="172"/>
                </a:lnTo>
                <a:lnTo>
                  <a:pt x="812" y="182"/>
                </a:lnTo>
                <a:lnTo>
                  <a:pt x="792" y="192"/>
                </a:lnTo>
                <a:lnTo>
                  <a:pt x="761" y="202"/>
                </a:lnTo>
                <a:lnTo>
                  <a:pt x="741" y="212"/>
                </a:lnTo>
                <a:lnTo>
                  <a:pt x="731" y="242"/>
                </a:lnTo>
                <a:lnTo>
                  <a:pt x="711" y="273"/>
                </a:lnTo>
                <a:lnTo>
                  <a:pt x="680" y="323"/>
                </a:lnTo>
                <a:lnTo>
                  <a:pt x="660" y="384"/>
                </a:lnTo>
                <a:lnTo>
                  <a:pt x="629" y="454"/>
                </a:lnTo>
                <a:lnTo>
                  <a:pt x="599" y="545"/>
                </a:lnTo>
                <a:lnTo>
                  <a:pt x="568" y="636"/>
                </a:lnTo>
                <a:lnTo>
                  <a:pt x="568" y="636"/>
                </a:lnTo>
              </a:path>
            </a:pathLst>
          </a:custGeom>
          <a:solidFill>
            <a:srgbClr val="FF0000"/>
          </a:solidFill>
          <a:ln w="1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35" name="Freeform 7"/>
          <p:cNvSpPr>
            <a:spLocks/>
          </p:cNvSpPr>
          <p:nvPr/>
        </p:nvSpPr>
        <p:spPr bwMode="auto">
          <a:xfrm>
            <a:off x="2378670" y="2182233"/>
            <a:ext cx="419100" cy="166688"/>
          </a:xfrm>
          <a:custGeom>
            <a:avLst/>
            <a:gdLst/>
            <a:ahLst/>
            <a:cxnLst>
              <a:cxn ang="0">
                <a:pos x="599" y="0"/>
              </a:cxn>
              <a:cxn ang="0">
                <a:pos x="619" y="20"/>
              </a:cxn>
              <a:cxn ang="0">
                <a:pos x="639" y="51"/>
              </a:cxn>
              <a:cxn ang="0">
                <a:pos x="650" y="71"/>
              </a:cxn>
              <a:cxn ang="0">
                <a:pos x="660" y="91"/>
              </a:cxn>
              <a:cxn ang="0">
                <a:pos x="650" y="111"/>
              </a:cxn>
              <a:cxn ang="0">
                <a:pos x="639" y="131"/>
              </a:cxn>
              <a:cxn ang="0">
                <a:pos x="609" y="142"/>
              </a:cxn>
              <a:cxn ang="0">
                <a:pos x="568" y="152"/>
              </a:cxn>
              <a:cxn ang="0">
                <a:pos x="538" y="162"/>
              </a:cxn>
              <a:cxn ang="0">
                <a:pos x="497" y="172"/>
              </a:cxn>
              <a:cxn ang="0">
                <a:pos x="436" y="182"/>
              </a:cxn>
              <a:cxn ang="0">
                <a:pos x="376" y="192"/>
              </a:cxn>
              <a:cxn ang="0">
                <a:pos x="294" y="212"/>
              </a:cxn>
              <a:cxn ang="0">
                <a:pos x="213" y="222"/>
              </a:cxn>
              <a:cxn ang="0">
                <a:pos x="112" y="243"/>
              </a:cxn>
              <a:cxn ang="0">
                <a:pos x="0" y="263"/>
              </a:cxn>
              <a:cxn ang="0">
                <a:pos x="0" y="172"/>
              </a:cxn>
              <a:cxn ang="0">
                <a:pos x="112" y="142"/>
              </a:cxn>
              <a:cxn ang="0">
                <a:pos x="213" y="121"/>
              </a:cxn>
              <a:cxn ang="0">
                <a:pos x="304" y="101"/>
              </a:cxn>
              <a:cxn ang="0">
                <a:pos x="386" y="71"/>
              </a:cxn>
              <a:cxn ang="0">
                <a:pos x="447" y="51"/>
              </a:cxn>
              <a:cxn ang="0">
                <a:pos x="507" y="31"/>
              </a:cxn>
              <a:cxn ang="0">
                <a:pos x="558" y="20"/>
              </a:cxn>
              <a:cxn ang="0">
                <a:pos x="599" y="0"/>
              </a:cxn>
              <a:cxn ang="0">
                <a:pos x="599" y="0"/>
              </a:cxn>
            </a:cxnLst>
            <a:rect l="0" t="0" r="r" b="b"/>
            <a:pathLst>
              <a:path w="660" h="263">
                <a:moveTo>
                  <a:pt x="599" y="0"/>
                </a:moveTo>
                <a:lnTo>
                  <a:pt x="619" y="20"/>
                </a:lnTo>
                <a:lnTo>
                  <a:pt x="639" y="51"/>
                </a:lnTo>
                <a:lnTo>
                  <a:pt x="650" y="71"/>
                </a:lnTo>
                <a:lnTo>
                  <a:pt x="660" y="91"/>
                </a:lnTo>
                <a:lnTo>
                  <a:pt x="650" y="111"/>
                </a:lnTo>
                <a:lnTo>
                  <a:pt x="639" y="131"/>
                </a:lnTo>
                <a:lnTo>
                  <a:pt x="609" y="142"/>
                </a:lnTo>
                <a:lnTo>
                  <a:pt x="568" y="152"/>
                </a:lnTo>
                <a:lnTo>
                  <a:pt x="538" y="162"/>
                </a:lnTo>
                <a:lnTo>
                  <a:pt x="497" y="172"/>
                </a:lnTo>
                <a:lnTo>
                  <a:pt x="436" y="182"/>
                </a:lnTo>
                <a:lnTo>
                  <a:pt x="376" y="192"/>
                </a:lnTo>
                <a:lnTo>
                  <a:pt x="294" y="212"/>
                </a:lnTo>
                <a:lnTo>
                  <a:pt x="213" y="222"/>
                </a:lnTo>
                <a:lnTo>
                  <a:pt x="112" y="243"/>
                </a:lnTo>
                <a:lnTo>
                  <a:pt x="0" y="263"/>
                </a:lnTo>
                <a:lnTo>
                  <a:pt x="0" y="172"/>
                </a:lnTo>
                <a:lnTo>
                  <a:pt x="112" y="142"/>
                </a:lnTo>
                <a:lnTo>
                  <a:pt x="213" y="121"/>
                </a:lnTo>
                <a:lnTo>
                  <a:pt x="304" y="101"/>
                </a:lnTo>
                <a:lnTo>
                  <a:pt x="386" y="71"/>
                </a:lnTo>
                <a:lnTo>
                  <a:pt x="447" y="51"/>
                </a:lnTo>
                <a:lnTo>
                  <a:pt x="507" y="31"/>
                </a:lnTo>
                <a:lnTo>
                  <a:pt x="558" y="20"/>
                </a:lnTo>
                <a:lnTo>
                  <a:pt x="599" y="0"/>
                </a:lnTo>
                <a:lnTo>
                  <a:pt x="599" y="0"/>
                </a:lnTo>
              </a:path>
            </a:pathLst>
          </a:custGeom>
          <a:solidFill>
            <a:srgbClr val="FF0000"/>
          </a:solidFill>
          <a:ln w="1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36" name="Freeform 8"/>
          <p:cNvSpPr>
            <a:spLocks/>
          </p:cNvSpPr>
          <p:nvPr/>
        </p:nvSpPr>
        <p:spPr bwMode="auto">
          <a:xfrm>
            <a:off x="2378670" y="2317171"/>
            <a:ext cx="844550" cy="723900"/>
          </a:xfrm>
          <a:custGeom>
            <a:avLst/>
            <a:gdLst/>
            <a:ahLst/>
            <a:cxnLst>
              <a:cxn ang="0">
                <a:pos x="934" y="1131"/>
              </a:cxn>
              <a:cxn ang="0">
                <a:pos x="863" y="1121"/>
              </a:cxn>
              <a:cxn ang="0">
                <a:pos x="832" y="1121"/>
              </a:cxn>
              <a:cxn ang="0">
                <a:pos x="802" y="1111"/>
              </a:cxn>
              <a:cxn ang="0">
                <a:pos x="782" y="1100"/>
              </a:cxn>
              <a:cxn ang="0">
                <a:pos x="761" y="1090"/>
              </a:cxn>
              <a:cxn ang="0">
                <a:pos x="731" y="1060"/>
              </a:cxn>
              <a:cxn ang="0">
                <a:pos x="700" y="1020"/>
              </a:cxn>
              <a:cxn ang="0">
                <a:pos x="670" y="979"/>
              </a:cxn>
              <a:cxn ang="0">
                <a:pos x="629" y="919"/>
              </a:cxn>
              <a:cxn ang="0">
                <a:pos x="579" y="858"/>
              </a:cxn>
              <a:cxn ang="0">
                <a:pos x="528" y="777"/>
              </a:cxn>
              <a:cxn ang="0">
                <a:pos x="416" y="626"/>
              </a:cxn>
              <a:cxn ang="0">
                <a:pos x="294" y="454"/>
              </a:cxn>
              <a:cxn ang="0">
                <a:pos x="152" y="263"/>
              </a:cxn>
              <a:cxn ang="0">
                <a:pos x="81" y="162"/>
              </a:cxn>
              <a:cxn ang="0">
                <a:pos x="0" y="51"/>
              </a:cxn>
              <a:cxn ang="0">
                <a:pos x="61" y="0"/>
              </a:cxn>
              <a:cxn ang="0">
                <a:pos x="81" y="20"/>
              </a:cxn>
              <a:cxn ang="0">
                <a:pos x="91" y="41"/>
              </a:cxn>
              <a:cxn ang="0">
                <a:pos x="91" y="51"/>
              </a:cxn>
              <a:cxn ang="0">
                <a:pos x="101" y="61"/>
              </a:cxn>
              <a:cxn ang="0">
                <a:pos x="112" y="71"/>
              </a:cxn>
              <a:cxn ang="0">
                <a:pos x="132" y="91"/>
              </a:cxn>
              <a:cxn ang="0">
                <a:pos x="152" y="121"/>
              </a:cxn>
              <a:cxn ang="0">
                <a:pos x="183" y="152"/>
              </a:cxn>
              <a:cxn ang="0">
                <a:pos x="213" y="192"/>
              </a:cxn>
              <a:cxn ang="0">
                <a:pos x="254" y="242"/>
              </a:cxn>
              <a:cxn ang="0">
                <a:pos x="335" y="333"/>
              </a:cxn>
              <a:cxn ang="0">
                <a:pos x="416" y="424"/>
              </a:cxn>
              <a:cxn ang="0">
                <a:pos x="487" y="505"/>
              </a:cxn>
              <a:cxn ang="0">
                <a:pos x="568" y="586"/>
              </a:cxn>
              <a:cxn ang="0">
                <a:pos x="629" y="646"/>
              </a:cxn>
              <a:cxn ang="0">
                <a:pos x="700" y="707"/>
              </a:cxn>
              <a:cxn ang="0">
                <a:pos x="771" y="767"/>
              </a:cxn>
              <a:cxn ang="0">
                <a:pos x="853" y="808"/>
              </a:cxn>
              <a:cxn ang="0">
                <a:pos x="924" y="858"/>
              </a:cxn>
              <a:cxn ang="0">
                <a:pos x="995" y="899"/>
              </a:cxn>
              <a:cxn ang="0">
                <a:pos x="1076" y="939"/>
              </a:cxn>
              <a:cxn ang="0">
                <a:pos x="1167" y="959"/>
              </a:cxn>
              <a:cxn ang="0">
                <a:pos x="1208" y="979"/>
              </a:cxn>
              <a:cxn ang="0">
                <a:pos x="1238" y="989"/>
              </a:cxn>
              <a:cxn ang="0">
                <a:pos x="1269" y="1000"/>
              </a:cxn>
              <a:cxn ang="0">
                <a:pos x="1289" y="1020"/>
              </a:cxn>
              <a:cxn ang="0">
                <a:pos x="1310" y="1030"/>
              </a:cxn>
              <a:cxn ang="0">
                <a:pos x="1320" y="1040"/>
              </a:cxn>
              <a:cxn ang="0">
                <a:pos x="1330" y="1040"/>
              </a:cxn>
              <a:cxn ang="0">
                <a:pos x="1330" y="1050"/>
              </a:cxn>
              <a:cxn ang="0">
                <a:pos x="1320" y="1070"/>
              </a:cxn>
              <a:cxn ang="0">
                <a:pos x="1310" y="1070"/>
              </a:cxn>
              <a:cxn ang="0">
                <a:pos x="1299" y="1080"/>
              </a:cxn>
              <a:cxn ang="0">
                <a:pos x="1269" y="1090"/>
              </a:cxn>
              <a:cxn ang="0">
                <a:pos x="1249" y="1100"/>
              </a:cxn>
              <a:cxn ang="0">
                <a:pos x="1218" y="1100"/>
              </a:cxn>
              <a:cxn ang="0">
                <a:pos x="1178" y="1111"/>
              </a:cxn>
              <a:cxn ang="0">
                <a:pos x="1106" y="1131"/>
              </a:cxn>
              <a:cxn ang="0">
                <a:pos x="1046" y="1131"/>
              </a:cxn>
              <a:cxn ang="0">
                <a:pos x="985" y="1141"/>
              </a:cxn>
              <a:cxn ang="0">
                <a:pos x="934" y="1131"/>
              </a:cxn>
              <a:cxn ang="0">
                <a:pos x="934" y="1131"/>
              </a:cxn>
            </a:cxnLst>
            <a:rect l="0" t="0" r="r" b="b"/>
            <a:pathLst>
              <a:path w="1330" h="1141">
                <a:moveTo>
                  <a:pt x="934" y="1131"/>
                </a:moveTo>
                <a:lnTo>
                  <a:pt x="863" y="1121"/>
                </a:lnTo>
                <a:lnTo>
                  <a:pt x="832" y="1121"/>
                </a:lnTo>
                <a:lnTo>
                  <a:pt x="802" y="1111"/>
                </a:lnTo>
                <a:lnTo>
                  <a:pt x="782" y="1100"/>
                </a:lnTo>
                <a:lnTo>
                  <a:pt x="761" y="1090"/>
                </a:lnTo>
                <a:lnTo>
                  <a:pt x="731" y="1060"/>
                </a:lnTo>
                <a:lnTo>
                  <a:pt x="700" y="1020"/>
                </a:lnTo>
                <a:lnTo>
                  <a:pt x="670" y="979"/>
                </a:lnTo>
                <a:lnTo>
                  <a:pt x="629" y="919"/>
                </a:lnTo>
                <a:lnTo>
                  <a:pt x="579" y="858"/>
                </a:lnTo>
                <a:lnTo>
                  <a:pt x="528" y="777"/>
                </a:lnTo>
                <a:lnTo>
                  <a:pt x="416" y="626"/>
                </a:lnTo>
                <a:lnTo>
                  <a:pt x="294" y="454"/>
                </a:lnTo>
                <a:lnTo>
                  <a:pt x="152" y="263"/>
                </a:lnTo>
                <a:lnTo>
                  <a:pt x="81" y="162"/>
                </a:lnTo>
                <a:lnTo>
                  <a:pt x="0" y="51"/>
                </a:lnTo>
                <a:lnTo>
                  <a:pt x="61" y="0"/>
                </a:lnTo>
                <a:lnTo>
                  <a:pt x="81" y="20"/>
                </a:lnTo>
                <a:lnTo>
                  <a:pt x="91" y="41"/>
                </a:lnTo>
                <a:lnTo>
                  <a:pt x="91" y="51"/>
                </a:lnTo>
                <a:lnTo>
                  <a:pt x="101" y="61"/>
                </a:lnTo>
                <a:lnTo>
                  <a:pt x="112" y="71"/>
                </a:lnTo>
                <a:lnTo>
                  <a:pt x="132" y="91"/>
                </a:lnTo>
                <a:lnTo>
                  <a:pt x="152" y="121"/>
                </a:lnTo>
                <a:lnTo>
                  <a:pt x="183" y="152"/>
                </a:lnTo>
                <a:lnTo>
                  <a:pt x="213" y="192"/>
                </a:lnTo>
                <a:lnTo>
                  <a:pt x="254" y="242"/>
                </a:lnTo>
                <a:lnTo>
                  <a:pt x="335" y="333"/>
                </a:lnTo>
                <a:lnTo>
                  <a:pt x="416" y="424"/>
                </a:lnTo>
                <a:lnTo>
                  <a:pt x="487" y="505"/>
                </a:lnTo>
                <a:lnTo>
                  <a:pt x="568" y="586"/>
                </a:lnTo>
                <a:lnTo>
                  <a:pt x="629" y="646"/>
                </a:lnTo>
                <a:lnTo>
                  <a:pt x="700" y="707"/>
                </a:lnTo>
                <a:lnTo>
                  <a:pt x="771" y="767"/>
                </a:lnTo>
                <a:lnTo>
                  <a:pt x="853" y="808"/>
                </a:lnTo>
                <a:lnTo>
                  <a:pt x="924" y="858"/>
                </a:lnTo>
                <a:lnTo>
                  <a:pt x="995" y="899"/>
                </a:lnTo>
                <a:lnTo>
                  <a:pt x="1076" y="939"/>
                </a:lnTo>
                <a:lnTo>
                  <a:pt x="1167" y="959"/>
                </a:lnTo>
                <a:lnTo>
                  <a:pt x="1208" y="979"/>
                </a:lnTo>
                <a:lnTo>
                  <a:pt x="1238" y="989"/>
                </a:lnTo>
                <a:lnTo>
                  <a:pt x="1269" y="1000"/>
                </a:lnTo>
                <a:lnTo>
                  <a:pt x="1289" y="1020"/>
                </a:lnTo>
                <a:lnTo>
                  <a:pt x="1310" y="1030"/>
                </a:lnTo>
                <a:lnTo>
                  <a:pt x="1320" y="1040"/>
                </a:lnTo>
                <a:lnTo>
                  <a:pt x="1330" y="1040"/>
                </a:lnTo>
                <a:lnTo>
                  <a:pt x="1330" y="1050"/>
                </a:lnTo>
                <a:lnTo>
                  <a:pt x="1320" y="1070"/>
                </a:lnTo>
                <a:lnTo>
                  <a:pt x="1310" y="1070"/>
                </a:lnTo>
                <a:lnTo>
                  <a:pt x="1299" y="1080"/>
                </a:lnTo>
                <a:lnTo>
                  <a:pt x="1269" y="1090"/>
                </a:lnTo>
                <a:lnTo>
                  <a:pt x="1249" y="1100"/>
                </a:lnTo>
                <a:lnTo>
                  <a:pt x="1218" y="1100"/>
                </a:lnTo>
                <a:lnTo>
                  <a:pt x="1178" y="1111"/>
                </a:lnTo>
                <a:lnTo>
                  <a:pt x="1106" y="1131"/>
                </a:lnTo>
                <a:lnTo>
                  <a:pt x="1046" y="1131"/>
                </a:lnTo>
                <a:lnTo>
                  <a:pt x="985" y="1141"/>
                </a:lnTo>
                <a:lnTo>
                  <a:pt x="934" y="1131"/>
                </a:lnTo>
                <a:lnTo>
                  <a:pt x="934" y="1131"/>
                </a:lnTo>
              </a:path>
            </a:pathLst>
          </a:custGeom>
          <a:solidFill>
            <a:srgbClr val="FF0000"/>
          </a:solidFill>
          <a:ln w="1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39" name="Freeform 11"/>
          <p:cNvSpPr>
            <a:spLocks/>
          </p:cNvSpPr>
          <p:nvPr/>
        </p:nvSpPr>
        <p:spPr bwMode="auto">
          <a:xfrm>
            <a:off x="4602305" y="1917348"/>
            <a:ext cx="147637" cy="430213"/>
          </a:xfrm>
          <a:custGeom>
            <a:avLst/>
            <a:gdLst/>
            <a:ahLst/>
            <a:cxnLst>
              <a:cxn ang="0">
                <a:pos x="152" y="30"/>
              </a:cxn>
              <a:cxn ang="0">
                <a:pos x="152" y="50"/>
              </a:cxn>
              <a:cxn ang="0">
                <a:pos x="162" y="70"/>
              </a:cxn>
              <a:cxn ang="0">
                <a:pos x="162" y="101"/>
              </a:cxn>
              <a:cxn ang="0">
                <a:pos x="172" y="141"/>
              </a:cxn>
              <a:cxn ang="0">
                <a:pos x="183" y="181"/>
              </a:cxn>
              <a:cxn ang="0">
                <a:pos x="193" y="222"/>
              </a:cxn>
              <a:cxn ang="0">
                <a:pos x="193" y="272"/>
              </a:cxn>
              <a:cxn ang="0">
                <a:pos x="203" y="333"/>
              </a:cxn>
              <a:cxn ang="0">
                <a:pos x="213" y="383"/>
              </a:cxn>
              <a:cxn ang="0">
                <a:pos x="223" y="444"/>
              </a:cxn>
              <a:cxn ang="0">
                <a:pos x="223" y="484"/>
              </a:cxn>
              <a:cxn ang="0">
                <a:pos x="233" y="525"/>
              </a:cxn>
              <a:cxn ang="0">
                <a:pos x="233" y="555"/>
              </a:cxn>
              <a:cxn ang="0">
                <a:pos x="233" y="585"/>
              </a:cxn>
              <a:cxn ang="0">
                <a:pos x="233" y="605"/>
              </a:cxn>
              <a:cxn ang="0">
                <a:pos x="233" y="626"/>
              </a:cxn>
              <a:cxn ang="0">
                <a:pos x="233" y="646"/>
              </a:cxn>
              <a:cxn ang="0">
                <a:pos x="233" y="666"/>
              </a:cxn>
              <a:cxn ang="0">
                <a:pos x="223" y="676"/>
              </a:cxn>
              <a:cxn ang="0">
                <a:pos x="213" y="676"/>
              </a:cxn>
              <a:cxn ang="0">
                <a:pos x="203" y="676"/>
              </a:cxn>
              <a:cxn ang="0">
                <a:pos x="183" y="646"/>
              </a:cxn>
              <a:cxn ang="0">
                <a:pos x="172" y="615"/>
              </a:cxn>
              <a:cxn ang="0">
                <a:pos x="152" y="565"/>
              </a:cxn>
              <a:cxn ang="0">
                <a:pos x="142" y="504"/>
              </a:cxn>
              <a:cxn ang="0">
                <a:pos x="122" y="444"/>
              </a:cxn>
              <a:cxn ang="0">
                <a:pos x="112" y="373"/>
              </a:cxn>
              <a:cxn ang="0">
                <a:pos x="101" y="303"/>
              </a:cxn>
              <a:cxn ang="0">
                <a:pos x="81" y="222"/>
              </a:cxn>
              <a:cxn ang="0">
                <a:pos x="61" y="161"/>
              </a:cxn>
              <a:cxn ang="0">
                <a:pos x="40" y="111"/>
              </a:cxn>
              <a:cxn ang="0">
                <a:pos x="20" y="81"/>
              </a:cxn>
              <a:cxn ang="0">
                <a:pos x="10" y="50"/>
              </a:cxn>
              <a:cxn ang="0">
                <a:pos x="0" y="30"/>
              </a:cxn>
              <a:cxn ang="0">
                <a:pos x="0" y="10"/>
              </a:cxn>
              <a:cxn ang="0">
                <a:pos x="20" y="0"/>
              </a:cxn>
              <a:cxn ang="0">
                <a:pos x="40" y="0"/>
              </a:cxn>
              <a:cxn ang="0">
                <a:pos x="71" y="0"/>
              </a:cxn>
              <a:cxn ang="0">
                <a:pos x="101" y="10"/>
              </a:cxn>
              <a:cxn ang="0">
                <a:pos x="152" y="30"/>
              </a:cxn>
              <a:cxn ang="0">
                <a:pos x="152" y="30"/>
              </a:cxn>
            </a:cxnLst>
            <a:rect l="0" t="0" r="r" b="b"/>
            <a:pathLst>
              <a:path w="233" h="676">
                <a:moveTo>
                  <a:pt x="152" y="30"/>
                </a:moveTo>
                <a:lnTo>
                  <a:pt x="152" y="50"/>
                </a:lnTo>
                <a:lnTo>
                  <a:pt x="162" y="70"/>
                </a:lnTo>
                <a:lnTo>
                  <a:pt x="162" y="101"/>
                </a:lnTo>
                <a:lnTo>
                  <a:pt x="172" y="141"/>
                </a:lnTo>
                <a:lnTo>
                  <a:pt x="183" y="181"/>
                </a:lnTo>
                <a:lnTo>
                  <a:pt x="193" y="222"/>
                </a:lnTo>
                <a:lnTo>
                  <a:pt x="193" y="272"/>
                </a:lnTo>
                <a:lnTo>
                  <a:pt x="203" y="333"/>
                </a:lnTo>
                <a:lnTo>
                  <a:pt x="213" y="383"/>
                </a:lnTo>
                <a:lnTo>
                  <a:pt x="223" y="444"/>
                </a:lnTo>
                <a:lnTo>
                  <a:pt x="223" y="484"/>
                </a:lnTo>
                <a:lnTo>
                  <a:pt x="233" y="525"/>
                </a:lnTo>
                <a:lnTo>
                  <a:pt x="233" y="555"/>
                </a:lnTo>
                <a:lnTo>
                  <a:pt x="233" y="585"/>
                </a:lnTo>
                <a:lnTo>
                  <a:pt x="233" y="605"/>
                </a:lnTo>
                <a:lnTo>
                  <a:pt x="233" y="626"/>
                </a:lnTo>
                <a:lnTo>
                  <a:pt x="233" y="646"/>
                </a:lnTo>
                <a:lnTo>
                  <a:pt x="233" y="666"/>
                </a:lnTo>
                <a:lnTo>
                  <a:pt x="223" y="676"/>
                </a:lnTo>
                <a:lnTo>
                  <a:pt x="213" y="676"/>
                </a:lnTo>
                <a:lnTo>
                  <a:pt x="203" y="676"/>
                </a:lnTo>
                <a:lnTo>
                  <a:pt x="183" y="646"/>
                </a:lnTo>
                <a:lnTo>
                  <a:pt x="172" y="615"/>
                </a:lnTo>
                <a:lnTo>
                  <a:pt x="152" y="565"/>
                </a:lnTo>
                <a:lnTo>
                  <a:pt x="142" y="504"/>
                </a:lnTo>
                <a:lnTo>
                  <a:pt x="122" y="444"/>
                </a:lnTo>
                <a:lnTo>
                  <a:pt x="112" y="373"/>
                </a:lnTo>
                <a:lnTo>
                  <a:pt x="101" y="303"/>
                </a:lnTo>
                <a:lnTo>
                  <a:pt x="81" y="222"/>
                </a:lnTo>
                <a:lnTo>
                  <a:pt x="61" y="161"/>
                </a:lnTo>
                <a:lnTo>
                  <a:pt x="40" y="111"/>
                </a:lnTo>
                <a:lnTo>
                  <a:pt x="20" y="81"/>
                </a:lnTo>
                <a:lnTo>
                  <a:pt x="10" y="50"/>
                </a:lnTo>
                <a:lnTo>
                  <a:pt x="0" y="30"/>
                </a:lnTo>
                <a:lnTo>
                  <a:pt x="0" y="10"/>
                </a:lnTo>
                <a:lnTo>
                  <a:pt x="20" y="0"/>
                </a:lnTo>
                <a:lnTo>
                  <a:pt x="40" y="0"/>
                </a:lnTo>
                <a:lnTo>
                  <a:pt x="71" y="0"/>
                </a:lnTo>
                <a:lnTo>
                  <a:pt x="101" y="10"/>
                </a:lnTo>
                <a:lnTo>
                  <a:pt x="152" y="30"/>
                </a:lnTo>
                <a:lnTo>
                  <a:pt x="152" y="30"/>
                </a:lnTo>
              </a:path>
            </a:pathLst>
          </a:custGeom>
          <a:solidFill>
            <a:srgbClr val="FF0000"/>
          </a:solidFill>
          <a:ln w="1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40" name="Freeform 12"/>
          <p:cNvSpPr>
            <a:spLocks/>
          </p:cNvSpPr>
          <p:nvPr/>
        </p:nvSpPr>
        <p:spPr bwMode="auto">
          <a:xfrm>
            <a:off x="4711842" y="2077686"/>
            <a:ext cx="315913" cy="71437"/>
          </a:xfrm>
          <a:custGeom>
            <a:avLst/>
            <a:gdLst/>
            <a:ahLst/>
            <a:cxnLst>
              <a:cxn ang="0">
                <a:pos x="0" y="51"/>
              </a:cxn>
              <a:cxn ang="0">
                <a:pos x="72" y="40"/>
              </a:cxn>
              <a:cxn ang="0">
                <a:pos x="132" y="30"/>
              </a:cxn>
              <a:cxn ang="0">
                <a:pos x="193" y="20"/>
              </a:cxn>
              <a:cxn ang="0">
                <a:pos x="234" y="10"/>
              </a:cxn>
              <a:cxn ang="0">
                <a:pos x="325" y="0"/>
              </a:cxn>
              <a:cxn ang="0">
                <a:pos x="417" y="0"/>
              </a:cxn>
              <a:cxn ang="0">
                <a:pos x="457" y="0"/>
              </a:cxn>
              <a:cxn ang="0">
                <a:pos x="478" y="0"/>
              </a:cxn>
              <a:cxn ang="0">
                <a:pos x="498" y="10"/>
              </a:cxn>
              <a:cxn ang="0">
                <a:pos x="498" y="30"/>
              </a:cxn>
              <a:cxn ang="0">
                <a:pos x="498" y="51"/>
              </a:cxn>
              <a:cxn ang="0">
                <a:pos x="478" y="61"/>
              </a:cxn>
              <a:cxn ang="0">
                <a:pos x="457" y="71"/>
              </a:cxn>
              <a:cxn ang="0">
                <a:pos x="417" y="81"/>
              </a:cxn>
              <a:cxn ang="0">
                <a:pos x="396" y="81"/>
              </a:cxn>
              <a:cxn ang="0">
                <a:pos x="366" y="91"/>
              </a:cxn>
              <a:cxn ang="0">
                <a:pos x="325" y="91"/>
              </a:cxn>
              <a:cxn ang="0">
                <a:pos x="275" y="101"/>
              </a:cxn>
              <a:cxn ang="0">
                <a:pos x="214" y="101"/>
              </a:cxn>
              <a:cxn ang="0">
                <a:pos x="153" y="101"/>
              </a:cxn>
              <a:cxn ang="0">
                <a:pos x="82" y="111"/>
              </a:cxn>
              <a:cxn ang="0">
                <a:pos x="0" y="111"/>
              </a:cxn>
              <a:cxn ang="0">
                <a:pos x="0" y="51"/>
              </a:cxn>
              <a:cxn ang="0">
                <a:pos x="0" y="51"/>
              </a:cxn>
            </a:cxnLst>
            <a:rect l="0" t="0" r="r" b="b"/>
            <a:pathLst>
              <a:path w="498" h="111">
                <a:moveTo>
                  <a:pt x="0" y="51"/>
                </a:moveTo>
                <a:lnTo>
                  <a:pt x="72" y="40"/>
                </a:lnTo>
                <a:lnTo>
                  <a:pt x="132" y="30"/>
                </a:lnTo>
                <a:lnTo>
                  <a:pt x="193" y="20"/>
                </a:lnTo>
                <a:lnTo>
                  <a:pt x="234" y="10"/>
                </a:lnTo>
                <a:lnTo>
                  <a:pt x="325" y="0"/>
                </a:lnTo>
                <a:lnTo>
                  <a:pt x="417" y="0"/>
                </a:lnTo>
                <a:lnTo>
                  <a:pt x="457" y="0"/>
                </a:lnTo>
                <a:lnTo>
                  <a:pt x="478" y="0"/>
                </a:lnTo>
                <a:lnTo>
                  <a:pt x="498" y="10"/>
                </a:lnTo>
                <a:lnTo>
                  <a:pt x="498" y="30"/>
                </a:lnTo>
                <a:lnTo>
                  <a:pt x="498" y="51"/>
                </a:lnTo>
                <a:lnTo>
                  <a:pt x="478" y="61"/>
                </a:lnTo>
                <a:lnTo>
                  <a:pt x="457" y="71"/>
                </a:lnTo>
                <a:lnTo>
                  <a:pt x="417" y="81"/>
                </a:lnTo>
                <a:lnTo>
                  <a:pt x="396" y="81"/>
                </a:lnTo>
                <a:lnTo>
                  <a:pt x="366" y="91"/>
                </a:lnTo>
                <a:lnTo>
                  <a:pt x="325" y="91"/>
                </a:lnTo>
                <a:lnTo>
                  <a:pt x="275" y="101"/>
                </a:lnTo>
                <a:lnTo>
                  <a:pt x="214" y="101"/>
                </a:lnTo>
                <a:lnTo>
                  <a:pt x="153" y="101"/>
                </a:lnTo>
                <a:lnTo>
                  <a:pt x="82" y="111"/>
                </a:lnTo>
                <a:lnTo>
                  <a:pt x="0" y="111"/>
                </a:lnTo>
                <a:lnTo>
                  <a:pt x="0" y="51"/>
                </a:lnTo>
                <a:lnTo>
                  <a:pt x="0" y="51"/>
                </a:lnTo>
              </a:path>
            </a:pathLst>
          </a:custGeom>
          <a:solidFill>
            <a:srgbClr val="FF0000"/>
          </a:solidFill>
          <a:ln w="1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41" name="Freeform 13"/>
          <p:cNvSpPr>
            <a:spLocks/>
          </p:cNvSpPr>
          <p:nvPr/>
        </p:nvSpPr>
        <p:spPr bwMode="auto">
          <a:xfrm>
            <a:off x="4724542" y="2238023"/>
            <a:ext cx="400050" cy="77788"/>
          </a:xfrm>
          <a:custGeom>
            <a:avLst/>
            <a:gdLst/>
            <a:ahLst/>
            <a:cxnLst>
              <a:cxn ang="0">
                <a:pos x="629" y="71"/>
              </a:cxn>
              <a:cxn ang="0">
                <a:pos x="487" y="81"/>
              </a:cxn>
              <a:cxn ang="0">
                <a:pos x="335" y="91"/>
              </a:cxn>
              <a:cxn ang="0">
                <a:pos x="20" y="122"/>
              </a:cxn>
              <a:cxn ang="0">
                <a:pos x="0" y="51"/>
              </a:cxn>
              <a:cxn ang="0">
                <a:pos x="61" y="51"/>
              </a:cxn>
              <a:cxn ang="0">
                <a:pos x="122" y="41"/>
              </a:cxn>
              <a:cxn ang="0">
                <a:pos x="264" y="21"/>
              </a:cxn>
              <a:cxn ang="0">
                <a:pos x="345" y="11"/>
              </a:cxn>
              <a:cxn ang="0">
                <a:pos x="436" y="11"/>
              </a:cxn>
              <a:cxn ang="0">
                <a:pos x="528" y="11"/>
              </a:cxn>
              <a:cxn ang="0">
                <a:pos x="629" y="0"/>
              </a:cxn>
              <a:cxn ang="0">
                <a:pos x="629" y="71"/>
              </a:cxn>
              <a:cxn ang="0">
                <a:pos x="629" y="71"/>
              </a:cxn>
            </a:cxnLst>
            <a:rect l="0" t="0" r="r" b="b"/>
            <a:pathLst>
              <a:path w="629" h="122">
                <a:moveTo>
                  <a:pt x="629" y="71"/>
                </a:moveTo>
                <a:lnTo>
                  <a:pt x="487" y="81"/>
                </a:lnTo>
                <a:lnTo>
                  <a:pt x="335" y="91"/>
                </a:lnTo>
                <a:lnTo>
                  <a:pt x="20" y="122"/>
                </a:lnTo>
                <a:lnTo>
                  <a:pt x="0" y="51"/>
                </a:lnTo>
                <a:lnTo>
                  <a:pt x="61" y="51"/>
                </a:lnTo>
                <a:lnTo>
                  <a:pt x="122" y="41"/>
                </a:lnTo>
                <a:lnTo>
                  <a:pt x="264" y="21"/>
                </a:lnTo>
                <a:lnTo>
                  <a:pt x="345" y="11"/>
                </a:lnTo>
                <a:lnTo>
                  <a:pt x="436" y="11"/>
                </a:lnTo>
                <a:lnTo>
                  <a:pt x="528" y="11"/>
                </a:lnTo>
                <a:lnTo>
                  <a:pt x="629" y="0"/>
                </a:lnTo>
                <a:lnTo>
                  <a:pt x="629" y="71"/>
                </a:lnTo>
                <a:lnTo>
                  <a:pt x="629" y="71"/>
                </a:lnTo>
              </a:path>
            </a:pathLst>
          </a:custGeom>
          <a:solidFill>
            <a:srgbClr val="FF0000"/>
          </a:solidFill>
          <a:ln w="1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42" name="Freeform 14"/>
          <p:cNvSpPr>
            <a:spLocks/>
          </p:cNvSpPr>
          <p:nvPr/>
        </p:nvSpPr>
        <p:spPr bwMode="auto">
          <a:xfrm>
            <a:off x="4859480" y="2282473"/>
            <a:ext cx="122237" cy="801688"/>
          </a:xfrm>
          <a:custGeom>
            <a:avLst/>
            <a:gdLst/>
            <a:ahLst/>
            <a:cxnLst>
              <a:cxn ang="0">
                <a:pos x="162" y="555"/>
              </a:cxn>
              <a:cxn ang="0">
                <a:pos x="162" y="646"/>
              </a:cxn>
              <a:cxn ang="0">
                <a:pos x="162" y="727"/>
              </a:cxn>
              <a:cxn ang="0">
                <a:pos x="162" y="798"/>
              </a:cxn>
              <a:cxn ang="0">
                <a:pos x="162" y="858"/>
              </a:cxn>
              <a:cxn ang="0">
                <a:pos x="162" y="909"/>
              </a:cxn>
              <a:cxn ang="0">
                <a:pos x="162" y="959"/>
              </a:cxn>
              <a:cxn ang="0">
                <a:pos x="152" y="989"/>
              </a:cxn>
              <a:cxn ang="0">
                <a:pos x="152" y="1020"/>
              </a:cxn>
              <a:cxn ang="0">
                <a:pos x="132" y="1191"/>
              </a:cxn>
              <a:cxn ang="0">
                <a:pos x="122" y="1221"/>
              </a:cxn>
              <a:cxn ang="0">
                <a:pos x="112" y="1252"/>
              </a:cxn>
              <a:cxn ang="0">
                <a:pos x="102" y="1262"/>
              </a:cxn>
              <a:cxn ang="0">
                <a:pos x="91" y="1262"/>
              </a:cxn>
              <a:cxn ang="0">
                <a:pos x="81" y="1252"/>
              </a:cxn>
              <a:cxn ang="0">
                <a:pos x="71" y="1232"/>
              </a:cxn>
              <a:cxn ang="0">
                <a:pos x="61" y="1181"/>
              </a:cxn>
              <a:cxn ang="0">
                <a:pos x="51" y="1131"/>
              </a:cxn>
              <a:cxn ang="0">
                <a:pos x="51" y="1090"/>
              </a:cxn>
              <a:cxn ang="0">
                <a:pos x="51" y="1040"/>
              </a:cxn>
              <a:cxn ang="0">
                <a:pos x="41" y="989"/>
              </a:cxn>
              <a:cxn ang="0">
                <a:pos x="41" y="919"/>
              </a:cxn>
              <a:cxn ang="0">
                <a:pos x="41" y="848"/>
              </a:cxn>
              <a:cxn ang="0">
                <a:pos x="41" y="767"/>
              </a:cxn>
              <a:cxn ang="0">
                <a:pos x="41" y="676"/>
              </a:cxn>
              <a:cxn ang="0">
                <a:pos x="41" y="586"/>
              </a:cxn>
              <a:cxn ang="0">
                <a:pos x="41" y="485"/>
              </a:cxn>
              <a:cxn ang="0">
                <a:pos x="41" y="394"/>
              </a:cxn>
              <a:cxn ang="0">
                <a:pos x="30" y="313"/>
              </a:cxn>
              <a:cxn ang="0">
                <a:pos x="30" y="232"/>
              </a:cxn>
              <a:cxn ang="0">
                <a:pos x="30" y="172"/>
              </a:cxn>
              <a:cxn ang="0">
                <a:pos x="20" y="101"/>
              </a:cxn>
              <a:cxn ang="0">
                <a:pos x="10" y="51"/>
              </a:cxn>
              <a:cxn ang="0">
                <a:pos x="0" y="0"/>
              </a:cxn>
              <a:cxn ang="0">
                <a:pos x="81" y="30"/>
              </a:cxn>
              <a:cxn ang="0">
                <a:pos x="132" y="51"/>
              </a:cxn>
              <a:cxn ang="0">
                <a:pos x="152" y="61"/>
              </a:cxn>
              <a:cxn ang="0">
                <a:pos x="173" y="71"/>
              </a:cxn>
              <a:cxn ang="0">
                <a:pos x="183" y="81"/>
              </a:cxn>
              <a:cxn ang="0">
                <a:pos x="183" y="91"/>
              </a:cxn>
              <a:cxn ang="0">
                <a:pos x="193" y="101"/>
              </a:cxn>
              <a:cxn ang="0">
                <a:pos x="183" y="121"/>
              </a:cxn>
              <a:cxn ang="0">
                <a:pos x="173" y="152"/>
              </a:cxn>
              <a:cxn ang="0">
                <a:pos x="173" y="172"/>
              </a:cxn>
              <a:cxn ang="0">
                <a:pos x="173" y="192"/>
              </a:cxn>
              <a:cxn ang="0">
                <a:pos x="173" y="232"/>
              </a:cxn>
              <a:cxn ang="0">
                <a:pos x="162" y="273"/>
              </a:cxn>
              <a:cxn ang="0">
                <a:pos x="162" y="333"/>
              </a:cxn>
              <a:cxn ang="0">
                <a:pos x="162" y="394"/>
              </a:cxn>
              <a:cxn ang="0">
                <a:pos x="162" y="475"/>
              </a:cxn>
              <a:cxn ang="0">
                <a:pos x="162" y="555"/>
              </a:cxn>
              <a:cxn ang="0">
                <a:pos x="162" y="555"/>
              </a:cxn>
            </a:cxnLst>
            <a:rect l="0" t="0" r="r" b="b"/>
            <a:pathLst>
              <a:path w="193" h="1262">
                <a:moveTo>
                  <a:pt x="162" y="555"/>
                </a:moveTo>
                <a:lnTo>
                  <a:pt x="162" y="646"/>
                </a:lnTo>
                <a:lnTo>
                  <a:pt x="162" y="727"/>
                </a:lnTo>
                <a:lnTo>
                  <a:pt x="162" y="798"/>
                </a:lnTo>
                <a:lnTo>
                  <a:pt x="162" y="858"/>
                </a:lnTo>
                <a:lnTo>
                  <a:pt x="162" y="909"/>
                </a:lnTo>
                <a:lnTo>
                  <a:pt x="162" y="959"/>
                </a:lnTo>
                <a:lnTo>
                  <a:pt x="152" y="989"/>
                </a:lnTo>
                <a:lnTo>
                  <a:pt x="152" y="1020"/>
                </a:lnTo>
                <a:lnTo>
                  <a:pt x="132" y="1191"/>
                </a:lnTo>
                <a:lnTo>
                  <a:pt x="122" y="1221"/>
                </a:lnTo>
                <a:lnTo>
                  <a:pt x="112" y="1252"/>
                </a:lnTo>
                <a:lnTo>
                  <a:pt x="102" y="1262"/>
                </a:lnTo>
                <a:lnTo>
                  <a:pt x="91" y="1262"/>
                </a:lnTo>
                <a:lnTo>
                  <a:pt x="81" y="1252"/>
                </a:lnTo>
                <a:lnTo>
                  <a:pt x="71" y="1232"/>
                </a:lnTo>
                <a:lnTo>
                  <a:pt x="61" y="1181"/>
                </a:lnTo>
                <a:lnTo>
                  <a:pt x="51" y="1131"/>
                </a:lnTo>
                <a:lnTo>
                  <a:pt x="51" y="1090"/>
                </a:lnTo>
                <a:lnTo>
                  <a:pt x="51" y="1040"/>
                </a:lnTo>
                <a:lnTo>
                  <a:pt x="41" y="989"/>
                </a:lnTo>
                <a:lnTo>
                  <a:pt x="41" y="919"/>
                </a:lnTo>
                <a:lnTo>
                  <a:pt x="41" y="848"/>
                </a:lnTo>
                <a:lnTo>
                  <a:pt x="41" y="767"/>
                </a:lnTo>
                <a:lnTo>
                  <a:pt x="41" y="676"/>
                </a:lnTo>
                <a:lnTo>
                  <a:pt x="41" y="586"/>
                </a:lnTo>
                <a:lnTo>
                  <a:pt x="41" y="485"/>
                </a:lnTo>
                <a:lnTo>
                  <a:pt x="41" y="394"/>
                </a:lnTo>
                <a:lnTo>
                  <a:pt x="30" y="313"/>
                </a:lnTo>
                <a:lnTo>
                  <a:pt x="30" y="232"/>
                </a:lnTo>
                <a:lnTo>
                  <a:pt x="30" y="172"/>
                </a:lnTo>
                <a:lnTo>
                  <a:pt x="20" y="101"/>
                </a:lnTo>
                <a:lnTo>
                  <a:pt x="10" y="51"/>
                </a:lnTo>
                <a:lnTo>
                  <a:pt x="0" y="0"/>
                </a:lnTo>
                <a:lnTo>
                  <a:pt x="81" y="30"/>
                </a:lnTo>
                <a:lnTo>
                  <a:pt x="132" y="51"/>
                </a:lnTo>
                <a:lnTo>
                  <a:pt x="152" y="61"/>
                </a:lnTo>
                <a:lnTo>
                  <a:pt x="173" y="71"/>
                </a:lnTo>
                <a:lnTo>
                  <a:pt x="183" y="81"/>
                </a:lnTo>
                <a:lnTo>
                  <a:pt x="183" y="91"/>
                </a:lnTo>
                <a:lnTo>
                  <a:pt x="193" y="101"/>
                </a:lnTo>
                <a:lnTo>
                  <a:pt x="183" y="121"/>
                </a:lnTo>
                <a:lnTo>
                  <a:pt x="173" y="152"/>
                </a:lnTo>
                <a:lnTo>
                  <a:pt x="173" y="172"/>
                </a:lnTo>
                <a:lnTo>
                  <a:pt x="173" y="192"/>
                </a:lnTo>
                <a:lnTo>
                  <a:pt x="173" y="232"/>
                </a:lnTo>
                <a:lnTo>
                  <a:pt x="162" y="273"/>
                </a:lnTo>
                <a:lnTo>
                  <a:pt x="162" y="333"/>
                </a:lnTo>
                <a:lnTo>
                  <a:pt x="162" y="394"/>
                </a:lnTo>
                <a:lnTo>
                  <a:pt x="162" y="475"/>
                </a:lnTo>
                <a:lnTo>
                  <a:pt x="162" y="555"/>
                </a:lnTo>
                <a:lnTo>
                  <a:pt x="162" y="555"/>
                </a:lnTo>
              </a:path>
            </a:pathLst>
          </a:custGeom>
          <a:solidFill>
            <a:srgbClr val="FF0000"/>
          </a:solidFill>
          <a:ln w="1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43" name="Freeform 15"/>
          <p:cNvSpPr>
            <a:spLocks/>
          </p:cNvSpPr>
          <p:nvPr/>
        </p:nvSpPr>
        <p:spPr bwMode="auto">
          <a:xfrm>
            <a:off x="4311792" y="2411061"/>
            <a:ext cx="1219200" cy="179387"/>
          </a:xfrm>
          <a:custGeom>
            <a:avLst/>
            <a:gdLst/>
            <a:ahLst/>
            <a:cxnLst>
              <a:cxn ang="0">
                <a:pos x="1868" y="71"/>
              </a:cxn>
              <a:cxn ang="0">
                <a:pos x="1909" y="111"/>
              </a:cxn>
              <a:cxn ang="0">
                <a:pos x="1919" y="131"/>
              </a:cxn>
              <a:cxn ang="0">
                <a:pos x="1878" y="151"/>
              </a:cxn>
              <a:cxn ang="0">
                <a:pos x="1777" y="151"/>
              </a:cxn>
              <a:cxn ang="0">
                <a:pos x="1695" y="141"/>
              </a:cxn>
              <a:cxn ang="0">
                <a:pos x="1584" y="131"/>
              </a:cxn>
              <a:cxn ang="0">
                <a:pos x="1411" y="131"/>
              </a:cxn>
              <a:cxn ang="0">
                <a:pos x="1178" y="141"/>
              </a:cxn>
              <a:cxn ang="0">
                <a:pos x="924" y="172"/>
              </a:cxn>
              <a:cxn ang="0">
                <a:pos x="690" y="202"/>
              </a:cxn>
              <a:cxn ang="0">
                <a:pos x="487" y="232"/>
              </a:cxn>
              <a:cxn ang="0">
                <a:pos x="345" y="262"/>
              </a:cxn>
              <a:cxn ang="0">
                <a:pos x="254" y="273"/>
              </a:cxn>
              <a:cxn ang="0">
                <a:pos x="193" y="273"/>
              </a:cxn>
              <a:cxn ang="0">
                <a:pos x="142" y="262"/>
              </a:cxn>
              <a:cxn ang="0">
                <a:pos x="51" y="222"/>
              </a:cxn>
              <a:cxn ang="0">
                <a:pos x="10" y="192"/>
              </a:cxn>
              <a:cxn ang="0">
                <a:pos x="10" y="182"/>
              </a:cxn>
              <a:cxn ang="0">
                <a:pos x="71" y="172"/>
              </a:cxn>
              <a:cxn ang="0">
                <a:pos x="183" y="161"/>
              </a:cxn>
              <a:cxn ang="0">
                <a:pos x="325" y="151"/>
              </a:cxn>
              <a:cxn ang="0">
                <a:pos x="487" y="131"/>
              </a:cxn>
              <a:cxn ang="0">
                <a:pos x="619" y="111"/>
              </a:cxn>
              <a:cxn ang="0">
                <a:pos x="690" y="101"/>
              </a:cxn>
              <a:cxn ang="0">
                <a:pos x="772" y="91"/>
              </a:cxn>
              <a:cxn ang="0">
                <a:pos x="893" y="81"/>
              </a:cxn>
              <a:cxn ang="0">
                <a:pos x="1066" y="61"/>
              </a:cxn>
              <a:cxn ang="0">
                <a:pos x="1279" y="40"/>
              </a:cxn>
              <a:cxn ang="0">
                <a:pos x="1442" y="20"/>
              </a:cxn>
              <a:cxn ang="0">
                <a:pos x="1564" y="10"/>
              </a:cxn>
              <a:cxn ang="0">
                <a:pos x="1645" y="0"/>
              </a:cxn>
              <a:cxn ang="0">
                <a:pos x="1695" y="10"/>
              </a:cxn>
              <a:cxn ang="0">
                <a:pos x="1777" y="30"/>
              </a:cxn>
              <a:cxn ang="0">
                <a:pos x="1817" y="61"/>
              </a:cxn>
            </a:cxnLst>
            <a:rect l="0" t="0" r="r" b="b"/>
            <a:pathLst>
              <a:path w="1919" h="283">
                <a:moveTo>
                  <a:pt x="1817" y="61"/>
                </a:moveTo>
                <a:lnTo>
                  <a:pt x="1868" y="71"/>
                </a:lnTo>
                <a:lnTo>
                  <a:pt x="1899" y="91"/>
                </a:lnTo>
                <a:lnTo>
                  <a:pt x="1909" y="111"/>
                </a:lnTo>
                <a:lnTo>
                  <a:pt x="1919" y="121"/>
                </a:lnTo>
                <a:lnTo>
                  <a:pt x="1919" y="131"/>
                </a:lnTo>
                <a:lnTo>
                  <a:pt x="1909" y="141"/>
                </a:lnTo>
                <a:lnTo>
                  <a:pt x="1878" y="151"/>
                </a:lnTo>
                <a:lnTo>
                  <a:pt x="1838" y="161"/>
                </a:lnTo>
                <a:lnTo>
                  <a:pt x="1777" y="151"/>
                </a:lnTo>
                <a:lnTo>
                  <a:pt x="1746" y="151"/>
                </a:lnTo>
                <a:lnTo>
                  <a:pt x="1695" y="141"/>
                </a:lnTo>
                <a:lnTo>
                  <a:pt x="1645" y="131"/>
                </a:lnTo>
                <a:lnTo>
                  <a:pt x="1584" y="131"/>
                </a:lnTo>
                <a:lnTo>
                  <a:pt x="1503" y="131"/>
                </a:lnTo>
                <a:lnTo>
                  <a:pt x="1411" y="131"/>
                </a:lnTo>
                <a:lnTo>
                  <a:pt x="1300" y="131"/>
                </a:lnTo>
                <a:lnTo>
                  <a:pt x="1178" y="141"/>
                </a:lnTo>
                <a:lnTo>
                  <a:pt x="1046" y="161"/>
                </a:lnTo>
                <a:lnTo>
                  <a:pt x="924" y="172"/>
                </a:lnTo>
                <a:lnTo>
                  <a:pt x="802" y="182"/>
                </a:lnTo>
                <a:lnTo>
                  <a:pt x="690" y="202"/>
                </a:lnTo>
                <a:lnTo>
                  <a:pt x="579" y="222"/>
                </a:lnTo>
                <a:lnTo>
                  <a:pt x="487" y="232"/>
                </a:lnTo>
                <a:lnTo>
                  <a:pt x="406" y="252"/>
                </a:lnTo>
                <a:lnTo>
                  <a:pt x="345" y="262"/>
                </a:lnTo>
                <a:lnTo>
                  <a:pt x="294" y="273"/>
                </a:lnTo>
                <a:lnTo>
                  <a:pt x="254" y="273"/>
                </a:lnTo>
                <a:lnTo>
                  <a:pt x="213" y="283"/>
                </a:lnTo>
                <a:lnTo>
                  <a:pt x="193" y="273"/>
                </a:lnTo>
                <a:lnTo>
                  <a:pt x="173" y="273"/>
                </a:lnTo>
                <a:lnTo>
                  <a:pt x="142" y="262"/>
                </a:lnTo>
                <a:lnTo>
                  <a:pt x="81" y="232"/>
                </a:lnTo>
                <a:lnTo>
                  <a:pt x="51" y="222"/>
                </a:lnTo>
                <a:lnTo>
                  <a:pt x="20" y="202"/>
                </a:lnTo>
                <a:lnTo>
                  <a:pt x="10" y="192"/>
                </a:lnTo>
                <a:lnTo>
                  <a:pt x="0" y="182"/>
                </a:lnTo>
                <a:lnTo>
                  <a:pt x="10" y="182"/>
                </a:lnTo>
                <a:lnTo>
                  <a:pt x="30" y="172"/>
                </a:lnTo>
                <a:lnTo>
                  <a:pt x="71" y="172"/>
                </a:lnTo>
                <a:lnTo>
                  <a:pt x="122" y="161"/>
                </a:lnTo>
                <a:lnTo>
                  <a:pt x="183" y="161"/>
                </a:lnTo>
                <a:lnTo>
                  <a:pt x="244" y="151"/>
                </a:lnTo>
                <a:lnTo>
                  <a:pt x="325" y="151"/>
                </a:lnTo>
                <a:lnTo>
                  <a:pt x="406" y="141"/>
                </a:lnTo>
                <a:lnTo>
                  <a:pt x="487" y="131"/>
                </a:lnTo>
                <a:lnTo>
                  <a:pt x="558" y="121"/>
                </a:lnTo>
                <a:lnTo>
                  <a:pt x="619" y="111"/>
                </a:lnTo>
                <a:lnTo>
                  <a:pt x="660" y="101"/>
                </a:lnTo>
                <a:lnTo>
                  <a:pt x="690" y="101"/>
                </a:lnTo>
                <a:lnTo>
                  <a:pt x="721" y="101"/>
                </a:lnTo>
                <a:lnTo>
                  <a:pt x="772" y="91"/>
                </a:lnTo>
                <a:lnTo>
                  <a:pt x="833" y="91"/>
                </a:lnTo>
                <a:lnTo>
                  <a:pt x="893" y="81"/>
                </a:lnTo>
                <a:lnTo>
                  <a:pt x="975" y="71"/>
                </a:lnTo>
                <a:lnTo>
                  <a:pt x="1066" y="61"/>
                </a:lnTo>
                <a:lnTo>
                  <a:pt x="1168" y="50"/>
                </a:lnTo>
                <a:lnTo>
                  <a:pt x="1279" y="40"/>
                </a:lnTo>
                <a:lnTo>
                  <a:pt x="1360" y="30"/>
                </a:lnTo>
                <a:lnTo>
                  <a:pt x="1442" y="20"/>
                </a:lnTo>
                <a:lnTo>
                  <a:pt x="1513" y="10"/>
                </a:lnTo>
                <a:lnTo>
                  <a:pt x="1564" y="10"/>
                </a:lnTo>
                <a:lnTo>
                  <a:pt x="1614" y="0"/>
                </a:lnTo>
                <a:lnTo>
                  <a:pt x="1645" y="0"/>
                </a:lnTo>
                <a:lnTo>
                  <a:pt x="1665" y="0"/>
                </a:lnTo>
                <a:lnTo>
                  <a:pt x="1695" y="10"/>
                </a:lnTo>
                <a:lnTo>
                  <a:pt x="1736" y="20"/>
                </a:lnTo>
                <a:lnTo>
                  <a:pt x="1777" y="30"/>
                </a:lnTo>
                <a:lnTo>
                  <a:pt x="1817" y="61"/>
                </a:lnTo>
                <a:lnTo>
                  <a:pt x="1817" y="61"/>
                </a:lnTo>
              </a:path>
            </a:pathLst>
          </a:custGeom>
          <a:solidFill>
            <a:srgbClr val="FF0000"/>
          </a:solidFill>
          <a:ln w="1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44" name="Freeform 16"/>
          <p:cNvSpPr>
            <a:spLocks/>
          </p:cNvSpPr>
          <p:nvPr/>
        </p:nvSpPr>
        <p:spPr bwMode="auto">
          <a:xfrm>
            <a:off x="4653105" y="1872898"/>
            <a:ext cx="612775" cy="434975"/>
          </a:xfrm>
          <a:custGeom>
            <a:avLst/>
            <a:gdLst/>
            <a:ahLst/>
            <a:cxnLst>
              <a:cxn ang="0">
                <a:pos x="822" y="475"/>
              </a:cxn>
              <a:cxn ang="0">
                <a:pos x="792" y="596"/>
              </a:cxn>
              <a:cxn ang="0">
                <a:pos x="772" y="656"/>
              </a:cxn>
              <a:cxn ang="0">
                <a:pos x="741" y="686"/>
              </a:cxn>
              <a:cxn ang="0">
                <a:pos x="721" y="676"/>
              </a:cxn>
              <a:cxn ang="0">
                <a:pos x="711" y="646"/>
              </a:cxn>
              <a:cxn ang="0">
                <a:pos x="711" y="586"/>
              </a:cxn>
              <a:cxn ang="0">
                <a:pos x="721" y="485"/>
              </a:cxn>
              <a:cxn ang="0">
                <a:pos x="731" y="353"/>
              </a:cxn>
              <a:cxn ang="0">
                <a:pos x="741" y="252"/>
              </a:cxn>
              <a:cxn ang="0">
                <a:pos x="751" y="182"/>
              </a:cxn>
              <a:cxn ang="0">
                <a:pos x="751" y="141"/>
              </a:cxn>
              <a:cxn ang="0">
                <a:pos x="731" y="121"/>
              </a:cxn>
              <a:cxn ang="0">
                <a:pos x="680" y="111"/>
              </a:cxn>
              <a:cxn ang="0">
                <a:pos x="599" y="111"/>
              </a:cxn>
              <a:cxn ang="0">
                <a:pos x="437" y="131"/>
              </a:cxn>
              <a:cxn ang="0">
                <a:pos x="223" y="152"/>
              </a:cxn>
              <a:cxn ang="0">
                <a:pos x="91" y="162"/>
              </a:cxn>
              <a:cxn ang="0">
                <a:pos x="31" y="162"/>
              </a:cxn>
              <a:cxn ang="0">
                <a:pos x="0" y="101"/>
              </a:cxn>
              <a:cxn ang="0">
                <a:pos x="203" y="81"/>
              </a:cxn>
              <a:cxn ang="0">
                <a:pos x="345" y="71"/>
              </a:cxn>
              <a:cxn ang="0">
                <a:pos x="589" y="40"/>
              </a:cxn>
              <a:cxn ang="0">
                <a:pos x="670" y="30"/>
              </a:cxn>
              <a:cxn ang="0">
                <a:pos x="721" y="10"/>
              </a:cxn>
              <a:cxn ang="0">
                <a:pos x="762" y="0"/>
              </a:cxn>
              <a:cxn ang="0">
                <a:pos x="802" y="10"/>
              </a:cxn>
              <a:cxn ang="0">
                <a:pos x="873" y="51"/>
              </a:cxn>
              <a:cxn ang="0">
                <a:pos x="934" y="101"/>
              </a:cxn>
              <a:cxn ang="0">
                <a:pos x="965" y="131"/>
              </a:cxn>
              <a:cxn ang="0">
                <a:pos x="944" y="172"/>
              </a:cxn>
              <a:cxn ang="0">
                <a:pos x="924" y="192"/>
              </a:cxn>
              <a:cxn ang="0">
                <a:pos x="904" y="222"/>
              </a:cxn>
              <a:cxn ang="0">
                <a:pos x="873" y="273"/>
              </a:cxn>
              <a:cxn ang="0">
                <a:pos x="843" y="394"/>
              </a:cxn>
            </a:cxnLst>
            <a:rect l="0" t="0" r="r" b="b"/>
            <a:pathLst>
              <a:path w="965" h="686">
                <a:moveTo>
                  <a:pt x="843" y="394"/>
                </a:moveTo>
                <a:lnTo>
                  <a:pt x="822" y="475"/>
                </a:lnTo>
                <a:lnTo>
                  <a:pt x="802" y="545"/>
                </a:lnTo>
                <a:lnTo>
                  <a:pt x="792" y="596"/>
                </a:lnTo>
                <a:lnTo>
                  <a:pt x="782" y="626"/>
                </a:lnTo>
                <a:lnTo>
                  <a:pt x="772" y="656"/>
                </a:lnTo>
                <a:lnTo>
                  <a:pt x="762" y="676"/>
                </a:lnTo>
                <a:lnTo>
                  <a:pt x="741" y="686"/>
                </a:lnTo>
                <a:lnTo>
                  <a:pt x="721" y="686"/>
                </a:lnTo>
                <a:lnTo>
                  <a:pt x="721" y="676"/>
                </a:lnTo>
                <a:lnTo>
                  <a:pt x="711" y="666"/>
                </a:lnTo>
                <a:lnTo>
                  <a:pt x="711" y="646"/>
                </a:lnTo>
                <a:lnTo>
                  <a:pt x="711" y="616"/>
                </a:lnTo>
                <a:lnTo>
                  <a:pt x="711" y="586"/>
                </a:lnTo>
                <a:lnTo>
                  <a:pt x="711" y="535"/>
                </a:lnTo>
                <a:lnTo>
                  <a:pt x="721" y="485"/>
                </a:lnTo>
                <a:lnTo>
                  <a:pt x="721" y="414"/>
                </a:lnTo>
                <a:lnTo>
                  <a:pt x="731" y="353"/>
                </a:lnTo>
                <a:lnTo>
                  <a:pt x="741" y="303"/>
                </a:lnTo>
                <a:lnTo>
                  <a:pt x="741" y="252"/>
                </a:lnTo>
                <a:lnTo>
                  <a:pt x="751" y="222"/>
                </a:lnTo>
                <a:lnTo>
                  <a:pt x="751" y="182"/>
                </a:lnTo>
                <a:lnTo>
                  <a:pt x="751" y="162"/>
                </a:lnTo>
                <a:lnTo>
                  <a:pt x="751" y="141"/>
                </a:lnTo>
                <a:lnTo>
                  <a:pt x="751" y="131"/>
                </a:lnTo>
                <a:lnTo>
                  <a:pt x="731" y="121"/>
                </a:lnTo>
                <a:lnTo>
                  <a:pt x="711" y="111"/>
                </a:lnTo>
                <a:lnTo>
                  <a:pt x="680" y="111"/>
                </a:lnTo>
                <a:lnTo>
                  <a:pt x="650" y="111"/>
                </a:lnTo>
                <a:lnTo>
                  <a:pt x="599" y="111"/>
                </a:lnTo>
                <a:lnTo>
                  <a:pt x="528" y="121"/>
                </a:lnTo>
                <a:lnTo>
                  <a:pt x="437" y="131"/>
                </a:lnTo>
                <a:lnTo>
                  <a:pt x="325" y="141"/>
                </a:lnTo>
                <a:lnTo>
                  <a:pt x="223" y="152"/>
                </a:lnTo>
                <a:lnTo>
                  <a:pt x="132" y="162"/>
                </a:lnTo>
                <a:lnTo>
                  <a:pt x="91" y="162"/>
                </a:lnTo>
                <a:lnTo>
                  <a:pt x="51" y="162"/>
                </a:lnTo>
                <a:lnTo>
                  <a:pt x="31" y="162"/>
                </a:lnTo>
                <a:lnTo>
                  <a:pt x="0" y="162"/>
                </a:lnTo>
                <a:lnTo>
                  <a:pt x="0" y="101"/>
                </a:lnTo>
                <a:lnTo>
                  <a:pt x="102" y="91"/>
                </a:lnTo>
                <a:lnTo>
                  <a:pt x="203" y="81"/>
                </a:lnTo>
                <a:lnTo>
                  <a:pt x="274" y="71"/>
                </a:lnTo>
                <a:lnTo>
                  <a:pt x="345" y="71"/>
                </a:lnTo>
                <a:lnTo>
                  <a:pt x="467" y="61"/>
                </a:lnTo>
                <a:lnTo>
                  <a:pt x="589" y="40"/>
                </a:lnTo>
                <a:lnTo>
                  <a:pt x="630" y="40"/>
                </a:lnTo>
                <a:lnTo>
                  <a:pt x="670" y="30"/>
                </a:lnTo>
                <a:lnTo>
                  <a:pt x="701" y="20"/>
                </a:lnTo>
                <a:lnTo>
                  <a:pt x="721" y="10"/>
                </a:lnTo>
                <a:lnTo>
                  <a:pt x="741" y="0"/>
                </a:lnTo>
                <a:lnTo>
                  <a:pt x="762" y="0"/>
                </a:lnTo>
                <a:lnTo>
                  <a:pt x="782" y="0"/>
                </a:lnTo>
                <a:lnTo>
                  <a:pt x="802" y="10"/>
                </a:lnTo>
                <a:lnTo>
                  <a:pt x="833" y="30"/>
                </a:lnTo>
                <a:lnTo>
                  <a:pt x="873" y="51"/>
                </a:lnTo>
                <a:lnTo>
                  <a:pt x="914" y="81"/>
                </a:lnTo>
                <a:lnTo>
                  <a:pt x="934" y="101"/>
                </a:lnTo>
                <a:lnTo>
                  <a:pt x="954" y="121"/>
                </a:lnTo>
                <a:lnTo>
                  <a:pt x="965" y="131"/>
                </a:lnTo>
                <a:lnTo>
                  <a:pt x="954" y="162"/>
                </a:lnTo>
                <a:lnTo>
                  <a:pt x="944" y="172"/>
                </a:lnTo>
                <a:lnTo>
                  <a:pt x="934" y="182"/>
                </a:lnTo>
                <a:lnTo>
                  <a:pt x="924" y="192"/>
                </a:lnTo>
                <a:lnTo>
                  <a:pt x="914" y="202"/>
                </a:lnTo>
                <a:lnTo>
                  <a:pt x="904" y="222"/>
                </a:lnTo>
                <a:lnTo>
                  <a:pt x="883" y="252"/>
                </a:lnTo>
                <a:lnTo>
                  <a:pt x="873" y="273"/>
                </a:lnTo>
                <a:lnTo>
                  <a:pt x="863" y="313"/>
                </a:lnTo>
                <a:lnTo>
                  <a:pt x="843" y="394"/>
                </a:lnTo>
                <a:lnTo>
                  <a:pt x="843" y="394"/>
                </a:lnTo>
              </a:path>
            </a:pathLst>
          </a:custGeom>
          <a:solidFill>
            <a:srgbClr val="FF0000"/>
          </a:solidFill>
          <a:ln w="1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47" name="Freeform 19"/>
          <p:cNvSpPr>
            <a:spLocks/>
          </p:cNvSpPr>
          <p:nvPr/>
        </p:nvSpPr>
        <p:spPr bwMode="auto">
          <a:xfrm>
            <a:off x="6791949" y="1828445"/>
            <a:ext cx="1006475" cy="1211263"/>
          </a:xfrm>
          <a:custGeom>
            <a:avLst/>
            <a:gdLst/>
            <a:ahLst/>
            <a:cxnLst>
              <a:cxn ang="0">
                <a:pos x="1574" y="232"/>
              </a:cxn>
              <a:cxn ang="0">
                <a:pos x="1523" y="273"/>
              </a:cxn>
              <a:cxn ang="0">
                <a:pos x="1482" y="424"/>
              </a:cxn>
              <a:cxn ang="0">
                <a:pos x="1462" y="565"/>
              </a:cxn>
              <a:cxn ang="0">
                <a:pos x="1432" y="777"/>
              </a:cxn>
              <a:cxn ang="0">
                <a:pos x="1381" y="1060"/>
              </a:cxn>
              <a:cxn ang="0">
                <a:pos x="1330" y="1312"/>
              </a:cxn>
              <a:cxn ang="0">
                <a:pos x="1269" y="1504"/>
              </a:cxn>
              <a:cxn ang="0">
                <a:pos x="1208" y="1655"/>
              </a:cxn>
              <a:cxn ang="0">
                <a:pos x="1076" y="1837"/>
              </a:cxn>
              <a:cxn ang="0">
                <a:pos x="975" y="1908"/>
              </a:cxn>
              <a:cxn ang="0">
                <a:pos x="924" y="1888"/>
              </a:cxn>
              <a:cxn ang="0">
                <a:pos x="904" y="1746"/>
              </a:cxn>
              <a:cxn ang="0">
                <a:pos x="822" y="1595"/>
              </a:cxn>
              <a:cxn ang="0">
                <a:pos x="751" y="1474"/>
              </a:cxn>
              <a:cxn ang="0">
                <a:pos x="792" y="1454"/>
              </a:cxn>
              <a:cxn ang="0">
                <a:pos x="934" y="1524"/>
              </a:cxn>
              <a:cxn ang="0">
                <a:pos x="1036" y="1565"/>
              </a:cxn>
              <a:cxn ang="0">
                <a:pos x="1066" y="1524"/>
              </a:cxn>
              <a:cxn ang="0">
                <a:pos x="1097" y="1444"/>
              </a:cxn>
              <a:cxn ang="0">
                <a:pos x="1147" y="1292"/>
              </a:cxn>
              <a:cxn ang="0">
                <a:pos x="1198" y="1090"/>
              </a:cxn>
              <a:cxn ang="0">
                <a:pos x="1259" y="767"/>
              </a:cxn>
              <a:cxn ang="0">
                <a:pos x="1289" y="525"/>
              </a:cxn>
              <a:cxn ang="0">
                <a:pos x="1310" y="374"/>
              </a:cxn>
              <a:cxn ang="0">
                <a:pos x="1310" y="283"/>
              </a:cxn>
              <a:cxn ang="0">
                <a:pos x="1289" y="212"/>
              </a:cxn>
              <a:cxn ang="0">
                <a:pos x="1218" y="182"/>
              </a:cxn>
              <a:cxn ang="0">
                <a:pos x="1076" y="192"/>
              </a:cxn>
              <a:cxn ang="0">
                <a:pos x="741" y="252"/>
              </a:cxn>
              <a:cxn ang="0">
                <a:pos x="457" y="323"/>
              </a:cxn>
              <a:cxn ang="0">
                <a:pos x="305" y="363"/>
              </a:cxn>
              <a:cxn ang="0">
                <a:pos x="213" y="384"/>
              </a:cxn>
              <a:cxn ang="0">
                <a:pos x="173" y="384"/>
              </a:cxn>
              <a:cxn ang="0">
                <a:pos x="81" y="333"/>
              </a:cxn>
              <a:cxn ang="0">
                <a:pos x="10" y="283"/>
              </a:cxn>
              <a:cxn ang="0">
                <a:pos x="30" y="242"/>
              </a:cxn>
              <a:cxn ang="0">
                <a:pos x="162" y="232"/>
              </a:cxn>
              <a:cxn ang="0">
                <a:pos x="376" y="202"/>
              </a:cxn>
              <a:cxn ang="0">
                <a:pos x="518" y="182"/>
              </a:cxn>
              <a:cxn ang="0">
                <a:pos x="711" y="141"/>
              </a:cxn>
              <a:cxn ang="0">
                <a:pos x="934" y="101"/>
              </a:cxn>
              <a:cxn ang="0">
                <a:pos x="1117" y="71"/>
              </a:cxn>
              <a:cxn ang="0">
                <a:pos x="1229" y="40"/>
              </a:cxn>
              <a:cxn ang="0">
                <a:pos x="1330" y="0"/>
              </a:cxn>
              <a:cxn ang="0">
                <a:pos x="1421" y="61"/>
              </a:cxn>
              <a:cxn ang="0">
                <a:pos x="1553" y="162"/>
              </a:cxn>
              <a:cxn ang="0">
                <a:pos x="1584" y="212"/>
              </a:cxn>
            </a:cxnLst>
            <a:rect l="0" t="0" r="r" b="b"/>
            <a:pathLst>
              <a:path w="1584" h="1908">
                <a:moveTo>
                  <a:pt x="1584" y="212"/>
                </a:moveTo>
                <a:lnTo>
                  <a:pt x="1584" y="222"/>
                </a:lnTo>
                <a:lnTo>
                  <a:pt x="1574" y="232"/>
                </a:lnTo>
                <a:lnTo>
                  <a:pt x="1564" y="242"/>
                </a:lnTo>
                <a:lnTo>
                  <a:pt x="1543" y="252"/>
                </a:lnTo>
                <a:lnTo>
                  <a:pt x="1523" y="273"/>
                </a:lnTo>
                <a:lnTo>
                  <a:pt x="1503" y="313"/>
                </a:lnTo>
                <a:lnTo>
                  <a:pt x="1492" y="353"/>
                </a:lnTo>
                <a:lnTo>
                  <a:pt x="1482" y="424"/>
                </a:lnTo>
                <a:lnTo>
                  <a:pt x="1482" y="464"/>
                </a:lnTo>
                <a:lnTo>
                  <a:pt x="1472" y="515"/>
                </a:lnTo>
                <a:lnTo>
                  <a:pt x="1462" y="565"/>
                </a:lnTo>
                <a:lnTo>
                  <a:pt x="1452" y="626"/>
                </a:lnTo>
                <a:lnTo>
                  <a:pt x="1442" y="697"/>
                </a:lnTo>
                <a:lnTo>
                  <a:pt x="1432" y="777"/>
                </a:lnTo>
                <a:lnTo>
                  <a:pt x="1421" y="868"/>
                </a:lnTo>
                <a:lnTo>
                  <a:pt x="1401" y="969"/>
                </a:lnTo>
                <a:lnTo>
                  <a:pt x="1381" y="1060"/>
                </a:lnTo>
                <a:lnTo>
                  <a:pt x="1371" y="1151"/>
                </a:lnTo>
                <a:lnTo>
                  <a:pt x="1350" y="1232"/>
                </a:lnTo>
                <a:lnTo>
                  <a:pt x="1330" y="1312"/>
                </a:lnTo>
                <a:lnTo>
                  <a:pt x="1310" y="1383"/>
                </a:lnTo>
                <a:lnTo>
                  <a:pt x="1289" y="1444"/>
                </a:lnTo>
                <a:lnTo>
                  <a:pt x="1269" y="1504"/>
                </a:lnTo>
                <a:lnTo>
                  <a:pt x="1249" y="1565"/>
                </a:lnTo>
                <a:lnTo>
                  <a:pt x="1229" y="1605"/>
                </a:lnTo>
                <a:lnTo>
                  <a:pt x="1208" y="1655"/>
                </a:lnTo>
                <a:lnTo>
                  <a:pt x="1168" y="1726"/>
                </a:lnTo>
                <a:lnTo>
                  <a:pt x="1117" y="1787"/>
                </a:lnTo>
                <a:lnTo>
                  <a:pt x="1076" y="1837"/>
                </a:lnTo>
                <a:lnTo>
                  <a:pt x="1036" y="1867"/>
                </a:lnTo>
                <a:lnTo>
                  <a:pt x="995" y="1898"/>
                </a:lnTo>
                <a:lnTo>
                  <a:pt x="975" y="1908"/>
                </a:lnTo>
                <a:lnTo>
                  <a:pt x="954" y="1908"/>
                </a:lnTo>
                <a:lnTo>
                  <a:pt x="934" y="1908"/>
                </a:lnTo>
                <a:lnTo>
                  <a:pt x="924" y="1888"/>
                </a:lnTo>
                <a:lnTo>
                  <a:pt x="914" y="1857"/>
                </a:lnTo>
                <a:lnTo>
                  <a:pt x="914" y="1807"/>
                </a:lnTo>
                <a:lnTo>
                  <a:pt x="904" y="1746"/>
                </a:lnTo>
                <a:lnTo>
                  <a:pt x="893" y="1696"/>
                </a:lnTo>
                <a:lnTo>
                  <a:pt x="863" y="1645"/>
                </a:lnTo>
                <a:lnTo>
                  <a:pt x="822" y="1595"/>
                </a:lnTo>
                <a:lnTo>
                  <a:pt x="782" y="1544"/>
                </a:lnTo>
                <a:lnTo>
                  <a:pt x="761" y="1504"/>
                </a:lnTo>
                <a:lnTo>
                  <a:pt x="751" y="1474"/>
                </a:lnTo>
                <a:lnTo>
                  <a:pt x="751" y="1454"/>
                </a:lnTo>
                <a:lnTo>
                  <a:pt x="772" y="1454"/>
                </a:lnTo>
                <a:lnTo>
                  <a:pt x="792" y="1454"/>
                </a:lnTo>
                <a:lnTo>
                  <a:pt x="833" y="1474"/>
                </a:lnTo>
                <a:lnTo>
                  <a:pt x="883" y="1494"/>
                </a:lnTo>
                <a:lnTo>
                  <a:pt x="934" y="1524"/>
                </a:lnTo>
                <a:lnTo>
                  <a:pt x="975" y="1544"/>
                </a:lnTo>
                <a:lnTo>
                  <a:pt x="1005" y="1555"/>
                </a:lnTo>
                <a:lnTo>
                  <a:pt x="1036" y="1565"/>
                </a:lnTo>
                <a:lnTo>
                  <a:pt x="1046" y="1555"/>
                </a:lnTo>
                <a:lnTo>
                  <a:pt x="1046" y="1544"/>
                </a:lnTo>
                <a:lnTo>
                  <a:pt x="1066" y="1524"/>
                </a:lnTo>
                <a:lnTo>
                  <a:pt x="1076" y="1504"/>
                </a:lnTo>
                <a:lnTo>
                  <a:pt x="1086" y="1474"/>
                </a:lnTo>
                <a:lnTo>
                  <a:pt x="1097" y="1444"/>
                </a:lnTo>
                <a:lnTo>
                  <a:pt x="1117" y="1393"/>
                </a:lnTo>
                <a:lnTo>
                  <a:pt x="1137" y="1343"/>
                </a:lnTo>
                <a:lnTo>
                  <a:pt x="1147" y="1292"/>
                </a:lnTo>
                <a:lnTo>
                  <a:pt x="1168" y="1232"/>
                </a:lnTo>
                <a:lnTo>
                  <a:pt x="1188" y="1171"/>
                </a:lnTo>
                <a:lnTo>
                  <a:pt x="1198" y="1090"/>
                </a:lnTo>
                <a:lnTo>
                  <a:pt x="1218" y="1020"/>
                </a:lnTo>
                <a:lnTo>
                  <a:pt x="1239" y="939"/>
                </a:lnTo>
                <a:lnTo>
                  <a:pt x="1259" y="767"/>
                </a:lnTo>
                <a:lnTo>
                  <a:pt x="1279" y="676"/>
                </a:lnTo>
                <a:lnTo>
                  <a:pt x="1279" y="596"/>
                </a:lnTo>
                <a:lnTo>
                  <a:pt x="1289" y="525"/>
                </a:lnTo>
                <a:lnTo>
                  <a:pt x="1300" y="464"/>
                </a:lnTo>
                <a:lnTo>
                  <a:pt x="1310" y="414"/>
                </a:lnTo>
                <a:lnTo>
                  <a:pt x="1310" y="374"/>
                </a:lnTo>
                <a:lnTo>
                  <a:pt x="1310" y="343"/>
                </a:lnTo>
                <a:lnTo>
                  <a:pt x="1310" y="313"/>
                </a:lnTo>
                <a:lnTo>
                  <a:pt x="1310" y="283"/>
                </a:lnTo>
                <a:lnTo>
                  <a:pt x="1310" y="242"/>
                </a:lnTo>
                <a:lnTo>
                  <a:pt x="1300" y="222"/>
                </a:lnTo>
                <a:lnTo>
                  <a:pt x="1289" y="212"/>
                </a:lnTo>
                <a:lnTo>
                  <a:pt x="1269" y="192"/>
                </a:lnTo>
                <a:lnTo>
                  <a:pt x="1249" y="182"/>
                </a:lnTo>
                <a:lnTo>
                  <a:pt x="1218" y="182"/>
                </a:lnTo>
                <a:lnTo>
                  <a:pt x="1178" y="182"/>
                </a:lnTo>
                <a:lnTo>
                  <a:pt x="1137" y="182"/>
                </a:lnTo>
                <a:lnTo>
                  <a:pt x="1076" y="192"/>
                </a:lnTo>
                <a:lnTo>
                  <a:pt x="944" y="212"/>
                </a:lnTo>
                <a:lnTo>
                  <a:pt x="812" y="232"/>
                </a:lnTo>
                <a:lnTo>
                  <a:pt x="741" y="252"/>
                </a:lnTo>
                <a:lnTo>
                  <a:pt x="660" y="273"/>
                </a:lnTo>
                <a:lnTo>
                  <a:pt x="569" y="293"/>
                </a:lnTo>
                <a:lnTo>
                  <a:pt x="457" y="323"/>
                </a:lnTo>
                <a:lnTo>
                  <a:pt x="396" y="343"/>
                </a:lnTo>
                <a:lnTo>
                  <a:pt x="345" y="353"/>
                </a:lnTo>
                <a:lnTo>
                  <a:pt x="305" y="363"/>
                </a:lnTo>
                <a:lnTo>
                  <a:pt x="264" y="374"/>
                </a:lnTo>
                <a:lnTo>
                  <a:pt x="234" y="384"/>
                </a:lnTo>
                <a:lnTo>
                  <a:pt x="213" y="384"/>
                </a:lnTo>
                <a:lnTo>
                  <a:pt x="203" y="394"/>
                </a:lnTo>
                <a:lnTo>
                  <a:pt x="193" y="394"/>
                </a:lnTo>
                <a:lnTo>
                  <a:pt x="173" y="384"/>
                </a:lnTo>
                <a:lnTo>
                  <a:pt x="152" y="374"/>
                </a:lnTo>
                <a:lnTo>
                  <a:pt x="122" y="363"/>
                </a:lnTo>
                <a:lnTo>
                  <a:pt x="81" y="333"/>
                </a:lnTo>
                <a:lnTo>
                  <a:pt x="51" y="313"/>
                </a:lnTo>
                <a:lnTo>
                  <a:pt x="20" y="293"/>
                </a:lnTo>
                <a:lnTo>
                  <a:pt x="10" y="283"/>
                </a:lnTo>
                <a:lnTo>
                  <a:pt x="0" y="263"/>
                </a:lnTo>
                <a:lnTo>
                  <a:pt x="10" y="252"/>
                </a:lnTo>
                <a:lnTo>
                  <a:pt x="30" y="242"/>
                </a:lnTo>
                <a:lnTo>
                  <a:pt x="61" y="232"/>
                </a:lnTo>
                <a:lnTo>
                  <a:pt x="112" y="232"/>
                </a:lnTo>
                <a:lnTo>
                  <a:pt x="162" y="232"/>
                </a:lnTo>
                <a:lnTo>
                  <a:pt x="223" y="222"/>
                </a:lnTo>
                <a:lnTo>
                  <a:pt x="294" y="212"/>
                </a:lnTo>
                <a:lnTo>
                  <a:pt x="376" y="202"/>
                </a:lnTo>
                <a:lnTo>
                  <a:pt x="416" y="192"/>
                </a:lnTo>
                <a:lnTo>
                  <a:pt x="467" y="192"/>
                </a:lnTo>
                <a:lnTo>
                  <a:pt x="518" y="182"/>
                </a:lnTo>
                <a:lnTo>
                  <a:pt x="579" y="172"/>
                </a:lnTo>
                <a:lnTo>
                  <a:pt x="640" y="162"/>
                </a:lnTo>
                <a:lnTo>
                  <a:pt x="711" y="141"/>
                </a:lnTo>
                <a:lnTo>
                  <a:pt x="782" y="131"/>
                </a:lnTo>
                <a:lnTo>
                  <a:pt x="863" y="111"/>
                </a:lnTo>
                <a:lnTo>
                  <a:pt x="934" y="101"/>
                </a:lnTo>
                <a:lnTo>
                  <a:pt x="1005" y="91"/>
                </a:lnTo>
                <a:lnTo>
                  <a:pt x="1066" y="81"/>
                </a:lnTo>
                <a:lnTo>
                  <a:pt x="1117" y="71"/>
                </a:lnTo>
                <a:lnTo>
                  <a:pt x="1157" y="61"/>
                </a:lnTo>
                <a:lnTo>
                  <a:pt x="1198" y="51"/>
                </a:lnTo>
                <a:lnTo>
                  <a:pt x="1229" y="40"/>
                </a:lnTo>
                <a:lnTo>
                  <a:pt x="1249" y="30"/>
                </a:lnTo>
                <a:lnTo>
                  <a:pt x="1289" y="0"/>
                </a:lnTo>
                <a:lnTo>
                  <a:pt x="1330" y="0"/>
                </a:lnTo>
                <a:lnTo>
                  <a:pt x="1350" y="10"/>
                </a:lnTo>
                <a:lnTo>
                  <a:pt x="1381" y="30"/>
                </a:lnTo>
                <a:lnTo>
                  <a:pt x="1421" y="61"/>
                </a:lnTo>
                <a:lnTo>
                  <a:pt x="1472" y="91"/>
                </a:lnTo>
                <a:lnTo>
                  <a:pt x="1523" y="131"/>
                </a:lnTo>
                <a:lnTo>
                  <a:pt x="1553" y="162"/>
                </a:lnTo>
                <a:lnTo>
                  <a:pt x="1574" y="192"/>
                </a:lnTo>
                <a:lnTo>
                  <a:pt x="1584" y="212"/>
                </a:lnTo>
                <a:lnTo>
                  <a:pt x="1584" y="212"/>
                </a:lnTo>
              </a:path>
            </a:pathLst>
          </a:custGeom>
          <a:solidFill>
            <a:srgbClr val="FF0000"/>
          </a:solidFill>
          <a:ln w="1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48" name="Freeform 20"/>
          <p:cNvSpPr>
            <a:spLocks/>
          </p:cNvSpPr>
          <p:nvPr/>
        </p:nvSpPr>
        <p:spPr bwMode="auto">
          <a:xfrm>
            <a:off x="6585574" y="1982433"/>
            <a:ext cx="715963" cy="981075"/>
          </a:xfrm>
          <a:custGeom>
            <a:avLst/>
            <a:gdLst/>
            <a:ahLst/>
            <a:cxnLst>
              <a:cxn ang="0">
                <a:pos x="944" y="0"/>
              </a:cxn>
              <a:cxn ang="0">
                <a:pos x="1026" y="41"/>
              </a:cxn>
              <a:cxn ang="0">
                <a:pos x="1076" y="81"/>
              </a:cxn>
              <a:cxn ang="0">
                <a:pos x="1107" y="111"/>
              </a:cxn>
              <a:cxn ang="0">
                <a:pos x="1117" y="121"/>
              </a:cxn>
              <a:cxn ang="0">
                <a:pos x="1127" y="132"/>
              </a:cxn>
              <a:cxn ang="0">
                <a:pos x="1127" y="142"/>
              </a:cxn>
              <a:cxn ang="0">
                <a:pos x="1117" y="162"/>
              </a:cxn>
              <a:cxn ang="0">
                <a:pos x="1107" y="192"/>
              </a:cxn>
              <a:cxn ang="0">
                <a:pos x="1097" y="233"/>
              </a:cxn>
              <a:cxn ang="0">
                <a:pos x="1076" y="273"/>
              </a:cxn>
              <a:cxn ang="0">
                <a:pos x="1056" y="333"/>
              </a:cxn>
              <a:cxn ang="0">
                <a:pos x="1036" y="384"/>
              </a:cxn>
              <a:cxn ang="0">
                <a:pos x="1005" y="455"/>
              </a:cxn>
              <a:cxn ang="0">
                <a:pos x="944" y="606"/>
              </a:cxn>
              <a:cxn ang="0">
                <a:pos x="873" y="747"/>
              </a:cxn>
              <a:cxn ang="0">
                <a:pos x="792" y="879"/>
              </a:cxn>
              <a:cxn ang="0">
                <a:pos x="701" y="1000"/>
              </a:cxn>
              <a:cxn ang="0">
                <a:pos x="599" y="1111"/>
              </a:cxn>
              <a:cxn ang="0">
                <a:pos x="498" y="1222"/>
              </a:cxn>
              <a:cxn ang="0">
                <a:pos x="386" y="1313"/>
              </a:cxn>
              <a:cxn ang="0">
                <a:pos x="264" y="1403"/>
              </a:cxn>
              <a:cxn ang="0">
                <a:pos x="203" y="1444"/>
              </a:cxn>
              <a:cxn ang="0">
                <a:pos x="152" y="1474"/>
              </a:cxn>
              <a:cxn ang="0">
                <a:pos x="112" y="1494"/>
              </a:cxn>
              <a:cxn ang="0">
                <a:pos x="71" y="1514"/>
              </a:cxn>
              <a:cxn ang="0">
                <a:pos x="51" y="1535"/>
              </a:cxn>
              <a:cxn ang="0">
                <a:pos x="31" y="1535"/>
              </a:cxn>
              <a:cxn ang="0">
                <a:pos x="10" y="1545"/>
              </a:cxn>
              <a:cxn ang="0">
                <a:pos x="10" y="1545"/>
              </a:cxn>
              <a:cxn ang="0">
                <a:pos x="0" y="1535"/>
              </a:cxn>
              <a:cxn ang="0">
                <a:pos x="10" y="1525"/>
              </a:cxn>
              <a:cxn ang="0">
                <a:pos x="20" y="1514"/>
              </a:cxn>
              <a:cxn ang="0">
                <a:pos x="31" y="1494"/>
              </a:cxn>
              <a:cxn ang="0">
                <a:pos x="51" y="1474"/>
              </a:cxn>
              <a:cxn ang="0">
                <a:pos x="71" y="1454"/>
              </a:cxn>
              <a:cxn ang="0">
                <a:pos x="102" y="1424"/>
              </a:cxn>
              <a:cxn ang="0">
                <a:pos x="132" y="1393"/>
              </a:cxn>
              <a:cxn ang="0">
                <a:pos x="203" y="1333"/>
              </a:cxn>
              <a:cxn ang="0">
                <a:pos x="284" y="1252"/>
              </a:cxn>
              <a:cxn ang="0">
                <a:pos x="366" y="1161"/>
              </a:cxn>
              <a:cxn ang="0">
                <a:pos x="457" y="1060"/>
              </a:cxn>
              <a:cxn ang="0">
                <a:pos x="538" y="959"/>
              </a:cxn>
              <a:cxn ang="0">
                <a:pos x="609" y="848"/>
              </a:cxn>
              <a:cxn ang="0">
                <a:pos x="680" y="747"/>
              </a:cxn>
              <a:cxn ang="0">
                <a:pos x="741" y="636"/>
              </a:cxn>
              <a:cxn ang="0">
                <a:pos x="762" y="586"/>
              </a:cxn>
              <a:cxn ang="0">
                <a:pos x="792" y="515"/>
              </a:cxn>
              <a:cxn ang="0">
                <a:pos x="812" y="455"/>
              </a:cxn>
              <a:cxn ang="0">
                <a:pos x="843" y="374"/>
              </a:cxn>
              <a:cxn ang="0">
                <a:pos x="873" y="293"/>
              </a:cxn>
              <a:cxn ang="0">
                <a:pos x="894" y="202"/>
              </a:cxn>
              <a:cxn ang="0">
                <a:pos x="924" y="101"/>
              </a:cxn>
              <a:cxn ang="0">
                <a:pos x="944" y="0"/>
              </a:cxn>
              <a:cxn ang="0">
                <a:pos x="944" y="0"/>
              </a:cxn>
            </a:cxnLst>
            <a:rect l="0" t="0" r="r" b="b"/>
            <a:pathLst>
              <a:path w="1127" h="1545">
                <a:moveTo>
                  <a:pt x="944" y="0"/>
                </a:moveTo>
                <a:lnTo>
                  <a:pt x="1026" y="41"/>
                </a:lnTo>
                <a:lnTo>
                  <a:pt x="1076" y="81"/>
                </a:lnTo>
                <a:lnTo>
                  <a:pt x="1107" y="111"/>
                </a:lnTo>
                <a:lnTo>
                  <a:pt x="1117" y="121"/>
                </a:lnTo>
                <a:lnTo>
                  <a:pt x="1127" y="132"/>
                </a:lnTo>
                <a:lnTo>
                  <a:pt x="1127" y="142"/>
                </a:lnTo>
                <a:lnTo>
                  <a:pt x="1117" y="162"/>
                </a:lnTo>
                <a:lnTo>
                  <a:pt x="1107" y="192"/>
                </a:lnTo>
                <a:lnTo>
                  <a:pt x="1097" y="233"/>
                </a:lnTo>
                <a:lnTo>
                  <a:pt x="1076" y="273"/>
                </a:lnTo>
                <a:lnTo>
                  <a:pt x="1056" y="333"/>
                </a:lnTo>
                <a:lnTo>
                  <a:pt x="1036" y="384"/>
                </a:lnTo>
                <a:lnTo>
                  <a:pt x="1005" y="455"/>
                </a:lnTo>
                <a:lnTo>
                  <a:pt x="944" y="606"/>
                </a:lnTo>
                <a:lnTo>
                  <a:pt x="873" y="747"/>
                </a:lnTo>
                <a:lnTo>
                  <a:pt x="792" y="879"/>
                </a:lnTo>
                <a:lnTo>
                  <a:pt x="701" y="1000"/>
                </a:lnTo>
                <a:lnTo>
                  <a:pt x="599" y="1111"/>
                </a:lnTo>
                <a:lnTo>
                  <a:pt x="498" y="1222"/>
                </a:lnTo>
                <a:lnTo>
                  <a:pt x="386" y="1313"/>
                </a:lnTo>
                <a:lnTo>
                  <a:pt x="264" y="1403"/>
                </a:lnTo>
                <a:lnTo>
                  <a:pt x="203" y="1444"/>
                </a:lnTo>
                <a:lnTo>
                  <a:pt x="152" y="1474"/>
                </a:lnTo>
                <a:lnTo>
                  <a:pt x="112" y="1494"/>
                </a:lnTo>
                <a:lnTo>
                  <a:pt x="71" y="1514"/>
                </a:lnTo>
                <a:lnTo>
                  <a:pt x="51" y="1535"/>
                </a:lnTo>
                <a:lnTo>
                  <a:pt x="31" y="1535"/>
                </a:lnTo>
                <a:lnTo>
                  <a:pt x="10" y="1545"/>
                </a:lnTo>
                <a:lnTo>
                  <a:pt x="10" y="1545"/>
                </a:lnTo>
                <a:lnTo>
                  <a:pt x="0" y="1535"/>
                </a:lnTo>
                <a:lnTo>
                  <a:pt x="10" y="1525"/>
                </a:lnTo>
                <a:lnTo>
                  <a:pt x="20" y="1514"/>
                </a:lnTo>
                <a:lnTo>
                  <a:pt x="31" y="1494"/>
                </a:lnTo>
                <a:lnTo>
                  <a:pt x="51" y="1474"/>
                </a:lnTo>
                <a:lnTo>
                  <a:pt x="71" y="1454"/>
                </a:lnTo>
                <a:lnTo>
                  <a:pt x="102" y="1424"/>
                </a:lnTo>
                <a:lnTo>
                  <a:pt x="132" y="1393"/>
                </a:lnTo>
                <a:lnTo>
                  <a:pt x="203" y="1333"/>
                </a:lnTo>
                <a:lnTo>
                  <a:pt x="284" y="1252"/>
                </a:lnTo>
                <a:lnTo>
                  <a:pt x="366" y="1161"/>
                </a:lnTo>
                <a:lnTo>
                  <a:pt x="457" y="1060"/>
                </a:lnTo>
                <a:lnTo>
                  <a:pt x="538" y="959"/>
                </a:lnTo>
                <a:lnTo>
                  <a:pt x="609" y="848"/>
                </a:lnTo>
                <a:lnTo>
                  <a:pt x="680" y="747"/>
                </a:lnTo>
                <a:lnTo>
                  <a:pt x="741" y="636"/>
                </a:lnTo>
                <a:lnTo>
                  <a:pt x="762" y="586"/>
                </a:lnTo>
                <a:lnTo>
                  <a:pt x="792" y="515"/>
                </a:lnTo>
                <a:lnTo>
                  <a:pt x="812" y="455"/>
                </a:lnTo>
                <a:lnTo>
                  <a:pt x="843" y="374"/>
                </a:lnTo>
                <a:lnTo>
                  <a:pt x="873" y="293"/>
                </a:lnTo>
                <a:lnTo>
                  <a:pt x="894" y="202"/>
                </a:lnTo>
                <a:lnTo>
                  <a:pt x="924" y="101"/>
                </a:lnTo>
                <a:lnTo>
                  <a:pt x="944" y="0"/>
                </a:lnTo>
                <a:lnTo>
                  <a:pt x="944" y="0"/>
                </a:lnTo>
              </a:path>
            </a:pathLst>
          </a:custGeom>
          <a:solidFill>
            <a:srgbClr val="FF0000"/>
          </a:solidFill>
          <a:ln w="1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TextBox 11"/>
          <p:cNvSpPr txBox="1">
            <a:spLocks noChangeArrowheads="1"/>
          </p:cNvSpPr>
          <p:nvPr/>
        </p:nvSpPr>
        <p:spPr bwMode="auto">
          <a:xfrm>
            <a:off x="584658" y="3996085"/>
            <a:ext cx="3747134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上面部分要写的扁一点。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撇和捺要写的舒展。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11"/>
          <p:cNvSpPr txBox="1">
            <a:spLocks noChangeArrowheads="1"/>
          </p:cNvSpPr>
          <p:nvPr/>
        </p:nvSpPr>
        <p:spPr bwMode="auto">
          <a:xfrm>
            <a:off x="4148546" y="3996085"/>
            <a:ext cx="2088232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上下两部分都要写的稍扁。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TextBox 11"/>
          <p:cNvSpPr txBox="1">
            <a:spLocks noChangeArrowheads="1"/>
          </p:cNvSpPr>
          <p:nvPr/>
        </p:nvSpPr>
        <p:spPr bwMode="auto">
          <a:xfrm>
            <a:off x="6308786" y="4155926"/>
            <a:ext cx="222365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撇要写的舒展。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030" y="3365807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234" y="3363838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949" y="3387055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/>
          <p:cNvSpPr/>
          <p:nvPr/>
        </p:nvSpPr>
        <p:spPr>
          <a:xfrm>
            <a:off x="395536" y="1074416"/>
            <a:ext cx="8424936" cy="3801590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444208" y="805594"/>
            <a:ext cx="2231577" cy="621459"/>
            <a:chOff x="395536" y="915566"/>
            <a:chExt cx="2231577" cy="621459"/>
          </a:xfrm>
        </p:grpSpPr>
        <p:sp>
          <p:nvSpPr>
            <p:cNvPr id="33" name="椭圆 32"/>
            <p:cNvSpPr/>
            <p:nvPr/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760801" y="953665"/>
                <a:ext cx="1159241" cy="438582"/>
                <a:chOff x="467544" y="1510576"/>
                <a:chExt cx="1159241" cy="438582"/>
              </a:xfrm>
            </p:grpSpPr>
            <p:sp>
              <p:nvSpPr>
                <p:cNvPr id="37" name="TextBox 11">
                  <a:hlinkClick r:id="rId8" action="ppaction://hlinkfile"/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05294" y="1510576"/>
                  <a:ext cx="1121491" cy="4385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/>
                    <a:ea typeface="微软雅黑"/>
                    <a:cs typeface="+mn-cs"/>
                  </a:endParaRPr>
                </a:p>
              </p:txBody>
            </p:sp>
          </p:grp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  <p:bldP spid="22534" grpId="0" animBg="1"/>
      <p:bldP spid="22535" grpId="0" animBg="1"/>
      <p:bldP spid="22536" grpId="0" animBg="1"/>
      <p:bldP spid="22539" grpId="0" animBg="1"/>
      <p:bldP spid="22540" grpId="0" animBg="1"/>
      <p:bldP spid="22541" grpId="0" animBg="1"/>
      <p:bldP spid="22542" grpId="0" animBg="1"/>
      <p:bldP spid="22543" grpId="0" animBg="1"/>
      <p:bldP spid="22544" grpId="0" animBg="1"/>
      <p:bldP spid="22547" grpId="0" animBg="1"/>
      <p:bldP spid="22548" grpId="0" animBg="1"/>
      <p:bldP spid="85" grpId="0"/>
      <p:bldP spid="86" grpId="0"/>
      <p:bldP spid="8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>
            <a:extLst>
              <a:ext uri="{FF2B5EF4-FFF2-40B4-BE49-F238E27FC236}">
                <a16:creationId xmlns="" xmlns:a16="http://schemas.microsoft.com/office/drawing/2014/main" id="{4A3C3B97-39E1-8A49-BBB7-0945BB059AA6}"/>
              </a:ext>
            </a:extLst>
          </p:cNvPr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7D1F651-71EF-204B-84FC-94E7EED152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57224" y="1643056"/>
            <a:ext cx="7500990" cy="2031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             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这篇课文分两部分：第一部分是串词，列举出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种     ：第二部分介绍了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            </a:t>
            </a:r>
            <a:endParaRPr lang="en-US" altLang="zh-CN" sz="2800" b="1" u="sng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    ，以及养成良好的               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8175" y="239710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文具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71445" y="2397108"/>
            <a:ext cx="24867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小书包里有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哪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2267744" y="2859782"/>
            <a:ext cx="7920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40152" y="2859782"/>
            <a:ext cx="22322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43608" y="3507854"/>
            <a:ext cx="12241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971600" y="3064857"/>
            <a:ext cx="15095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些文具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20072" y="3039065"/>
            <a:ext cx="2736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学习和生活习惯</a:t>
            </a:r>
            <a:endParaRPr lang="zh-CN" altLang="en-US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5292080" y="3500611"/>
            <a:ext cx="2592288" cy="724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5246081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  <p:bldP spid="1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83568" y="1857370"/>
            <a:ext cx="7952713" cy="19303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ysClr val="windowText" lastClr="000000"/>
                </a:solidFill>
                <a:latin typeface="楷体" pitchFamily="49" charset="-122"/>
                <a:ea typeface="楷体" pitchFamily="49" charset="-122"/>
                <a:cs typeface="+mn-ea"/>
                <a:sym typeface="+mn-ea"/>
              </a:rPr>
              <a:t>    “早”是(　　　)结构的字，它的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楷体" pitchFamily="49" charset="-122"/>
                <a:ea typeface="楷体" pitchFamily="49" charset="-122"/>
                <a:cs typeface="+mn-ea"/>
                <a:sym typeface="+mn-ea"/>
              </a:rPr>
              <a:t>读音</a:t>
            </a:r>
            <a:r>
              <a:rPr lang="zh-CN" altLang="en-US" sz="2800" b="1" dirty="0" smtClean="0">
                <a:solidFill>
                  <a:sysClr val="windowText" lastClr="000000"/>
                </a:solidFill>
                <a:latin typeface="楷体" pitchFamily="49" charset="-122"/>
                <a:ea typeface="楷体" pitchFamily="49" charset="-122"/>
                <a:cs typeface="+mn-ea"/>
                <a:sym typeface="+mn-ea"/>
              </a:rPr>
              <a:t>是(   　 )，我能给它组词：（      ）（     ）。相同部首的字还有(   　)(   　)等。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14679" y="1928808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上下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05177" y="3219822"/>
            <a:ext cx="763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时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4299" y="2500312"/>
            <a:ext cx="11236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zǎo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22473" y="3219822"/>
            <a:ext cx="861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TextBox 12"/>
          <p:cNvSpPr txBox="1"/>
          <p:nvPr/>
        </p:nvSpPr>
        <p:spPr>
          <a:xfrm>
            <a:off x="5609873" y="257175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早上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12"/>
          <p:cNvSpPr txBox="1"/>
          <p:nvPr/>
        </p:nvSpPr>
        <p:spPr>
          <a:xfrm>
            <a:off x="7110071" y="2571750"/>
            <a:ext cx="1350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清早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文本框 14">
            <a:extLst>
              <a:ext uri="{FF2B5EF4-FFF2-40B4-BE49-F238E27FC236}">
                <a16:creationId xmlns="" xmlns:a16="http://schemas.microsoft.com/office/drawing/2014/main" id="{B7099FF6-6DDB-CC4C-A617-4444CB80ED25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</a:t>
            </a:r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演练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7CF4334-30B1-7C4E-80D8-34C8463346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14348" y="121442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dirty="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一、填一填。</a:t>
            </a:r>
            <a:endParaRPr lang="en-US" altLang="zh-CN" sz="2800" dirty="0" smtClean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2" grpId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144" y="2071684"/>
            <a:ext cx="4535364" cy="2469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85786" y="500048"/>
            <a:ext cx="2910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三、整理小书包</a:t>
            </a:r>
            <a:endParaRPr lang="zh-CN" altLang="en-US" sz="28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1071552"/>
            <a:ext cx="6703678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dirty="0" smtClean="0"/>
              <a:t>           </a:t>
            </a:r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看一看下面的课程表，说一说星期一自己的书包里该放什么。</a:t>
            </a:r>
            <a:endParaRPr lang="zh-CN" altLang="en-US" sz="2400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87483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istrator\桌面\c765ceedfab069dc50220127 (2)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285852" y="1571618"/>
            <a:ext cx="6786610" cy="242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4348" y="714362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四、读一读，做一做。</a:t>
            </a:r>
            <a:endParaRPr lang="zh-CN" altLang="en-US" sz="28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TextBox 11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6215083" y="4149850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454" y="4199285"/>
            <a:ext cx="351070" cy="380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728412" y="4133261"/>
            <a:ext cx="335134" cy="4723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95851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71" y="-7778"/>
            <a:ext cx="9165431" cy="5158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6470" y="1420121"/>
            <a:ext cx="7763510" cy="1105535"/>
          </a:xfrm>
          <a:prstGeom prst="rect">
            <a:avLst/>
          </a:prstGeom>
          <a:noFill/>
          <a:effectLst/>
        </p:spPr>
        <p:txBody>
          <a:bodyPr wrap="none" lIns="91431" tIns="45716" rIns="91431" bIns="45716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  <p:grpSp>
        <p:nvGrpSpPr>
          <p:cNvPr id="3" name="组合 32"/>
          <p:cNvGrpSpPr/>
          <p:nvPr/>
        </p:nvGrpSpPr>
        <p:grpSpPr>
          <a:xfrm>
            <a:off x="6967881" y="719"/>
            <a:ext cx="1927071" cy="77143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95213" y="509940"/>
              <a:ext cx="1145084" cy="2603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10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1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827584" y="969451"/>
            <a:ext cx="7272808" cy="3258483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3888" y="1707654"/>
            <a:ext cx="12241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itchFamily="49" charset="-122"/>
                <a:ea typeface="楷体" pitchFamily="49" charset="-122"/>
              </a:rPr>
              <a:t>包</a:t>
            </a:r>
            <a:endParaRPr lang="zh-CN" altLang="en-US" sz="8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35896" y="1923678"/>
            <a:ext cx="1123395" cy="1035407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771800" y="1144364"/>
            <a:ext cx="417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707904" y="1347614"/>
            <a:ext cx="8819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bāo</a:t>
            </a:r>
            <a:endParaRPr lang="en-US" altLang="zh-CN" sz="36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5796136" y="339502"/>
            <a:ext cx="2808312" cy="1872208"/>
          </a:xfrm>
          <a:prstGeom prst="wedgeEllipseCallout">
            <a:avLst>
              <a:gd name="adj1" fmla="val -65050"/>
              <a:gd name="adj2" fmla="val 3457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8064" y="2787774"/>
            <a:ext cx="20882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shū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dirty="0" err="1" smtClean="0">
                <a:latin typeface="黑体" pitchFamily="49" charset="-122"/>
                <a:ea typeface="黑体" pitchFamily="49" charset="-122"/>
              </a:rPr>
              <a:t>bāo</a:t>
            </a:r>
            <a:endParaRPr lang="en-US" altLang="zh-CN" sz="3200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书  包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3" name="组合 22"/>
          <p:cNvGrpSpPr/>
          <p:nvPr/>
        </p:nvGrpSpPr>
        <p:grpSpPr>
          <a:xfrm>
            <a:off x="1835696" y="717423"/>
            <a:ext cx="1583505" cy="504056"/>
            <a:chOff x="6588895" y="717423"/>
            <a:chExt cx="1583505" cy="504056"/>
          </a:xfrm>
        </p:grpSpPr>
        <p:sp>
          <p:nvSpPr>
            <p:cNvPr id="24" name="椭圆 23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6" name="组合 24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26" name="TextBox 11">
                <a:hlinkClick r:id="rId2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400" b="1" kern="0" dirty="0" smtClean="0"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我会认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  <p:pic>
        <p:nvPicPr>
          <p:cNvPr id="36866" name="Picture 2" descr="æå¼çå½©è²ä¹¦åç®ç¬ç»å¾ç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699542"/>
            <a:ext cx="1440160" cy="1259485"/>
          </a:xfrm>
          <a:prstGeom prst="rect">
            <a:avLst/>
          </a:prstGeom>
          <a:noFill/>
        </p:spPr>
      </p:pic>
      <p:sp>
        <p:nvSpPr>
          <p:cNvPr id="17" name="矩形: 圆角 3">
            <a:extLst>
              <a:ext uri="{FF2B5EF4-FFF2-40B4-BE49-F238E27FC236}">
                <a16:creationId xmlns="" xmlns:a16="http://schemas.microsoft.com/office/drawing/2014/main" id="{DB289B90-AAEA-4F25-9B09-17A0BCCB98F0}"/>
              </a:ext>
            </a:extLst>
          </p:cNvPr>
          <p:cNvSpPr/>
          <p:nvPr/>
        </p:nvSpPr>
        <p:spPr>
          <a:xfrm>
            <a:off x="971600" y="1779662"/>
            <a:ext cx="1512168" cy="64767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包字头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31640" y="2787774"/>
            <a:ext cx="8640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勹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627784" y="343584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示例：句、勺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42038523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å­©å­ä¸å­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19622"/>
            <a:ext cx="3312368" cy="2426310"/>
          </a:xfrm>
          <a:prstGeom prst="rect">
            <a:avLst/>
          </a:prstGeom>
          <a:noFill/>
        </p:spPr>
      </p:pic>
      <p:pic>
        <p:nvPicPr>
          <p:cNvPr id="54276" name="Picture 4" descr="å¡éä¹¦å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419622"/>
            <a:ext cx="2304256" cy="2356102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491880" y="411510"/>
            <a:ext cx="237626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小 书 包</a:t>
            </a:r>
            <a:endParaRPr lang="zh-CN" altLang="en-US" sz="4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4">
            <a:hlinkClick r:id="rId2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朗读课文 扫清障碍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D13748FA-36E9-E94A-96EC-4BDA32F6EB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318D0A71-89E9-0E42-BFC7-5914ED13B5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ED790B08-F16F-7646-8BEB-951E9E444F9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23" name="文本框 6"/>
          <p:cNvSpPr txBox="1"/>
          <p:nvPr/>
        </p:nvSpPr>
        <p:spPr>
          <a:xfrm>
            <a:off x="1763688" y="1347614"/>
            <a:ext cx="6713037" cy="61863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你的书包里都装些什么文具呢？</a:t>
            </a:r>
            <a:endParaRPr lang="zh-CN" altLang="en-US" sz="3200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64" y="1644574"/>
            <a:ext cx="1048964" cy="1503240"/>
          </a:xfrm>
          <a:prstGeom prst="rect">
            <a:avLst/>
          </a:prstGeom>
        </p:spPr>
      </p:pic>
      <p:pic>
        <p:nvPicPr>
          <p:cNvPr id="8" name="Picture 2" descr="æå¼çå½©è²ä¹¦åç®ç¬ç»å¾ç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2283718"/>
            <a:ext cx="2160240" cy="17632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398868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55552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6699"/>
                </a:solidFill>
              </a:rPr>
              <a:t>说一说</a:t>
            </a:r>
            <a:endParaRPr lang="zh-CN" altLang="en-US" sz="2800" dirty="0">
              <a:solidFill>
                <a:srgbClr val="FF66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1880" y="1275606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66"/>
                </a:solidFill>
              </a:rPr>
              <a:t>小书包</a:t>
            </a:r>
            <a:endParaRPr lang="zh-CN" altLang="en-US" sz="3600" dirty="0">
              <a:solidFill>
                <a:srgbClr val="FF0066"/>
              </a:solidFill>
            </a:endParaRPr>
          </a:p>
        </p:txBody>
      </p:sp>
      <p:sp>
        <p:nvSpPr>
          <p:cNvPr id="6" name="矩形: 圆角 3">
            <a:extLst>
              <a:ext uri="{FF2B5EF4-FFF2-40B4-BE49-F238E27FC236}">
                <a16:creationId xmlns="" xmlns:a16="http://schemas.microsoft.com/office/drawing/2014/main" id="{DB289B90-AAEA-4F25-9B09-17A0BCCB98F0}"/>
              </a:ext>
            </a:extLst>
          </p:cNvPr>
          <p:cNvSpPr/>
          <p:nvPr/>
        </p:nvSpPr>
        <p:spPr>
          <a:xfrm>
            <a:off x="1259632" y="1995686"/>
            <a:ext cx="6552728" cy="20162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2283718"/>
            <a:ext cx="532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我的小书包里有</a:t>
            </a:r>
            <a:r>
              <a:rPr lang="en-US" altLang="zh-CN" sz="3600" dirty="0" smtClean="0"/>
              <a:t>______</a:t>
            </a:r>
            <a:r>
              <a:rPr lang="zh-CN" altLang="en-US" sz="3600" dirty="0" smtClean="0"/>
              <a:t>，有</a:t>
            </a:r>
            <a:r>
              <a:rPr lang="en-US" altLang="zh-CN" sz="3600" dirty="0" smtClean="0"/>
              <a:t>_______</a:t>
            </a:r>
            <a:r>
              <a:rPr lang="zh-CN" altLang="en-US" sz="3600" dirty="0" smtClean="0"/>
              <a:t>还有</a:t>
            </a:r>
            <a:r>
              <a:rPr lang="en-US" altLang="zh-CN" sz="3600" dirty="0" smtClean="0"/>
              <a:t>______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55298" name="Picture 2" descr="å¡éä¹¦å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699542"/>
            <a:ext cx="2160240" cy="124256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1331640" y="843558"/>
            <a:ext cx="6048672" cy="4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书包里有哪些文具，一起来读一读吧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35646"/>
            <a:ext cx="259228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2" name="TextBox 51"/>
          <p:cNvSpPr txBox="1"/>
          <p:nvPr/>
        </p:nvSpPr>
        <p:spPr>
          <a:xfrm>
            <a:off x="5436096" y="2715766"/>
            <a:ext cx="1917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xiàng</a:t>
            </a:r>
            <a:r>
              <a:rPr lang="en-US" altLang="zh-CN" sz="2400" b="1" dirty="0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汉语拼音" pitchFamily="34" charset="0"/>
                <a:ea typeface="楷体" pitchFamily="49" charset="-122"/>
                <a:cs typeface="汉语拼音" pitchFamily="34" charset="0"/>
              </a:rPr>
              <a:t>pí</a:t>
            </a:r>
            <a:endParaRPr lang="zh-CN" altLang="en-US" sz="2400" b="1" dirty="0">
              <a:solidFill>
                <a:srgbClr val="FF0000"/>
              </a:solidFill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340109" y="4046560"/>
            <a:ext cx="2616267" cy="541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64088" y="3363838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橡  皮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74" name="Picture 2" descr="å¾å(deli) 7535 4bå­¦çç¾æ¯æ©¡ç®æ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643758"/>
            <a:ext cx="1563602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5780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1979</Words>
  <Application>Microsoft Office PowerPoint</Application>
  <PresentationFormat>全屏显示(16:9)</PresentationFormat>
  <Paragraphs>292</Paragraphs>
  <Slides>48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2" baseType="lpstr">
      <vt:lpstr>Arial</vt:lpstr>
      <vt:lpstr>宋体</vt:lpstr>
      <vt:lpstr>楷体</vt:lpstr>
      <vt:lpstr>Times New Roman</vt:lpstr>
      <vt:lpstr>微软雅黑</vt:lpstr>
      <vt:lpstr>黑体</vt:lpstr>
      <vt:lpstr>Verdana</vt:lpstr>
      <vt:lpstr>GungsuhChe</vt:lpstr>
      <vt:lpstr>YouYuan</vt:lpstr>
      <vt:lpstr>汉语拼音</vt:lpstr>
      <vt:lpstr>Kaiti SC</vt:lpstr>
      <vt:lpstr>Xingkai SC</vt:lpstr>
      <vt:lpstr>Calibri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389</cp:revision>
  <dcterms:created xsi:type="dcterms:W3CDTF">2017-03-17T02:28:00Z</dcterms:created>
  <dcterms:modified xsi:type="dcterms:W3CDTF">2020-11-01T03:33:30Z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