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  <p:sldMasterId id="2147483697" r:id="rId6"/>
    <p:sldMasterId id="2147483710" r:id="rId7"/>
    <p:sldMasterId id="2147483723" r:id="rId8"/>
  </p:sldMasterIdLst>
  <p:notesMasterIdLst>
    <p:notesMasterId r:id="rId11"/>
  </p:notesMasterIdLst>
  <p:sldIdLst>
    <p:sldId id="269" r:id="rId9"/>
    <p:sldId id="283" r:id="rId10"/>
    <p:sldId id="301" r:id="rId12"/>
    <p:sldId id="293" r:id="rId13"/>
    <p:sldId id="295" r:id="rId14"/>
    <p:sldId id="302" r:id="rId15"/>
    <p:sldId id="299" r:id="rId16"/>
    <p:sldId id="300" r:id="rId17"/>
    <p:sldId id="281" r:id="rId18"/>
    <p:sldId id="267" r:id="rId19"/>
    <p:sldId id="282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319" r:id="rId30"/>
    <p:sldId id="320" r:id="rId31"/>
    <p:sldId id="321" r:id="rId32"/>
    <p:sldId id="322" r:id="rId33"/>
    <p:sldId id="323" r:id="rId34"/>
    <p:sldId id="324" r:id="rId35"/>
    <p:sldId id="325" r:id="rId36"/>
    <p:sldId id="326" r:id="rId37"/>
    <p:sldId id="327" r:id="rId38"/>
    <p:sldId id="328" r:id="rId39"/>
    <p:sldId id="329" r:id="rId40"/>
    <p:sldId id="330" r:id="rId41"/>
    <p:sldId id="331" r:id="rId42"/>
    <p:sldId id="332" r:id="rId43"/>
    <p:sldId id="333" r:id="rId44"/>
    <p:sldId id="334" r:id="rId45"/>
    <p:sldId id="335" r:id="rId46"/>
    <p:sldId id="336" r:id="rId47"/>
    <p:sldId id="337" r:id="rId48"/>
    <p:sldId id="338" r:id="rId49"/>
    <p:sldId id="339" r:id="rId50"/>
    <p:sldId id="340" r:id="rId51"/>
    <p:sldId id="341" r:id="rId52"/>
    <p:sldId id="342" r:id="rId53"/>
    <p:sldId id="343" r:id="rId54"/>
    <p:sldId id="344" r:id="rId55"/>
    <p:sldId id="345" r:id="rId56"/>
    <p:sldId id="346" r:id="rId57"/>
    <p:sldId id="347" r:id="rId58"/>
    <p:sldId id="348" r:id="rId59"/>
    <p:sldId id="349" r:id="rId60"/>
    <p:sldId id="350" r:id="rId61"/>
    <p:sldId id="351" r:id="rId62"/>
    <p:sldId id="352" r:id="rId63"/>
    <p:sldId id="353" r:id="rId64"/>
    <p:sldId id="354" r:id="rId65"/>
    <p:sldId id="355" r:id="rId66"/>
    <p:sldId id="356" r:id="rId67"/>
    <p:sldId id="357" r:id="rId68"/>
    <p:sldId id="358" r:id="rId69"/>
    <p:sldId id="359" r:id="rId70"/>
    <p:sldId id="360" r:id="rId71"/>
    <p:sldId id="361" r:id="rId72"/>
    <p:sldId id="362" r:id="rId73"/>
    <p:sldId id="363" r:id="rId74"/>
    <p:sldId id="364" r:id="rId75"/>
    <p:sldId id="365" r:id="rId76"/>
    <p:sldId id="366" r:id="rId77"/>
    <p:sldId id="367" r:id="rId78"/>
    <p:sldId id="368" r:id="rId79"/>
    <p:sldId id="369" r:id="rId80"/>
    <p:sldId id="370" r:id="rId81"/>
    <p:sldId id="371" r:id="rId82"/>
    <p:sldId id="372" r:id="rId83"/>
    <p:sldId id="373" r:id="rId84"/>
    <p:sldId id="374" r:id="rId85"/>
    <p:sldId id="375" r:id="rId86"/>
    <p:sldId id="376" r:id="rId87"/>
    <p:sldId id="377" r:id="rId88"/>
    <p:sldId id="378" r:id="rId89"/>
    <p:sldId id="379" r:id="rId90"/>
    <p:sldId id="380" r:id="rId91"/>
    <p:sldId id="381" r:id="rId92"/>
    <p:sldId id="382" r:id="rId93"/>
    <p:sldId id="383" r:id="rId94"/>
    <p:sldId id="384" r:id="rId95"/>
    <p:sldId id="385" r:id="rId96"/>
    <p:sldId id="386" r:id="rId97"/>
    <p:sldId id="387" r:id="rId98"/>
    <p:sldId id="388" r:id="rId99"/>
    <p:sldId id="389" r:id="rId100"/>
    <p:sldId id="390" r:id="rId101"/>
    <p:sldId id="391" r:id="rId102"/>
    <p:sldId id="392" r:id="rId103"/>
    <p:sldId id="393" r:id="rId104"/>
    <p:sldId id="394" r:id="rId105"/>
    <p:sldId id="395" r:id="rId106"/>
    <p:sldId id="396" r:id="rId107"/>
    <p:sldId id="397" r:id="rId108"/>
    <p:sldId id="398" r:id="rId109"/>
    <p:sldId id="399" r:id="rId110"/>
    <p:sldId id="400" r:id="rId111"/>
    <p:sldId id="401" r:id="rId112"/>
    <p:sldId id="402" r:id="rId113"/>
    <p:sldId id="403" r:id="rId114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CF3D"/>
    <a:srgbClr val="33CC33"/>
    <a:srgbClr val="FF0000"/>
    <a:srgbClr val="FF3399"/>
    <a:srgbClr val="333333"/>
    <a:srgbClr val="808080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60"/>
    <p:restoredTop sz="93617"/>
  </p:normalViewPr>
  <p:slideViewPr>
    <p:cSldViewPr showGuides="1">
      <p:cViewPr varScale="1">
        <p:scale>
          <a:sx n="81" d="100"/>
          <a:sy n="81" d="100"/>
        </p:scale>
        <p:origin x="1502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0.xml"/><Relationship Id="rId98" Type="http://schemas.openxmlformats.org/officeDocument/2006/relationships/slide" Target="slides/slide89.xml"/><Relationship Id="rId97" Type="http://schemas.openxmlformats.org/officeDocument/2006/relationships/slide" Target="slides/slide88.xml"/><Relationship Id="rId96" Type="http://schemas.openxmlformats.org/officeDocument/2006/relationships/slide" Target="slides/slide87.xml"/><Relationship Id="rId95" Type="http://schemas.openxmlformats.org/officeDocument/2006/relationships/slide" Target="slides/slide86.xml"/><Relationship Id="rId94" Type="http://schemas.openxmlformats.org/officeDocument/2006/relationships/slide" Target="slides/slide85.xml"/><Relationship Id="rId93" Type="http://schemas.openxmlformats.org/officeDocument/2006/relationships/slide" Target="slides/slide84.xml"/><Relationship Id="rId92" Type="http://schemas.openxmlformats.org/officeDocument/2006/relationships/slide" Target="slides/slide83.xml"/><Relationship Id="rId91" Type="http://schemas.openxmlformats.org/officeDocument/2006/relationships/slide" Target="slides/slide82.xml"/><Relationship Id="rId90" Type="http://schemas.openxmlformats.org/officeDocument/2006/relationships/slide" Target="slides/slide81.xml"/><Relationship Id="rId9" Type="http://schemas.openxmlformats.org/officeDocument/2006/relationships/slide" Target="slides/slide1.xml"/><Relationship Id="rId89" Type="http://schemas.openxmlformats.org/officeDocument/2006/relationships/slide" Target="slides/slide80.xml"/><Relationship Id="rId88" Type="http://schemas.openxmlformats.org/officeDocument/2006/relationships/slide" Target="slides/slide79.xml"/><Relationship Id="rId87" Type="http://schemas.openxmlformats.org/officeDocument/2006/relationships/slide" Target="slides/slide78.xml"/><Relationship Id="rId86" Type="http://schemas.openxmlformats.org/officeDocument/2006/relationships/slide" Target="slides/slide77.xml"/><Relationship Id="rId85" Type="http://schemas.openxmlformats.org/officeDocument/2006/relationships/slide" Target="slides/slide76.xml"/><Relationship Id="rId84" Type="http://schemas.openxmlformats.org/officeDocument/2006/relationships/slide" Target="slides/slide75.xml"/><Relationship Id="rId83" Type="http://schemas.openxmlformats.org/officeDocument/2006/relationships/slide" Target="slides/slide74.xml"/><Relationship Id="rId82" Type="http://schemas.openxmlformats.org/officeDocument/2006/relationships/slide" Target="slides/slide73.xml"/><Relationship Id="rId81" Type="http://schemas.openxmlformats.org/officeDocument/2006/relationships/slide" Target="slides/slide72.xml"/><Relationship Id="rId80" Type="http://schemas.openxmlformats.org/officeDocument/2006/relationships/slide" Target="slides/slide71.xml"/><Relationship Id="rId8" Type="http://schemas.openxmlformats.org/officeDocument/2006/relationships/slideMaster" Target="slideMasters/slideMaster7.xml"/><Relationship Id="rId79" Type="http://schemas.openxmlformats.org/officeDocument/2006/relationships/slide" Target="slides/slide70.xml"/><Relationship Id="rId78" Type="http://schemas.openxmlformats.org/officeDocument/2006/relationships/slide" Target="slides/slide69.xml"/><Relationship Id="rId77" Type="http://schemas.openxmlformats.org/officeDocument/2006/relationships/slide" Target="slides/slide68.xml"/><Relationship Id="rId76" Type="http://schemas.openxmlformats.org/officeDocument/2006/relationships/slide" Target="slides/slide67.xml"/><Relationship Id="rId75" Type="http://schemas.openxmlformats.org/officeDocument/2006/relationships/slide" Target="slides/slide66.xml"/><Relationship Id="rId74" Type="http://schemas.openxmlformats.org/officeDocument/2006/relationships/slide" Target="slides/slide65.xml"/><Relationship Id="rId73" Type="http://schemas.openxmlformats.org/officeDocument/2006/relationships/slide" Target="slides/slide64.xml"/><Relationship Id="rId72" Type="http://schemas.openxmlformats.org/officeDocument/2006/relationships/slide" Target="slides/slide63.xml"/><Relationship Id="rId71" Type="http://schemas.openxmlformats.org/officeDocument/2006/relationships/slide" Target="slides/slide62.xml"/><Relationship Id="rId70" Type="http://schemas.openxmlformats.org/officeDocument/2006/relationships/slide" Target="slides/slide61.xml"/><Relationship Id="rId7" Type="http://schemas.openxmlformats.org/officeDocument/2006/relationships/slideMaster" Target="slideMasters/slideMaster6.xml"/><Relationship Id="rId69" Type="http://schemas.openxmlformats.org/officeDocument/2006/relationships/slide" Target="slides/slide60.xml"/><Relationship Id="rId68" Type="http://schemas.openxmlformats.org/officeDocument/2006/relationships/slide" Target="slides/slide59.xml"/><Relationship Id="rId67" Type="http://schemas.openxmlformats.org/officeDocument/2006/relationships/slide" Target="slides/slide58.xml"/><Relationship Id="rId66" Type="http://schemas.openxmlformats.org/officeDocument/2006/relationships/slide" Target="slides/slide57.xml"/><Relationship Id="rId65" Type="http://schemas.openxmlformats.org/officeDocument/2006/relationships/slide" Target="slides/slide56.xml"/><Relationship Id="rId64" Type="http://schemas.openxmlformats.org/officeDocument/2006/relationships/slide" Target="slides/slide55.xml"/><Relationship Id="rId63" Type="http://schemas.openxmlformats.org/officeDocument/2006/relationships/slide" Target="slides/slide54.xml"/><Relationship Id="rId62" Type="http://schemas.openxmlformats.org/officeDocument/2006/relationships/slide" Target="slides/slide53.xml"/><Relationship Id="rId61" Type="http://schemas.openxmlformats.org/officeDocument/2006/relationships/slide" Target="slides/slide52.xml"/><Relationship Id="rId60" Type="http://schemas.openxmlformats.org/officeDocument/2006/relationships/slide" Target="slides/slide51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0.xml"/><Relationship Id="rId58" Type="http://schemas.openxmlformats.org/officeDocument/2006/relationships/slide" Target="slides/slide49.xml"/><Relationship Id="rId57" Type="http://schemas.openxmlformats.org/officeDocument/2006/relationships/slide" Target="slides/slide48.xml"/><Relationship Id="rId56" Type="http://schemas.openxmlformats.org/officeDocument/2006/relationships/slide" Target="slides/slide47.xml"/><Relationship Id="rId55" Type="http://schemas.openxmlformats.org/officeDocument/2006/relationships/slide" Target="slides/slide46.xml"/><Relationship Id="rId54" Type="http://schemas.openxmlformats.org/officeDocument/2006/relationships/slide" Target="slides/slide45.xml"/><Relationship Id="rId53" Type="http://schemas.openxmlformats.org/officeDocument/2006/relationships/slide" Target="slides/slide44.xml"/><Relationship Id="rId52" Type="http://schemas.openxmlformats.org/officeDocument/2006/relationships/slide" Target="slides/slide43.xml"/><Relationship Id="rId51" Type="http://schemas.openxmlformats.org/officeDocument/2006/relationships/slide" Target="slides/slide42.xml"/><Relationship Id="rId50" Type="http://schemas.openxmlformats.org/officeDocument/2006/relationships/slide" Target="slides/slide41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0.xml"/><Relationship Id="rId48" Type="http://schemas.openxmlformats.org/officeDocument/2006/relationships/slide" Target="slides/slide39.xml"/><Relationship Id="rId47" Type="http://schemas.openxmlformats.org/officeDocument/2006/relationships/slide" Target="slides/slide38.xml"/><Relationship Id="rId46" Type="http://schemas.openxmlformats.org/officeDocument/2006/relationships/slide" Target="slides/slide37.xml"/><Relationship Id="rId45" Type="http://schemas.openxmlformats.org/officeDocument/2006/relationships/slide" Target="slides/slide36.xml"/><Relationship Id="rId44" Type="http://schemas.openxmlformats.org/officeDocument/2006/relationships/slide" Target="slides/slide35.xml"/><Relationship Id="rId43" Type="http://schemas.openxmlformats.org/officeDocument/2006/relationships/slide" Target="slides/slide34.xml"/><Relationship Id="rId42" Type="http://schemas.openxmlformats.org/officeDocument/2006/relationships/slide" Target="slides/slide33.xml"/><Relationship Id="rId41" Type="http://schemas.openxmlformats.org/officeDocument/2006/relationships/slide" Target="slides/slide32.xml"/><Relationship Id="rId40" Type="http://schemas.openxmlformats.org/officeDocument/2006/relationships/slide" Target="slides/slide31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0.xml"/><Relationship Id="rId38" Type="http://schemas.openxmlformats.org/officeDocument/2006/relationships/slide" Target="slides/slide29.xml"/><Relationship Id="rId37" Type="http://schemas.openxmlformats.org/officeDocument/2006/relationships/slide" Target="slides/slide28.xml"/><Relationship Id="rId36" Type="http://schemas.openxmlformats.org/officeDocument/2006/relationships/slide" Target="slides/slide27.xml"/><Relationship Id="rId35" Type="http://schemas.openxmlformats.org/officeDocument/2006/relationships/slide" Target="slides/slide26.xml"/><Relationship Id="rId34" Type="http://schemas.openxmlformats.org/officeDocument/2006/relationships/slide" Target="slides/slide25.xml"/><Relationship Id="rId33" Type="http://schemas.openxmlformats.org/officeDocument/2006/relationships/slide" Target="slides/slide24.xml"/><Relationship Id="rId32" Type="http://schemas.openxmlformats.org/officeDocument/2006/relationships/slide" Target="slides/slide23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7" Type="http://schemas.openxmlformats.org/officeDocument/2006/relationships/tableStyles" Target="tableStyles.xml"/><Relationship Id="rId116" Type="http://schemas.openxmlformats.org/officeDocument/2006/relationships/viewProps" Target="viewProps.xml"/><Relationship Id="rId115" Type="http://schemas.openxmlformats.org/officeDocument/2006/relationships/presProps" Target="presProps.xml"/><Relationship Id="rId114" Type="http://schemas.openxmlformats.org/officeDocument/2006/relationships/slide" Target="slides/slide105.xml"/><Relationship Id="rId113" Type="http://schemas.openxmlformats.org/officeDocument/2006/relationships/slide" Target="slides/slide104.xml"/><Relationship Id="rId112" Type="http://schemas.openxmlformats.org/officeDocument/2006/relationships/slide" Target="slides/slide103.xml"/><Relationship Id="rId111" Type="http://schemas.openxmlformats.org/officeDocument/2006/relationships/slide" Target="slides/slide102.xml"/><Relationship Id="rId110" Type="http://schemas.openxmlformats.org/officeDocument/2006/relationships/slide" Target="slides/slide101.xml"/><Relationship Id="rId11" Type="http://schemas.openxmlformats.org/officeDocument/2006/relationships/notesMaster" Target="notesMasters/notesMaster1.xml"/><Relationship Id="rId109" Type="http://schemas.openxmlformats.org/officeDocument/2006/relationships/slide" Target="slides/slide100.xml"/><Relationship Id="rId108" Type="http://schemas.openxmlformats.org/officeDocument/2006/relationships/slide" Target="slides/slide99.xml"/><Relationship Id="rId107" Type="http://schemas.openxmlformats.org/officeDocument/2006/relationships/slide" Target="slides/slide98.xml"/><Relationship Id="rId106" Type="http://schemas.openxmlformats.org/officeDocument/2006/relationships/slide" Target="slides/slide97.xml"/><Relationship Id="rId105" Type="http://schemas.openxmlformats.org/officeDocument/2006/relationships/slide" Target="slides/slide96.xml"/><Relationship Id="rId104" Type="http://schemas.openxmlformats.org/officeDocument/2006/relationships/slide" Target="slides/slide95.xml"/><Relationship Id="rId103" Type="http://schemas.openxmlformats.org/officeDocument/2006/relationships/slide" Target="slides/slide94.xml"/><Relationship Id="rId102" Type="http://schemas.openxmlformats.org/officeDocument/2006/relationships/slide" Target="slides/slide93.xml"/><Relationship Id="rId101" Type="http://schemas.openxmlformats.org/officeDocument/2006/relationships/slide" Target="slides/slide92.xml"/><Relationship Id="rId100" Type="http://schemas.openxmlformats.org/officeDocument/2006/relationships/slide" Target="slides/slide91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EBF115B-94D3-452E-854C-6FDB6C01568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2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2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zh-CN" altLang="en-US" sz="12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981200"/>
            <a:ext cx="3962400" cy="609600"/>
          </a:xfrm>
        </p:spPr>
        <p:txBody>
          <a:bodyPr/>
          <a:lstStyle>
            <a:lvl1pPr algn="ctr">
              <a:defRPr sz="9600">
                <a:solidFill>
                  <a:schemeClr val="tx1"/>
                </a:solidFill>
              </a:defRPr>
            </a:lvl1pPr>
          </a:lstStyle>
          <a:p>
            <a:pPr lvl="0" fontAlgn="base"/>
            <a:r>
              <a:rPr lang="zh-CN" altLang="en-US" strike="noStrike" noProof="0"/>
              <a:t>单击此处编辑母版标题样式</a:t>
            </a:r>
            <a:endParaRPr lang="en-US" altLang="zh-CN" strike="noStrike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733800"/>
            <a:ext cx="4419600" cy="3048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 fontAlgn="base"/>
            <a:r>
              <a:rPr lang="zh-CN" altLang="en-US" strike="noStrike" noProof="0"/>
              <a:t>单击此处编辑母版副标题样式</a:t>
            </a:r>
            <a:endParaRPr lang="en-US" altLang="zh-CN" strike="noStrike" noProof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F67B135-FAE2-4694-9D35-E099A7FA3209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C39800-6960-4B10-9E40-7C5D6F57DDFF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76200"/>
            <a:ext cx="2286000" cy="6172200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0" y="76200"/>
            <a:ext cx="6705600" cy="61722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C39800-6960-4B10-9E40-7C5D6F57DDFF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981200"/>
            <a:ext cx="3962400" cy="609600"/>
          </a:xfrm>
        </p:spPr>
        <p:txBody>
          <a:bodyPr/>
          <a:lstStyle>
            <a:lvl1pPr algn="ctr">
              <a:defRPr sz="9600">
                <a:solidFill>
                  <a:schemeClr val="tx1"/>
                </a:solidFill>
              </a:defRPr>
            </a:lvl1pPr>
          </a:lstStyle>
          <a:p>
            <a:pPr lvl="0" fontAlgn="base"/>
            <a:r>
              <a:rPr lang="zh-CN" altLang="en-US" strike="noStrike" noProof="0"/>
              <a:t>单击此处编辑母版标题样式</a:t>
            </a:r>
            <a:endParaRPr lang="en-US" altLang="zh-CN" strike="noStrike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733800"/>
            <a:ext cx="4419600" cy="3048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 fontAlgn="base"/>
            <a:r>
              <a:rPr lang="zh-CN" altLang="en-US" strike="noStrike" noProof="0"/>
              <a:t>单击此处编辑母版副标题样式</a:t>
            </a:r>
            <a:endParaRPr lang="en-US" altLang="zh-CN" strike="noStrike" noProof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E1F1BA4-872C-4D50-A0A9-80C61FBAF160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A591FC-0A57-4056-B897-DD7BE8E1F0D7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A591FC-0A57-4056-B897-DD7BE8E1F0D7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2400" y="914400"/>
            <a:ext cx="33528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657600" y="914400"/>
            <a:ext cx="33528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A591FC-0A57-4056-B897-DD7BE8E1F0D7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A591FC-0A57-4056-B897-DD7BE8E1F0D7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A591FC-0A57-4056-B897-DD7BE8E1F0D7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A591FC-0A57-4056-B897-DD7BE8E1F0D7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A591FC-0A57-4056-B897-DD7BE8E1F0D7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C39800-6960-4B10-9E40-7C5D6F57DDFF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A591FC-0A57-4056-B897-DD7BE8E1F0D7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A591FC-0A57-4056-B897-DD7BE8E1F0D7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76200"/>
            <a:ext cx="2286000" cy="6172200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0" y="76200"/>
            <a:ext cx="6705600" cy="61722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A591FC-0A57-4056-B897-DD7BE8E1F0D7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E3DF1A-9A90-42A9-885F-8DE7B3F33B2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E3DF1A-9A90-42A9-885F-8DE7B3F33B2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E3DF1A-9A90-42A9-885F-8DE7B3F33B2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E3DF1A-9A90-42A9-885F-8DE7B3F33B2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E3DF1A-9A90-42A9-885F-8DE7B3F33B2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E3DF1A-9A90-42A9-885F-8DE7B3F33B2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E3DF1A-9A90-42A9-885F-8DE7B3F33B2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C39800-6960-4B10-9E40-7C5D6F57DDFF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E3DF1A-9A90-42A9-885F-8DE7B3F33B2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E3DF1A-9A90-42A9-885F-8DE7B3F33B2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E3DF1A-9A90-42A9-885F-8DE7B3F33B2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E3DF1A-9A90-42A9-885F-8DE7B3F33B2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E3DF1A-9A90-42A9-885F-8DE7B3F33B2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2400" y="914400"/>
            <a:ext cx="33528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657600" y="914400"/>
            <a:ext cx="33528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C39800-6960-4B10-9E40-7C5D6F57DDFF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7D7BB265-70FF-4D54-8176-42F0A5DC0FB4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7D7BB265-70FF-4D54-8176-42F0A5DC0FB4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7D7BB265-70FF-4D54-8176-42F0A5DC0FB4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7D7BB265-70FF-4D54-8176-42F0A5DC0FB4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C39800-6960-4B10-9E40-7C5D6F57DDFF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7D7BB265-70FF-4D54-8176-42F0A5DC0FB4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7D7BB265-70FF-4D54-8176-42F0A5DC0FB4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7D7BB265-70FF-4D54-8176-42F0A5DC0FB4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7D7BB265-70FF-4D54-8176-42F0A5DC0FB4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7D7BB265-70FF-4D54-8176-42F0A5DC0FB4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7D7BB265-70FF-4D54-8176-42F0A5DC0FB4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7D7BB265-70FF-4D54-8176-42F0A5DC0FB4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7D7BB265-70FF-4D54-8176-42F0A5DC0FB4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86A478D4-9F56-4EC7-92D1-F279C5090231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86A478D4-9F56-4EC7-92D1-F279C5090231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C39800-6960-4B10-9E40-7C5D6F57DDFF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86A478D4-9F56-4EC7-92D1-F279C5090231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86A478D4-9F56-4EC7-92D1-F279C5090231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86A478D4-9F56-4EC7-92D1-F279C5090231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86A478D4-9F56-4EC7-92D1-F279C5090231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86A478D4-9F56-4EC7-92D1-F279C5090231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86A478D4-9F56-4EC7-92D1-F279C5090231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86A478D4-9F56-4EC7-92D1-F279C5090231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86A478D4-9F56-4EC7-92D1-F279C5090231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86A478D4-9F56-4EC7-92D1-F279C5090231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86A478D4-9F56-4EC7-92D1-F279C5090231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C39800-6960-4B10-9E40-7C5D6F57DDFF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9D289F16-F975-4D07-9C30-B6B5DD37A3CA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9D289F16-F975-4D07-9C30-B6B5DD37A3CA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9D289F16-F975-4D07-9C30-B6B5DD37A3CA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9D289F16-F975-4D07-9C30-B6B5DD37A3CA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9D289F16-F975-4D07-9C30-B6B5DD37A3CA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9D289F16-F975-4D07-9C30-B6B5DD37A3CA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9D289F16-F975-4D07-9C30-B6B5DD37A3CA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9D289F16-F975-4D07-9C30-B6B5DD37A3CA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9D289F16-F975-4D07-9C30-B6B5DD37A3CA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9D289F16-F975-4D07-9C30-B6B5DD37A3CA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C39800-6960-4B10-9E40-7C5D6F57DDFF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9D289F16-F975-4D07-9C30-B6B5DD37A3CA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9D289F16-F975-4D07-9C30-B6B5DD37A3CA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C39800-6960-4B10-9E40-7C5D6F57DDFF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3.jpeg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4" Type="http://schemas.openxmlformats.org/officeDocument/2006/relationships/theme" Target="../theme/theme5.xml"/><Relationship Id="rId13" Type="http://schemas.openxmlformats.org/officeDocument/2006/relationships/image" Target="../media/image4.jpeg"/><Relationship Id="rId12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4.jpeg"/><Relationship Id="rId12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4" Type="http://schemas.openxmlformats.org/officeDocument/2006/relationships/theme" Target="../theme/theme7.xml"/><Relationship Id="rId13" Type="http://schemas.openxmlformats.org/officeDocument/2006/relationships/image" Target="../media/image4.jpeg"/><Relationship Id="rId12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3"/>
          <p:cNvSpPr>
            <a:spLocks noGrp="1"/>
          </p:cNvSpPr>
          <p:nvPr>
            <p:ph type="body"/>
          </p:nvPr>
        </p:nvSpPr>
        <p:spPr>
          <a:xfrm>
            <a:off x="152400" y="914400"/>
            <a:ext cx="6858000" cy="5334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027" name="Rectangle 2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200">
                <a:solidFill>
                  <a:srgbClr val="FFFFFF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smtClean="0">
                <a:solidFill>
                  <a:srgbClr val="FFFFFF"/>
                </a:solidFill>
                <a:latin typeface="Eras Demi ITC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C39800-6960-4B10-9E40-7C5D6F57DDFF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Joinks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Joinks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Joinks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Joinks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Joinks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Joinks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Joinks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Joinks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3"/>
          <p:cNvSpPr>
            <a:spLocks noGrp="1"/>
          </p:cNvSpPr>
          <p:nvPr>
            <p:ph type="body"/>
          </p:nvPr>
        </p:nvSpPr>
        <p:spPr>
          <a:xfrm>
            <a:off x="152400" y="914400"/>
            <a:ext cx="6858000" cy="5334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2051" name="Rectangle 2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solidFill>
                  <a:srgbClr val="FFFFFF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200">
                <a:solidFill>
                  <a:srgbClr val="FFFFFF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smtClean="0">
                <a:solidFill>
                  <a:srgbClr val="FFFFFF"/>
                </a:solidFill>
                <a:latin typeface="Eras Demi ITC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A591FC-0A57-4056-B897-DD7BE8E1F0D7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as Demi IT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as Demi IT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Joinks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Joinks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Joinks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Joinks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Joinks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Joinks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Joinks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Joinks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矩形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矩形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矩形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矩形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E3DF1A-9A90-42A9-885F-8DE7B3F33B2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 userDrawn="1"/>
        </p:nvGrpSpPr>
        <p:grpSpPr>
          <a:xfrm>
            <a:off x="0" y="6223000"/>
            <a:ext cx="5207000" cy="635000"/>
            <a:chOff x="0" y="0"/>
            <a:chExt cx="3280" cy="400"/>
          </a:xfrm>
        </p:grpSpPr>
        <p:grpSp>
          <p:nvGrpSpPr>
            <p:cNvPr id="1027" name="Group 3"/>
            <p:cNvGrpSpPr/>
            <p:nvPr/>
          </p:nvGrpSpPr>
          <p:grpSpPr>
            <a:xfrm>
              <a:off x="672" y="0"/>
              <a:ext cx="283" cy="400"/>
              <a:chOff x="0" y="0"/>
              <a:chExt cx="451" cy="676"/>
            </a:xfrm>
          </p:grpSpPr>
          <p:sp>
            <p:nvSpPr>
              <p:cNvPr id="1028" name="未知"/>
              <p:cNvSpPr/>
              <p:nvPr/>
            </p:nvSpPr>
            <p:spPr>
              <a:xfrm rot="-3019061">
                <a:off x="66" y="22"/>
                <a:ext cx="168" cy="301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68" y="15"/>
                  </a:cxn>
                  <a:cxn ang="0">
                    <a:pos x="35" y="0"/>
                  </a:cxn>
                  <a:cxn ang="0">
                    <a:pos x="0" y="15"/>
                  </a:cxn>
                  <a:cxn ang="0">
                    <a:pos x="35" y="30"/>
                  </a:cxn>
                </a:cxnLst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9" name="未知"/>
              <p:cNvSpPr/>
              <p:nvPr/>
            </p:nvSpPr>
            <p:spPr>
              <a:xfrm rot="2400000">
                <a:off x="283" y="0"/>
                <a:ext cx="168" cy="301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68" y="15"/>
                  </a:cxn>
                  <a:cxn ang="0">
                    <a:pos x="35" y="0"/>
                  </a:cxn>
                  <a:cxn ang="0">
                    <a:pos x="0" y="15"/>
                  </a:cxn>
                  <a:cxn ang="0">
                    <a:pos x="35" y="30"/>
                  </a:cxn>
                </a:cxnLst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9" name="Rectangle 6"/>
              <p:cNvSpPr>
                <a:spLocks noChangeArrowheads="1"/>
              </p:cNvSpPr>
              <p:nvPr/>
            </p:nvSpPr>
            <p:spPr bwMode="auto">
              <a:xfrm>
                <a:off x="257" y="260"/>
                <a:ext cx="32" cy="41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44" name="Rectangle 7"/>
            <p:cNvSpPr>
              <a:spLocks noChangeArrowheads="1"/>
            </p:cNvSpPr>
            <p:nvPr/>
          </p:nvSpPr>
          <p:spPr bwMode="auto">
            <a:xfrm>
              <a:off x="0" y="373"/>
              <a:ext cx="832" cy="27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Rectangle 8"/>
            <p:cNvSpPr>
              <a:spLocks noChangeArrowheads="1"/>
            </p:cNvSpPr>
            <p:nvPr/>
          </p:nvSpPr>
          <p:spPr bwMode="auto">
            <a:xfrm>
              <a:off x="0" y="304"/>
              <a:ext cx="832" cy="3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Rectangle 9"/>
            <p:cNvSpPr>
              <a:spLocks noChangeArrowheads="1"/>
            </p:cNvSpPr>
            <p:nvPr/>
          </p:nvSpPr>
          <p:spPr bwMode="auto">
            <a:xfrm flipH="1">
              <a:off x="832" y="336"/>
              <a:ext cx="2448" cy="4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4" name="Group 10"/>
          <p:cNvGrpSpPr/>
          <p:nvPr userDrawn="1"/>
        </p:nvGrpSpPr>
        <p:grpSpPr>
          <a:xfrm>
            <a:off x="0" y="0"/>
            <a:ext cx="9144000" cy="587375"/>
            <a:chOff x="0" y="0"/>
            <a:chExt cx="5760" cy="286"/>
          </a:xfrm>
        </p:grpSpPr>
        <p:sp>
          <p:nvSpPr>
            <p:cNvPr id="1041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5760" cy="185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Rectangle 12"/>
            <p:cNvSpPr>
              <a:spLocks noChangeArrowheads="1"/>
            </p:cNvSpPr>
            <p:nvPr/>
          </p:nvSpPr>
          <p:spPr bwMode="auto">
            <a:xfrm>
              <a:off x="0" y="131"/>
              <a:ext cx="5760" cy="155"/>
            </a:xfrm>
            <a:prstGeom prst="rect">
              <a:avLst/>
            </a:prstGeom>
            <a:solidFill>
              <a:srgbClr val="FFFF99">
                <a:alpha val="5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7" name="Group 18"/>
          <p:cNvGrpSpPr/>
          <p:nvPr userDrawn="1"/>
        </p:nvGrpSpPr>
        <p:grpSpPr>
          <a:xfrm>
            <a:off x="7810500" y="0"/>
            <a:ext cx="1160463" cy="558800"/>
            <a:chOff x="0" y="0"/>
            <a:chExt cx="731" cy="352"/>
          </a:xfrm>
        </p:grpSpPr>
        <p:grpSp>
          <p:nvGrpSpPr>
            <p:cNvPr id="1038" name="Group 19"/>
            <p:cNvGrpSpPr/>
            <p:nvPr/>
          </p:nvGrpSpPr>
          <p:grpSpPr>
            <a:xfrm>
              <a:off x="0" y="0"/>
              <a:ext cx="235" cy="352"/>
              <a:chOff x="0" y="0"/>
              <a:chExt cx="451" cy="676"/>
            </a:xfrm>
          </p:grpSpPr>
          <p:sp>
            <p:nvSpPr>
              <p:cNvPr id="1039" name="未知"/>
              <p:cNvSpPr/>
              <p:nvPr/>
            </p:nvSpPr>
            <p:spPr>
              <a:xfrm rot="-3019061">
                <a:off x="66" y="22"/>
                <a:ext cx="168" cy="301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68" y="15"/>
                  </a:cxn>
                  <a:cxn ang="0">
                    <a:pos x="35" y="0"/>
                  </a:cxn>
                  <a:cxn ang="0">
                    <a:pos x="0" y="15"/>
                  </a:cxn>
                  <a:cxn ang="0">
                    <a:pos x="35" y="30"/>
                  </a:cxn>
                </a:cxnLst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0" name="未知"/>
              <p:cNvSpPr/>
              <p:nvPr/>
            </p:nvSpPr>
            <p:spPr>
              <a:xfrm rot="2400000">
                <a:off x="283" y="0"/>
                <a:ext cx="168" cy="301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68" y="15"/>
                  </a:cxn>
                  <a:cxn ang="0">
                    <a:pos x="35" y="0"/>
                  </a:cxn>
                  <a:cxn ang="0">
                    <a:pos x="0" y="15"/>
                  </a:cxn>
                  <a:cxn ang="0">
                    <a:pos x="35" y="30"/>
                  </a:cxn>
                </a:cxnLst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" name="Rectangle 22"/>
              <p:cNvSpPr>
                <a:spLocks noChangeArrowheads="1"/>
              </p:cNvSpPr>
              <p:nvPr/>
            </p:nvSpPr>
            <p:spPr bwMode="auto">
              <a:xfrm>
                <a:off x="255" y="259"/>
                <a:ext cx="33" cy="4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" name="Group 23"/>
            <p:cNvGrpSpPr/>
            <p:nvPr/>
          </p:nvGrpSpPr>
          <p:grpSpPr>
            <a:xfrm>
              <a:off x="248" y="0"/>
              <a:ext cx="235" cy="352"/>
              <a:chOff x="0" y="0"/>
              <a:chExt cx="451" cy="676"/>
            </a:xfrm>
          </p:grpSpPr>
          <p:sp>
            <p:nvSpPr>
              <p:cNvPr id="1043" name="未知"/>
              <p:cNvSpPr/>
              <p:nvPr/>
            </p:nvSpPr>
            <p:spPr>
              <a:xfrm rot="-3019061">
                <a:off x="66" y="22"/>
                <a:ext cx="168" cy="301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68" y="15"/>
                  </a:cxn>
                  <a:cxn ang="0">
                    <a:pos x="35" y="0"/>
                  </a:cxn>
                  <a:cxn ang="0">
                    <a:pos x="0" y="15"/>
                  </a:cxn>
                  <a:cxn ang="0">
                    <a:pos x="35" y="30"/>
                  </a:cxn>
                </a:cxnLst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" name="未知"/>
              <p:cNvSpPr/>
              <p:nvPr/>
            </p:nvSpPr>
            <p:spPr>
              <a:xfrm rot="2400000">
                <a:off x="283" y="0"/>
                <a:ext cx="168" cy="301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68" y="15"/>
                  </a:cxn>
                  <a:cxn ang="0">
                    <a:pos x="35" y="0"/>
                  </a:cxn>
                  <a:cxn ang="0">
                    <a:pos x="0" y="15"/>
                  </a:cxn>
                  <a:cxn ang="0">
                    <a:pos x="35" y="30"/>
                  </a:cxn>
                </a:cxnLst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" name="Rectangle 26"/>
              <p:cNvSpPr>
                <a:spLocks noChangeArrowheads="1"/>
              </p:cNvSpPr>
              <p:nvPr/>
            </p:nvSpPr>
            <p:spPr bwMode="auto">
              <a:xfrm>
                <a:off x="255" y="259"/>
                <a:ext cx="33" cy="4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" name="Group 27"/>
            <p:cNvGrpSpPr/>
            <p:nvPr/>
          </p:nvGrpSpPr>
          <p:grpSpPr>
            <a:xfrm>
              <a:off x="496" y="0"/>
              <a:ext cx="235" cy="352"/>
              <a:chOff x="0" y="0"/>
              <a:chExt cx="451" cy="676"/>
            </a:xfrm>
          </p:grpSpPr>
          <p:sp>
            <p:nvSpPr>
              <p:cNvPr id="1047" name="未知"/>
              <p:cNvSpPr/>
              <p:nvPr/>
            </p:nvSpPr>
            <p:spPr>
              <a:xfrm rot="-3019061">
                <a:off x="66" y="22"/>
                <a:ext cx="168" cy="301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68" y="15"/>
                  </a:cxn>
                  <a:cxn ang="0">
                    <a:pos x="35" y="0"/>
                  </a:cxn>
                  <a:cxn ang="0">
                    <a:pos x="0" y="15"/>
                  </a:cxn>
                  <a:cxn ang="0">
                    <a:pos x="35" y="30"/>
                  </a:cxn>
                </a:cxnLst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8" name="未知"/>
              <p:cNvSpPr/>
              <p:nvPr/>
            </p:nvSpPr>
            <p:spPr>
              <a:xfrm rot="2400000">
                <a:off x="283" y="0"/>
                <a:ext cx="168" cy="301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68" y="15"/>
                  </a:cxn>
                  <a:cxn ang="0">
                    <a:pos x="35" y="0"/>
                  </a:cxn>
                  <a:cxn ang="0">
                    <a:pos x="0" y="15"/>
                  </a:cxn>
                  <a:cxn ang="0">
                    <a:pos x="35" y="30"/>
                  </a:cxn>
                </a:cxnLst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" name="Rectangle 30"/>
              <p:cNvSpPr>
                <a:spLocks noChangeArrowheads="1"/>
              </p:cNvSpPr>
              <p:nvPr/>
            </p:nvSpPr>
            <p:spPr bwMode="auto">
              <a:xfrm>
                <a:off x="255" y="259"/>
                <a:ext cx="33" cy="4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Char char="•"/>
              <a:defRPr sz="14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7D7BB265-70FF-4D54-8176-42F0A5DC0FB4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ransition spd="med">
    <p:fade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Char char="•"/>
              <a:defRPr sz="14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86A478D4-9F56-4EC7-92D1-F279C5090231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ransition spd="med">
    <p:fade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Char char="•"/>
              <a:defRPr sz="14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9D289F16-F975-4D07-9C30-B6B5DD37A3CA}" type="slidenum">
              <a:rPr kumimoji="0" altLang="zh-CN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ransition spd="med">
    <p:fade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image" Target="../media/image7.jpe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image" Target="../media/image29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2.pn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7" Type="http://schemas.openxmlformats.org/officeDocument/2006/relationships/slide" Target="slide13.xml"/><Relationship Id="rId6" Type="http://schemas.openxmlformats.org/officeDocument/2006/relationships/slide" Target="slide8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10.xml"/><Relationship Id="rId2" Type="http://schemas.openxmlformats.org/officeDocument/2006/relationships/image" Target="../media/image12.png"/><Relationship Id="rId1" Type="http://schemas.openxmlformats.org/officeDocument/2006/relationships/slide" Target="slide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slide" Target="slide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slide" Target="slide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slide" Target="slide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slide" Target="slide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12.png"/><Relationship Id="rId4" Type="http://schemas.openxmlformats.org/officeDocument/2006/relationships/image" Target="../media/image16.GIF"/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8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6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13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6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" Target="slide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1.xml"/><Relationship Id="rId3" Type="http://schemas.openxmlformats.org/officeDocument/2006/relationships/image" Target="../media/image23.png"/><Relationship Id="rId2" Type="http://schemas.microsoft.com/office/2007/relationships/media" Target="file:///C:\Users\zllily\Desktop\&#29275;&#32922;&#23376;6\&#38050;&#29748;&#26354;&#12289;&#36731;&#38899;&#20048;%20-%20&#28023;&#36793;&#30340;&#26143;&#31354;.mp3" TargetMode="External"/><Relationship Id="rId1" Type="http://schemas.openxmlformats.org/officeDocument/2006/relationships/audio" Target="file:///C:\Users\zllily\Desktop\&#29275;&#32922;&#23376;6\&#38050;&#29748;&#26354;&#12289;&#36731;&#38899;&#20048;%20-%20&#28023;&#36793;&#30340;&#26143;&#31354;.mp3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image" Target="../media/image24.jpeg"/><Relationship Id="rId1" Type="http://schemas.openxmlformats.org/officeDocument/2006/relationships/image" Target="../media/image18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27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28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image" Target="../media/image29.png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jpeg"/><Relationship Id="rId8" Type="http://schemas.openxmlformats.org/officeDocument/2006/relationships/image" Target="../media/image35.jpeg"/><Relationship Id="rId7" Type="http://schemas.openxmlformats.org/officeDocument/2006/relationships/image" Target="../media/image34.jpe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slide" Target="slide1.xml"/><Relationship Id="rId15" Type="http://schemas.openxmlformats.org/officeDocument/2006/relationships/slideLayout" Target="../slideLayouts/slideLayout52.xml"/><Relationship Id="rId14" Type="http://schemas.openxmlformats.org/officeDocument/2006/relationships/image" Target="../media/image41.png"/><Relationship Id="rId13" Type="http://schemas.openxmlformats.org/officeDocument/2006/relationships/image" Target="../media/image40.png"/><Relationship Id="rId12" Type="http://schemas.openxmlformats.org/officeDocument/2006/relationships/image" Target="../media/image39.jpeg"/><Relationship Id="rId11" Type="http://schemas.openxmlformats.org/officeDocument/2006/relationships/image" Target="../media/image38.jpeg"/><Relationship Id="rId10" Type="http://schemas.openxmlformats.org/officeDocument/2006/relationships/image" Target="../media/image37.jpeg"/><Relationship Id="rId1" Type="http://schemas.openxmlformats.org/officeDocument/2006/relationships/slide" Target="slide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image" Target="../media/image7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4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7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42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42.jpe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7.jpe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7410" name="TextBox 2"/>
          <p:cNvPicPr/>
          <p:nvPr/>
        </p:nvPicPr>
        <p:blipFill>
          <a:blip r:embed="rId2"/>
          <a:stretch>
            <a:fillRect/>
          </a:stretch>
        </p:blipFill>
        <p:spPr>
          <a:xfrm>
            <a:off x="-1008062" y="-1827212"/>
            <a:ext cx="11233150" cy="11161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31800" y="981075"/>
            <a:ext cx="8064500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333333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●</a:t>
            </a:r>
            <a:r>
              <a:rPr kumimoji="0" lang="zh-CN" altLang="en-US" sz="3200" b="1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躲过它的牙齿，牛在这时候从来不会细嚼的，它会把你和草一起吞到肚子里去</a:t>
            </a:r>
            <a:r>
              <a:rPr kumimoji="0" lang="en-US" altLang="zh-CN" sz="3200" b="1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endParaRPr kumimoji="0" lang="zh-CN" altLang="en-US" sz="3200" b="1" kern="1200" cap="none" spc="0" normalizeH="0" baseline="0" noProof="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750" y="2476500"/>
            <a:ext cx="784860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>
                  <a:outerShdw blurRad="38100" dist="38100" dir="2700000" algn="tl">
                    <a:srgbClr val="80808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牛一共有四个胃，前三个用来贮藏食物，只有第四个才是管消化的！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750" y="3933825"/>
            <a:ext cx="784860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>
                  <a:outerShdw blurRad="38100" dist="38100" dir="2700000" algn="tl">
                    <a:srgbClr val="80808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牛休息的时候，它要把刚才吞下去的草重新送回到嘴里，然后细嚼慢咽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17414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3400" y="6037263"/>
            <a:ext cx="1139825" cy="925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3225" y="6037263"/>
            <a:ext cx="1136650" cy="925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6388" y="6035675"/>
            <a:ext cx="1139825" cy="92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圆角矩形标注 24"/>
          <p:cNvSpPr/>
          <p:nvPr/>
        </p:nvSpPr>
        <p:spPr bwMode="auto">
          <a:xfrm>
            <a:off x="6948488" y="1973263"/>
            <a:ext cx="1981200" cy="503238"/>
          </a:xfrm>
          <a:prstGeom prst="wedgeRoundRectCallout">
            <a:avLst>
              <a:gd name="adj1" fmla="val 46606"/>
              <a:gd name="adj2" fmla="val 34298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吃食方式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7" name="圆角矩形标注 26"/>
          <p:cNvSpPr/>
          <p:nvPr/>
        </p:nvSpPr>
        <p:spPr bwMode="auto">
          <a:xfrm>
            <a:off x="6983413" y="4724400"/>
            <a:ext cx="1946275" cy="503238"/>
          </a:xfrm>
          <a:prstGeom prst="wedgeRoundRectCallout">
            <a:avLst>
              <a:gd name="adj1" fmla="val 46606"/>
              <a:gd name="adj2" fmla="val 34298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吃食方式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8" name="圆角矩形标注 27"/>
          <p:cNvSpPr/>
          <p:nvPr/>
        </p:nvSpPr>
        <p:spPr bwMode="auto">
          <a:xfrm>
            <a:off x="6983413" y="3303588"/>
            <a:ext cx="1946275" cy="503238"/>
          </a:xfrm>
          <a:prstGeom prst="wedgeRoundRectCallout">
            <a:avLst>
              <a:gd name="adj1" fmla="val 46606"/>
              <a:gd name="adj2" fmla="val 34298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胃的构造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4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74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6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25" grpId="0" animBg="1"/>
      <p:bldP spid="27" grpId="0" animBg="1"/>
      <p:bldP spid="28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25605"/>
          <p:cNvSpPr txBox="1"/>
          <p:nvPr/>
        </p:nvSpPr>
        <p:spPr>
          <a:xfrm>
            <a:off x="684213" y="908050"/>
            <a:ext cx="7883525" cy="2170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CC3300"/>
                </a:solidFill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红头看见自己的朋友，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高兴得流下了眼泪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：“谢谢你！”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文本框 25605"/>
          <p:cNvSpPr txBox="1"/>
          <p:nvPr/>
        </p:nvSpPr>
        <p:spPr>
          <a:xfrm>
            <a:off x="684213" y="908050"/>
            <a:ext cx="7883525" cy="4246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CC3300"/>
                </a:solidFill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红头看见自己的朋友，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高兴得流下了眼泪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：“谢谢你！”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青头笑眯眯地说：“不要哭，就算你在牛肚子里作了一次旅行吧！”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框 25605"/>
          <p:cNvSpPr txBox="1"/>
          <p:nvPr/>
        </p:nvSpPr>
        <p:spPr>
          <a:xfrm>
            <a:off x="684213" y="908050"/>
            <a:ext cx="7883525" cy="4179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CC3300"/>
                </a:solidFill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红头看见自己的朋友，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高兴得流下了眼泪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：“谢谢你！”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青头笑眯眯地说：“不要哭，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就算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你在牛肚子里作了一次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旅行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吧！”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文本框 25605"/>
          <p:cNvSpPr txBox="1"/>
          <p:nvPr/>
        </p:nvSpPr>
        <p:spPr>
          <a:xfrm>
            <a:off x="684213" y="908050"/>
            <a:ext cx="7883525" cy="4246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CC3300"/>
                </a:solidFill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红头看见自己的朋友，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高兴得流下了眼泪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：“谢谢你！”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青头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笑眯眯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地说：“不要哭，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就算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你在牛肚子里作了一次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旅行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吧！”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框 8197"/>
          <p:cNvSpPr txBox="1"/>
          <p:nvPr/>
        </p:nvSpPr>
        <p:spPr>
          <a:xfrm>
            <a:off x="539750" y="692150"/>
            <a:ext cx="804545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72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r>
              <a:rPr lang="zh-CN" altLang="en-US" sz="72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在牛肚子里旅行</a:t>
            </a:r>
            <a:endParaRPr lang="zh-CN" altLang="en-US" sz="7200" b="1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25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7876">
            <a:off x="3059113" y="2492375"/>
            <a:ext cx="5526087" cy="3741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文本框 99"/>
          <p:cNvSpPr txBox="1"/>
          <p:nvPr/>
        </p:nvSpPr>
        <p:spPr>
          <a:xfrm>
            <a:off x="468313" y="549275"/>
            <a:ext cx="8135937" cy="444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课后作业：</a:t>
            </a:r>
            <a:endParaRPr lang="zh-CN" altLang="en-US" sz="4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回到家，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红头把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这次的经历告诉了爸爸妈妈，请你以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的口吻说一说。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和同伴合作，分角色演一演红头和青头间的故事。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8434" name="TextBox 2"/>
          <p:cNvPicPr/>
          <p:nvPr/>
        </p:nvPicPr>
        <p:blipFill>
          <a:blip r:embed="rId2"/>
          <a:stretch>
            <a:fillRect/>
          </a:stretch>
        </p:blipFill>
        <p:spPr>
          <a:xfrm>
            <a:off x="-1044575" y="-2111375"/>
            <a:ext cx="11233150" cy="11161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50825" y="1125538"/>
            <a:ext cx="8569325" cy="6124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、抄写并默写词语：蟋蟀  贮藏  消化  悲哀  细嚼慢咽  蹭来蹭去</a:t>
            </a:r>
            <a:endParaRPr kumimoji="0" lang="en-US" altLang="zh-CN" sz="2800" b="1" kern="1200" cap="none" spc="0" normalizeH="0" baseline="0" noProof="0" dirty="0">
              <a:solidFill>
                <a:srgbClr val="000000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、下面两个词语都有“藏”的意思，查字典理解它们的不同之处，然后选词填空。</a:t>
            </a:r>
            <a:endParaRPr kumimoji="0" lang="zh-CN" altLang="en-US" sz="2800" b="1" kern="1200" cap="none" spc="0" normalizeH="0" baseline="0" noProof="0" dirty="0">
              <a:solidFill>
                <a:srgbClr val="000000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蕴藏  贮藏</a:t>
            </a:r>
            <a:endParaRPr kumimoji="0" lang="zh-CN" altLang="en-US" sz="2800" b="1" kern="1200" cap="none" spc="0" normalizeH="0" baseline="0" noProof="0" dirty="0">
              <a:solidFill>
                <a:srgbClr val="000000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）春天竟会这样地饱满，这样地灿烂！它把冬天（  ）的力量，都尽情地发挥出来了。</a:t>
            </a:r>
            <a:endParaRPr kumimoji="0" lang="zh-CN" altLang="en-US" sz="2800" b="1" kern="1200" cap="none" spc="0" normalizeH="0" baseline="0" noProof="0" dirty="0">
              <a:solidFill>
                <a:srgbClr val="000000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）松鼠会在冬天到来之前（     ）大量食物。</a:t>
            </a:r>
            <a:endParaRPr kumimoji="0" lang="zh-CN" altLang="en-US" sz="2800" b="1" kern="1200" cap="none" spc="0" normalizeH="0" baseline="0" noProof="0" dirty="0">
              <a:solidFill>
                <a:srgbClr val="000000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3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、联系课文内容，把牛胃的构造和牛吃食的过程</a:t>
            </a:r>
            <a:r>
              <a:rPr kumimoji="0" lang="zh-CN" altLang="en-US" sz="28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写下来。要求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：	</a:t>
            </a:r>
            <a:endParaRPr kumimoji="0" lang="zh-CN" altLang="en-US" sz="2800" b="1" kern="1200" cap="none" spc="0" normalizeH="0" baseline="0" noProof="0" dirty="0">
              <a:solidFill>
                <a:srgbClr val="000000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1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）加上你从课外了解到的牛吃食的内容把这段话补充得更完整。</a:t>
            </a:r>
            <a:endParaRPr kumimoji="0" lang="zh-CN" altLang="en-US" sz="2800" b="1" kern="1200" cap="none" spc="0" normalizeH="0" baseline="0" noProof="0" dirty="0">
              <a:solidFill>
                <a:srgbClr val="000000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2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）语句通顺、连贯，</a:t>
            </a:r>
            <a:r>
              <a:rPr kumimoji="0" lang="en-US" altLang="zh-CN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100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字左右。</a:t>
            </a:r>
            <a:endParaRPr kumimoji="0" lang="zh-CN" altLang="en-US" sz="2800" b="1" kern="1200" cap="none" spc="0" normalizeH="0" baseline="0" noProof="0" dirty="0">
              <a:solidFill>
                <a:srgbClr val="000000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                                                                                        </a:t>
            </a:r>
            <a:endParaRPr kumimoji="0" lang="zh-CN" altLang="en-US" sz="2800" b="1" kern="1200" cap="none" spc="0" normalizeH="0" baseline="0" noProof="0" dirty="0">
              <a:solidFill>
                <a:srgbClr val="000000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 rot="21343640">
            <a:off x="538641" y="90959"/>
            <a:ext cx="3275257" cy="10156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all" spc="0" normalizeH="0" baseline="0" noProof="0" dirty="0">
                <a:ln w="9000" cmpd="sng">
                  <a:solidFill>
                    <a:srgbClr val="FF0066"/>
                  </a:solidFill>
                  <a:prstDash val="solid"/>
                </a:ln>
                <a:solidFill>
                  <a:srgbClr val="FF0066"/>
                </a:solidFill>
                <a:effectLst>
                  <a:glow rad="2286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课后作业</a:t>
            </a:r>
            <a:endParaRPr kumimoji="0" lang="zh-CN" altLang="en-US" sz="6000" b="1" i="0" u="none" strike="noStrike" kern="1200" cap="all" spc="0" normalizeH="0" baseline="0" noProof="0" dirty="0">
              <a:ln w="9000" cmpd="sng">
                <a:solidFill>
                  <a:srgbClr val="FF0066"/>
                </a:solidFill>
                <a:prstDash val="solid"/>
              </a:ln>
              <a:solidFill>
                <a:srgbClr val="FF0066"/>
              </a:solidFill>
              <a:effectLst>
                <a:glow rad="228600">
                  <a:srgbClr val="000000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9" name="图片 4" descr="200712241413964_2"/>
          <p:cNvPicPr>
            <a:picLocks noChangeAspect="1"/>
          </p:cNvPicPr>
          <p:nvPr/>
        </p:nvPicPr>
        <p:blipFill>
          <a:blip r:embed="rId1"/>
          <a:srcRect l="1941" t="4382" r="1924" b="438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矩形 2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051" name="矩形 3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4" descr="图片2"/>
          <p:cNvPicPr>
            <a:picLocks noChangeAspect="1"/>
          </p:cNvPicPr>
          <p:nvPr/>
        </p:nvPicPr>
        <p:blipFill>
          <a:blip r:embed="rId2">
            <a:lum bright="-12000" contrast="35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5" name="Text Box 7"/>
          <p:cNvSpPr txBox="1"/>
          <p:nvPr/>
        </p:nvSpPr>
        <p:spPr>
          <a:xfrm>
            <a:off x="1116013" y="1268413"/>
            <a:ext cx="6704012" cy="1016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6000" dirty="0">
                <a:latin typeface="华文新魏" panose="02010800040101010101" pitchFamily="2" charset="-122"/>
                <a:ea typeface="华文新魏" panose="02010800040101010101" pitchFamily="2" charset="-122"/>
              </a:rPr>
              <a:t>10  </a:t>
            </a:r>
            <a:r>
              <a:rPr lang="zh-CN" altLang="en-US" sz="6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在牛肚子里旅行</a:t>
            </a:r>
            <a:endParaRPr lang="en-US" altLang="zh-CN" sz="6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4"/>
          <p:cNvSpPr/>
          <p:nvPr/>
        </p:nvSpPr>
        <p:spPr>
          <a:xfrm>
            <a:off x="611188" y="1052513"/>
            <a:ext cx="8281987" cy="1255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5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仿宋_GB2312" pitchFamily="49" charset="-122"/>
              </a:rPr>
              <a:t>        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牛一共有四个胃，前三个用来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贮藏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食物，只有第四个才是管消化的！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3074" name="组合 10"/>
          <p:cNvGrpSpPr/>
          <p:nvPr/>
        </p:nvGrpSpPr>
        <p:grpSpPr>
          <a:xfrm>
            <a:off x="179388" y="115888"/>
            <a:ext cx="3776662" cy="641350"/>
            <a:chOff x="251519" y="190381"/>
            <a:chExt cx="3776904" cy="639994"/>
          </a:xfrm>
        </p:grpSpPr>
        <p:sp>
          <p:nvSpPr>
            <p:cNvPr id="3075" name="文本框 6"/>
            <p:cNvSpPr txBox="1"/>
            <p:nvPr/>
          </p:nvSpPr>
          <p:spPr>
            <a:xfrm>
              <a:off x="632543" y="190381"/>
              <a:ext cx="3395880" cy="6399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600" b="1" dirty="0">
                  <a:solidFill>
                    <a:srgbClr val="CC0000"/>
                  </a:solidFill>
                  <a:latin typeface="Arial" panose="020B0604020202020204" pitchFamily="34" charset="0"/>
                  <a:ea typeface="楷体_GB2312" pitchFamily="49" charset="-122"/>
                </a:rPr>
                <a:t>在牛肚子里旅行</a:t>
              </a:r>
              <a:endPara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3076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1519" y="246774"/>
              <a:ext cx="429543" cy="48144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" name="矩形​​ 13"/>
          <p:cNvSpPr/>
          <p:nvPr/>
        </p:nvSpPr>
        <p:spPr>
          <a:xfrm>
            <a:off x="5297488" y="2917825"/>
            <a:ext cx="1722437" cy="1016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6000" b="1" dirty="0">
                <a:solidFill>
                  <a:srgbClr val="3333CC"/>
                </a:solidFill>
                <a:latin typeface="华文楷体" pitchFamily="2" charset="-122"/>
                <a:ea typeface="华文楷体" pitchFamily="2" charset="-122"/>
              </a:rPr>
              <a:t>储藏</a:t>
            </a:r>
            <a:endParaRPr lang="zh-CN" altLang="en-US" sz="6000" b="1" dirty="0">
              <a:solidFill>
                <a:srgbClr val="3333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​​ 1"/>
          <p:cNvSpPr/>
          <p:nvPr/>
        </p:nvSpPr>
        <p:spPr>
          <a:xfrm>
            <a:off x="2379663" y="2917825"/>
            <a:ext cx="1724025" cy="1016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6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贮藏</a:t>
            </a:r>
            <a:endParaRPr lang="zh-CN" altLang="en-US" sz="6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组合 4"/>
          <p:cNvGrpSpPr/>
          <p:nvPr/>
        </p:nvGrpSpPr>
        <p:grpSpPr>
          <a:xfrm>
            <a:off x="1630363" y="2259013"/>
            <a:ext cx="6265862" cy="4041775"/>
            <a:chOff x="1337221" y="2340260"/>
            <a:chExt cx="6264696" cy="4041068"/>
          </a:xfrm>
        </p:grpSpPr>
        <p:pic>
          <p:nvPicPr>
            <p:cNvPr id="3080" name="图片 3" descr="BRL0024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37221" y="2340260"/>
              <a:ext cx="6264696" cy="40410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1" name="文本框 6"/>
            <p:cNvSpPr txBox="1"/>
            <p:nvPr/>
          </p:nvSpPr>
          <p:spPr>
            <a:xfrm>
              <a:off x="6438168" y="4221089"/>
              <a:ext cx="996950" cy="5794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solidFill>
                    <a:srgbClr val="0000CC"/>
                  </a:solidFill>
                  <a:latin typeface="Arial" panose="020B0604020202020204" pitchFamily="34" charset="0"/>
                  <a:ea typeface="仿宋_GB2312" pitchFamily="49" charset="-122"/>
                </a:rPr>
                <a:t>瘤胃</a:t>
              </a:r>
              <a:endPara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仿宋_GB2312" pitchFamily="49" charset="-122"/>
              </a:endParaRPr>
            </a:p>
          </p:txBody>
        </p:sp>
        <p:sp>
          <p:nvSpPr>
            <p:cNvPr id="3082" name="文本框 7"/>
            <p:cNvSpPr txBox="1"/>
            <p:nvPr/>
          </p:nvSpPr>
          <p:spPr>
            <a:xfrm>
              <a:off x="3755070" y="5323716"/>
              <a:ext cx="996950" cy="5794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solidFill>
                    <a:srgbClr val="0000CC"/>
                  </a:solidFill>
                  <a:latin typeface="Arial" panose="020B0604020202020204" pitchFamily="34" charset="0"/>
                  <a:ea typeface="仿宋_GB2312" pitchFamily="49" charset="-122"/>
                </a:rPr>
                <a:t>网胃</a:t>
              </a:r>
              <a:endPara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仿宋_GB2312" pitchFamily="49" charset="-122"/>
              </a:endParaRPr>
            </a:p>
          </p:txBody>
        </p:sp>
        <p:sp>
          <p:nvSpPr>
            <p:cNvPr id="3083" name="文本框 8"/>
            <p:cNvSpPr txBox="1"/>
            <p:nvPr/>
          </p:nvSpPr>
          <p:spPr>
            <a:xfrm>
              <a:off x="2991218" y="3497538"/>
              <a:ext cx="996950" cy="5794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solidFill>
                    <a:srgbClr val="0000CC"/>
                  </a:solidFill>
                  <a:latin typeface="Arial" panose="020B0604020202020204" pitchFamily="34" charset="0"/>
                  <a:ea typeface="仿宋_GB2312" pitchFamily="49" charset="-122"/>
                </a:rPr>
                <a:t>瓣胃</a:t>
              </a:r>
              <a:endPara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仿宋_GB2312" pitchFamily="49" charset="-122"/>
              </a:endParaRPr>
            </a:p>
          </p:txBody>
        </p:sp>
        <p:sp>
          <p:nvSpPr>
            <p:cNvPr id="3084" name="文本框 9"/>
            <p:cNvSpPr txBox="1"/>
            <p:nvPr/>
          </p:nvSpPr>
          <p:spPr>
            <a:xfrm>
              <a:off x="1691680" y="4221088"/>
              <a:ext cx="996950" cy="5794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solidFill>
                    <a:srgbClr val="0000CC"/>
                  </a:solidFill>
                  <a:latin typeface="Arial" panose="020B0604020202020204" pitchFamily="34" charset="0"/>
                  <a:ea typeface="仿宋_GB2312" pitchFamily="49" charset="-122"/>
                </a:rPr>
                <a:t>皱胃</a:t>
              </a:r>
              <a:endPara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仿宋_GB2312" pitchFamily="49" charset="-122"/>
              </a:endParaRPr>
            </a:p>
          </p:txBody>
        </p:sp>
      </p:grpSp>
      <p:sp>
        <p:nvSpPr>
          <p:cNvPr id="4112" name="Text Box 16"/>
          <p:cNvSpPr txBox="1"/>
          <p:nvPr/>
        </p:nvSpPr>
        <p:spPr>
          <a:xfrm>
            <a:off x="7380288" y="549275"/>
            <a:ext cx="7969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000099"/>
                </a:solidFill>
                <a:latin typeface="Arial" panose="020B0604020202020204" pitchFamily="34" charset="0"/>
                <a:ea typeface="仿宋_GB2312" pitchFamily="49" charset="-122"/>
              </a:rPr>
              <a:t>zhù</a:t>
            </a:r>
            <a:endParaRPr lang="en-US" altLang="zh-CN" sz="2800" b="1" dirty="0">
              <a:solidFill>
                <a:srgbClr val="000099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2" grpId="0"/>
      <p:bldP spid="41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9"/>
          <p:cNvSpPr txBox="1"/>
          <p:nvPr/>
        </p:nvSpPr>
        <p:spPr>
          <a:xfrm>
            <a:off x="2484438" y="2492375"/>
            <a:ext cx="3455987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蟋 蟀</a:t>
            </a:r>
            <a:endParaRPr lang="zh-CN" altLang="en-US" sz="96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4098" name="图片 12" descr="card103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1863" y="2133600"/>
            <a:ext cx="1757362" cy="23034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099" name="组合 6"/>
          <p:cNvGrpSpPr/>
          <p:nvPr/>
        </p:nvGrpSpPr>
        <p:grpSpPr>
          <a:xfrm>
            <a:off x="179388" y="115888"/>
            <a:ext cx="3776662" cy="641350"/>
            <a:chOff x="251519" y="190381"/>
            <a:chExt cx="3776904" cy="639994"/>
          </a:xfrm>
        </p:grpSpPr>
        <p:sp>
          <p:nvSpPr>
            <p:cNvPr id="4100" name="文本框 6"/>
            <p:cNvSpPr txBox="1"/>
            <p:nvPr/>
          </p:nvSpPr>
          <p:spPr>
            <a:xfrm>
              <a:off x="632543" y="190381"/>
              <a:ext cx="3395880" cy="6399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600" b="1" dirty="0">
                  <a:solidFill>
                    <a:srgbClr val="CC0000"/>
                  </a:solidFill>
                  <a:latin typeface="Arial" panose="020B0604020202020204" pitchFamily="34" charset="0"/>
                  <a:ea typeface="楷体_GB2312" pitchFamily="49" charset="-122"/>
                </a:rPr>
                <a:t>在牛肚子里旅行</a:t>
              </a:r>
              <a:endPara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410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1519" y="246774"/>
              <a:ext cx="429543" cy="48144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102" name="TextBox 6"/>
          <p:cNvSpPr txBox="1"/>
          <p:nvPr/>
        </p:nvSpPr>
        <p:spPr>
          <a:xfrm>
            <a:off x="3500438" y="5072063"/>
            <a:ext cx="4519612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仿宋_GB2312" pitchFamily="49" charset="-122"/>
              </a:rPr>
              <a:t>小周</a:t>
            </a:r>
            <a:r>
              <a:rPr lang="en-US" altLang="zh-CN" dirty="0">
                <a:latin typeface="Arial" panose="020B0604020202020204" pitchFamily="34" charset="0"/>
                <a:ea typeface="仿宋_GB2312" pitchFamily="49" charset="-122"/>
              </a:rPr>
              <a:t>:</a:t>
            </a:r>
            <a:r>
              <a:rPr lang="zh-CN" altLang="en-US" dirty="0">
                <a:latin typeface="Arial" panose="020B0604020202020204" pitchFamily="34" charset="0"/>
                <a:ea typeface="仿宋_GB2312" pitchFamily="49" charset="-122"/>
              </a:rPr>
              <a:t>最好加</a:t>
            </a:r>
            <a:r>
              <a:rPr lang="en-US" altLang="zh-CN" dirty="0">
                <a:latin typeface="Arial" panose="020B0604020202020204" pitchFamily="34" charset="0"/>
                <a:ea typeface="仿宋_GB2312" pitchFamily="49" charset="-122"/>
              </a:rPr>
              <a:t>”</a:t>
            </a:r>
            <a:r>
              <a:rPr lang="zh-CN" altLang="en-US" dirty="0">
                <a:latin typeface="Arial" panose="020B0604020202020204" pitchFamily="34" charset="0"/>
                <a:ea typeface="仿宋_GB2312" pitchFamily="49" charset="-122"/>
              </a:rPr>
              <a:t>蟀</a:t>
            </a:r>
            <a:r>
              <a:rPr lang="en-US" altLang="zh-CN" dirty="0">
                <a:latin typeface="Arial" panose="020B0604020202020204" pitchFamily="34" charset="0"/>
                <a:ea typeface="仿宋_GB2312" pitchFamily="49" charset="-122"/>
              </a:rPr>
              <a:t>”</a:t>
            </a:r>
            <a:r>
              <a:rPr lang="zh-CN" altLang="en-US" dirty="0">
                <a:latin typeface="Arial" panose="020B0604020202020204" pitchFamily="34" charset="0"/>
                <a:ea typeface="仿宋_GB2312" pitchFamily="49" charset="-122"/>
              </a:rPr>
              <a:t>的笔顺指导媒体</a:t>
            </a:r>
            <a:r>
              <a:rPr lang="en-US" altLang="zh-CN" dirty="0">
                <a:latin typeface="Arial" panose="020B0604020202020204" pitchFamily="34" charset="0"/>
                <a:ea typeface="仿宋_GB2312" pitchFamily="49" charset="-122"/>
              </a:rPr>
              <a:t>,</a:t>
            </a:r>
            <a:r>
              <a:rPr lang="zh-CN" altLang="en-US" dirty="0">
                <a:latin typeface="Arial" panose="020B0604020202020204" pitchFamily="34" charset="0"/>
                <a:ea typeface="仿宋_GB2312" pitchFamily="49" charset="-122"/>
              </a:rPr>
              <a:t>看是否有</a:t>
            </a:r>
            <a:r>
              <a:rPr lang="en-US" altLang="zh-CN" dirty="0">
                <a:latin typeface="Arial" panose="020B0604020202020204" pitchFamily="34" charset="0"/>
                <a:ea typeface="仿宋_GB2312" pitchFamily="49" charset="-122"/>
              </a:rPr>
              <a:t>?</a:t>
            </a:r>
            <a:endParaRPr lang="zh-CN" altLang="en-US" dirty="0"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4"/>
          <p:cNvSpPr/>
          <p:nvPr/>
        </p:nvSpPr>
        <p:spPr>
          <a:xfrm>
            <a:off x="282575" y="963613"/>
            <a:ext cx="8537575" cy="25542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marL="342900" indent="-342900">
              <a:buAutoNum type="arabicPlain"/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默读课文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1——7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小节，注意读准字音，读通句子。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pPr marL="342900" indent="-342900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pPr marL="342900" indent="-342900"/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pPr marL="342900" indent="-342900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 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思考：红头怎么会去牛肚子里旅行的呢？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122" name="组合 4"/>
          <p:cNvGrpSpPr/>
          <p:nvPr/>
        </p:nvGrpSpPr>
        <p:grpSpPr>
          <a:xfrm>
            <a:off x="179388" y="115888"/>
            <a:ext cx="3776662" cy="641350"/>
            <a:chOff x="251519" y="190381"/>
            <a:chExt cx="3776904" cy="639994"/>
          </a:xfrm>
        </p:grpSpPr>
        <p:sp>
          <p:nvSpPr>
            <p:cNvPr id="5123" name="文本框 6"/>
            <p:cNvSpPr txBox="1"/>
            <p:nvPr/>
          </p:nvSpPr>
          <p:spPr>
            <a:xfrm>
              <a:off x="632543" y="190381"/>
              <a:ext cx="3395880" cy="6399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600" b="1" dirty="0">
                  <a:solidFill>
                    <a:srgbClr val="CC0000"/>
                  </a:solidFill>
                  <a:latin typeface="Arial" panose="020B0604020202020204" pitchFamily="34" charset="0"/>
                  <a:ea typeface="楷体_GB2312" pitchFamily="49" charset="-122"/>
                </a:rPr>
                <a:t>在牛肚子里旅行</a:t>
              </a:r>
              <a:endPara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5124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1519" y="246774"/>
              <a:ext cx="429543" cy="48144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TextBox 1"/>
          <p:cNvSpPr txBox="1"/>
          <p:nvPr/>
        </p:nvSpPr>
        <p:spPr>
          <a:xfrm>
            <a:off x="560388" y="3644900"/>
            <a:ext cx="8461375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indent="-342900"/>
            <a:r>
              <a:rPr lang="zh-CN" altLang="en-US" sz="32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b="1" dirty="0">
                <a:solidFill>
                  <a:srgbClr val="3333CC"/>
                </a:solidFill>
                <a:latin typeface="华文楷体" pitchFamily="2" charset="-122"/>
                <a:ea typeface="华文楷体" pitchFamily="2" charset="-122"/>
              </a:rPr>
              <a:t>红头和草一起被</a:t>
            </a:r>
            <a:r>
              <a:rPr lang="en-US" altLang="zh-CN" sz="3200" b="1" dirty="0">
                <a:solidFill>
                  <a:srgbClr val="3333CC"/>
                </a:solidFill>
                <a:latin typeface="华文楷体" pitchFamily="2" charset="-122"/>
                <a:ea typeface="华文楷体" pitchFamily="2" charset="-122"/>
              </a:rPr>
              <a:t>_____</a:t>
            </a:r>
            <a:r>
              <a:rPr lang="zh-CN" altLang="en-US" sz="3200" b="1" dirty="0">
                <a:solidFill>
                  <a:srgbClr val="3333CC"/>
                </a:solidFill>
                <a:latin typeface="华文楷体" pitchFamily="2" charset="-122"/>
                <a:ea typeface="华文楷体" pitchFamily="2" charset="-122"/>
              </a:rPr>
              <a:t>，所以它开始了</a:t>
            </a:r>
            <a:endParaRPr lang="zh-CN" altLang="en-US" sz="3200" b="1" dirty="0">
              <a:solidFill>
                <a:srgbClr val="3333CC"/>
              </a:solidFill>
              <a:latin typeface="华文楷体" pitchFamily="2" charset="-122"/>
              <a:ea typeface="华文楷体" pitchFamily="2" charset="-122"/>
            </a:endParaRPr>
          </a:p>
          <a:p>
            <a:pPr marL="342900" indent="-342900"/>
            <a:r>
              <a:rPr lang="zh-CN" altLang="en-US" sz="3200" b="1" dirty="0">
                <a:solidFill>
                  <a:srgbClr val="3333CC"/>
                </a:solidFill>
                <a:latin typeface="华文楷体" pitchFamily="2" charset="-122"/>
                <a:ea typeface="华文楷体" pitchFamily="2" charset="-122"/>
              </a:rPr>
              <a:t>在牛肚子里的旅行</a:t>
            </a:r>
            <a:r>
              <a:rPr lang="zh-CN" altLang="en-US" b="1" dirty="0">
                <a:solidFill>
                  <a:srgbClr val="3333CC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1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6146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r>
              <a:rPr lang="en-US" altLang="zh-CN" sz="3600" b="1" dirty="0"/>
              <a:t>1  </a:t>
            </a:r>
            <a:r>
              <a:rPr lang="zh-CN" altLang="en-US" sz="3600" b="1" dirty="0"/>
              <a:t>轻声朗读课文</a:t>
            </a:r>
            <a:r>
              <a:rPr lang="en-US" altLang="zh-CN" sz="3600" b="1" dirty="0"/>
              <a:t>8-18</a:t>
            </a:r>
            <a:r>
              <a:rPr lang="zh-CN" altLang="en-US" sz="3600" b="1" dirty="0"/>
              <a:t>小节，用直线画出红头的语言。</a:t>
            </a:r>
            <a:endParaRPr lang="en-US" altLang="zh-CN" sz="3600" b="1" dirty="0"/>
          </a:p>
          <a:p>
            <a:endParaRPr lang="zh-CN" altLang="en-US" sz="3600" b="1" dirty="0"/>
          </a:p>
          <a:p>
            <a:r>
              <a:rPr lang="en-US" altLang="zh-CN" sz="3600" b="1" dirty="0"/>
              <a:t>2  </a:t>
            </a:r>
            <a:r>
              <a:rPr lang="zh-CN" altLang="en-US" sz="3600" b="1" dirty="0"/>
              <a:t>找出红头在牛肚子里的旅行路线。</a:t>
            </a:r>
            <a:endParaRPr lang="en-US" altLang="zh-CN" sz="3600" b="1" dirty="0"/>
          </a:p>
        </p:txBody>
      </p:sp>
      <p:grpSp>
        <p:nvGrpSpPr>
          <p:cNvPr id="6147" name="组合 4"/>
          <p:cNvGrpSpPr/>
          <p:nvPr/>
        </p:nvGrpSpPr>
        <p:grpSpPr>
          <a:xfrm>
            <a:off x="179388" y="115888"/>
            <a:ext cx="3776662" cy="641350"/>
            <a:chOff x="251519" y="190381"/>
            <a:chExt cx="3776904" cy="639994"/>
          </a:xfrm>
        </p:grpSpPr>
        <p:sp>
          <p:nvSpPr>
            <p:cNvPr id="6148" name="文本框 6"/>
            <p:cNvSpPr txBox="1"/>
            <p:nvPr/>
          </p:nvSpPr>
          <p:spPr>
            <a:xfrm>
              <a:off x="632543" y="190381"/>
              <a:ext cx="3395880" cy="6399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600" b="1" dirty="0">
                  <a:solidFill>
                    <a:srgbClr val="CC0000"/>
                  </a:solidFill>
                  <a:latin typeface="Arial" panose="020B0604020202020204" pitchFamily="34" charset="0"/>
                  <a:ea typeface="楷体_GB2312" pitchFamily="49" charset="-122"/>
                </a:rPr>
                <a:t>在牛肚子里旅行</a:t>
              </a:r>
              <a:endPara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6149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1519" y="246774"/>
              <a:ext cx="429543" cy="48144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3"/>
          <p:cNvSpPr/>
          <p:nvPr/>
        </p:nvSpPr>
        <p:spPr>
          <a:xfrm>
            <a:off x="971550" y="1130300"/>
            <a:ext cx="7416800" cy="1311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4000" b="1" dirty="0">
                <a:latin typeface="Arial" panose="020B0604020202020204" pitchFamily="34" charset="0"/>
                <a:ea typeface="仿宋_GB2312" pitchFamily="49" charset="-122"/>
              </a:rPr>
              <a:t>   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从第一个胃走到第二个胃，又从第二个胃来到了牛嘴里。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179388" y="115888"/>
            <a:ext cx="3776662" cy="641350"/>
            <a:chOff x="251519" y="190381"/>
            <a:chExt cx="3776904" cy="639994"/>
          </a:xfrm>
        </p:grpSpPr>
        <p:sp>
          <p:nvSpPr>
            <p:cNvPr id="7171" name="文本框 6"/>
            <p:cNvSpPr txBox="1"/>
            <p:nvPr/>
          </p:nvSpPr>
          <p:spPr>
            <a:xfrm>
              <a:off x="632543" y="190381"/>
              <a:ext cx="3395880" cy="6399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600" b="1" dirty="0">
                  <a:solidFill>
                    <a:srgbClr val="CC0000"/>
                  </a:solidFill>
                  <a:latin typeface="Arial" panose="020B0604020202020204" pitchFamily="34" charset="0"/>
                  <a:ea typeface="楷体_GB2312" pitchFamily="49" charset="-122"/>
                </a:rPr>
                <a:t>在牛肚子里旅行</a:t>
              </a:r>
              <a:endPara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7172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1519" y="246774"/>
              <a:ext cx="429543" cy="48144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4"/>
          <p:cNvGrpSpPr/>
          <p:nvPr/>
        </p:nvGrpSpPr>
        <p:grpSpPr>
          <a:xfrm>
            <a:off x="755650" y="2420938"/>
            <a:ext cx="7632700" cy="2881312"/>
            <a:chOff x="1337221" y="2340260"/>
            <a:chExt cx="6264696" cy="4041068"/>
          </a:xfrm>
        </p:grpSpPr>
        <p:pic>
          <p:nvPicPr>
            <p:cNvPr id="7174" name="图片 3" descr="BRL0024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37221" y="2340260"/>
              <a:ext cx="6264696" cy="40410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文本框 6"/>
            <p:cNvSpPr txBox="1"/>
            <p:nvPr/>
          </p:nvSpPr>
          <p:spPr>
            <a:xfrm>
              <a:off x="6438362" y="4219412"/>
              <a:ext cx="818267" cy="8126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solidFill>
                    <a:srgbClr val="0000CC"/>
                  </a:solidFill>
                  <a:latin typeface="Arial" panose="020B0604020202020204" pitchFamily="34" charset="0"/>
                  <a:ea typeface="仿宋_GB2312" pitchFamily="49" charset="-122"/>
                </a:rPr>
                <a:t>瘤胃</a:t>
              </a:r>
              <a:endPara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仿宋_GB2312" pitchFamily="49" charset="-122"/>
              </a:endParaRPr>
            </a:p>
          </p:txBody>
        </p:sp>
        <p:sp>
          <p:nvSpPr>
            <p:cNvPr id="7176" name="文本框 7"/>
            <p:cNvSpPr txBox="1"/>
            <p:nvPr/>
          </p:nvSpPr>
          <p:spPr>
            <a:xfrm>
              <a:off x="3756843" y="5325975"/>
              <a:ext cx="818267" cy="8126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solidFill>
                    <a:srgbClr val="0000CC"/>
                  </a:solidFill>
                  <a:latin typeface="Arial" panose="020B0604020202020204" pitchFamily="34" charset="0"/>
                  <a:ea typeface="仿宋_GB2312" pitchFamily="49" charset="-122"/>
                </a:rPr>
                <a:t>网胃</a:t>
              </a:r>
              <a:endPara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仿宋_GB2312" pitchFamily="49" charset="-122"/>
              </a:endParaRPr>
            </a:p>
          </p:txBody>
        </p:sp>
        <p:sp>
          <p:nvSpPr>
            <p:cNvPr id="7177" name="文本框 8"/>
            <p:cNvSpPr txBox="1"/>
            <p:nvPr/>
          </p:nvSpPr>
          <p:spPr>
            <a:xfrm>
              <a:off x="2991997" y="3498032"/>
              <a:ext cx="818267" cy="8126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solidFill>
                    <a:srgbClr val="0000CC"/>
                  </a:solidFill>
                  <a:latin typeface="Arial" panose="020B0604020202020204" pitchFamily="34" charset="0"/>
                  <a:ea typeface="仿宋_GB2312" pitchFamily="49" charset="-122"/>
                </a:rPr>
                <a:t>瓣胃</a:t>
              </a:r>
              <a:endPara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仿宋_GB2312" pitchFamily="49" charset="-122"/>
              </a:endParaRPr>
            </a:p>
          </p:txBody>
        </p:sp>
        <p:sp>
          <p:nvSpPr>
            <p:cNvPr id="7178" name="文本框 9"/>
            <p:cNvSpPr txBox="1"/>
            <p:nvPr/>
          </p:nvSpPr>
          <p:spPr>
            <a:xfrm>
              <a:off x="1691630" y="4219412"/>
              <a:ext cx="818267" cy="8126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solidFill>
                    <a:srgbClr val="0000CC"/>
                  </a:solidFill>
                  <a:latin typeface="Arial" panose="020B0604020202020204" pitchFamily="34" charset="0"/>
                  <a:ea typeface="仿宋_GB2312" pitchFamily="49" charset="-122"/>
                </a:rPr>
                <a:t>皱胃</a:t>
              </a:r>
              <a:endPara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仿宋_GB2312" pitchFamily="49" charset="-122"/>
              </a:endParaRPr>
            </a:p>
          </p:txBody>
        </p:sp>
      </p:grpSp>
      <p:sp>
        <p:nvSpPr>
          <p:cNvPr id="8197" name="艺术字 6"/>
          <p:cNvSpPr>
            <a:spLocks noTextEdit="1"/>
          </p:cNvSpPr>
          <p:nvPr/>
        </p:nvSpPr>
        <p:spPr>
          <a:xfrm>
            <a:off x="250825" y="2420938"/>
            <a:ext cx="1296988" cy="10080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反刍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82" name="Text Box 14"/>
          <p:cNvSpPr txBox="1"/>
          <p:nvPr/>
        </p:nvSpPr>
        <p:spPr>
          <a:xfrm>
            <a:off x="1763713" y="5516563"/>
            <a:ext cx="593883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先</a:t>
            </a:r>
            <a:r>
              <a:rPr lang="en-US" altLang="zh-CN" b="1" dirty="0">
                <a:latin typeface="Arial" panose="020B0604020202020204" pitchFamily="34" charset="0"/>
                <a:ea typeface="仿宋_GB2312" pitchFamily="49" charset="-122"/>
              </a:rPr>
              <a:t>… …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接着</a:t>
            </a:r>
            <a:r>
              <a:rPr lang="en-US" altLang="zh-CN" b="1" dirty="0">
                <a:latin typeface="Arial" panose="020B0604020202020204" pitchFamily="34" charset="0"/>
                <a:ea typeface="仿宋_GB2312" pitchFamily="49" charset="-122"/>
              </a:rPr>
              <a:t>… …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然后</a:t>
            </a:r>
            <a:r>
              <a:rPr lang="en-US" altLang="zh-CN" b="1" dirty="0">
                <a:latin typeface="Arial" panose="020B0604020202020204" pitchFamily="34" charset="0"/>
                <a:ea typeface="仿宋_GB2312" pitchFamily="49" charset="-122"/>
              </a:rPr>
              <a:t>… …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最后</a:t>
            </a:r>
            <a:r>
              <a:rPr lang="en-US" altLang="zh-CN" b="1" dirty="0">
                <a:latin typeface="Arial" panose="020B0604020202020204" pitchFamily="34" charset="0"/>
                <a:ea typeface="仿宋_GB2312" pitchFamily="49" charset="-122"/>
              </a:rPr>
              <a:t>… …</a:t>
            </a:r>
            <a:endParaRPr lang="zh-CN" altLang="en-US" b="1" dirty="0"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矩形 4">
            <a:hlinkClick r:id="rId1" action="ppaction://hlinksldjump"/>
          </p:cNvPr>
          <p:cNvSpPr/>
          <p:nvPr/>
        </p:nvSpPr>
        <p:spPr>
          <a:xfrm>
            <a:off x="468313" y="1484313"/>
            <a:ext cx="8207375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  <a:ea typeface="楷体_GB2312" pitchFamily="49" charset="-122"/>
              </a:rPr>
              <a:t>    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我被牛吃了</a:t>
            </a:r>
            <a:r>
              <a:rPr lang="en-US" altLang="zh-CN" sz="3600" b="1" dirty="0"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正在它的嘴里</a:t>
            </a:r>
            <a:r>
              <a:rPr lang="en-US" altLang="zh-CN" sz="3600" b="1" dirty="0"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救命啊，救命啊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!</a:t>
            </a:r>
            <a:r>
              <a:rPr lang="en-US" altLang="zh-CN" sz="36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8194" name="组合 6"/>
          <p:cNvGrpSpPr/>
          <p:nvPr/>
        </p:nvGrpSpPr>
        <p:grpSpPr>
          <a:xfrm>
            <a:off x="179388" y="115888"/>
            <a:ext cx="3776662" cy="641350"/>
            <a:chOff x="251519" y="190381"/>
            <a:chExt cx="3776904" cy="639994"/>
          </a:xfrm>
        </p:grpSpPr>
        <p:sp>
          <p:nvSpPr>
            <p:cNvPr id="8195" name="文本框 6"/>
            <p:cNvSpPr txBox="1"/>
            <p:nvPr/>
          </p:nvSpPr>
          <p:spPr>
            <a:xfrm>
              <a:off x="632543" y="190381"/>
              <a:ext cx="3395880" cy="6399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600" b="1" dirty="0">
                  <a:solidFill>
                    <a:srgbClr val="CC0000"/>
                  </a:solidFill>
                  <a:latin typeface="Arial" panose="020B0604020202020204" pitchFamily="34" charset="0"/>
                  <a:ea typeface="楷体_GB2312" pitchFamily="49" charset="-122"/>
                </a:rPr>
                <a:t>在牛肚子里旅行</a:t>
              </a:r>
              <a:endPara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8196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1519" y="246774"/>
              <a:ext cx="429543" cy="48144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197" name="文本框 11">
            <a:hlinkClick r:id="rId3" action="ppaction://hlinksldjump"/>
          </p:cNvPr>
          <p:cNvSpPr txBox="1"/>
          <p:nvPr/>
        </p:nvSpPr>
        <p:spPr>
          <a:xfrm>
            <a:off x="468313" y="2708275"/>
            <a:ext cx="9650412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CC3300"/>
                </a:solidFill>
                <a:latin typeface="宋体" panose="02010600030101010101" pitchFamily="2" charset="-122"/>
                <a:ea typeface="楷体_GB2312" pitchFamily="49" charset="-122"/>
              </a:rPr>
              <a:t>  </a:t>
            </a:r>
            <a:r>
              <a:rPr lang="en-US" altLang="zh-CN" sz="3200" b="1" dirty="0"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那我马上就会死掉了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!</a:t>
            </a:r>
            <a:r>
              <a:rPr lang="en-US" altLang="zh-CN" sz="3200" b="1" dirty="0"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红头大哭起来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它和草已经一起进了牛的肚子。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198" name="文本框 12">
            <a:hlinkClick r:id="rId4" action="ppaction://hlinksldjump"/>
          </p:cNvPr>
          <p:cNvSpPr txBox="1"/>
          <p:nvPr/>
        </p:nvSpPr>
        <p:spPr>
          <a:xfrm>
            <a:off x="323850" y="3860800"/>
            <a:ext cx="8496300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3333CC"/>
                </a:solidFill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“可是，你说这些对我有什么用呢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？</a:t>
            </a:r>
            <a:r>
              <a:rPr lang="zh-CN" altLang="en-US" sz="3200" b="1" dirty="0">
                <a:latin typeface="宋体" panose="02010600030101010101" pitchFamily="2" charset="-122"/>
                <a:ea typeface="楷体_GB2312" pitchFamily="49" charset="-122"/>
              </a:rPr>
              <a:t>”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红头悲哀地说。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9" name="文本框 14">
            <a:hlinkClick r:id="rId5" action="ppaction://hlinksldjump"/>
          </p:cNvPr>
          <p:cNvSpPr txBox="1"/>
          <p:nvPr/>
        </p:nvSpPr>
        <p:spPr>
          <a:xfrm>
            <a:off x="250825" y="5084763"/>
            <a:ext cx="8893175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   </a:t>
            </a:r>
            <a:r>
              <a:rPr lang="en-US" altLang="zh-CN" sz="3200" b="1" dirty="0"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谢谢你！</a:t>
            </a:r>
            <a:r>
              <a:rPr lang="zh-CN" altLang="en-US" sz="3200" b="1" dirty="0"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红头的声音几乎听不见了。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它咬着牙不让自己失去知觉。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0" name="Text Box 13"/>
          <p:cNvSpPr txBox="1"/>
          <p:nvPr/>
        </p:nvSpPr>
        <p:spPr>
          <a:xfrm>
            <a:off x="950913" y="9144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8201" name="Rectangle 14">
            <a:hlinkClick r:id="rId6" action="ppaction://hlinksldjump"/>
          </p:cNvPr>
          <p:cNvSpPr/>
          <p:nvPr/>
        </p:nvSpPr>
        <p:spPr>
          <a:xfrm>
            <a:off x="684213" y="765175"/>
            <a:ext cx="8185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救命啊！救命啊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!”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红头拼命叫起来。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2" name="AutoShape 15">
            <a:hlinkClick r:id="rId7" action="ppaction://hlinksldjump"/>
          </p:cNvPr>
          <p:cNvSpPr/>
          <p:nvPr/>
        </p:nvSpPr>
        <p:spPr>
          <a:xfrm>
            <a:off x="8316913" y="6381750"/>
            <a:ext cx="358775" cy="360363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9218" name="矩形 3"/>
          <p:cNvSpPr/>
          <p:nvPr/>
        </p:nvSpPr>
        <p:spPr>
          <a:xfrm>
            <a:off x="323850" y="2205038"/>
            <a:ext cx="8208963" cy="18716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en-US" altLang="zh-CN" sz="4800" b="1" dirty="0">
                <a:latin typeface="Arial" panose="020B0604020202020204" pitchFamily="34" charset="0"/>
                <a:ea typeface="楷体_GB2312" pitchFamily="49" charset="-122"/>
              </a:rPr>
              <a:t>      “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救命啊！救命啊</a:t>
            </a:r>
            <a:r>
              <a:rPr lang="en-US" altLang="zh-CN" sz="4800" b="1" dirty="0">
                <a:latin typeface="楷体_GB2312" pitchFamily="49" charset="-122"/>
                <a:ea typeface="楷体_GB2312" pitchFamily="49" charset="-122"/>
              </a:rPr>
              <a:t>!</a:t>
            </a:r>
            <a:r>
              <a:rPr lang="en-US" altLang="zh-CN" sz="48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红头拼命叫起来。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48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endParaRPr lang="en-US" altLang="zh-CN" sz="48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AutoShape 7">
            <a:hlinkClick r:id="rId1" action="ppaction://hlinksldjump"/>
          </p:cNvPr>
          <p:cNvSpPr/>
          <p:nvPr/>
        </p:nvSpPr>
        <p:spPr>
          <a:xfrm>
            <a:off x="8243888" y="6237288"/>
            <a:ext cx="360362" cy="287337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圆角矩形标注 8"/>
          <p:cNvSpPr/>
          <p:nvPr/>
        </p:nvSpPr>
        <p:spPr bwMode="auto">
          <a:xfrm>
            <a:off x="2287588" y="4941888"/>
            <a:ext cx="2251075" cy="904875"/>
          </a:xfrm>
          <a:prstGeom prst="wedgeRoundRectCallout">
            <a:avLst>
              <a:gd name="adj1" fmla="val 46606"/>
              <a:gd name="adj2" fmla="val 34298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蟋 蟀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3079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45808" b="64207"/>
          <a:stretch>
            <a:fillRect/>
          </a:stretch>
        </p:blipFill>
        <p:spPr>
          <a:xfrm rot="-563864">
            <a:off x="1135063" y="4241800"/>
            <a:ext cx="2065337" cy="103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TextBox 2"/>
          <p:cNvPicPr/>
          <p:nvPr/>
        </p:nvPicPr>
        <p:blipFill>
          <a:blip r:embed="rId2"/>
          <a:stretch>
            <a:fillRect/>
          </a:stretch>
        </p:blipFill>
        <p:spPr>
          <a:xfrm>
            <a:off x="-468312" y="2293938"/>
            <a:ext cx="9144000" cy="2116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 bwMode="auto">
          <a:xfrm>
            <a:off x="4503437" y="2708919"/>
            <a:ext cx="2012779" cy="97589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reflection blurRad="6350" stA="50000" endA="300" endPos="55500" dist="101600" dir="5400000" sy="-100000" algn="bl" rotWithShape="0"/>
          </a:effectLst>
        </p:spPr>
        <p:txBody>
          <a:bodyPr wrap="none" numCol="1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dirty="0">
                <a:ln w="9000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228600">
                    <a:srgbClr val="000000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旅行</a:t>
            </a:r>
            <a:endParaRPr kumimoji="0" lang="zh-CN" altLang="en-US" sz="5400" b="1" i="0" u="none" strike="noStrike" kern="1200" cap="all" spc="0" normalizeH="0" baseline="0" noProof="0" dirty="0">
              <a:ln w="9000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228600">
                  <a:srgbClr val="000000">
                    <a:satMod val="175000"/>
                    <a:alpha val="40000"/>
                  </a:srgbClr>
                </a:glow>
                <a:reflection blurRad="12700" stA="28000" endPos="45000" dist="1000" dir="5400000" sy="-100000" algn="bl" rotWithShape="0"/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251521" y="2973096"/>
            <a:ext cx="4104456" cy="711721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reflection blurRad="6350" stA="50000" endA="300" endPos="55500" dist="101600" dir="5400000" sy="-100000" algn="bl" rotWithShape="0"/>
          </a:effectLst>
        </p:spPr>
        <p:txBody>
          <a:bodyPr wrap="none" numCol="1">
            <a:prstTxWarp prst="textPlain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all" spc="0" normalizeH="0" baseline="0" noProof="0" dirty="0">
                <a:ln w="9000" cmpd="sng">
                  <a:solidFill>
                    <a:srgbClr val="0000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rgbClr val="000000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uLnTx/>
                <a:uFillTx/>
                <a:latin typeface="华文隶书" pitchFamily="2" charset="-122"/>
                <a:ea typeface="华文隶书" pitchFamily="2" charset="-122"/>
                <a:cs typeface="+mn-cs"/>
                <a:sym typeface="+mn-ea"/>
              </a:rPr>
              <a:t>在牛肚子里</a:t>
            </a:r>
            <a:endParaRPr kumimoji="0" lang="zh-CN" altLang="en-US" sz="2800" b="1" i="0" u="none" strike="noStrike" kern="1200" cap="all" spc="0" normalizeH="0" baseline="0" noProof="0" dirty="0">
              <a:ln w="9000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228600">
                  <a:srgbClr val="000000">
                    <a:satMod val="175000"/>
                    <a:alpha val="40000"/>
                  </a:srgbClr>
                </a:glow>
                <a:reflection blurRad="12700" stA="28000" endPos="45000" dist="1000" dir="5400000" sy="-100000" algn="bl" rotWithShape="0"/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906" t="28754" b="35625"/>
          <a:stretch>
            <a:fillRect/>
          </a:stretch>
        </p:blipFill>
        <p:spPr>
          <a:xfrm>
            <a:off x="2954338" y="3675063"/>
            <a:ext cx="1766887" cy="849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10242" name="矩形 4"/>
          <p:cNvSpPr/>
          <p:nvPr/>
        </p:nvSpPr>
        <p:spPr>
          <a:xfrm>
            <a:off x="468313" y="1484313"/>
            <a:ext cx="8207375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800" b="1" dirty="0">
                <a:latin typeface="Arial" panose="020B0604020202020204" pitchFamily="34" charset="0"/>
                <a:ea typeface="楷体_GB2312" pitchFamily="49" charset="-122"/>
              </a:rPr>
              <a:t>    “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我被牛吃了</a:t>
            </a:r>
            <a:r>
              <a:rPr lang="en-US" altLang="zh-CN" sz="4800" b="1" dirty="0"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正在它的嘴里</a:t>
            </a:r>
            <a:r>
              <a:rPr lang="en-US" altLang="zh-CN" sz="4800" b="1" dirty="0"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救命啊，救命啊</a:t>
            </a:r>
            <a:r>
              <a:rPr lang="en-US" altLang="zh-CN" sz="4800" b="1" dirty="0">
                <a:latin typeface="楷体_GB2312" pitchFamily="49" charset="-122"/>
                <a:ea typeface="楷体_GB2312" pitchFamily="49" charset="-122"/>
              </a:rPr>
              <a:t>!</a:t>
            </a:r>
            <a:r>
              <a:rPr lang="en-US" altLang="zh-CN" sz="48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en-US" altLang="zh-CN" sz="4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3" name="AutoShape 5">
            <a:hlinkClick r:id="rId1" action="ppaction://hlinksldjump"/>
          </p:cNvPr>
          <p:cNvSpPr/>
          <p:nvPr/>
        </p:nvSpPr>
        <p:spPr>
          <a:xfrm>
            <a:off x="8243888" y="6237288"/>
            <a:ext cx="360362" cy="287337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11266" name="文本框 11"/>
          <p:cNvSpPr txBox="1"/>
          <p:nvPr/>
        </p:nvSpPr>
        <p:spPr>
          <a:xfrm>
            <a:off x="0" y="2708275"/>
            <a:ext cx="9650413" cy="22875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en-US" altLang="zh-CN" sz="4800" b="1" dirty="0">
                <a:solidFill>
                  <a:srgbClr val="CC3300"/>
                </a:solidFill>
                <a:latin typeface="宋体" panose="02010600030101010101" pitchFamily="2" charset="-122"/>
                <a:ea typeface="楷体_GB2312" pitchFamily="49" charset="-122"/>
              </a:rPr>
              <a:t>  </a:t>
            </a:r>
            <a:r>
              <a:rPr lang="en-US" altLang="zh-CN" sz="4800" b="1" dirty="0"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那我马上就会死掉了</a:t>
            </a:r>
            <a:r>
              <a:rPr lang="en-US" altLang="zh-CN" sz="4800" b="1" dirty="0">
                <a:latin typeface="楷体_GB2312" pitchFamily="49" charset="-122"/>
                <a:ea typeface="楷体_GB2312" pitchFamily="49" charset="-122"/>
              </a:rPr>
              <a:t>!</a:t>
            </a:r>
            <a:r>
              <a:rPr lang="en-US" altLang="zh-CN" sz="4800" b="1" dirty="0"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红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头大哭起来</a:t>
            </a: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。它和草已经一起进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了牛的肚子。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67" name="AutoShape 6">
            <a:hlinkClick r:id="rId1" action="ppaction://hlinksldjump"/>
          </p:cNvPr>
          <p:cNvSpPr/>
          <p:nvPr/>
        </p:nvSpPr>
        <p:spPr>
          <a:xfrm>
            <a:off x="8243888" y="6237288"/>
            <a:ext cx="360362" cy="287337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12290" name="文本框 12"/>
          <p:cNvSpPr txBox="1"/>
          <p:nvPr/>
        </p:nvSpPr>
        <p:spPr>
          <a:xfrm>
            <a:off x="179388" y="2349500"/>
            <a:ext cx="8496300" cy="22875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4800" b="1" dirty="0">
                <a:solidFill>
                  <a:srgbClr val="3333CC"/>
                </a:solidFill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“可是，你说这些对我有什么用呢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？</a:t>
            </a: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红头悲哀地说。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4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1" name="AutoShape 5">
            <a:hlinkClick r:id="rId1" action="ppaction://hlinksldjump"/>
          </p:cNvPr>
          <p:cNvSpPr/>
          <p:nvPr/>
        </p:nvSpPr>
        <p:spPr>
          <a:xfrm>
            <a:off x="8243888" y="6237288"/>
            <a:ext cx="360362" cy="287337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13314" name="文本框 14"/>
          <p:cNvSpPr txBox="1"/>
          <p:nvPr/>
        </p:nvSpPr>
        <p:spPr>
          <a:xfrm>
            <a:off x="250825" y="2349500"/>
            <a:ext cx="8893175" cy="22875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   </a:t>
            </a:r>
            <a:r>
              <a:rPr lang="en-US" altLang="zh-CN" sz="4800" b="1" dirty="0"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谢谢你！</a:t>
            </a: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红头的声音几乎听不见了。它咬着牙不让自己失去知觉。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5" name="AutoShape 5">
            <a:hlinkClick r:id="rId1" action="ppaction://hlinksldjump"/>
          </p:cNvPr>
          <p:cNvSpPr/>
          <p:nvPr/>
        </p:nvSpPr>
        <p:spPr>
          <a:xfrm>
            <a:off x="8243888" y="6237288"/>
            <a:ext cx="360362" cy="287337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矩形 3"/>
          <p:cNvSpPr>
            <a:spLocks noGrp="1"/>
          </p:cNvSpPr>
          <p:nvPr>
            <p:ph idx="1"/>
          </p:nvPr>
        </p:nvSpPr>
        <p:spPr>
          <a:xfrm>
            <a:off x="395288" y="1341438"/>
            <a:ext cx="8569325" cy="3167062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50000"/>
              </a:lnSpc>
              <a:buNone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要求：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、轻声朗读课文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11-20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节，用曲线划出青头说的话。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、边读边思考青头是一只怎样的蟋蟀？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None/>
            </a:pP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4338" name="组合 4"/>
          <p:cNvGrpSpPr/>
          <p:nvPr/>
        </p:nvGrpSpPr>
        <p:grpSpPr>
          <a:xfrm>
            <a:off x="179388" y="115888"/>
            <a:ext cx="3776662" cy="641350"/>
            <a:chOff x="251519" y="190381"/>
            <a:chExt cx="3776904" cy="639994"/>
          </a:xfrm>
        </p:grpSpPr>
        <p:sp>
          <p:nvSpPr>
            <p:cNvPr id="14339" name="文本框 6"/>
            <p:cNvSpPr txBox="1"/>
            <p:nvPr/>
          </p:nvSpPr>
          <p:spPr>
            <a:xfrm>
              <a:off x="632543" y="190381"/>
              <a:ext cx="3395880" cy="6399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600" b="1" dirty="0">
                  <a:solidFill>
                    <a:srgbClr val="CC0000"/>
                  </a:solidFill>
                  <a:latin typeface="Arial" panose="020B0604020202020204" pitchFamily="34" charset="0"/>
                  <a:ea typeface="楷体_GB2312" pitchFamily="49" charset="-122"/>
                </a:rPr>
                <a:t>在牛肚子里旅行</a:t>
              </a:r>
              <a:endPara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14340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1519" y="246774"/>
              <a:ext cx="429543" cy="48144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3"/>
          <p:cNvSpPr txBox="1"/>
          <p:nvPr/>
        </p:nvSpPr>
        <p:spPr>
          <a:xfrm>
            <a:off x="250825" y="2133600"/>
            <a:ext cx="8229600" cy="1800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青头又跳到牛身上，隔着牛肚皮和红头说话：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红头！不要怕，你会出来的！听我说，牛肚子里一共有四个胃，前三个胃是贮藏食物的，只有第四个胃才是管消化的！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39" name="文本框 4"/>
          <p:cNvSpPr txBox="1"/>
          <p:nvPr/>
        </p:nvSpPr>
        <p:spPr>
          <a:xfrm>
            <a:off x="323850" y="4221163"/>
            <a:ext cx="8280400" cy="1373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当然有用，等一会儿，牛休息的时候，它要把刚才吞下去的草重新送回到嘴里，然后细嚼慢咽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你是勇敢的蟋蟀，你一定能出来</a:t>
            </a:r>
            <a:r>
              <a:rPr lang="en-US" altLang="zh-CN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!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en-US" altLang="zh-CN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28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0" name="文本框 5"/>
          <p:cNvSpPr txBox="1"/>
          <p:nvPr/>
        </p:nvSpPr>
        <p:spPr>
          <a:xfrm>
            <a:off x="323850" y="5734050"/>
            <a:ext cx="80010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青头笑眯眯地说</a:t>
            </a:r>
            <a:r>
              <a:rPr lang="zh-CN" altLang="en-US" sz="28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“不要哭，就算你在牛肚子里做了一次旅行吧</a:t>
            </a:r>
            <a:r>
              <a:rPr lang="en-US" altLang="zh-CN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!” </a:t>
            </a:r>
            <a:endParaRPr lang="en-US" altLang="zh-CN" sz="28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6" name="矩形 3"/>
          <p:cNvSpPr/>
          <p:nvPr/>
        </p:nvSpPr>
        <p:spPr>
          <a:xfrm>
            <a:off x="250825" y="404813"/>
            <a:ext cx="8280400" cy="1441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buFont typeface="Wingdings" panose="05000000000000000000" pitchFamily="2" charset="2"/>
              <a:buNone/>
            </a:pP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青头顾不得疼痛，一骨碌爬起来大声喊：</a:t>
            </a:r>
            <a:r>
              <a:rPr lang="zh-CN" altLang="en-US" sz="3200" b="1" dirty="0">
                <a:solidFill>
                  <a:srgbClr val="FF3300"/>
                </a:solidFill>
                <a:latin typeface="华文楷体" pitchFamily="2" charset="-122"/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躲过它的牙齿，牛在这时候从来不会细嚼的，它会把你和草一起吞到肚子里去</a:t>
            </a:r>
            <a:r>
              <a:rPr lang="en-US" altLang="zh-CN" sz="3200" b="1" dirty="0">
                <a:solidFill>
                  <a:srgbClr val="FF3300"/>
                </a:solidFill>
                <a:latin typeface="华文楷体" pitchFamily="2" charset="-122"/>
                <a:ea typeface="楷体_GB2312" pitchFamily="49" charset="-122"/>
              </a:rPr>
              <a:t>……”</a:t>
            </a:r>
            <a:endParaRPr lang="en-US" altLang="zh-CN" sz="32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</a:pPr>
            <a:endParaRPr lang="en-US" altLang="zh-CN" sz="3200" dirty="0">
              <a:solidFill>
                <a:srgbClr val="FF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5" name="AutoShape 11"/>
          <p:cNvSpPr/>
          <p:nvPr/>
        </p:nvSpPr>
        <p:spPr>
          <a:xfrm>
            <a:off x="250825" y="836613"/>
            <a:ext cx="288925" cy="215900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15366" name="AutoShape 12"/>
          <p:cNvSpPr/>
          <p:nvPr/>
        </p:nvSpPr>
        <p:spPr>
          <a:xfrm>
            <a:off x="250825" y="2276475"/>
            <a:ext cx="288925" cy="215900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15367" name="AutoShape 13"/>
          <p:cNvSpPr/>
          <p:nvPr/>
        </p:nvSpPr>
        <p:spPr>
          <a:xfrm>
            <a:off x="250825" y="4292600"/>
            <a:ext cx="288925" cy="215900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15368" name="AutoShape 14"/>
          <p:cNvSpPr/>
          <p:nvPr/>
        </p:nvSpPr>
        <p:spPr>
          <a:xfrm>
            <a:off x="250825" y="5876925"/>
            <a:ext cx="288925" cy="215900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3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3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3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8"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5" name="组合 4"/>
          <p:cNvGrpSpPr/>
          <p:nvPr/>
        </p:nvGrpSpPr>
        <p:grpSpPr>
          <a:xfrm>
            <a:off x="179388" y="357188"/>
            <a:ext cx="3776662" cy="428625"/>
            <a:chOff x="251519" y="-1094374"/>
            <a:chExt cx="3776904" cy="1822592"/>
          </a:xfrm>
        </p:grpSpPr>
        <p:sp>
          <p:nvSpPr>
            <p:cNvPr id="16386" name="文本框 6"/>
            <p:cNvSpPr txBox="1"/>
            <p:nvPr/>
          </p:nvSpPr>
          <p:spPr>
            <a:xfrm>
              <a:off x="632543" y="-1094374"/>
              <a:ext cx="3395880" cy="6399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600" b="1" dirty="0">
                  <a:solidFill>
                    <a:srgbClr val="CC0000"/>
                  </a:solidFill>
                  <a:latin typeface="Arial" panose="020B0604020202020204" pitchFamily="34" charset="0"/>
                  <a:ea typeface="楷体_GB2312" pitchFamily="49" charset="-122"/>
                </a:rPr>
                <a:t>在牛肚子里旅行</a:t>
              </a:r>
              <a:endPara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16387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1519" y="-1094370"/>
              <a:ext cx="429543" cy="182258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TextBox 1"/>
          <p:cNvSpPr txBox="1"/>
          <p:nvPr/>
        </p:nvSpPr>
        <p:spPr>
          <a:xfrm>
            <a:off x="560388" y="3644900"/>
            <a:ext cx="84613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indent="-342900"/>
            <a:r>
              <a:rPr lang="zh-CN" altLang="en-US" sz="32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89" name="Rectangle 7"/>
          <p:cNvSpPr/>
          <p:nvPr/>
        </p:nvSpPr>
        <p:spPr>
          <a:xfrm>
            <a:off x="500063" y="2000250"/>
            <a:ext cx="8215312" cy="20621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默读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节，请选择一节用下面的句子说一说。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eaLnBrk="0" hangingPunct="0"/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eaLnBrk="0" hangingPunct="0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青头告诉红头</a:t>
            </a:r>
            <a:r>
              <a:rPr lang="zh-CN" altLang="en-US" sz="3200" b="1" u="sng" dirty="0">
                <a:latin typeface="华文楷体" pitchFamily="2" charset="-122"/>
                <a:ea typeface="华文楷体" pitchFamily="2" charset="-122"/>
              </a:rPr>
              <a:t>                        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。（什么）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矩形 6"/>
          <p:cNvSpPr/>
          <p:nvPr/>
        </p:nvSpPr>
        <p:spPr>
          <a:xfrm>
            <a:off x="1403350" y="1557338"/>
            <a:ext cx="6381750" cy="8302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1" dirty="0">
                <a:latin typeface="隶书" pitchFamily="49" charset="-122"/>
                <a:ea typeface="隶书" pitchFamily="49" charset="-122"/>
              </a:rPr>
              <a:t>一次（      ）的旅行</a:t>
            </a:r>
            <a:endParaRPr lang="zh-CN" altLang="en-US" sz="4800" b="1" dirty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7410" name="图片 8" descr="Export Wizard-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1863" y="4437063"/>
            <a:ext cx="1727200" cy="115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6" descr="黄牛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8175" y="3068638"/>
            <a:ext cx="4502150" cy="26606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2" name="组合 6"/>
          <p:cNvGrpSpPr/>
          <p:nvPr/>
        </p:nvGrpSpPr>
        <p:grpSpPr>
          <a:xfrm>
            <a:off x="179388" y="115888"/>
            <a:ext cx="3776662" cy="641350"/>
            <a:chOff x="251519" y="190381"/>
            <a:chExt cx="3776904" cy="639994"/>
          </a:xfrm>
        </p:grpSpPr>
        <p:sp>
          <p:nvSpPr>
            <p:cNvPr id="17413" name="文本框 6"/>
            <p:cNvSpPr txBox="1"/>
            <p:nvPr/>
          </p:nvSpPr>
          <p:spPr>
            <a:xfrm>
              <a:off x="632543" y="190381"/>
              <a:ext cx="3395880" cy="6399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600" b="1" dirty="0">
                  <a:solidFill>
                    <a:srgbClr val="CC0000"/>
                  </a:solidFill>
                  <a:latin typeface="Arial" panose="020B0604020202020204" pitchFamily="34" charset="0"/>
                  <a:ea typeface="楷体_GB2312" pitchFamily="49" charset="-122"/>
                </a:rPr>
                <a:t>在牛肚子里旅行</a:t>
              </a:r>
              <a:endPara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17414" name="图片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519" y="246774"/>
              <a:ext cx="429543" cy="48144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18434" name="Rectangle 3"/>
          <p:cNvSpPr>
            <a:spLocks noGrp="1"/>
          </p:cNvSpPr>
          <p:nvPr>
            <p:ph idx="1"/>
          </p:nvPr>
        </p:nvSpPr>
        <p:spPr>
          <a:xfrm>
            <a:off x="457200" y="1889125"/>
            <a:ext cx="8401050" cy="1397000"/>
          </a:xfrm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  <a:buNone/>
            </a:pPr>
            <a:r>
              <a:rPr lang="zh-CN" altLang="en-US" sz="4400" dirty="0">
                <a:ea typeface="华文新魏" panose="02010800040101010101" pitchFamily="2" charset="-122"/>
              </a:rPr>
              <a:t>        红头看见了自己的朋友，高兴得</a:t>
            </a:r>
            <a:r>
              <a:rPr lang="zh-CN" altLang="en-US" sz="4400" u="sng" dirty="0">
                <a:ea typeface="华文新魏" panose="02010800040101010101" pitchFamily="2" charset="-122"/>
              </a:rPr>
              <a:t>                  </a:t>
            </a:r>
            <a:r>
              <a:rPr lang="zh-CN" altLang="en-US" sz="4400" dirty="0">
                <a:ea typeface="华文新魏" panose="02010800040101010101" pitchFamily="2" charset="-122"/>
              </a:rPr>
              <a:t>：“谢谢你！</a:t>
            </a:r>
            <a:r>
              <a:rPr lang="zh-CN" altLang="en-US" sz="4400" dirty="0">
                <a:solidFill>
                  <a:srgbClr val="FF0000"/>
                </a:solidFill>
                <a:ea typeface="华文新魏" panose="02010800040101010101" pitchFamily="2" charset="-122"/>
              </a:rPr>
              <a:t>”</a:t>
            </a:r>
            <a:endParaRPr lang="en-US" altLang="zh-CN" sz="4400" dirty="0">
              <a:solidFill>
                <a:srgbClr val="FF0000"/>
              </a:solidFill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19458" name="Rectangle 3"/>
          <p:cNvSpPr>
            <a:spLocks noGrp="1"/>
          </p:cNvSpPr>
          <p:nvPr>
            <p:ph idx="1"/>
          </p:nvPr>
        </p:nvSpPr>
        <p:spPr>
          <a:xfrm>
            <a:off x="457200" y="1889125"/>
            <a:ext cx="8401050" cy="1397000"/>
          </a:xfrm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  <a:buNone/>
            </a:pPr>
            <a:r>
              <a:rPr lang="zh-CN" altLang="en-US" sz="4400" dirty="0">
                <a:ea typeface="华文新魏" panose="02010800040101010101" pitchFamily="2" charset="-122"/>
              </a:rPr>
              <a:t>        红头看见了自己的朋友，高兴得</a:t>
            </a:r>
            <a:r>
              <a:rPr lang="zh-CN" altLang="en-US" sz="4400" u="sng" dirty="0">
                <a:ea typeface="华文新魏" panose="02010800040101010101" pitchFamily="2" charset="-122"/>
              </a:rPr>
              <a:t>                  </a:t>
            </a:r>
            <a:r>
              <a:rPr lang="zh-CN" altLang="en-US" sz="4400" dirty="0">
                <a:ea typeface="华文新魏" panose="02010800040101010101" pitchFamily="2" charset="-122"/>
              </a:rPr>
              <a:t>：“谢谢你！</a:t>
            </a:r>
            <a:r>
              <a:rPr lang="zh-CN" altLang="en-US" sz="4400" dirty="0">
                <a:solidFill>
                  <a:srgbClr val="FF0000"/>
                </a:solidFill>
                <a:ea typeface="华文新魏" panose="02010800040101010101" pitchFamily="2" charset="-122"/>
              </a:rPr>
              <a:t>”</a:t>
            </a:r>
            <a:endParaRPr lang="en-US" altLang="zh-CN" sz="4400" dirty="0">
              <a:solidFill>
                <a:srgbClr val="FF0000"/>
              </a:solidFill>
              <a:ea typeface="华文新魏" panose="02010800040101010101" pitchFamily="2" charset="-122"/>
            </a:endParaRPr>
          </a:p>
        </p:txBody>
      </p:sp>
      <p:sp>
        <p:nvSpPr>
          <p:cNvPr id="19459" name="矩形 3"/>
          <p:cNvSpPr/>
          <p:nvPr/>
        </p:nvSpPr>
        <p:spPr>
          <a:xfrm>
            <a:off x="1857375" y="2428875"/>
            <a:ext cx="3006725" cy="7699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dirty="0">
                <a:latin typeface="Arial" panose="020B0604020202020204" pitchFamily="34" charset="0"/>
                <a:ea typeface="华文新魏" panose="02010800040101010101" pitchFamily="2" charset="-122"/>
              </a:rPr>
              <a:t>流下了眼泪</a:t>
            </a:r>
            <a:endParaRPr lang="zh-CN" altLang="en-US" sz="4400" dirty="0"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45808" b="64207"/>
          <a:stretch>
            <a:fillRect/>
          </a:stretch>
        </p:blipFill>
        <p:spPr>
          <a:xfrm rot="-563864">
            <a:off x="1135063" y="4241800"/>
            <a:ext cx="2065337" cy="103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8" name="TextBox 2"/>
          <p:cNvPicPr/>
          <p:nvPr/>
        </p:nvPicPr>
        <p:blipFill>
          <a:blip r:embed="rId2"/>
          <a:stretch>
            <a:fillRect/>
          </a:stretch>
        </p:blipFill>
        <p:spPr>
          <a:xfrm>
            <a:off x="-468312" y="2293938"/>
            <a:ext cx="9144000" cy="2116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906" t="28754" b="35625"/>
          <a:stretch>
            <a:fillRect/>
          </a:stretch>
        </p:blipFill>
        <p:spPr>
          <a:xfrm>
            <a:off x="2954338" y="3675063"/>
            <a:ext cx="1766887" cy="849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20482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507413" cy="1397000"/>
          </a:xfrm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  <a:buNone/>
            </a:pPr>
            <a:r>
              <a:rPr lang="zh-CN" altLang="en-US" sz="4400" dirty="0">
                <a:ea typeface="华文新魏" panose="02010800040101010101" pitchFamily="2" charset="-122"/>
              </a:rPr>
              <a:t>        红头看见了自己的朋友，高兴得流下了眼泪：</a:t>
            </a:r>
            <a:r>
              <a:rPr lang="zh-CN" altLang="en-US" sz="4400" dirty="0">
                <a:solidFill>
                  <a:srgbClr val="FF3300"/>
                </a:solidFill>
                <a:ea typeface="华文新魏" panose="02010800040101010101" pitchFamily="2" charset="-122"/>
              </a:rPr>
              <a:t>“谢谢你！</a:t>
            </a:r>
            <a:r>
              <a:rPr lang="en-US" altLang="zh-CN" dirty="0">
                <a:solidFill>
                  <a:srgbClr val="FF3300"/>
                </a:solidFill>
              </a:rPr>
              <a:t>……</a:t>
            </a:r>
            <a:endParaRPr lang="en-US" altLang="zh-CN" dirty="0">
              <a:solidFill>
                <a:srgbClr val="FF330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507413" cy="1397000"/>
          </a:xfrm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  <a:buNone/>
            </a:pPr>
            <a:r>
              <a:rPr lang="zh-CN" altLang="en-US" sz="4400" dirty="0">
                <a:ea typeface="华文新魏" panose="02010800040101010101" pitchFamily="2" charset="-122"/>
              </a:rPr>
              <a:t>        红头看见了自己的朋友，高兴得流下了眼泪：</a:t>
            </a:r>
            <a:r>
              <a:rPr lang="zh-CN" altLang="en-US" sz="4400" dirty="0">
                <a:solidFill>
                  <a:srgbClr val="FF3300"/>
                </a:solidFill>
                <a:ea typeface="华文新魏" panose="02010800040101010101" pitchFamily="2" charset="-122"/>
              </a:rPr>
              <a:t>“谢谢你！</a:t>
            </a:r>
            <a:r>
              <a:rPr lang="en-US" altLang="zh-CN" dirty="0">
                <a:solidFill>
                  <a:srgbClr val="FF3300"/>
                </a:solidFill>
              </a:rPr>
              <a:t>……</a:t>
            </a:r>
            <a:endParaRPr lang="en-US" altLang="zh-CN" dirty="0">
              <a:solidFill>
                <a:srgbClr val="FF3300"/>
              </a:solidFill>
            </a:endParaRPr>
          </a:p>
        </p:txBody>
      </p:sp>
      <p:sp>
        <p:nvSpPr>
          <p:cNvPr id="21506" name="Text Box 4"/>
          <p:cNvSpPr txBox="1"/>
          <p:nvPr/>
        </p:nvSpPr>
        <p:spPr>
          <a:xfrm>
            <a:off x="1116013" y="3141663"/>
            <a:ext cx="7423150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rgbClr val="FF3300"/>
                </a:solidFill>
                <a:latin typeface="Arial" panose="020B0604020202020204" pitchFamily="34" charset="0"/>
                <a:ea typeface="仿宋_GB2312" pitchFamily="49" charset="-122"/>
              </a:rPr>
              <a:t>_________________________________________________________</a:t>
            </a:r>
            <a:endParaRPr lang="en-US" altLang="zh-CN" b="1" dirty="0">
              <a:solidFill>
                <a:srgbClr val="FF330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endParaRPr lang="en-US" altLang="zh-CN" b="1" dirty="0">
              <a:solidFill>
                <a:srgbClr val="FF330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r>
              <a:rPr lang="en-US" altLang="zh-CN" b="1" dirty="0">
                <a:solidFill>
                  <a:srgbClr val="FF3300"/>
                </a:solidFill>
                <a:latin typeface="Arial" panose="020B0604020202020204" pitchFamily="34" charset="0"/>
                <a:ea typeface="仿宋_GB2312" pitchFamily="49" charset="-122"/>
              </a:rPr>
              <a:t>_______________________________________________________</a:t>
            </a:r>
            <a:r>
              <a:rPr lang="en-US" altLang="zh-CN" sz="3600" b="1" dirty="0">
                <a:solidFill>
                  <a:srgbClr val="FF3300"/>
                </a:solidFill>
                <a:latin typeface="Arial" panose="020B0604020202020204" pitchFamily="34" charset="0"/>
                <a:ea typeface="仿宋_GB2312" pitchFamily="49" charset="-122"/>
              </a:rPr>
              <a:t>”</a:t>
            </a:r>
            <a:endParaRPr lang="en-US" altLang="zh-CN" sz="3600" b="1" dirty="0">
              <a:solidFill>
                <a:srgbClr val="FF3300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Rectangle 2"/>
          <p:cNvSpPr/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p>
            <a:pPr eaLnBrk="1" hangingPunct="1"/>
            <a:endParaRPr lang="zh-CN" altLang="en-US" sz="3200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2050" name="Rectangle 3"/>
          <p:cNvSpPr/>
          <p:nvPr>
            <p:ph type="subTitle" idx="1"/>
          </p:nvPr>
        </p:nvSpPr>
        <p:spPr>
          <a:xfrm>
            <a:off x="1371600" y="3886200"/>
            <a:ext cx="6400800" cy="17526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p>
            <a:pPr eaLnBrk="1" hangingPunct="1"/>
            <a:endParaRPr lang="zh-CN" altLang="en-US" sz="3200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2051" name="Picture 4" descr="1"/>
          <p:cNvPicPr>
            <a:picLocks noChangeAspect="1"/>
          </p:cNvPicPr>
          <p:nvPr/>
        </p:nvPicPr>
        <p:blipFill>
          <a:blip r:embed="rId1"/>
          <a:srcRect r="6494" b="8009"/>
          <a:stretch>
            <a:fillRect/>
          </a:stretch>
        </p:blipFill>
        <p:spPr>
          <a:xfrm>
            <a:off x="0" y="0"/>
            <a:ext cx="9324975" cy="688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Text Box 5"/>
          <p:cNvSpPr txBox="1"/>
          <p:nvPr/>
        </p:nvSpPr>
        <p:spPr>
          <a:xfrm>
            <a:off x="5003800" y="1700213"/>
            <a:ext cx="278130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8000" b="0" dirty="0">
                <a:solidFill>
                  <a:schemeClr val="bg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蟋  蟀</a:t>
            </a:r>
            <a:endParaRPr lang="zh-CN" altLang="en-US" sz="8000" b="0" dirty="0">
              <a:solidFill>
                <a:schemeClr val="bg1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4582" name="Text Box 6"/>
          <p:cNvSpPr txBox="1"/>
          <p:nvPr/>
        </p:nvSpPr>
        <p:spPr>
          <a:xfrm>
            <a:off x="5092700" y="1271588"/>
            <a:ext cx="359727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b="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xī    shu</a:t>
            </a:r>
            <a:r>
              <a:rPr lang="en-US" altLang="zh-CN" sz="4000" b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4000" b="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i</a:t>
            </a:r>
            <a:endParaRPr lang="en-US" altLang="zh-CN" sz="4000" b="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Picture 29" descr="1"/>
          <p:cNvPicPr>
            <a:picLocks noChangeAspect="1"/>
          </p:cNvPicPr>
          <p:nvPr/>
        </p:nvPicPr>
        <p:blipFill>
          <a:blip r:embed="rId1">
            <a:lum contrast="48000"/>
          </a:blip>
          <a:srcRect t="22067"/>
          <a:stretch>
            <a:fillRect/>
          </a:stretch>
        </p:blipFill>
        <p:spPr>
          <a:xfrm>
            <a:off x="0" y="1517650"/>
            <a:ext cx="9144000" cy="5340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50" name="Text Box 30"/>
          <p:cNvSpPr txBox="1"/>
          <p:nvPr/>
        </p:nvSpPr>
        <p:spPr>
          <a:xfrm>
            <a:off x="1633538" y="639763"/>
            <a:ext cx="6051550" cy="9382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5500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5500" dirty="0">
                <a:latin typeface="Arial" panose="020B0604020202020204" pitchFamily="34" charset="0"/>
                <a:ea typeface="楷体" panose="02010609060101010101" pitchFamily="49" charset="-122"/>
              </a:rPr>
              <a:t> 在牛肚子里旅行</a:t>
            </a:r>
            <a:endParaRPr lang="zh-CN" altLang="en-US" sz="55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5152" name="Rectangle 32"/>
          <p:cNvSpPr/>
          <p:nvPr/>
        </p:nvSpPr>
        <p:spPr>
          <a:xfrm>
            <a:off x="6049963" y="620713"/>
            <a:ext cx="1587500" cy="930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5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旅行</a:t>
            </a:r>
            <a:endParaRPr lang="zh-CN" altLang="en-US" sz="55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0" grpId="0"/>
      <p:bldP spid="515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Rectangle 2"/>
          <p:cNvSpPr>
            <a:spLocks noGrp="1"/>
          </p:cNvSpPr>
          <p:nvPr>
            <p:ph type="title"/>
          </p:nvPr>
        </p:nvSpPr>
        <p:spPr>
          <a:xfrm>
            <a:off x="100013" y="603250"/>
            <a:ext cx="8229600" cy="1143000"/>
          </a:xfrm>
          <a:noFill/>
          <a:ln>
            <a:noFill/>
          </a:ln>
        </p:spPr>
        <p:txBody>
          <a:bodyPr anchor="t"/>
          <a:p>
            <a:pPr algn="l" eaLnBrk="1" hangingPunct="1"/>
            <a:r>
              <a:rPr lang="zh-CN" altLang="en-US" b="1" dirty="0">
                <a:ea typeface="楷体" panose="02010609060101010101" pitchFamily="49" charset="-122"/>
              </a:rPr>
              <a:t>学习小建议一：</a:t>
            </a:r>
            <a:endParaRPr lang="zh-CN" altLang="en-US" b="1" dirty="0">
              <a:ea typeface="楷体" panose="02010609060101010101" pitchFamily="49" charset="-122"/>
            </a:endParaRPr>
          </a:p>
        </p:txBody>
      </p:sp>
      <p:sp>
        <p:nvSpPr>
          <p:cNvPr id="4098" name="Rectangle 3"/>
          <p:cNvSpPr>
            <a:spLocks noGrp="1"/>
          </p:cNvSpPr>
          <p:nvPr>
            <p:ph idx="1" hasCustomPrompt="1"/>
          </p:nvPr>
        </p:nvSpPr>
        <p:spPr>
          <a:xfrm>
            <a:off x="85725" y="1600200"/>
            <a:ext cx="9058275" cy="4525963"/>
          </a:xfrm>
          <a:noFill/>
          <a:ln>
            <a:noFill/>
          </a:ln>
        </p:spPr>
        <p:txBody>
          <a:bodyPr anchor="t"/>
          <a:p>
            <a:pPr eaLnBrk="1" hangingPunct="1"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轻声读课文，注意读准字音，读通课文。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借助提示说说红头是怎么跑到牛肚子里的？到底发生了什么事？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900" dirty="0">
                <a:latin typeface="楷体" panose="02010609060101010101" pitchFamily="49" charset="-122"/>
                <a:ea typeface="楷体" panose="02010609060101010101" pitchFamily="49" charset="-122"/>
              </a:rPr>
              <a:t>一天早上，小蟋蟀红头和青头</a:t>
            </a:r>
            <a:r>
              <a:rPr lang="en-US" altLang="zh-CN" sz="29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29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900" dirty="0">
                <a:latin typeface="楷体" panose="02010609060101010101" pitchFamily="49" charset="-122"/>
                <a:ea typeface="楷体" panose="02010609060101010101" pitchFamily="49" charset="-122"/>
              </a:rPr>
              <a:t>红头</a:t>
            </a:r>
            <a:r>
              <a:rPr lang="en-US" altLang="zh-CN" sz="29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900" dirty="0">
                <a:latin typeface="楷体" panose="02010609060101010101" pitchFamily="49" charset="-122"/>
                <a:ea typeface="楷体" panose="02010609060101010101" pitchFamily="49" charset="-122"/>
              </a:rPr>
              <a:t>，一不小心，红头和草一起被</a:t>
            </a:r>
            <a:r>
              <a:rPr lang="en-US" altLang="zh-CN" sz="29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9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9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900" dirty="0">
                <a:latin typeface="楷体" panose="02010609060101010101" pitchFamily="49" charset="-122"/>
                <a:ea typeface="楷体" panose="02010609060101010101" pitchFamily="49" charset="-122"/>
              </a:rPr>
              <a:t>  在危机时刻，青头</a:t>
            </a:r>
            <a:r>
              <a:rPr lang="zh-CN" altLang="en-US" sz="29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900" dirty="0">
                <a:latin typeface="楷体" panose="02010609060101010101" pitchFamily="49" charset="-122"/>
                <a:ea typeface="楷体" panose="02010609060101010101" pitchFamily="49" charset="-122"/>
              </a:rPr>
              <a:t>红头。最后，红头</a:t>
            </a:r>
            <a:r>
              <a:rPr lang="zh-CN" altLang="en-US" sz="29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9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9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endParaRPr lang="zh-CN" altLang="en-US" sz="29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Rectangle 2"/>
          <p:cNvSpPr/>
          <p:nvPr/>
        </p:nvSpPr>
        <p:spPr>
          <a:xfrm>
            <a:off x="684213" y="692150"/>
            <a:ext cx="7854950" cy="31400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lnSpc>
                <a:spcPct val="200000"/>
              </a:lnSpc>
            </a:pPr>
            <a:r>
              <a:rPr lang="zh-CN" altLang="en-US" sz="5000" dirty="0">
                <a:latin typeface="楷体" panose="02010609060101010101" pitchFamily="49" charset="-122"/>
                <a:ea typeface="楷体" panose="02010609060101010101" pitchFamily="49" charset="-122"/>
              </a:rPr>
              <a:t>贮藏   消化   悲哀  </a:t>
            </a:r>
            <a:r>
              <a:rPr lang="zh-CN" altLang="en-US" sz="5000" dirty="0">
                <a:latin typeface="Arial" panose="020B0604020202020204" pitchFamily="34" charset="0"/>
                <a:ea typeface="楷体" panose="02010609060101010101" pitchFamily="49" charset="-122"/>
              </a:rPr>
              <a:t>知觉</a:t>
            </a:r>
            <a:endParaRPr lang="zh-CN" altLang="en-US" sz="5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5000" dirty="0">
                <a:latin typeface="楷体" panose="02010609060101010101" pitchFamily="49" charset="-122"/>
                <a:ea typeface="楷体" panose="02010609060101010101" pitchFamily="49" charset="-122"/>
              </a:rPr>
              <a:t>隔开  蹭来蹭去  细嚼慢咽</a:t>
            </a:r>
            <a:endParaRPr lang="zh-CN" altLang="en-US" sz="5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2" name="Text Box 3"/>
          <p:cNvSpPr txBox="1"/>
          <p:nvPr/>
        </p:nvSpPr>
        <p:spPr>
          <a:xfrm>
            <a:off x="611188" y="908050"/>
            <a:ext cx="10033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zhù</a:t>
            </a:r>
            <a:endParaRPr lang="en-US" altLang="zh-CN" sz="4000" b="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5123" name="Text Box 4"/>
          <p:cNvSpPr txBox="1"/>
          <p:nvPr/>
        </p:nvSpPr>
        <p:spPr>
          <a:xfrm>
            <a:off x="7667625" y="919163"/>
            <a:ext cx="946150" cy="777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500" b="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ju</a:t>
            </a:r>
            <a:r>
              <a:rPr lang="en-US" altLang="zh-CN" sz="45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é</a:t>
            </a:r>
            <a:endParaRPr lang="en-US" altLang="zh-CN" sz="45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Text Box 5"/>
          <p:cNvSpPr txBox="1"/>
          <p:nvPr/>
        </p:nvSpPr>
        <p:spPr>
          <a:xfrm>
            <a:off x="6372225" y="2411413"/>
            <a:ext cx="94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0" dirty="0">
                <a:solidFill>
                  <a:srgbClr val="FF0000"/>
                </a:solidFill>
                <a:latin typeface="Arial" panose="020B0604020202020204" pitchFamily="34" charset="0"/>
                <a:ea typeface="Dotum" pitchFamily="34" charset="-127"/>
              </a:rPr>
              <a:t>ji</a:t>
            </a:r>
            <a:r>
              <a:rPr lang="en-US" altLang="en-US" sz="4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4000" b="0" dirty="0">
                <a:solidFill>
                  <a:srgbClr val="FF0000"/>
                </a:solidFill>
                <a:latin typeface="Arial" panose="020B0604020202020204" pitchFamily="34" charset="0"/>
                <a:ea typeface="Dotum" pitchFamily="34" charset="-127"/>
              </a:rPr>
              <a:t>o</a:t>
            </a:r>
            <a:endParaRPr lang="en-US" altLang="zh-CN" sz="4000" b="0" dirty="0">
              <a:solidFill>
                <a:srgbClr val="FF0000"/>
              </a:solidFill>
              <a:latin typeface="Arial" panose="020B0604020202020204" pitchFamily="34" charset="0"/>
              <a:ea typeface="Dotum" pitchFamily="34" charset="-127"/>
            </a:endParaRPr>
          </a:p>
        </p:txBody>
      </p:sp>
      <p:sp>
        <p:nvSpPr>
          <p:cNvPr id="5125" name="Text Box 6"/>
          <p:cNvSpPr txBox="1"/>
          <p:nvPr/>
        </p:nvSpPr>
        <p:spPr>
          <a:xfrm>
            <a:off x="2411413" y="2411413"/>
            <a:ext cx="12858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c</a:t>
            </a:r>
            <a:r>
              <a:rPr lang="en-US" altLang="en-US" sz="40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r>
              <a:rPr lang="en-US" altLang="zh-CN" sz="4000" b="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ng</a:t>
            </a:r>
            <a:endParaRPr lang="en-US" altLang="zh-CN" sz="4000" b="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7657" name="Text Box 9"/>
          <p:cNvSpPr txBox="1"/>
          <p:nvPr/>
        </p:nvSpPr>
        <p:spPr>
          <a:xfrm>
            <a:off x="6496050" y="3778250"/>
            <a:ext cx="744538" cy="5953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300" b="0" dirty="0">
                <a:solidFill>
                  <a:srgbClr val="FF0000"/>
                </a:solidFill>
                <a:latin typeface="Arial" panose="020B0604020202020204" pitchFamily="34" charset="0"/>
                <a:ea typeface="Dotum" pitchFamily="34" charset="-127"/>
              </a:rPr>
              <a:t>ju</a:t>
            </a:r>
            <a:r>
              <a:rPr lang="en-US" altLang="zh-CN" sz="33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é</a:t>
            </a:r>
            <a:endParaRPr lang="en-US" altLang="zh-CN" sz="33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0" name="Rectangle 12"/>
          <p:cNvSpPr/>
          <p:nvPr/>
        </p:nvSpPr>
        <p:spPr>
          <a:xfrm>
            <a:off x="5475288" y="4160838"/>
            <a:ext cx="22161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000" dirty="0">
                <a:latin typeface="Arial" panose="020B0604020202020204" pitchFamily="34" charset="0"/>
                <a:ea typeface="楷体" panose="02010609060101010101" pitchFamily="49" charset="-122"/>
              </a:rPr>
              <a:t>（咀嚼）</a:t>
            </a:r>
            <a:endParaRPr lang="zh-CN" altLang="en-US" sz="4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5128" name="Text Box 14"/>
          <p:cNvSpPr txBox="1"/>
          <p:nvPr/>
        </p:nvSpPr>
        <p:spPr>
          <a:xfrm>
            <a:off x="5935663" y="981075"/>
            <a:ext cx="5524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4000" b="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i</a:t>
            </a:r>
            <a:endParaRPr lang="en-US" altLang="zh-CN" sz="4000" b="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7663" name="Rectangle 15"/>
          <p:cNvSpPr/>
          <p:nvPr/>
        </p:nvSpPr>
        <p:spPr>
          <a:xfrm>
            <a:off x="471488" y="3754438"/>
            <a:ext cx="1708150" cy="1920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2000" b="0" dirty="0">
                <a:latin typeface="Arial" panose="020B0604020202020204" pitchFamily="34" charset="0"/>
                <a:ea typeface="楷体" panose="02010609060101010101" pitchFamily="49" charset="-122"/>
              </a:rPr>
              <a:t>隔</a:t>
            </a:r>
            <a:endParaRPr lang="zh-CN" altLang="en-US" sz="12000" b="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7667" name="Text Box 19"/>
          <p:cNvSpPr txBox="1"/>
          <p:nvPr/>
        </p:nvSpPr>
        <p:spPr>
          <a:xfrm rot="-562408">
            <a:off x="1093788" y="4751388"/>
            <a:ext cx="693737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7" grpId="0"/>
      <p:bldP spid="27657" grpId="1"/>
      <p:bldP spid="27660" grpId="0"/>
      <p:bldP spid="27660" grpId="1"/>
      <p:bldP spid="27663" grpId="0"/>
      <p:bldP spid="27663" grpId="1"/>
      <p:bldP spid="27667" grpId="0"/>
      <p:bldP spid="27667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noFill/>
          </a:ln>
        </p:spPr>
        <p:txBody>
          <a:bodyPr anchor="t"/>
          <a:p>
            <a:pPr eaLnBrk="1" hangingPunct="1"/>
            <a:endParaRPr lang="zh-CN" altLang="en-US" dirty="0"/>
          </a:p>
        </p:txBody>
      </p:sp>
      <p:sp>
        <p:nvSpPr>
          <p:cNvPr id="6146" name="Rectangle 3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525963"/>
          </a:xfrm>
          <a:noFill/>
          <a:ln>
            <a:noFill/>
          </a:ln>
        </p:spPr>
        <p:txBody>
          <a:bodyPr anchor="t"/>
          <a:p>
            <a:pPr eaLnBrk="1" hangingPunct="1"/>
            <a:endParaRPr lang="zh-CN" altLang="en-US" dirty="0"/>
          </a:p>
        </p:txBody>
      </p:sp>
      <p:sp>
        <p:nvSpPr>
          <p:cNvPr id="6147" name="Rectangle 5"/>
          <p:cNvSpPr/>
          <p:nvPr/>
        </p:nvSpPr>
        <p:spPr>
          <a:xfrm>
            <a:off x="600075" y="1252538"/>
            <a:ext cx="7804150" cy="31400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lnSpc>
                <a:spcPct val="200000"/>
              </a:lnSpc>
            </a:pPr>
            <a:r>
              <a:rPr lang="zh-CN" altLang="en-US" sz="5000" dirty="0">
                <a:latin typeface="楷体" panose="02010609060101010101" pitchFamily="49" charset="-122"/>
                <a:ea typeface="楷体" panose="02010609060101010101" pitchFamily="49" charset="-122"/>
              </a:rPr>
              <a:t>贮藏   消化   悲哀  </a:t>
            </a:r>
            <a:r>
              <a:rPr lang="zh-CN" altLang="en-US" sz="5000" dirty="0">
                <a:latin typeface="Arial" panose="020B0604020202020204" pitchFamily="34" charset="0"/>
                <a:ea typeface="楷体" panose="02010609060101010101" pitchFamily="49" charset="-122"/>
              </a:rPr>
              <a:t>知觉</a:t>
            </a:r>
            <a:endParaRPr lang="zh-CN" altLang="en-US" sz="5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5000" dirty="0">
                <a:latin typeface="楷体" panose="02010609060101010101" pitchFamily="49" charset="-122"/>
                <a:ea typeface="楷体" panose="02010609060101010101" pitchFamily="49" charset="-122"/>
              </a:rPr>
              <a:t>隔开  蹭来蹭去  细嚼慢咽</a:t>
            </a:r>
            <a:endParaRPr lang="zh-CN" altLang="en-US" sz="5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noFill/>
          </a:ln>
        </p:spPr>
        <p:txBody>
          <a:bodyPr anchor="t"/>
          <a:p>
            <a:pPr eaLnBrk="1" hangingPunct="1"/>
            <a:endParaRPr lang="zh-CN" altLang="en-US" dirty="0"/>
          </a:p>
        </p:txBody>
      </p:sp>
      <p:sp>
        <p:nvSpPr>
          <p:cNvPr id="7170" name="Rectangle 3"/>
          <p:cNvSpPr>
            <a:spLocks noGrp="1"/>
          </p:cNvSpPr>
          <p:nvPr>
            <p:ph idx="1" hasCustomPrompt="1"/>
          </p:nvPr>
        </p:nvSpPr>
        <p:spPr>
          <a:xfrm>
            <a:off x="307975" y="1214438"/>
            <a:ext cx="8588375" cy="4525962"/>
          </a:xfrm>
          <a:noFill/>
          <a:ln>
            <a:noFill/>
          </a:ln>
        </p:spPr>
        <p:txBody>
          <a:bodyPr anchor="t"/>
          <a:p>
            <a:pPr eaLnBrk="1" hangingPunct="1">
              <a:lnSpc>
                <a:spcPct val="150000"/>
              </a:lnSpc>
              <a:buNone/>
            </a:pPr>
            <a:r>
              <a:rPr lang="zh-CN" altLang="en-US" sz="2500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一天早上，小蟋蟀红头和青头</a:t>
            </a:r>
            <a:r>
              <a:rPr lang="en-US" altLang="zh-CN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红头</a:t>
            </a:r>
            <a:r>
              <a:rPr lang="en-US" altLang="zh-CN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，一不小心，红头和草一起被</a:t>
            </a:r>
            <a:r>
              <a:rPr lang="en-US" altLang="zh-CN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9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在危机时刻，青头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红头。最后，红头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1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100" b="1" dirty="0"/>
          </a:p>
        </p:txBody>
      </p:sp>
      <p:sp>
        <p:nvSpPr>
          <p:cNvPr id="26629" name="Text Box 5"/>
          <p:cNvSpPr txBox="1"/>
          <p:nvPr/>
        </p:nvSpPr>
        <p:spPr>
          <a:xfrm>
            <a:off x="1127125" y="2279650"/>
            <a:ext cx="2089150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在玩捉迷藏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6630" name="Text Box 6"/>
          <p:cNvSpPr txBox="1"/>
          <p:nvPr/>
        </p:nvSpPr>
        <p:spPr>
          <a:xfrm>
            <a:off x="4429125" y="2276475"/>
            <a:ext cx="2089150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躲在草堆里</a:t>
            </a:r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6631" name="Text Box 7"/>
          <p:cNvSpPr txBox="1"/>
          <p:nvPr/>
        </p:nvSpPr>
        <p:spPr>
          <a:xfrm>
            <a:off x="4921250" y="3114675"/>
            <a:ext cx="3028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大黄牛吃到嘴里了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6632" name="Text Box 8"/>
          <p:cNvSpPr txBox="1"/>
          <p:nvPr/>
        </p:nvSpPr>
        <p:spPr>
          <a:xfrm>
            <a:off x="4562475" y="4089400"/>
            <a:ext cx="14319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救出了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6633" name="Text Box 9"/>
          <p:cNvSpPr txBox="1"/>
          <p:nvPr/>
        </p:nvSpPr>
        <p:spPr>
          <a:xfrm>
            <a:off x="1747838" y="4843463"/>
            <a:ext cx="173037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得救了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  <p:bldP spid="26631" grpId="0"/>
      <p:bldP spid="26632" grpId="0"/>
      <p:bldP spid="2663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Text Box 2"/>
          <p:cNvSpPr txBox="1"/>
          <p:nvPr/>
        </p:nvSpPr>
        <p:spPr>
          <a:xfrm>
            <a:off x="511175" y="476250"/>
            <a:ext cx="8172450" cy="5578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000" b="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“咱们玩捉迷藏吧！”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“那得我先藏，你来找。”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“好吧！”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红头四面看了看，悄悄地躲在一个草堆里不作声了。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“红头，藏好了吗？”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红头不说话，只露出两只眼睛偷偷地看。它心想：我要一答应，就会被青头发现。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 Box 2"/>
          <p:cNvSpPr txBox="1"/>
          <p:nvPr/>
        </p:nvSpPr>
        <p:spPr>
          <a:xfrm>
            <a:off x="511175" y="476250"/>
            <a:ext cx="8172450" cy="5578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000" b="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 dirty="0">
                <a:solidFill>
                  <a:srgbClr val="33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“咱们玩捉迷藏吧！”</a:t>
            </a:r>
            <a:endParaRPr lang="zh-CN" altLang="en-US" sz="3000" dirty="0">
              <a:solidFill>
                <a:srgbClr val="33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“那得我先藏，你来找。”</a:t>
            </a:r>
            <a:endParaRPr lang="zh-CN" altLang="en-US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dirty="0">
                <a:solidFill>
                  <a:srgbClr val="33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“好吧！”</a:t>
            </a:r>
            <a:endParaRPr lang="zh-CN" altLang="en-US" sz="3000" dirty="0">
              <a:solidFill>
                <a:srgbClr val="33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红头四面看了看，悄悄地躲在一个草堆里不作声了。</a:t>
            </a:r>
            <a:endParaRPr lang="zh-CN" altLang="en-US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“红头，藏好了吗？”</a:t>
            </a:r>
            <a:endParaRPr lang="zh-CN" altLang="en-US" sz="3000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红头不说话，只露出两只眼睛偷偷地看。它心想：我要一答应，就会被青头发现。</a:t>
            </a:r>
            <a:endParaRPr lang="zh-CN" altLang="en-US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266" name="TextBox 2"/>
          <p:cNvPicPr/>
          <p:nvPr/>
        </p:nvPicPr>
        <p:blipFill>
          <a:blip r:embed="rId2"/>
          <a:stretch>
            <a:fillRect/>
          </a:stretch>
        </p:blipFill>
        <p:spPr>
          <a:xfrm>
            <a:off x="-1044575" y="-2547937"/>
            <a:ext cx="11233150" cy="1159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95275" y="908050"/>
            <a:ext cx="8713788" cy="5491163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救命啊！救命啊！”红头拼命叫起来。   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“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我被牛吃了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正在它的嘴里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救命啊，救命啊！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“那我马上就会死掉了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!”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红头大哭起来。它和草已经一起进了牛肚子。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“可是，你说这些对我有什么用呢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?”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红头悲哀地说。“谢谢你！”红头的声音几乎听不见了。它咬着牙不让自己失去知觉。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红头在牛肚子里随着草一起运动着。从第一个胃走到第二个胃，又从第二个胃来到牛嘴里。终于，红头又看见了光明，可是它已经一动也不能动了。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3"/>
          <p:cNvSpPr>
            <a:spLocks noGrp="1"/>
          </p:cNvSpPr>
          <p:nvPr>
            <p:ph idx="1" hasCustomPrompt="1"/>
          </p:nvPr>
        </p:nvSpPr>
        <p:spPr>
          <a:xfrm>
            <a:off x="457200" y="1000125"/>
            <a:ext cx="8229600" cy="4525963"/>
          </a:xfrm>
          <a:noFill/>
          <a:ln>
            <a:noFill/>
          </a:ln>
        </p:spPr>
        <p:txBody>
          <a:bodyPr anchor="t"/>
          <a:p>
            <a:pPr eaLnBrk="1" hangingPunct="1">
              <a:buNone/>
            </a:pPr>
            <a:r>
              <a:rPr lang="zh-CN" altLang="en-US" sz="4400" b="1" dirty="0">
                <a:ea typeface="楷体" panose="02010609060101010101" pitchFamily="49" charset="-122"/>
              </a:rPr>
              <a:t>          正在这时，一头大黄牛从红头后面慢慢走过来。红头做梦也没有想到，大黄牛突然低下头去吃草。可怜的红头还没来得及跳开就和草一起被大黄牛吃到嘴里去了。</a:t>
            </a:r>
            <a:endParaRPr lang="zh-CN" altLang="en-US" sz="4400" b="1" dirty="0">
              <a:ea typeface="楷体" panose="02010609060101010101" pitchFamily="49" charset="-122"/>
            </a:endParaRPr>
          </a:p>
          <a:p>
            <a:pPr eaLnBrk="1" hangingPunct="1"/>
            <a:endParaRPr lang="zh-CN" altLang="en-US" dirty="0"/>
          </a:p>
        </p:txBody>
      </p:sp>
      <p:sp>
        <p:nvSpPr>
          <p:cNvPr id="10242" name="Text Box 4"/>
          <p:cNvSpPr txBox="1"/>
          <p:nvPr/>
        </p:nvSpPr>
        <p:spPr>
          <a:xfrm>
            <a:off x="1695450" y="53832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Text Box 5"/>
          <p:cNvSpPr txBox="1"/>
          <p:nvPr/>
        </p:nvSpPr>
        <p:spPr>
          <a:xfrm>
            <a:off x="1570038" y="5233988"/>
            <a:ext cx="526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红头和草</a:t>
            </a:r>
            <a:r>
              <a:rPr lang="zh-CN" altLang="en-US" sz="4000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0" name="Rectangle 8"/>
          <p:cNvSpPr/>
          <p:nvPr/>
        </p:nvSpPr>
        <p:spPr>
          <a:xfrm>
            <a:off x="801688" y="1671638"/>
            <a:ext cx="4100512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               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梦也没有想到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8682" name="Rectangle 10"/>
          <p:cNvSpPr/>
          <p:nvPr/>
        </p:nvSpPr>
        <p:spPr>
          <a:xfrm>
            <a:off x="7537450" y="1663700"/>
            <a:ext cx="744538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做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8684" name="Rectangle 12"/>
          <p:cNvSpPr/>
          <p:nvPr/>
        </p:nvSpPr>
        <p:spPr>
          <a:xfrm>
            <a:off x="6403975" y="2354263"/>
            <a:ext cx="130492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突然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8686" name="Rectangle 14"/>
          <p:cNvSpPr/>
          <p:nvPr/>
        </p:nvSpPr>
        <p:spPr>
          <a:xfrm>
            <a:off x="6992938" y="3017838"/>
            <a:ext cx="130492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还没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8687" name="Rectangle 15"/>
          <p:cNvSpPr/>
          <p:nvPr/>
        </p:nvSpPr>
        <p:spPr>
          <a:xfrm>
            <a:off x="803275" y="3675063"/>
            <a:ext cx="1865313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来得及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80" grpId="0"/>
      <p:bldP spid="28682" grpId="0"/>
      <p:bldP spid="28684" grpId="0"/>
      <p:bldP spid="28686" grpId="0"/>
      <p:bldP spid="2868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2"/>
          <p:cNvSpPr>
            <a:spLocks noGrp="1"/>
          </p:cNvSpPr>
          <p:nvPr>
            <p:ph type="title"/>
          </p:nvPr>
        </p:nvSpPr>
        <p:spPr>
          <a:xfrm>
            <a:off x="258763" y="1096963"/>
            <a:ext cx="8229600" cy="1143000"/>
          </a:xfrm>
          <a:noFill/>
          <a:ln>
            <a:noFill/>
          </a:ln>
        </p:spPr>
        <p:txBody>
          <a:bodyPr anchor="t"/>
          <a:p>
            <a:pPr algn="l" eaLnBrk="1" hangingPunct="1"/>
            <a:r>
              <a:rPr lang="zh-CN" altLang="en-US" b="1" dirty="0">
                <a:ea typeface="楷体" panose="02010609060101010101" pitchFamily="49" charset="-122"/>
              </a:rPr>
              <a:t>学习小建议二：</a:t>
            </a:r>
            <a:endParaRPr lang="zh-CN" altLang="en-US" b="1" dirty="0">
              <a:ea typeface="楷体" panose="02010609060101010101" pitchFamily="49" charset="-122"/>
            </a:endParaRPr>
          </a:p>
        </p:txBody>
      </p:sp>
      <p:sp>
        <p:nvSpPr>
          <p:cNvPr id="11266" name="Rectangle 3"/>
          <p:cNvSpPr>
            <a:spLocks noGrp="1"/>
          </p:cNvSpPr>
          <p:nvPr>
            <p:ph idx="1" hasCustomPrompt="1"/>
          </p:nvPr>
        </p:nvSpPr>
        <p:spPr>
          <a:xfrm>
            <a:off x="415925" y="2495550"/>
            <a:ext cx="8202613" cy="1993900"/>
          </a:xfrm>
          <a:noFill/>
          <a:ln>
            <a:noFill/>
          </a:ln>
        </p:spPr>
        <p:txBody>
          <a:bodyPr anchor="t"/>
          <a:p>
            <a:pPr eaLnBrk="1" hangingPunct="1"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默读课文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8~16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节，圈出红头旅行经过的地方。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29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2"/>
          <p:cNvSpPr/>
          <p:nvPr/>
        </p:nvSpPr>
        <p:spPr>
          <a:xfrm>
            <a:off x="42863" y="80963"/>
            <a:ext cx="8921750" cy="71421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500" b="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“救命啊！救命啊！”红头拼命叫起来。</a:t>
            </a:r>
            <a:r>
              <a:rPr lang="zh-CN" altLang="en-US" sz="2200" b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2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00" b="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“你在哪儿？”青头急忙问。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我被牛吃了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正在它的嘴里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救命啊，救命啊！”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    青头大吃一惊，它一下子蹦到牛身上。可是那头牛用尾巴轻轻一扫，就把它摔在地上。青头顾不得疼痛，一骨碌爬起来大声喊：“躲过它的牙齿，牛在这时候从来不会细嚼的，它会把你和草一起吞到肚子里去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那我马上就会死掉了！”红头大哭起来。它和草已经一起进牛肚子。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青头又跳到牛身上，隔着牛肚皮和红头说话：“红头！不要怕，你会出来的！听我说，牛一共有四个胃，前三个用来贮藏食物，只有第四个才是管消化的！”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    “可是，你说这些对我有什么用呢？”红头悲哀地说。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    “当然有用。等一会儿，牛休息的时候，它要把刚才吞下去的草重新送回到嘴里，然后细嚼慢咽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你是勇敢的蟋蟀，你一定能出来！”“谢谢你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红头的声音几乎听不见了。它咬着牙不让自己失去知觉。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    红头在牛肚子里随着草一起运动着。从第一个胃走到第二个胃，又从  第二个胃来到了牛嘴里。终于，红头又看见了光明，可是它已经一动也不能动了。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043" name="Oval 3"/>
          <p:cNvSpPr/>
          <p:nvPr/>
        </p:nvSpPr>
        <p:spPr>
          <a:xfrm>
            <a:off x="4033838" y="876300"/>
            <a:ext cx="638175" cy="29051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44" name="Oval 4"/>
          <p:cNvSpPr/>
          <p:nvPr/>
        </p:nvSpPr>
        <p:spPr>
          <a:xfrm>
            <a:off x="8075613" y="2479675"/>
            <a:ext cx="828675" cy="377825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45" name="Oval 5"/>
          <p:cNvSpPr/>
          <p:nvPr/>
        </p:nvSpPr>
        <p:spPr>
          <a:xfrm>
            <a:off x="5514975" y="5884863"/>
            <a:ext cx="1082675" cy="338137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46" name="Oval 6"/>
          <p:cNvSpPr/>
          <p:nvPr/>
        </p:nvSpPr>
        <p:spPr>
          <a:xfrm>
            <a:off x="7192963" y="5876925"/>
            <a:ext cx="1112837" cy="36671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47" name="Oval 7"/>
          <p:cNvSpPr/>
          <p:nvPr/>
        </p:nvSpPr>
        <p:spPr>
          <a:xfrm>
            <a:off x="652463" y="6213475"/>
            <a:ext cx="1209675" cy="36671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48" name="Oval 8"/>
          <p:cNvSpPr/>
          <p:nvPr/>
        </p:nvSpPr>
        <p:spPr>
          <a:xfrm>
            <a:off x="2616200" y="6208713"/>
            <a:ext cx="971550" cy="36671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Oval 9"/>
          <p:cNvSpPr/>
          <p:nvPr/>
        </p:nvSpPr>
        <p:spPr>
          <a:xfrm>
            <a:off x="396875" y="903288"/>
            <a:ext cx="166688" cy="166687"/>
          </a:xfrm>
          <a:prstGeom prst="ellipse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Oval 10"/>
          <p:cNvSpPr/>
          <p:nvPr/>
        </p:nvSpPr>
        <p:spPr>
          <a:xfrm>
            <a:off x="352425" y="2598738"/>
            <a:ext cx="166688" cy="166687"/>
          </a:xfrm>
          <a:prstGeom prst="ellipse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Oval 11"/>
          <p:cNvSpPr/>
          <p:nvPr/>
        </p:nvSpPr>
        <p:spPr>
          <a:xfrm>
            <a:off x="371475" y="5970588"/>
            <a:ext cx="166688" cy="166687"/>
          </a:xfrm>
          <a:prstGeom prst="ellipse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2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2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8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Picture 2" descr="BRL002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43225"/>
            <a:ext cx="5929313" cy="3727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Picture 3" descr="niu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4332" t="5844" b="57059"/>
          <a:stretch>
            <a:fillRect/>
          </a:stretch>
        </p:blipFill>
        <p:spPr>
          <a:xfrm>
            <a:off x="5529263" y="169863"/>
            <a:ext cx="2998787" cy="314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Freeform 4"/>
          <p:cNvSpPr/>
          <p:nvPr/>
        </p:nvSpPr>
        <p:spPr>
          <a:xfrm>
            <a:off x="3084513" y="2120900"/>
            <a:ext cx="4733925" cy="172878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2982" h="1089">
                <a:moveTo>
                  <a:pt x="2839" y="356"/>
                </a:moveTo>
                <a:cubicBezTo>
                  <a:pt x="2787" y="343"/>
                  <a:pt x="2745" y="240"/>
                  <a:pt x="2656" y="217"/>
                </a:cubicBezTo>
                <a:cubicBezTo>
                  <a:pt x="2567" y="194"/>
                  <a:pt x="2400" y="217"/>
                  <a:pt x="2307" y="217"/>
                </a:cubicBezTo>
                <a:cubicBezTo>
                  <a:pt x="2214" y="217"/>
                  <a:pt x="2199" y="213"/>
                  <a:pt x="2097" y="217"/>
                </a:cubicBezTo>
                <a:cubicBezTo>
                  <a:pt x="1995" y="221"/>
                  <a:pt x="1804" y="236"/>
                  <a:pt x="1696" y="243"/>
                </a:cubicBezTo>
                <a:cubicBezTo>
                  <a:pt x="1588" y="250"/>
                  <a:pt x="1556" y="247"/>
                  <a:pt x="1451" y="260"/>
                </a:cubicBezTo>
                <a:cubicBezTo>
                  <a:pt x="1346" y="273"/>
                  <a:pt x="1196" y="292"/>
                  <a:pt x="1067" y="321"/>
                </a:cubicBezTo>
                <a:cubicBezTo>
                  <a:pt x="938" y="350"/>
                  <a:pt x="787" y="388"/>
                  <a:pt x="675" y="435"/>
                </a:cubicBezTo>
                <a:cubicBezTo>
                  <a:pt x="563" y="482"/>
                  <a:pt x="459" y="544"/>
                  <a:pt x="395" y="601"/>
                </a:cubicBezTo>
                <a:cubicBezTo>
                  <a:pt x="331" y="658"/>
                  <a:pt x="306" y="702"/>
                  <a:pt x="291" y="775"/>
                </a:cubicBezTo>
                <a:cubicBezTo>
                  <a:pt x="276" y="848"/>
                  <a:pt x="350" y="993"/>
                  <a:pt x="308" y="1037"/>
                </a:cubicBezTo>
                <a:cubicBezTo>
                  <a:pt x="266" y="1081"/>
                  <a:pt x="76" y="1089"/>
                  <a:pt x="38" y="1037"/>
                </a:cubicBezTo>
                <a:cubicBezTo>
                  <a:pt x="0" y="985"/>
                  <a:pt x="59" y="816"/>
                  <a:pt x="81" y="723"/>
                </a:cubicBezTo>
                <a:cubicBezTo>
                  <a:pt x="103" y="630"/>
                  <a:pt x="125" y="541"/>
                  <a:pt x="169" y="478"/>
                </a:cubicBezTo>
                <a:cubicBezTo>
                  <a:pt x="213" y="415"/>
                  <a:pt x="270" y="389"/>
                  <a:pt x="343" y="348"/>
                </a:cubicBezTo>
                <a:cubicBezTo>
                  <a:pt x="416" y="307"/>
                  <a:pt x="528" y="263"/>
                  <a:pt x="605" y="234"/>
                </a:cubicBezTo>
                <a:cubicBezTo>
                  <a:pt x="682" y="205"/>
                  <a:pt x="714" y="198"/>
                  <a:pt x="806" y="173"/>
                </a:cubicBezTo>
                <a:cubicBezTo>
                  <a:pt x="898" y="148"/>
                  <a:pt x="1027" y="102"/>
                  <a:pt x="1155" y="86"/>
                </a:cubicBezTo>
                <a:cubicBezTo>
                  <a:pt x="1283" y="70"/>
                  <a:pt x="1458" y="79"/>
                  <a:pt x="1574" y="77"/>
                </a:cubicBezTo>
                <a:cubicBezTo>
                  <a:pt x="1690" y="75"/>
                  <a:pt x="1753" y="80"/>
                  <a:pt x="1853" y="77"/>
                </a:cubicBezTo>
                <a:cubicBezTo>
                  <a:pt x="1953" y="74"/>
                  <a:pt x="2089" y="72"/>
                  <a:pt x="2176" y="60"/>
                </a:cubicBezTo>
                <a:cubicBezTo>
                  <a:pt x="2263" y="48"/>
                  <a:pt x="2284" y="0"/>
                  <a:pt x="2377" y="7"/>
                </a:cubicBezTo>
                <a:cubicBezTo>
                  <a:pt x="2470" y="14"/>
                  <a:pt x="2642" y="59"/>
                  <a:pt x="2734" y="103"/>
                </a:cubicBezTo>
                <a:cubicBezTo>
                  <a:pt x="2826" y="147"/>
                  <a:pt x="2887" y="237"/>
                  <a:pt x="2926" y="269"/>
                </a:cubicBezTo>
                <a:cubicBezTo>
                  <a:pt x="2965" y="301"/>
                  <a:pt x="2982" y="275"/>
                  <a:pt x="2970" y="295"/>
                </a:cubicBezTo>
                <a:cubicBezTo>
                  <a:pt x="2958" y="315"/>
                  <a:pt x="2891" y="369"/>
                  <a:pt x="2839" y="356"/>
                </a:cubicBezTo>
                <a:close/>
              </a:path>
            </a:pathLst>
          </a:custGeom>
          <a:solidFill>
            <a:srgbClr val="FFCC00"/>
          </a:solidFill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1141" name="Line 5"/>
          <p:cNvSpPr/>
          <p:nvPr/>
        </p:nvSpPr>
        <p:spPr>
          <a:xfrm flipH="1">
            <a:off x="6564313" y="2411413"/>
            <a:ext cx="59531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1142" name="Line 6"/>
          <p:cNvSpPr/>
          <p:nvPr/>
        </p:nvSpPr>
        <p:spPr>
          <a:xfrm flipH="1">
            <a:off x="5094288" y="2457450"/>
            <a:ext cx="59531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1143" name="Line 7"/>
          <p:cNvSpPr/>
          <p:nvPr/>
        </p:nvSpPr>
        <p:spPr>
          <a:xfrm flipH="1">
            <a:off x="3962400" y="2574925"/>
            <a:ext cx="611188" cy="207963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1144" name="Line 8"/>
          <p:cNvSpPr/>
          <p:nvPr/>
        </p:nvSpPr>
        <p:spPr>
          <a:xfrm flipH="1">
            <a:off x="3340100" y="3046413"/>
            <a:ext cx="179388" cy="77311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1145" name="Line 9"/>
          <p:cNvSpPr/>
          <p:nvPr/>
        </p:nvSpPr>
        <p:spPr>
          <a:xfrm>
            <a:off x="3463925" y="3989388"/>
            <a:ext cx="26988" cy="6238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1146" name="Freeform 10"/>
          <p:cNvSpPr/>
          <p:nvPr/>
        </p:nvSpPr>
        <p:spPr>
          <a:xfrm>
            <a:off x="3630613" y="4418013"/>
            <a:ext cx="747712" cy="263525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</a:cxnLst>
            <a:pathLst>
              <a:path w="471" h="166">
                <a:moveTo>
                  <a:pt x="0" y="131"/>
                </a:moveTo>
                <a:cubicBezTo>
                  <a:pt x="53" y="166"/>
                  <a:pt x="116" y="151"/>
                  <a:pt x="174" y="131"/>
                </a:cubicBezTo>
                <a:cubicBezTo>
                  <a:pt x="193" y="103"/>
                  <a:pt x="207" y="89"/>
                  <a:pt x="235" y="70"/>
                </a:cubicBezTo>
                <a:cubicBezTo>
                  <a:pt x="260" y="34"/>
                  <a:pt x="280" y="14"/>
                  <a:pt x="322" y="0"/>
                </a:cubicBezTo>
                <a:cubicBezTo>
                  <a:pt x="389" y="14"/>
                  <a:pt x="420" y="33"/>
                  <a:pt x="471" y="78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1147" name="Freeform 11"/>
          <p:cNvSpPr/>
          <p:nvPr/>
        </p:nvSpPr>
        <p:spPr>
          <a:xfrm>
            <a:off x="4489450" y="4598988"/>
            <a:ext cx="163513" cy="555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pathLst>
              <a:path w="103" h="350">
                <a:moveTo>
                  <a:pt x="0" y="0"/>
                </a:moveTo>
                <a:cubicBezTo>
                  <a:pt x="35" y="67"/>
                  <a:pt x="71" y="134"/>
                  <a:pt x="87" y="192"/>
                </a:cubicBezTo>
                <a:cubicBezTo>
                  <a:pt x="103" y="250"/>
                  <a:pt x="96" y="321"/>
                  <a:pt x="96" y="35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1148" name="Freeform 12"/>
          <p:cNvSpPr/>
          <p:nvPr/>
        </p:nvSpPr>
        <p:spPr>
          <a:xfrm>
            <a:off x="3740150" y="4911725"/>
            <a:ext cx="790575" cy="9620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</a:cxnLst>
            <a:pathLst>
              <a:path w="498" h="606">
                <a:moveTo>
                  <a:pt x="498" y="318"/>
                </a:moveTo>
                <a:cubicBezTo>
                  <a:pt x="458" y="394"/>
                  <a:pt x="419" y="471"/>
                  <a:pt x="367" y="519"/>
                </a:cubicBezTo>
                <a:cubicBezTo>
                  <a:pt x="315" y="567"/>
                  <a:pt x="238" y="606"/>
                  <a:pt x="184" y="606"/>
                </a:cubicBezTo>
                <a:cubicBezTo>
                  <a:pt x="130" y="606"/>
                  <a:pt x="60" y="577"/>
                  <a:pt x="44" y="519"/>
                </a:cubicBezTo>
                <a:cubicBezTo>
                  <a:pt x="28" y="461"/>
                  <a:pt x="85" y="337"/>
                  <a:pt x="88" y="257"/>
                </a:cubicBezTo>
                <a:cubicBezTo>
                  <a:pt x="91" y="177"/>
                  <a:pt x="76" y="78"/>
                  <a:pt x="61" y="39"/>
                </a:cubicBezTo>
                <a:cubicBezTo>
                  <a:pt x="46" y="0"/>
                  <a:pt x="9" y="25"/>
                  <a:pt x="0" y="22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1149" name="Line 13"/>
          <p:cNvSpPr/>
          <p:nvPr/>
        </p:nvSpPr>
        <p:spPr>
          <a:xfrm flipH="1">
            <a:off x="3463925" y="4932363"/>
            <a:ext cx="373063" cy="142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1150" name="Freeform 14"/>
          <p:cNvSpPr/>
          <p:nvPr/>
        </p:nvSpPr>
        <p:spPr>
          <a:xfrm>
            <a:off x="3051175" y="4613275"/>
            <a:ext cx="315913" cy="70643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pathLst>
              <a:path w="112" h="358">
                <a:moveTo>
                  <a:pt x="77" y="358"/>
                </a:moveTo>
                <a:cubicBezTo>
                  <a:pt x="45" y="342"/>
                  <a:pt x="14" y="326"/>
                  <a:pt x="7" y="306"/>
                </a:cubicBezTo>
                <a:cubicBezTo>
                  <a:pt x="0" y="286"/>
                  <a:pt x="23" y="271"/>
                  <a:pt x="33" y="236"/>
                </a:cubicBezTo>
                <a:cubicBezTo>
                  <a:pt x="43" y="201"/>
                  <a:pt x="55" y="135"/>
                  <a:pt x="68" y="96"/>
                </a:cubicBezTo>
                <a:cubicBezTo>
                  <a:pt x="81" y="57"/>
                  <a:pt x="108" y="19"/>
                  <a:pt x="112" y="0"/>
                </a:cubicBezTo>
              </a:path>
            </a:pathLst>
          </a:custGeom>
          <a:noFill/>
          <a:ln w="571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1151" name="Line 15"/>
          <p:cNvSpPr/>
          <p:nvPr/>
        </p:nvSpPr>
        <p:spPr>
          <a:xfrm flipH="1" flipV="1">
            <a:off x="3311525" y="4114800"/>
            <a:ext cx="41275" cy="498475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1152" name="Line 16"/>
          <p:cNvSpPr/>
          <p:nvPr/>
        </p:nvSpPr>
        <p:spPr>
          <a:xfrm flipH="1">
            <a:off x="3270250" y="5029200"/>
            <a:ext cx="220663" cy="373063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1153" name="Line 17"/>
          <p:cNvSpPr/>
          <p:nvPr/>
        </p:nvSpPr>
        <p:spPr>
          <a:xfrm flipV="1">
            <a:off x="3227388" y="3186113"/>
            <a:ext cx="111125" cy="568325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1154" name="Line 18"/>
          <p:cNvSpPr/>
          <p:nvPr/>
        </p:nvSpPr>
        <p:spPr>
          <a:xfrm flipV="1">
            <a:off x="3463925" y="2632075"/>
            <a:ext cx="428625" cy="263525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1155" name="Line 19"/>
          <p:cNvSpPr/>
          <p:nvPr/>
        </p:nvSpPr>
        <p:spPr>
          <a:xfrm flipV="1">
            <a:off x="4267200" y="2355850"/>
            <a:ext cx="582613" cy="179388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1156" name="Line 20"/>
          <p:cNvSpPr/>
          <p:nvPr/>
        </p:nvSpPr>
        <p:spPr>
          <a:xfrm flipV="1">
            <a:off x="5140325" y="2314575"/>
            <a:ext cx="650875" cy="12700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1157" name="Line 21"/>
          <p:cNvSpPr/>
          <p:nvPr/>
        </p:nvSpPr>
        <p:spPr>
          <a:xfrm flipV="1">
            <a:off x="5935663" y="2279650"/>
            <a:ext cx="650875" cy="12700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1158" name="Line 22"/>
          <p:cNvSpPr/>
          <p:nvPr/>
        </p:nvSpPr>
        <p:spPr>
          <a:xfrm>
            <a:off x="6831013" y="2230438"/>
            <a:ext cx="609600" cy="125412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1159" name="Line 23"/>
          <p:cNvSpPr/>
          <p:nvPr/>
        </p:nvSpPr>
        <p:spPr>
          <a:xfrm flipH="1" flipV="1">
            <a:off x="7583488" y="2589213"/>
            <a:ext cx="360362" cy="51276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35" name="Text Box 24"/>
          <p:cNvSpPr txBox="1"/>
          <p:nvPr/>
        </p:nvSpPr>
        <p:spPr>
          <a:xfrm>
            <a:off x="4032250" y="4972050"/>
            <a:ext cx="36036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6" name="Text Box 25"/>
          <p:cNvSpPr txBox="1"/>
          <p:nvPr/>
        </p:nvSpPr>
        <p:spPr>
          <a:xfrm>
            <a:off x="3041650" y="4964113"/>
            <a:ext cx="360363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37" name="Picture 26" descr="2493573_101435021_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0" y="3049588"/>
            <a:ext cx="693738" cy="49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64" name="Oval 28"/>
          <p:cNvSpPr/>
          <p:nvPr/>
        </p:nvSpPr>
        <p:spPr>
          <a:xfrm>
            <a:off x="360363" y="3463925"/>
            <a:ext cx="5849937" cy="3394075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000" dirty="0">
                <a:latin typeface="Arial" panose="020B0604020202020204" pitchFamily="34" charset="0"/>
                <a:ea typeface="楷体" panose="02010609060101010101" pitchFamily="49" charset="-122"/>
              </a:rPr>
              <a:t>肚        子</a:t>
            </a:r>
            <a:endParaRPr lang="zh-CN" altLang="en-US" sz="5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91166" name="Line 30"/>
          <p:cNvSpPr/>
          <p:nvPr/>
        </p:nvSpPr>
        <p:spPr>
          <a:xfrm flipH="1" flipV="1">
            <a:off x="996950" y="3268663"/>
            <a:ext cx="111125" cy="708025"/>
          </a:xfrm>
          <a:prstGeom prst="line">
            <a:avLst/>
          </a:prstGeom>
          <a:ln w="889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1167" name="Text Box 31"/>
          <p:cNvSpPr txBox="1"/>
          <p:nvPr/>
        </p:nvSpPr>
        <p:spPr>
          <a:xfrm>
            <a:off x="350838" y="2787650"/>
            <a:ext cx="1460500" cy="473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500" dirty="0">
                <a:latin typeface="Arial" panose="020B0604020202020204" pitchFamily="34" charset="0"/>
                <a:ea typeface="楷体" panose="02010609060101010101" pitchFamily="49" charset="-122"/>
              </a:rPr>
              <a:t>第一个胃</a:t>
            </a:r>
            <a:endParaRPr lang="zh-CN" altLang="en-US" sz="25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91168" name="Line 32"/>
          <p:cNvSpPr/>
          <p:nvPr/>
        </p:nvSpPr>
        <p:spPr>
          <a:xfrm flipH="1" flipV="1">
            <a:off x="765175" y="2136775"/>
            <a:ext cx="111125" cy="708025"/>
          </a:xfrm>
          <a:prstGeom prst="line">
            <a:avLst/>
          </a:prstGeom>
          <a:ln w="889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1169" name="Text Box 33"/>
          <p:cNvSpPr txBox="1"/>
          <p:nvPr/>
        </p:nvSpPr>
        <p:spPr>
          <a:xfrm>
            <a:off x="0" y="1533525"/>
            <a:ext cx="1460500" cy="473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500" dirty="0">
                <a:latin typeface="Arial" panose="020B0604020202020204" pitchFamily="34" charset="0"/>
                <a:ea typeface="楷体" panose="02010609060101010101" pitchFamily="49" charset="-122"/>
              </a:rPr>
              <a:t>第二个胃</a:t>
            </a:r>
            <a:endParaRPr lang="zh-CN" altLang="en-US" sz="25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1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91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91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91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91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9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91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9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9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91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91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91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91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91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91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67" grpId="0"/>
      <p:bldP spid="9116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30" name="Rectangle 14"/>
          <p:cNvSpPr/>
          <p:nvPr/>
        </p:nvSpPr>
        <p:spPr>
          <a:xfrm>
            <a:off x="379413" y="1328738"/>
            <a:ext cx="8482012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牛一共有四个胃，前三个用来贮藏食物，只有第四个才是管消化的！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8" name="Picture 16" descr="BRL002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2778125"/>
            <a:ext cx="5929313" cy="372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34" name="Rectangle 18"/>
          <p:cNvSpPr/>
          <p:nvPr/>
        </p:nvSpPr>
        <p:spPr>
          <a:xfrm>
            <a:off x="4964113" y="1903413"/>
            <a:ext cx="133508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消化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35" name="Text Box 19"/>
          <p:cNvSpPr txBox="1"/>
          <p:nvPr/>
        </p:nvSpPr>
        <p:spPr>
          <a:xfrm>
            <a:off x="5713413" y="4881563"/>
            <a:ext cx="360362" cy="473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5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en-US" altLang="zh-CN" sz="25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6" name="Text Box 20"/>
          <p:cNvSpPr txBox="1"/>
          <p:nvPr/>
        </p:nvSpPr>
        <p:spPr>
          <a:xfrm>
            <a:off x="4776788" y="4872038"/>
            <a:ext cx="360362" cy="473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5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en-US" altLang="zh-CN" sz="25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7" name="Text Box 21"/>
          <p:cNvSpPr txBox="1"/>
          <p:nvPr/>
        </p:nvSpPr>
        <p:spPr>
          <a:xfrm>
            <a:off x="3992563" y="4489450"/>
            <a:ext cx="360362" cy="473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5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en-US" altLang="zh-CN" sz="25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8" name="Text Box 22"/>
          <p:cNvSpPr txBox="1"/>
          <p:nvPr/>
        </p:nvSpPr>
        <p:spPr>
          <a:xfrm>
            <a:off x="3203575" y="4946650"/>
            <a:ext cx="360363" cy="473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5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en-US" altLang="zh-CN" sz="25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9" name="Rectangle 23"/>
          <p:cNvSpPr/>
          <p:nvPr/>
        </p:nvSpPr>
        <p:spPr>
          <a:xfrm>
            <a:off x="4724400" y="2365375"/>
            <a:ext cx="180498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（吸收）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4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348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4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0" grpId="0"/>
      <p:bldP spid="34834" grpId="0"/>
      <p:bldP spid="34835" grpId="0"/>
      <p:bldP spid="34836" grpId="0"/>
      <p:bldP spid="34837" grpId="0"/>
      <p:bldP spid="34838" grpId="0"/>
      <p:bldP spid="34838" grpId="1"/>
      <p:bldP spid="3483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Rectangle 4"/>
          <p:cNvSpPr>
            <a:spLocks noGrp="1"/>
          </p:cNvSpPr>
          <p:nvPr>
            <p:ph type="body"/>
          </p:nvPr>
        </p:nvSpPr>
        <p:spPr>
          <a:xfrm>
            <a:off x="263525" y="15875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>
              <a:lnSpc>
                <a:spcPct val="150000"/>
              </a:lnSpc>
              <a:buNone/>
            </a:pPr>
            <a:r>
              <a:rPr lang="zh-CN" altLang="en-US" sz="3500" b="1" dirty="0">
                <a:ea typeface="楷体" panose="02010609060101010101" pitchFamily="49" charset="-122"/>
              </a:rPr>
              <a:t>          当牛休息的时候，它要把刚才吞下去的食物重新送回到嘴里，然后细嚼慢咽，嚼碎的食物重返入胃里消化。</a:t>
            </a:r>
            <a:endParaRPr lang="zh-CN" altLang="en-US" sz="3500" b="1" dirty="0">
              <a:ea typeface="楷体" panose="02010609060101010101" pitchFamily="49" charset="-122"/>
            </a:endParaRPr>
          </a:p>
        </p:txBody>
      </p:sp>
      <p:sp>
        <p:nvSpPr>
          <p:cNvPr id="35847" name="Rectangle 7"/>
          <p:cNvSpPr/>
          <p:nvPr/>
        </p:nvSpPr>
        <p:spPr>
          <a:xfrm>
            <a:off x="1671638" y="4762500"/>
            <a:ext cx="3740150" cy="625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500" dirty="0">
                <a:latin typeface="Arial" panose="020B0604020202020204" pitchFamily="34" charset="0"/>
                <a:ea typeface="楷体" panose="02010609060101010101" pitchFamily="49" charset="-122"/>
              </a:rPr>
              <a:t>这种现象叫</a:t>
            </a:r>
            <a:r>
              <a:rPr lang="zh-CN" altLang="en-US" sz="35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反刍</a:t>
            </a:r>
            <a:r>
              <a:rPr lang="zh-CN" altLang="en-US" sz="3500" dirty="0"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  <a:endParaRPr lang="zh-CN" altLang="en-US" sz="35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35849" name="Rectangle 9"/>
          <p:cNvSpPr/>
          <p:nvPr/>
        </p:nvSpPr>
        <p:spPr>
          <a:xfrm>
            <a:off x="4268788" y="4429125"/>
            <a:ext cx="957262" cy="473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chú</a:t>
            </a:r>
            <a:endParaRPr lang="en-US" altLang="zh-CN" sz="2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  <p:bldP spid="3584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Grp="1"/>
          </p:cNvSpPr>
          <p:nvPr>
            <p:ph type="title"/>
          </p:nvPr>
        </p:nvSpPr>
        <p:spPr>
          <a:xfrm>
            <a:off x="373063" y="852488"/>
            <a:ext cx="8229600" cy="1143000"/>
          </a:xfrm>
          <a:noFill/>
          <a:ln>
            <a:noFill/>
          </a:ln>
        </p:spPr>
        <p:txBody>
          <a:bodyPr anchor="t"/>
          <a:p>
            <a:pPr algn="l" eaLnBrk="1" hangingPunct="1"/>
            <a:r>
              <a:rPr lang="zh-CN" altLang="en-US" b="1" dirty="0">
                <a:ea typeface="楷体" panose="02010609060101010101" pitchFamily="49" charset="-122"/>
              </a:rPr>
              <a:t>学习小建议：</a:t>
            </a:r>
            <a:endParaRPr lang="zh-CN" altLang="en-US" b="1" dirty="0">
              <a:ea typeface="楷体" panose="02010609060101010101" pitchFamily="49" charset="-122"/>
            </a:endParaRPr>
          </a:p>
        </p:txBody>
      </p:sp>
      <p:sp>
        <p:nvSpPr>
          <p:cNvPr id="16386" name="Rectangle 3"/>
          <p:cNvSpPr>
            <a:spLocks noGrp="1"/>
          </p:cNvSpPr>
          <p:nvPr>
            <p:ph idx="1" hasCustomPrompt="1"/>
          </p:nvPr>
        </p:nvSpPr>
        <p:spPr>
          <a:xfrm>
            <a:off x="361950" y="2332038"/>
            <a:ext cx="8229600" cy="4525962"/>
          </a:xfrm>
          <a:noFill/>
          <a:ln>
            <a:noFill/>
          </a:ln>
        </p:spPr>
        <p:txBody>
          <a:bodyPr anchor="t"/>
          <a:p>
            <a:pPr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轻声读一读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8~16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节，用</a:t>
            </a:r>
            <a:r>
              <a:rPr lang="zh-CN" altLang="en-US" b="1" dirty="0"/>
              <a:t>“</a:t>
            </a:r>
            <a:r>
              <a:rPr lang="en-US" altLang="zh-CN" b="1" dirty="0"/>
              <a:t>————”</a:t>
            </a:r>
            <a:r>
              <a:rPr lang="zh-CN" altLang="en-US" b="1" dirty="0">
                <a:ea typeface="楷体" panose="02010609060101010101" pitchFamily="49" charset="-122"/>
              </a:rPr>
              <a:t>划出红头说的话。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/>
          <p:nvPr/>
        </p:nvSpPr>
        <p:spPr>
          <a:xfrm>
            <a:off x="42863" y="79375"/>
            <a:ext cx="8921750" cy="7172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500" b="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“救命啊！救命啊！”红头拼命叫起来。</a:t>
            </a:r>
            <a:r>
              <a:rPr lang="zh-CN" altLang="en-US" sz="2200" b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2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00" b="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“你在哪儿？”青头急忙问。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我被牛吃了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正在它的嘴里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救命啊，救命啊！”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    青头大吃一惊，它一下子蹦到牛身上。可是那头牛用尾巴轻轻一扫，就把它摔在地上。青头顾不得疼痛，一骨碌爬起来大声喊：“躲过它的牙齿，牛在这时候从来不会细嚼的，它会把你和草一起吞到肚子里去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那我马上就会死掉了！”红头大哭起来。它和草已经一起进牛肚子。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青头又跳到牛身上，隔着牛肚皮和红头说话：“红头！不要怕，你会出来的！听我说，牛一共有四个胃，前三个用来贮藏食物，只有第四个才是管消化的！”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    “可是，你说这些对我有什么用呢？”红头悲哀地说。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    “当然有用。等一会儿，牛休息的时候，它要把刚才吞下去的草重新送回到嘴里，然后细嚼慢咽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你是勇敢的蟋蟀，你一定能出来！”“谢谢你</a:t>
            </a: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红头的声音几乎听不见了。它咬着牙不让自己失去知觉。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    红头在牛肚子里随着草一起运动着。从第一个胃走到第二个胃，又从  第二个胃来到了牛嘴里。终于，红头又看见了光明，可是它已经一动也不能动了。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220" name="Line 12"/>
          <p:cNvSpPr/>
          <p:nvPr/>
        </p:nvSpPr>
        <p:spPr>
          <a:xfrm>
            <a:off x="831850" y="512763"/>
            <a:ext cx="2562225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4221" name="Line 13"/>
          <p:cNvSpPr/>
          <p:nvPr/>
        </p:nvSpPr>
        <p:spPr>
          <a:xfrm>
            <a:off x="768350" y="1211263"/>
            <a:ext cx="7135813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4222" name="Line 14"/>
          <p:cNvSpPr/>
          <p:nvPr/>
        </p:nvSpPr>
        <p:spPr>
          <a:xfrm>
            <a:off x="712788" y="2887663"/>
            <a:ext cx="3048000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4224" name="Line 16"/>
          <p:cNvSpPr/>
          <p:nvPr/>
        </p:nvSpPr>
        <p:spPr>
          <a:xfrm>
            <a:off x="742950" y="4549775"/>
            <a:ext cx="4668838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4225" name="Line 17"/>
          <p:cNvSpPr/>
          <p:nvPr/>
        </p:nvSpPr>
        <p:spPr>
          <a:xfrm>
            <a:off x="1058863" y="5589588"/>
            <a:ext cx="1870075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4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4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41" name="Rectangle 9"/>
          <p:cNvSpPr/>
          <p:nvPr/>
        </p:nvSpPr>
        <p:spPr>
          <a:xfrm>
            <a:off x="663575" y="687388"/>
            <a:ext cx="3375025" cy="473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“救命啊！救命啊！”</a:t>
            </a:r>
            <a:endParaRPr lang="zh-CN" altLang="en-US" sz="2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243" name="Rectangle 11"/>
          <p:cNvSpPr/>
          <p:nvPr/>
        </p:nvSpPr>
        <p:spPr>
          <a:xfrm>
            <a:off x="673100" y="1446213"/>
            <a:ext cx="8161338" cy="473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我被牛吃了</a:t>
            </a:r>
            <a:r>
              <a:rPr lang="en-US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正在它的嘴里</a:t>
            </a:r>
            <a:r>
              <a:rPr lang="en-US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救命啊，救命啊！”</a:t>
            </a:r>
            <a:endParaRPr lang="zh-CN" altLang="en-US" sz="2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245" name="Rectangle 13"/>
          <p:cNvSpPr/>
          <p:nvPr/>
        </p:nvSpPr>
        <p:spPr>
          <a:xfrm>
            <a:off x="688975" y="1062038"/>
            <a:ext cx="2406650" cy="473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500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</a:t>
            </a:r>
            <a:endParaRPr lang="zh-CN" altLang="en-US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247" name="Rectangle 15"/>
          <p:cNvSpPr/>
          <p:nvPr/>
        </p:nvSpPr>
        <p:spPr>
          <a:xfrm>
            <a:off x="188913" y="1847850"/>
            <a:ext cx="8955087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500" b="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500" dirty="0">
                <a:solidFill>
                  <a:srgbClr val="FFFF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青头大吃一惊，</a:t>
            </a:r>
            <a:r>
              <a:rPr lang="zh-CN" altLang="en-US" sz="2500" dirty="0">
                <a:latin typeface="楷体" panose="02010609060101010101" pitchFamily="49" charset="-122"/>
                <a:ea typeface="楷体" panose="02010609060101010101" pitchFamily="49" charset="-122"/>
              </a:rPr>
              <a:t>它一下子蹦到牛身上。可是那头牛用尾巴轻轻一扫，就把它摔在地上。青头顾不得疼痛，一骨碌爬起来大声喊：“躲过它的牙齿，牛在这时候从来不会细嚼的，它会把你和草一起吞到肚子里去</a:t>
            </a:r>
            <a:r>
              <a:rPr lang="en-US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zh-CN" altLang="en-US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249" name="Rectangle 17"/>
          <p:cNvSpPr/>
          <p:nvPr/>
        </p:nvSpPr>
        <p:spPr>
          <a:xfrm>
            <a:off x="501650" y="3352800"/>
            <a:ext cx="4013200" cy="473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那我马上就会死掉了！”</a:t>
            </a:r>
            <a:endParaRPr lang="zh-CN" altLang="en-US" sz="2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250" name="Rectangle 18"/>
          <p:cNvSpPr/>
          <p:nvPr/>
        </p:nvSpPr>
        <p:spPr>
          <a:xfrm>
            <a:off x="427038" y="3833813"/>
            <a:ext cx="5608637" cy="473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“可是，你说这些对我有什么用呢？”</a:t>
            </a:r>
            <a:endParaRPr lang="zh-CN" altLang="en-US" sz="25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251" name="Rectangle 19"/>
          <p:cNvSpPr/>
          <p:nvPr/>
        </p:nvSpPr>
        <p:spPr>
          <a:xfrm>
            <a:off x="65088" y="5045075"/>
            <a:ext cx="9001125" cy="900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500" dirty="0">
                <a:latin typeface="楷体" panose="02010609060101010101" pitchFamily="49" charset="-122"/>
                <a:ea typeface="楷体" panose="02010609060101010101" pitchFamily="49" charset="-122"/>
              </a:rPr>
              <a:t>“当然有用。等一会儿，牛休息的时候，它要把刚才吞下去的草重新送回到嘴里，然后细嚼慢咽</a:t>
            </a:r>
            <a:r>
              <a:rPr lang="en-US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zh-CN" altLang="en-US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253" name="Rectangle 21"/>
          <p:cNvSpPr/>
          <p:nvPr/>
        </p:nvSpPr>
        <p:spPr>
          <a:xfrm>
            <a:off x="3373438" y="1857375"/>
            <a:ext cx="2724150" cy="473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5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一下子蹦到牛身上</a:t>
            </a:r>
            <a:endParaRPr lang="zh-CN" altLang="en-US" sz="25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255" name="Rectangle 23"/>
          <p:cNvSpPr/>
          <p:nvPr/>
        </p:nvSpPr>
        <p:spPr>
          <a:xfrm>
            <a:off x="4962525" y="2227263"/>
            <a:ext cx="1771650" cy="473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5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顾不得疼痛</a:t>
            </a:r>
            <a:endParaRPr lang="zh-CN" altLang="en-US" sz="25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258" name="Rectangle 26"/>
          <p:cNvSpPr/>
          <p:nvPr/>
        </p:nvSpPr>
        <p:spPr>
          <a:xfrm>
            <a:off x="6854825" y="2235200"/>
            <a:ext cx="2089150" cy="473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5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一骨碌爬起来</a:t>
            </a:r>
            <a:endParaRPr lang="zh-CN" altLang="en-US" sz="25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259" name="Rectangle 27"/>
          <p:cNvSpPr/>
          <p:nvPr/>
        </p:nvSpPr>
        <p:spPr>
          <a:xfrm>
            <a:off x="-7937" y="1860550"/>
            <a:ext cx="9144000" cy="155416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r>
              <a:rPr lang="zh-CN" altLang="en-US" sz="230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5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500" dirty="0">
                <a:latin typeface="Arial" panose="020B0604020202020204" pitchFamily="34" charset="0"/>
                <a:ea typeface="楷体" panose="02010609060101010101" pitchFamily="49" charset="-122"/>
              </a:rPr>
              <a:t>躲过它的牙齿，牛在这时候从来不会细嚼的，它会把你和</a:t>
            </a:r>
            <a:endParaRPr lang="zh-CN" altLang="en-US" sz="2500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2500" dirty="0">
                <a:latin typeface="Arial" panose="020B0604020202020204" pitchFamily="34" charset="0"/>
                <a:ea typeface="楷体" panose="02010609060101010101" pitchFamily="49" charset="-122"/>
              </a:rPr>
              <a:t>草一起吞到肚子里去</a:t>
            </a:r>
            <a:r>
              <a:rPr lang="en-US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5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95261" name="Rectangle 29"/>
          <p:cNvSpPr/>
          <p:nvPr/>
        </p:nvSpPr>
        <p:spPr>
          <a:xfrm>
            <a:off x="122238" y="4303713"/>
            <a:ext cx="8513762" cy="854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500" dirty="0">
                <a:latin typeface="楷体" panose="02010609060101010101" pitchFamily="49" charset="-122"/>
                <a:ea typeface="楷体" panose="02010609060101010101" pitchFamily="49" charset="-122"/>
              </a:rPr>
              <a:t>听我说，牛一共有四个胃，前三个用来贮藏食物，只有第四个才是管消化的！”</a:t>
            </a:r>
            <a:endParaRPr lang="zh-CN" altLang="en-US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4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5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5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5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5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95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5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5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5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1" grpId="0"/>
      <p:bldP spid="95243" grpId="0"/>
      <p:bldP spid="95247" grpId="0"/>
      <p:bldP spid="95249" grpId="0"/>
      <p:bldP spid="95250" grpId="0"/>
      <p:bldP spid="95251" grpId="0"/>
      <p:bldP spid="95253" grpId="0"/>
      <p:bldP spid="95255" grpId="0"/>
      <p:bldP spid="95258" grpId="0"/>
      <p:bldP spid="95259" grpId="0" bldLvl="0" animBg="1"/>
      <p:bldP spid="95259" grpId="1" bldLvl="0" animBg="1"/>
      <p:bldP spid="9526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1" name="Rectangle 3"/>
          <p:cNvSpPr>
            <a:spLocks noGrp="1"/>
          </p:cNvSpPr>
          <p:nvPr>
            <p:ph idx="1" hasCustomPrompt="1"/>
          </p:nvPr>
        </p:nvSpPr>
        <p:spPr>
          <a:xfrm>
            <a:off x="954088" y="1631950"/>
            <a:ext cx="7329487" cy="4525963"/>
          </a:xfrm>
          <a:noFill/>
          <a:ln>
            <a:noFill/>
          </a:ln>
        </p:spPr>
        <p:txBody>
          <a:bodyPr anchor="t"/>
          <a:p>
            <a:pPr eaLnBrk="1" hangingPunct="1"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楷体" panose="02010609060101010101" pitchFamily="49" charset="-122"/>
              </a:rPr>
              <a:t>红头，不要怕，你会出来的！</a:t>
            </a:r>
            <a:endParaRPr lang="zh-CN" altLang="en-US" sz="36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eaLnBrk="1" hangingPunct="1"/>
            <a:endParaRPr lang="zh-CN" altLang="en-US" sz="36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楷体" panose="02010609060101010101" pitchFamily="49" charset="-122"/>
              </a:rPr>
              <a:t>你是勇敢的蟋蟀，你一定能出来！</a:t>
            </a:r>
            <a:endParaRPr lang="zh-CN" altLang="en-US" sz="36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pic>
        <p:nvPicPr>
          <p:cNvPr id="19458" name="Picture 4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886" r="47823" b="46210"/>
          <a:stretch>
            <a:fillRect/>
          </a:stretch>
        </p:blipFill>
        <p:spPr>
          <a:xfrm>
            <a:off x="1231900" y="5832475"/>
            <a:ext cx="479425" cy="1025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6" descr="izakowski1012000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8988" y="5664200"/>
            <a:ext cx="1303337" cy="119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6" name="AutoShape 8"/>
          <p:cNvSpPr/>
          <p:nvPr/>
        </p:nvSpPr>
        <p:spPr>
          <a:xfrm>
            <a:off x="5137150" y="3824288"/>
            <a:ext cx="3651250" cy="1722437"/>
          </a:xfrm>
          <a:prstGeom prst="cloudCallout">
            <a:avLst>
              <a:gd name="adj1" fmla="val -26565"/>
              <a:gd name="adj2" fmla="val 8225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“谢谢你</a:t>
            </a:r>
            <a:r>
              <a:rPr lang="en-US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zh-CN" altLang="en-US" sz="2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1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uiExpand="1" build="p"/>
      <p:bldP spid="5325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290" name="TextBox 2"/>
          <p:cNvPicPr/>
          <p:nvPr/>
        </p:nvPicPr>
        <p:blipFill>
          <a:blip r:embed="rId2"/>
          <a:stretch>
            <a:fillRect/>
          </a:stretch>
        </p:blipFill>
        <p:spPr>
          <a:xfrm>
            <a:off x="-1044575" y="-2547937"/>
            <a:ext cx="11233150" cy="1159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95275" y="908050"/>
            <a:ext cx="8713788" cy="6432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“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我被牛吃了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正在它的嘴里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救命啊，救命啊！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33CC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“躲过它的牙齿，牛在这时候从来不会细嚼的，它会把你和草一起吞到肚子里去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33CC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3333CC">
                  <a:lumMod val="75000"/>
                </a:srgb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“那我马上就会死掉了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!”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33CC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“红头！不要怕，你会出来的！听我说，牛一共有四个胃，前三个用来贮藏食物，只有第四个才是管消化的！”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3333CC">
                  <a:lumMod val="75000"/>
                </a:srgb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“可是，你说这些对我有什么用呢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?”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33CC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“当然有用，等一会儿，牛休息的时候，它要把刚才吞下去的草重新送回到嘴里，然后细嚼慢咽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33CC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你是勇敢的蟋蟀，你一定能出来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3333CC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!”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3333CC">
                  <a:lumMod val="75000"/>
                </a:srgb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Rectangle 2"/>
          <p:cNvSpPr/>
          <p:nvPr/>
        </p:nvSpPr>
        <p:spPr>
          <a:xfrm>
            <a:off x="269875" y="755650"/>
            <a:ext cx="856932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000" b="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“救命啊！救命啊！”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03" name="Rectangle 3"/>
          <p:cNvSpPr/>
          <p:nvPr/>
        </p:nvSpPr>
        <p:spPr>
          <a:xfrm>
            <a:off x="244475" y="1492250"/>
            <a:ext cx="8569325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000" b="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我被牛吃了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正在它的嘴里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救命啊，救命啊！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04" name="Rectangle 4"/>
          <p:cNvSpPr/>
          <p:nvPr/>
        </p:nvSpPr>
        <p:spPr>
          <a:xfrm>
            <a:off x="274638" y="2851150"/>
            <a:ext cx="856932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000" b="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“那我马上就会死掉了！”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05" name="Rectangle 5"/>
          <p:cNvSpPr/>
          <p:nvPr/>
        </p:nvSpPr>
        <p:spPr>
          <a:xfrm>
            <a:off x="228600" y="3716338"/>
            <a:ext cx="856932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000" b="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“可是，你说这些对我有什么用呢？”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06" name="Rectangle 6"/>
          <p:cNvSpPr/>
          <p:nvPr/>
        </p:nvSpPr>
        <p:spPr>
          <a:xfrm>
            <a:off x="231775" y="4564063"/>
            <a:ext cx="856932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000" b="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“谢谢你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09" name="钢琴曲、轻音乐 - 海边的星空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255000" y="61563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1024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09"/>
                </p:tgtEl>
              </p:cMediaNode>
            </p:audio>
          </p:childTnLst>
        </p:cTn>
      </p:par>
    </p:tnLst>
    <p:bldLst>
      <p:bldP spid="102402" grpId="0"/>
      <p:bldP spid="102403" grpId="0"/>
      <p:bldP spid="102404" grpId="0"/>
      <p:bldP spid="102405" grpId="0"/>
      <p:bldP spid="10240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7" name="Text Box 5"/>
          <p:cNvSpPr txBox="1"/>
          <p:nvPr/>
        </p:nvSpPr>
        <p:spPr>
          <a:xfrm>
            <a:off x="571500" y="815975"/>
            <a:ext cx="8021638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楷体" panose="02010609060101010101" pitchFamily="49" charset="-122"/>
              </a:rPr>
              <a:t>        这时，青头爬到了牛鼻子上，在牛鼻孔里蹭来蹭去。</a:t>
            </a:r>
            <a:endParaRPr lang="zh-CN" altLang="en-US" sz="36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21506" name="Picture 6" descr="1"/>
          <p:cNvPicPr>
            <a:picLocks noChangeAspect="1"/>
          </p:cNvPicPr>
          <p:nvPr/>
        </p:nvPicPr>
        <p:blipFill>
          <a:blip r:embed="rId1">
            <a:lum contrast="48000"/>
          </a:blip>
          <a:srcRect t="22067"/>
          <a:stretch>
            <a:fillRect/>
          </a:stretch>
        </p:blipFill>
        <p:spPr>
          <a:xfrm>
            <a:off x="901700" y="2170113"/>
            <a:ext cx="7219950" cy="4217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9" name="Picture 7" descr="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8000"/>
          </a:blip>
          <a:srcRect t="3145" b="6339"/>
          <a:stretch>
            <a:fillRect/>
          </a:stretch>
        </p:blipFill>
        <p:spPr>
          <a:xfrm>
            <a:off x="5835650" y="4037013"/>
            <a:ext cx="552450" cy="260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82" name="Rectangle 10"/>
          <p:cNvSpPr/>
          <p:nvPr/>
        </p:nvSpPr>
        <p:spPr>
          <a:xfrm>
            <a:off x="2438400" y="1363663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蹭来蹭去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3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69 1.11111E-6 L 1.66667E-6 1.1111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  <p:bldP spid="5428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9" name="Rectangle 3"/>
          <p:cNvSpPr>
            <a:spLocks noGrp="1"/>
          </p:cNvSpPr>
          <p:nvPr>
            <p:ph idx="1" hasCustomPrompt="1"/>
          </p:nvPr>
        </p:nvSpPr>
        <p:spPr>
          <a:xfrm>
            <a:off x="257175" y="2578100"/>
            <a:ext cx="8562975" cy="4525963"/>
          </a:xfrm>
          <a:noFill/>
          <a:ln>
            <a:noFill/>
          </a:ln>
        </p:spPr>
        <p:txBody>
          <a:bodyPr anchor="t"/>
          <a:p>
            <a:pPr eaLnBrk="1" hangingPunct="1">
              <a:lnSpc>
                <a:spcPct val="150000"/>
              </a:lnSpc>
              <a:buNone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     红头看见自己的朋友，高兴得留下了眼泪：“谢谢你！”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青头笑眯眯地说：“不要哭，就算你在牛肚子里作了一次旅行吧！”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1" name="Rectangle 5"/>
          <p:cNvSpPr/>
          <p:nvPr/>
        </p:nvSpPr>
        <p:spPr>
          <a:xfrm>
            <a:off x="242888" y="1081088"/>
            <a:ext cx="8596312" cy="1603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0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“啊欠！”牛大吼一声。红头随着一团草一下子给喷出来了</a:t>
            </a:r>
            <a:r>
              <a:rPr lang="en-US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9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3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299">
                                            <p:txEl>
                                              <p:charRg st="31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uiExpand="1" build="p"/>
      <p:bldP spid="5530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Picture 13" descr="3-11011305531112"/>
          <p:cNvPicPr>
            <a:picLocks noChangeAspect="1"/>
          </p:cNvPicPr>
          <p:nvPr/>
        </p:nvPicPr>
        <p:blipFill>
          <a:blip r:embed="rId1"/>
          <a:srcRect l="10916" r="36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54" name="Rectangle 2"/>
          <p:cNvSpPr/>
          <p:nvPr/>
        </p:nvSpPr>
        <p:spPr>
          <a:xfrm>
            <a:off x="1323975" y="3951288"/>
            <a:ext cx="6281738" cy="1187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楷体" panose="02010609060101010101" pitchFamily="49" charset="-122"/>
              </a:rPr>
              <a:t>          介绍你的旅行路线，用上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>
                <a:latin typeface="Arial" panose="020B0604020202020204" pitchFamily="34" charset="0"/>
                <a:ea typeface="楷体" panose="02010609060101010101" pitchFamily="49" charset="-122"/>
              </a:rPr>
              <a:t>先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>
                <a:latin typeface="Arial" panose="020B0604020202020204" pitchFamily="34" charset="0"/>
                <a:ea typeface="楷体" panose="02010609060101010101" pitchFamily="49" charset="-122"/>
              </a:rPr>
              <a:t>接着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>
                <a:latin typeface="Arial" panose="020B0604020202020204" pitchFamily="34" charset="0"/>
                <a:ea typeface="楷体" panose="02010609060101010101" pitchFamily="49" charset="-122"/>
              </a:rPr>
              <a:t>然后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dirty="0">
                <a:latin typeface="Arial" panose="020B0604020202020204" pitchFamily="34" charset="0"/>
                <a:ea typeface="楷体" panose="02010609060101010101" pitchFamily="49" charset="-122"/>
              </a:rPr>
              <a:t>、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>
                <a:latin typeface="Arial" panose="020B0604020202020204" pitchFamily="34" charset="0"/>
                <a:ea typeface="楷体" panose="02010609060101010101" pitchFamily="49" charset="-122"/>
              </a:rPr>
              <a:t>最后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dirty="0">
                <a:latin typeface="Arial" panose="020B0604020202020204" pitchFamily="34" charset="0"/>
                <a:ea typeface="楷体" panose="02010609060101010101" pitchFamily="49" charset="-122"/>
              </a:rPr>
              <a:t>这些表示先后顺序的词。</a:t>
            </a:r>
            <a:endParaRPr lang="zh-CN" altLang="en-US" sz="24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00355" name="Rectangle 3"/>
          <p:cNvSpPr/>
          <p:nvPr/>
        </p:nvSpPr>
        <p:spPr>
          <a:xfrm>
            <a:off x="1319213" y="2786063"/>
            <a:ext cx="6329362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400" dirty="0">
                <a:latin typeface="Arial" panose="020B0604020202020204" pitchFamily="34" charset="0"/>
                <a:ea typeface="楷体" panose="02010609060101010101" pitchFamily="49" charset="-122"/>
              </a:rPr>
              <a:t>    介绍一下牛胃的知识和牛吃食物的特点。</a:t>
            </a:r>
            <a:endParaRPr lang="zh-CN" altLang="en-US" sz="24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00356" name="Rectangle 4"/>
          <p:cNvSpPr/>
          <p:nvPr/>
        </p:nvSpPr>
        <p:spPr>
          <a:xfrm>
            <a:off x="1341438" y="1589088"/>
            <a:ext cx="6327775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楷体" panose="02010609060101010101" pitchFamily="49" charset="-122"/>
              </a:rPr>
              <a:t>    介绍你的旅行感受，并说出你想感谢的话。</a:t>
            </a:r>
            <a:endParaRPr lang="zh-CN" altLang="en-US" sz="24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00360" name="AutoShape 8"/>
          <p:cNvSpPr>
            <a:spLocks noChangeArrowheads="1"/>
          </p:cNvSpPr>
          <p:nvPr/>
        </p:nvSpPr>
        <p:spPr bwMode="auto">
          <a:xfrm>
            <a:off x="8350250" y="2909888"/>
            <a:ext cx="512763" cy="476250"/>
          </a:xfrm>
          <a:prstGeom prst="star5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361" name="AutoShape 9"/>
          <p:cNvSpPr>
            <a:spLocks noChangeArrowheads="1"/>
          </p:cNvSpPr>
          <p:nvPr/>
        </p:nvSpPr>
        <p:spPr bwMode="auto">
          <a:xfrm>
            <a:off x="7675563" y="2874963"/>
            <a:ext cx="554038" cy="514350"/>
          </a:xfrm>
          <a:prstGeom prst="star5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362" name="AutoShape 10"/>
          <p:cNvSpPr>
            <a:spLocks noChangeArrowheads="1"/>
          </p:cNvSpPr>
          <p:nvPr/>
        </p:nvSpPr>
        <p:spPr bwMode="auto">
          <a:xfrm>
            <a:off x="7939088" y="4329113"/>
            <a:ext cx="568325" cy="528638"/>
          </a:xfrm>
          <a:prstGeom prst="star5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60" name="Text Box 11"/>
          <p:cNvSpPr txBox="1"/>
          <p:nvPr/>
        </p:nvSpPr>
        <p:spPr>
          <a:xfrm>
            <a:off x="3784600" y="158750"/>
            <a:ext cx="2470150" cy="777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500" dirty="0">
                <a:latin typeface="Arial" panose="020B0604020202020204" pitchFamily="34" charset="0"/>
                <a:ea typeface="楷体" panose="02010609060101010101" pitchFamily="49" charset="-122"/>
              </a:rPr>
              <a:t>任务单：</a:t>
            </a:r>
            <a:endParaRPr lang="zh-CN" altLang="en-US" sz="45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3561" name="Text Box 12"/>
          <p:cNvSpPr txBox="1"/>
          <p:nvPr/>
        </p:nvSpPr>
        <p:spPr>
          <a:xfrm>
            <a:off x="2124075" y="873125"/>
            <a:ext cx="635635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楷体" panose="02010609060101010101" pitchFamily="49" charset="-122"/>
              </a:rPr>
              <a:t>如果你就是红头，请你向你的好朋友们介绍下这次特殊的旅行：</a:t>
            </a:r>
            <a:endParaRPr lang="zh-CN" altLang="en-US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23562" name="Picture 14" descr="7798455_170640622172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30250"/>
            <a:ext cx="1333500" cy="612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70" name="AutoShape 18"/>
          <p:cNvSpPr>
            <a:spLocks noChangeArrowheads="1"/>
          </p:cNvSpPr>
          <p:nvPr/>
        </p:nvSpPr>
        <p:spPr bwMode="auto">
          <a:xfrm>
            <a:off x="7735888" y="1443038"/>
            <a:ext cx="554038" cy="514350"/>
          </a:xfrm>
          <a:prstGeom prst="star5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371" name="AutoShape 19"/>
          <p:cNvSpPr>
            <a:spLocks noChangeArrowheads="1"/>
          </p:cNvSpPr>
          <p:nvPr/>
        </p:nvSpPr>
        <p:spPr bwMode="auto">
          <a:xfrm>
            <a:off x="8367713" y="1474788"/>
            <a:ext cx="554038" cy="514350"/>
          </a:xfrm>
          <a:prstGeom prst="star5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372" name="AutoShape 20"/>
          <p:cNvSpPr>
            <a:spLocks noChangeArrowheads="1"/>
          </p:cNvSpPr>
          <p:nvPr/>
        </p:nvSpPr>
        <p:spPr bwMode="auto">
          <a:xfrm>
            <a:off x="8051800" y="1768475"/>
            <a:ext cx="554038" cy="514350"/>
          </a:xfrm>
          <a:prstGeom prst="star5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0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0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00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 bldLvl="0" animBg="1"/>
      <p:bldP spid="100355" grpId="0" bldLvl="0" animBg="1"/>
      <p:bldP spid="100356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4" descr="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7138" y="466725"/>
            <a:ext cx="6151562" cy="6151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2"/>
          <p:cNvSpPr>
            <a:spLocks noGrp="1"/>
          </p:cNvSpPr>
          <p:nvPr>
            <p:ph type="title"/>
          </p:nvPr>
        </p:nvSpPr>
        <p:spPr>
          <a:xfrm>
            <a:off x="442913" y="579438"/>
            <a:ext cx="8229600" cy="1143000"/>
          </a:xfrm>
          <a:noFill/>
          <a:ln>
            <a:noFill/>
          </a:ln>
        </p:spPr>
        <p:txBody>
          <a:bodyPr anchor="t"/>
          <a:p>
            <a:pPr algn="l" eaLnBrk="1" hangingPunct="1"/>
            <a:r>
              <a:rPr lang="zh-CN" altLang="en-US" sz="3600" b="1" dirty="0">
                <a:ea typeface="楷体" panose="02010609060101010101" pitchFamily="49" charset="-122"/>
              </a:rPr>
              <a:t>作业：</a:t>
            </a:r>
            <a:endParaRPr lang="zh-CN" altLang="en-US" sz="3600" b="1" dirty="0">
              <a:ea typeface="楷体" panose="02010609060101010101" pitchFamily="49" charset="-122"/>
            </a:endParaRPr>
          </a:p>
        </p:txBody>
      </p:sp>
      <p:sp>
        <p:nvSpPr>
          <p:cNvPr id="25602" name="Rectangle 3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525963"/>
          </a:xfrm>
          <a:noFill/>
          <a:ln>
            <a:noFill/>
          </a:ln>
        </p:spPr>
        <p:txBody>
          <a:bodyPr anchor="t"/>
          <a:p>
            <a:pPr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请你向家里人介绍关于红头和青头的故事。</a:t>
            </a:r>
            <a:endParaRPr lang="zh-CN" altLang="en-US" dirty="0"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ea typeface="楷体" panose="02010609060101010101" pitchFamily="49" charset="-122"/>
              </a:rPr>
              <a:t>读一读</a:t>
            </a:r>
            <a:r>
              <a:rPr lang="en-US" altLang="zh-CN" dirty="0">
                <a:ea typeface="楷体" panose="02010609060101010101" pitchFamily="49" charset="-122"/>
              </a:rPr>
              <a:t>《</a:t>
            </a:r>
            <a:r>
              <a:rPr lang="zh-CN" altLang="en-US" dirty="0">
                <a:ea typeface="楷体" panose="02010609060101010101" pitchFamily="49" charset="-122"/>
              </a:rPr>
              <a:t>高士其科普童话</a:t>
            </a:r>
            <a:r>
              <a:rPr lang="en-US" altLang="zh-CN" dirty="0">
                <a:ea typeface="楷体" panose="02010609060101010101" pitchFamily="49" charset="-122"/>
              </a:rPr>
              <a:t>》</a:t>
            </a:r>
            <a:r>
              <a:rPr lang="zh-CN" altLang="en-US" dirty="0">
                <a:ea typeface="楷体" panose="02010609060101010101" pitchFamily="49" charset="-122"/>
              </a:rPr>
              <a:t>，选择你最喜欢的一个科普童话故事在班会课上讲。</a:t>
            </a:r>
            <a:endParaRPr lang="zh-CN" altLang="en-US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1" descr="tooopen_sy_1279071463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127000"/>
            <a:ext cx="9753600" cy="7412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676275" y="1196975"/>
            <a:ext cx="3095625" cy="1612900"/>
          </a:xfrm>
        </p:spPr>
        <p:txBody>
          <a:bodyPr vert="horz" wrap="square" lIns="91440" tIns="45720" rIns="91440" bIns="45720" anchor="t"/>
          <a:p>
            <a:pPr marL="0" indent="0" algn="ctr">
              <a:buNone/>
            </a:pPr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旅行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6275" y="2798763"/>
            <a:ext cx="8137525" cy="1754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为了办事或游览，从一个地方去到另一个地方。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框 8197"/>
          <p:cNvSpPr txBox="1"/>
          <p:nvPr/>
        </p:nvSpPr>
        <p:spPr>
          <a:xfrm>
            <a:off x="539750" y="692150"/>
            <a:ext cx="804545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72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r>
              <a:rPr lang="zh-CN" altLang="en-US" sz="72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在牛肚子里旅行</a:t>
            </a:r>
            <a:endParaRPr lang="zh-CN" altLang="en-US" sz="7200" b="1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7876">
            <a:off x="3059113" y="2492375"/>
            <a:ext cx="5526087" cy="3741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Rectangle 19">
            <a:hlinkClick r:id="rId1" action="ppaction://hlinksldjump"/>
          </p:cNvPr>
          <p:cNvSpPr/>
          <p:nvPr/>
        </p:nvSpPr>
        <p:spPr>
          <a:xfrm>
            <a:off x="8316913" y="6115050"/>
            <a:ext cx="827087" cy="76517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0" name="Rectangle 20">
            <a:hlinkClick r:id="rId2" action="ppaction://hlinksldjump"/>
          </p:cNvPr>
          <p:cNvSpPr/>
          <p:nvPr/>
        </p:nvSpPr>
        <p:spPr>
          <a:xfrm>
            <a:off x="2555875" y="692150"/>
            <a:ext cx="936625" cy="9366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Text Box 24"/>
          <p:cNvSpPr txBox="1"/>
          <p:nvPr/>
        </p:nvSpPr>
        <p:spPr>
          <a:xfrm>
            <a:off x="322263" y="2420938"/>
            <a:ext cx="7021512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12000" dirty="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12000" dirty="0">
                <a:latin typeface="楷体" panose="02010609060101010101" pitchFamily="49" charset="-122"/>
                <a:ea typeface="楷体" panose="02010609060101010101" pitchFamily="49" charset="-122"/>
              </a:rPr>
              <a:t>蟋 蟀</a:t>
            </a:r>
            <a:endParaRPr lang="zh-CN" altLang="en-US" sz="1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2" name="Text Box 25"/>
          <p:cNvSpPr txBox="1"/>
          <p:nvPr/>
        </p:nvSpPr>
        <p:spPr>
          <a:xfrm>
            <a:off x="971550" y="1628775"/>
            <a:ext cx="4824413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8000" dirty="0">
                <a:solidFill>
                  <a:srgbClr val="FF0000"/>
                </a:solidFill>
                <a:latin typeface="Arial" panose="020B0604020202020204" pitchFamily="34" charset="0"/>
                <a:ea typeface="幼圆" pitchFamily="49" charset="-122"/>
              </a:rPr>
              <a:t> </a:t>
            </a:r>
            <a:r>
              <a:rPr lang="en-US" altLang="zh-CN" sz="8000" dirty="0">
                <a:latin typeface="Arial" panose="020B0604020202020204" pitchFamily="34" charset="0"/>
                <a:ea typeface="幼圆" pitchFamily="49" charset="-122"/>
              </a:rPr>
              <a:t>xī  shu</a:t>
            </a:r>
            <a:r>
              <a:rPr lang="en-US" altLang="zh-CN" sz="8000" dirty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8000" dirty="0">
                <a:latin typeface="Arial" panose="020B0604020202020204" pitchFamily="34" charset="0"/>
                <a:ea typeface="幼圆" pitchFamily="49" charset="-122"/>
              </a:rPr>
              <a:t>i</a:t>
            </a:r>
            <a:endParaRPr lang="en-US" altLang="zh-CN" sz="8000" dirty="0">
              <a:latin typeface="Arial" panose="020B0604020202020204" pitchFamily="34" charset="0"/>
              <a:ea typeface="幼圆" pitchFamily="49" charset="-122"/>
            </a:endParaRPr>
          </a:p>
        </p:txBody>
      </p:sp>
      <p:pic>
        <p:nvPicPr>
          <p:cNvPr id="7173" name="Picture 14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1863" y="511175"/>
            <a:ext cx="2095500" cy="212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15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1863" y="511175"/>
            <a:ext cx="2095500" cy="212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Picture 16" descr="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1863" y="511175"/>
            <a:ext cx="2095500" cy="212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7" name="Picture 17" descr="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1863" y="511175"/>
            <a:ext cx="2095500" cy="212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8" name="Picture 18" descr="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1863" y="511175"/>
            <a:ext cx="2095500" cy="212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9" name="Picture 19" descr="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1863" y="511175"/>
            <a:ext cx="2095500" cy="212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00" name="Picture 20" descr="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11863" y="511175"/>
            <a:ext cx="2095500" cy="212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01" name="Picture 21" descr="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1863" y="511175"/>
            <a:ext cx="2095500" cy="212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02" name="Picture 22" descr="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11863" y="511175"/>
            <a:ext cx="2095500" cy="212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38950" y="727075"/>
            <a:ext cx="94297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3" name="图片 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-248132">
            <a:off x="334963" y="4487863"/>
            <a:ext cx="2147887" cy="1570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87450" y="2900363"/>
            <a:ext cx="592138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476625" y="2852738"/>
            <a:ext cx="590550" cy="100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TextBox 2"/>
          <p:cNvPicPr/>
          <p:nvPr/>
        </p:nvPicPr>
        <p:blipFill>
          <a:blip r:embed="rId1"/>
          <a:stretch>
            <a:fillRect/>
          </a:stretch>
        </p:blipFill>
        <p:spPr>
          <a:xfrm>
            <a:off x="-1044575" y="-2547937"/>
            <a:ext cx="11233150" cy="1159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95275" y="908050"/>
            <a:ext cx="8713788" cy="5064125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“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我被牛吃了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正在它的嘴里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救命啊，救命啊！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“躲过它的牙齿，牛在这时候从来不会细嚼的，它会把你和草一起吞到肚子里去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2626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“那我马上就会死掉了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!”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“红头！不要怕，你会出来的！听我说，牛一共有四个胃，前三个用来贮藏食物，只有第四个才是管消化的！”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2626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2626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1"/>
          <p:cNvSpPr txBox="1"/>
          <p:nvPr/>
        </p:nvSpPr>
        <p:spPr>
          <a:xfrm>
            <a:off x="333375" y="1268413"/>
            <a:ext cx="8429625" cy="2501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304800">
              <a:lnSpc>
                <a:spcPct val="150000"/>
              </a:lnSpc>
            </a:pPr>
            <a:r>
              <a:rPr lang="en-US" altLang="zh-CN" sz="3600" b="1" dirty="0">
                <a:solidFill>
                  <a:srgbClr val="F96C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800" b="1" dirty="0">
                <a:solidFill>
                  <a:srgbClr val="F96C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小蟋蟀红头和青头（          ），红头（              ），一不小心，红头和草一起被（             ）。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21509"/>
          <p:cNvSpPr txBox="1"/>
          <p:nvPr/>
        </p:nvSpPr>
        <p:spPr>
          <a:xfrm>
            <a:off x="403225" y="333375"/>
            <a:ext cx="8496300" cy="5595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“救命啊！救命啊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”红头拼命叫起来。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“你在哪儿？”青头急忙问。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“我被牛吃了……正在它的嘴里……救命啊，救命啊！”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青头大吃一惊，它一下子蹦到牛身上。可是那头牛用尾巴轻轻一扫，就把它摔在地上。青头顾不得疼痛，一骨碌爬起来大声喊：“躲过它的牙齿，牛在这时候从来不会细嚼的，它会把你和草一起吞到肚子里去……” 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21509"/>
          <p:cNvSpPr txBox="1"/>
          <p:nvPr/>
        </p:nvSpPr>
        <p:spPr>
          <a:xfrm>
            <a:off x="395288" y="333375"/>
            <a:ext cx="8496300" cy="5595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“救命啊！救命啊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叫起来。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“你在哪儿？”青头急忙问。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“我被牛吃了……正在它的嘴里……救命啊，救命啊！”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青头大吃一惊，它一下子蹦到牛身上。可是那头牛用尾巴轻轻一扫，就把它摔在地上。青头顾不得疼痛，一骨碌爬起来大声喊：“躲过它的牙齿，牛在这时候从来不会细嚼的，它会把你和草一起吞到肚子里去……” 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21509"/>
          <p:cNvSpPr txBox="1"/>
          <p:nvPr/>
        </p:nvSpPr>
        <p:spPr>
          <a:xfrm>
            <a:off x="395288" y="333375"/>
            <a:ext cx="8496300" cy="5595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“救命啊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救命啊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叫起来。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“你在哪儿？”青头急忙问。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“我被牛吃了……正在它的嘴里……救命啊，救命啊！”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青头大吃一惊，它一下子蹦到牛身上。可是那头牛用尾巴轻轻一扫，就把它摔在地上。青头顾不得疼痛，一骨碌爬起来大声喊：“躲过它的牙齿，牛在这时候从来不会细嚼的，它会把你和草一起吞到肚子里去……” 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21509"/>
          <p:cNvSpPr txBox="1"/>
          <p:nvPr/>
        </p:nvSpPr>
        <p:spPr>
          <a:xfrm>
            <a:off x="395288" y="333375"/>
            <a:ext cx="8496300" cy="5595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“救命啊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救命啊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叫起来。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“你在哪儿？”青头急忙问。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“我被牛吃了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正在它的嘴里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救命啊，救命啊！”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青头大吃一惊，它一下子蹦到牛身上。可是那头牛用尾巴轻轻一扫，就把它摔在地上。青头顾不得疼痛，一骨碌爬起来大声喊：“躲过它的牙齿，牛在这时候从来不会细嚼的，它会把你和草一起吞到肚子里去……” 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21509"/>
          <p:cNvSpPr txBox="1"/>
          <p:nvPr/>
        </p:nvSpPr>
        <p:spPr>
          <a:xfrm>
            <a:off x="395288" y="333375"/>
            <a:ext cx="8496300" cy="5595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“救命啊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救命啊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叫起来。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“你在哪儿？”青头急忙问。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“我被牛吃了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正在它的嘴里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救命啊，救命啊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青头大吃一惊，它一下子蹦到牛身上。可是那头牛用尾巴轻轻一扫，就把它摔在地上。青头顾不得疼痛，一骨碌爬起来大声喊：“躲过它的牙齿，牛在这时候从来不会细嚼的，它会把你和草一起吞到肚子里去……” 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21509"/>
          <p:cNvSpPr txBox="1"/>
          <p:nvPr/>
        </p:nvSpPr>
        <p:spPr>
          <a:xfrm>
            <a:off x="395288" y="333375"/>
            <a:ext cx="8496300" cy="5595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“救命啊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救命啊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叫起来。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“你在哪儿？”青头急忙问。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“我被牛吃了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正在它的嘴里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救命啊，救命啊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青头大吃一惊，它一下子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到牛身上。可是那头牛用尾巴轻轻一扫，就把它摔在地上。青头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顾不得疼痛，一骨碌爬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起来大声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喊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：“躲过它的牙齿，牛在这时候从来不会细嚼的，它会把你和草一起吞到肚子里去……” 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21509"/>
          <p:cNvSpPr txBox="1"/>
          <p:nvPr/>
        </p:nvSpPr>
        <p:spPr>
          <a:xfrm>
            <a:off x="395288" y="333375"/>
            <a:ext cx="8496300" cy="5595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“救命啊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救命啊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叫起来。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“你在哪儿？”青头急忙问。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“我被牛吃了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正在它的嘴里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救命啊，救命啊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青头大吃一惊，它一下子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到牛身上。可是那头牛用尾巴轻轻一扫，就把它摔在地上。青头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顾不得疼痛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一骨碌爬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起来大声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喊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：“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躲过它的牙齿，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牛在这时候从来不会细嚼的，它会把你和草一起吞到肚子里去……” 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21509"/>
          <p:cNvSpPr txBox="1"/>
          <p:nvPr/>
        </p:nvSpPr>
        <p:spPr>
          <a:xfrm>
            <a:off x="395288" y="333375"/>
            <a:ext cx="8496300" cy="5595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“救命啊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救命啊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叫起来。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“你在哪儿？”青头急忙问。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“我被牛吃了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正在它的嘴里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救命啊，救命啊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青头大吃一惊，它一下子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到牛身上。可是那头牛用尾巴轻轻一扫，就把它摔在地上。青头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顾不得疼痛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一骨碌爬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起来大声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喊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：“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躲过它的牙齿，</a:t>
            </a:r>
            <a:r>
              <a:rPr lang="zh-CN" altLang="zh-CN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牛在这时候从来不会细嚼的，它会把你和草一起吞到肚子里去……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 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6" name="TextBox 2"/>
          <p:cNvSpPr txBox="1"/>
          <p:nvPr/>
        </p:nvSpPr>
        <p:spPr>
          <a:xfrm>
            <a:off x="5003800" y="4541838"/>
            <a:ext cx="86360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 eaLnBrk="0" hangingPunct="0"/>
            <a:r>
              <a:rPr lang="en-US" altLang="zh-CN" sz="20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jiáo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21509"/>
          <p:cNvSpPr txBox="1"/>
          <p:nvPr/>
        </p:nvSpPr>
        <p:spPr>
          <a:xfrm>
            <a:off x="395288" y="333375"/>
            <a:ext cx="8496300" cy="5595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“救命啊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救命啊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叫起来。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“你在哪儿？”青头急忙问。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“我被牛吃了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正在它的嘴里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救命啊，救命啊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青头大吃一惊，它一下子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到牛身上。可是那头牛用尾巴轻轻一扫，就把它摔在地上。青头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顾不得疼痛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一骨碌爬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起来大声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喊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：“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躲过它的牙齿，</a:t>
            </a:r>
            <a:r>
              <a:rPr lang="zh-CN" altLang="zh-CN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牛在这时候从来不会细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嚼</a:t>
            </a:r>
            <a:r>
              <a:rPr lang="zh-CN" altLang="zh-CN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的，它会把你和草一起吞到肚子里去……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 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0" name="TextBox 1"/>
          <p:cNvSpPr txBox="1"/>
          <p:nvPr/>
        </p:nvSpPr>
        <p:spPr>
          <a:xfrm>
            <a:off x="5003800" y="4541838"/>
            <a:ext cx="86360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914400" eaLnBrk="0" hangingPunct="0"/>
            <a:r>
              <a:rPr lang="en-US" altLang="zh-CN" sz="20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jiáo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4338" name="TextBox 2"/>
          <p:cNvPicPr/>
          <p:nvPr/>
        </p:nvPicPr>
        <p:blipFill>
          <a:blip r:embed="rId2"/>
          <a:stretch>
            <a:fillRect/>
          </a:stretch>
        </p:blipFill>
        <p:spPr>
          <a:xfrm>
            <a:off x="-1044575" y="-2547937"/>
            <a:ext cx="11233150" cy="1159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95275" y="908050"/>
            <a:ext cx="8713788" cy="6432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我被牛吃了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正在它的嘴里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救命啊，救命啊！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“躲过它的牙齿，牛在这时候从来不会细嚼的，它会把你和草一起吞到肚子里去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“那我马上就会死掉了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!”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“红头！不要怕，你会出来的！听我说，牛一共有四个胃，前三个用来贮藏食物，只有第四个才是管消化的！”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“可是，你说这些对我有什么用呢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?”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“当然有用，等一会儿，牛休息的时候，它要把刚才吞下去的草重新送回到嘴里，然后细嚼慢咽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你是勇敢的蟋蟀，你一定能出来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!”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650" y="1125538"/>
            <a:ext cx="8064500" cy="34559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341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5930900"/>
            <a:ext cx="1139825" cy="9271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441325" y="1139825"/>
            <a:ext cx="8316913" cy="4902200"/>
            <a:chOff x="539750" y="1038721"/>
            <a:chExt cx="8064500" cy="49017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750" y="1038721"/>
              <a:ext cx="8064500" cy="4901704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14344" name="TextBox 3"/>
            <p:cNvSpPr txBox="1"/>
            <p:nvPr/>
          </p:nvSpPr>
          <p:spPr>
            <a:xfrm>
              <a:off x="2975387" y="1393973"/>
              <a:ext cx="31290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rgbClr val="FF0000"/>
                  </a:solidFill>
                  <a:latin typeface="Showcard Gothic" pitchFamily="82" charset="0"/>
                  <a:ea typeface="宋体" panose="02010600030101010101" pitchFamily="2" charset="-122"/>
                </a:rPr>
                <a:t>1</a:t>
              </a:r>
              <a:endParaRPr lang="zh-CN" altLang="en-US" b="1" dirty="0">
                <a:solidFill>
                  <a:srgbClr val="FF0000"/>
                </a:solidFill>
                <a:latin typeface="Showcard Gothic" pitchFamily="82" charset="0"/>
                <a:ea typeface="宋体" panose="02010600030101010101" pitchFamily="2" charset="-122"/>
              </a:endParaRPr>
            </a:p>
          </p:txBody>
        </p:sp>
        <p:sp>
          <p:nvSpPr>
            <p:cNvPr id="14345" name="TextBox 19"/>
            <p:cNvSpPr txBox="1"/>
            <p:nvPr/>
          </p:nvSpPr>
          <p:spPr>
            <a:xfrm>
              <a:off x="3851920" y="1417935"/>
              <a:ext cx="32573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rgbClr val="FF0000"/>
                  </a:solidFill>
                  <a:latin typeface="Showcard Gothic" pitchFamily="82" charset="0"/>
                  <a:ea typeface="宋体" panose="02010600030101010101" pitchFamily="2" charset="-122"/>
                </a:rPr>
                <a:t>2</a:t>
              </a:r>
              <a:endParaRPr lang="zh-CN" altLang="en-US" b="1" dirty="0">
                <a:solidFill>
                  <a:srgbClr val="FF0000"/>
                </a:solidFill>
                <a:latin typeface="Showcard Gothic" pitchFamily="82" charset="0"/>
                <a:ea typeface="宋体" panose="02010600030101010101" pitchFamily="2" charset="-122"/>
              </a:endParaRPr>
            </a:p>
          </p:txBody>
        </p:sp>
        <p:sp>
          <p:nvSpPr>
            <p:cNvPr id="14346" name="TextBox 21"/>
            <p:cNvSpPr txBox="1"/>
            <p:nvPr/>
          </p:nvSpPr>
          <p:spPr>
            <a:xfrm>
              <a:off x="5772860" y="1315540"/>
              <a:ext cx="33534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rgbClr val="FF0000"/>
                  </a:solidFill>
                  <a:latin typeface="Showcard Gothic" pitchFamily="82" charset="0"/>
                  <a:ea typeface="宋体" panose="02010600030101010101" pitchFamily="2" charset="-122"/>
                </a:rPr>
                <a:t>3</a:t>
              </a:r>
              <a:endParaRPr lang="zh-CN" altLang="en-US" b="1" dirty="0">
                <a:solidFill>
                  <a:srgbClr val="FF0000"/>
                </a:solidFill>
                <a:latin typeface="Showcard Gothic" pitchFamily="82" charset="0"/>
                <a:ea typeface="宋体" panose="02010600030101010101" pitchFamily="2" charset="-122"/>
              </a:endParaRPr>
            </a:p>
          </p:txBody>
        </p:sp>
        <p:sp>
          <p:nvSpPr>
            <p:cNvPr id="14347" name="TextBox 22"/>
            <p:cNvSpPr txBox="1"/>
            <p:nvPr/>
          </p:nvSpPr>
          <p:spPr>
            <a:xfrm>
              <a:off x="4730750" y="1442903"/>
              <a:ext cx="35939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rgbClr val="3333CC"/>
                  </a:solidFill>
                  <a:latin typeface="Showcard Gothic" pitchFamily="82" charset="0"/>
                  <a:ea typeface="宋体" panose="02010600030101010101" pitchFamily="2" charset="-122"/>
                </a:rPr>
                <a:t>4</a:t>
              </a:r>
              <a:endParaRPr lang="zh-CN" altLang="en-US" b="1" dirty="0">
                <a:solidFill>
                  <a:srgbClr val="3333CC"/>
                </a:solidFill>
                <a:latin typeface="Showcard Gothic" pitchFamily="8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21509"/>
          <p:cNvSpPr txBox="1"/>
          <p:nvPr/>
        </p:nvSpPr>
        <p:spPr>
          <a:xfrm>
            <a:off x="395288" y="333375"/>
            <a:ext cx="8496300" cy="5595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“救命啊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救命啊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叫起来。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“你在哪儿？”青头急忙问。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“我被牛吃了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正在它的嘴里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救命啊，救命啊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青头大吃一惊，它一下子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到牛身上。可是那头牛用尾巴轻轻一扫，就把它摔在地上。青头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顾不得疼痛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一骨碌爬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起来大声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喊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：“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躲过它的牙齿，</a:t>
            </a:r>
            <a:r>
              <a:rPr lang="zh-CN" altLang="zh-CN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牛在这时候从来不会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细嚼</a:t>
            </a:r>
            <a:r>
              <a:rPr lang="zh-CN" altLang="zh-CN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的，它会把你和草一起吞到肚子里去……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 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21509"/>
          <p:cNvSpPr txBox="1"/>
          <p:nvPr/>
        </p:nvSpPr>
        <p:spPr>
          <a:xfrm>
            <a:off x="395288" y="333375"/>
            <a:ext cx="8496300" cy="5595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“救命啊！救命啊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”红头拼命叫起来。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“你在哪儿？”青头急忙问。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“我被牛吃了……正在它的嘴里……救命啊，救命啊！”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青头大吃一惊，它一下子蹦到牛身上。可是那头牛用尾巴轻轻一扫，就把它摔在地上。青头顾不得疼痛，一骨碌爬起来大声喊：“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躲过它的牙齿，</a:t>
            </a:r>
            <a:r>
              <a:rPr lang="zh-CN" altLang="zh-CN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牛在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这时候</a:t>
            </a:r>
            <a:r>
              <a:rPr lang="zh-CN" altLang="zh-CN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从来不会细嚼的，它会把你和草一起吞到肚子里去……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 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21509"/>
          <p:cNvSpPr txBox="1"/>
          <p:nvPr/>
        </p:nvSpPr>
        <p:spPr>
          <a:xfrm>
            <a:off x="395288" y="333375"/>
            <a:ext cx="8496300" cy="5595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“救命啊！救命啊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”红头拼命叫起来。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“你在哪儿？”青头急忙问。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“我被牛吃了……正在它的嘴里……救命啊，救命啊！”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青头大吃一惊，它一下子蹦到牛身上。可是那头牛用尾巴轻轻一扫，就把它摔在地上。青头顾不得疼痛，一骨碌爬起来大声喊：“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躲过它的牙齿，</a:t>
            </a:r>
            <a:r>
              <a:rPr lang="zh-CN" altLang="zh-CN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牛在这时候从来不会细嚼的，它会把你和草一起吞到肚子里去……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 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21509"/>
          <p:cNvSpPr txBox="1"/>
          <p:nvPr/>
        </p:nvSpPr>
        <p:spPr>
          <a:xfrm>
            <a:off x="395288" y="333375"/>
            <a:ext cx="8496300" cy="5595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“救命啊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救命啊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拼命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叫起来。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“你在哪儿？”青头急忙问。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“我被牛吃了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正在它的嘴里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救命啊，救命啊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46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青头大吃一惊，它一下子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到牛身上。可是那头牛用尾巴轻轻一扫，就把它摔在地上。青头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顾不得疼痛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一骨碌爬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起来大声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喊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：“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躲过它的牙齿，</a:t>
            </a:r>
            <a:r>
              <a:rPr lang="zh-CN" altLang="zh-CN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牛在这时候从来不会细嚼的，它会把你和草一起吞到肚子里去……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 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内容占位符 1"/>
          <p:cNvSpPr>
            <a:spLocks noGrp="1"/>
          </p:cNvSpPr>
          <p:nvPr>
            <p:ph/>
          </p:nvPr>
        </p:nvSpPr>
        <p:spPr/>
        <p:txBody>
          <a:bodyPr vert="horz" wrap="square" lIns="91440" tIns="45720" rIns="91440" bIns="45720" anchor="t"/>
          <a:p>
            <a:pPr marL="0" indent="0"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“那我马上就会死掉了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”红头大哭起来。它和草已经一起进了牛的肚子。</a:t>
            </a:r>
            <a:b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青头又跳到牛身上，隔着牛肚皮和红头说话：“红头！不要怕，你会出来的！听我说，牛一共有四个胃，前三个用来贮藏食物，只有第四个胃才是管消化的！”</a:t>
            </a:r>
            <a:endParaRPr lang="zh-CN" altLang="zh-CN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“可是，你说这些对我有什么用呢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”红头悲哀地说。</a:t>
            </a:r>
            <a:b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“当然有用。等一会儿，牛休息的时候，它要把刚才吞下去的草重新送回到嘴里，然后细嚼慢咽……你是勇敢的蟋蟀，你一定能出来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”“谢谢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”红头的声音几乎听不见了。它咬着牙不让自己失去知觉。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内容占位符 1"/>
          <p:cNvSpPr>
            <a:spLocks noGrp="1"/>
          </p:cNvSpPr>
          <p:nvPr>
            <p:ph/>
          </p:nvPr>
        </p:nvSpPr>
        <p:spPr>
          <a:xfrm>
            <a:off x="468313" y="692150"/>
            <a:ext cx="8147050" cy="4667250"/>
          </a:xfrm>
        </p:spPr>
        <p:txBody>
          <a:bodyPr vert="horz" wrap="square" lIns="91440" tIns="45720" rIns="91440" bIns="45720" anchor="t"/>
          <a:p>
            <a:pPr marL="0" indent="0">
              <a:lnSpc>
                <a:spcPct val="150000"/>
              </a:lnSpc>
              <a:buNone/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“那我马上就会死掉了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”红头大哭起来。它和草已经一起进了牛的肚子。</a:t>
            </a:r>
            <a:b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青头又跳到牛身上，隔着牛肚皮和红头说话：“红头！不要怕，你会出来的！听我说，牛一共有四个胃，前三个用来贮藏食物，只有第四个胃才是管消化的！”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内容占位符 1"/>
          <p:cNvSpPr>
            <a:spLocks noGrp="1"/>
          </p:cNvSpPr>
          <p:nvPr>
            <p:ph/>
          </p:nvPr>
        </p:nvSpPr>
        <p:spPr>
          <a:xfrm>
            <a:off x="468313" y="692150"/>
            <a:ext cx="8147050" cy="4667250"/>
          </a:xfrm>
        </p:spPr>
        <p:txBody>
          <a:bodyPr vert="horz" wrap="square" lIns="91440" tIns="45720" rIns="91440" bIns="45720" anchor="t"/>
          <a:p>
            <a:pPr marL="0" indent="0">
              <a:lnSpc>
                <a:spcPct val="150000"/>
              </a:lnSpc>
              <a:buNone/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那我马上就会死掉了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”红头大哭起来。它和草已经一起进了牛的肚子。</a:t>
            </a:r>
            <a:b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青头又跳到牛身上，隔着牛肚皮和红头说话：“红头！不要怕，你会出来的！听我说，牛一共有四个胃，前三个用来贮藏食物，只有第四个胃才是管消化的！”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内容占位符 1"/>
          <p:cNvSpPr>
            <a:spLocks noGrp="1"/>
          </p:cNvSpPr>
          <p:nvPr>
            <p:ph/>
          </p:nvPr>
        </p:nvSpPr>
        <p:spPr>
          <a:xfrm>
            <a:off x="468313" y="692150"/>
            <a:ext cx="8147050" cy="4667250"/>
          </a:xfrm>
        </p:spPr>
        <p:txBody>
          <a:bodyPr vert="horz" wrap="square" lIns="91440" tIns="45720" rIns="91440" bIns="45720" anchor="t"/>
          <a:p>
            <a:pPr marL="0" indent="0">
              <a:lnSpc>
                <a:spcPct val="150000"/>
              </a:lnSpc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“那我马上就会死掉了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”红头大哭起来。它和草已经一起进了牛的肚子。</a:t>
            </a:r>
            <a:b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青头又跳到牛身上，隔着牛肚皮和红头说话：“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红头！不要怕，你会出来的！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听我说，牛一共有四个胃，前三个用来贮藏食物，只有第四个胃才是管消化的！”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内容占位符 1"/>
          <p:cNvSpPr>
            <a:spLocks noGrp="1"/>
          </p:cNvSpPr>
          <p:nvPr>
            <p:ph/>
          </p:nvPr>
        </p:nvSpPr>
        <p:spPr>
          <a:xfrm>
            <a:off x="468313" y="692150"/>
            <a:ext cx="8147050" cy="4667250"/>
          </a:xfrm>
        </p:spPr>
        <p:txBody>
          <a:bodyPr vert="horz" wrap="square" lIns="91440" tIns="45720" rIns="91440" bIns="45720" anchor="t"/>
          <a:p>
            <a:pPr marL="0" indent="0">
              <a:lnSpc>
                <a:spcPct val="150000"/>
              </a:lnSpc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“那我马上就会死掉了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”红头大哭起来。它和草已经一起进了牛的肚子。</a:t>
            </a:r>
            <a:b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青头又跳到牛身上，隔着牛肚皮和红头说话：“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红头！不要怕，你会出来的！</a:t>
            </a:r>
            <a:r>
              <a:rPr lang="zh-CN" altLang="zh-CN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听我说，牛一共有四个胃，前三个用来贮藏食物，只有第四个胃才是管消化的！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5"/>
          <p:cNvSpPr txBox="1"/>
          <p:nvPr/>
        </p:nvSpPr>
        <p:spPr>
          <a:xfrm>
            <a:off x="382588" y="549275"/>
            <a:ext cx="8091487" cy="1754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牛一共有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四个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胃，前三个用来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贮藏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食物，只有第四个才是管消化的！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0963" y="2284413"/>
            <a:ext cx="66262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Box 2"/>
          <p:cNvSpPr txBox="1"/>
          <p:nvPr/>
        </p:nvSpPr>
        <p:spPr>
          <a:xfrm>
            <a:off x="3419475" y="3559175"/>
            <a:ext cx="581025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2" name="TextBox 13"/>
          <p:cNvSpPr txBox="1"/>
          <p:nvPr/>
        </p:nvSpPr>
        <p:spPr>
          <a:xfrm>
            <a:off x="5292725" y="3532188"/>
            <a:ext cx="579438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3" name="TextBox 14"/>
          <p:cNvSpPr txBox="1"/>
          <p:nvPr/>
        </p:nvSpPr>
        <p:spPr>
          <a:xfrm>
            <a:off x="4597400" y="3430588"/>
            <a:ext cx="579438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4" name="TextBox 15"/>
          <p:cNvSpPr txBox="1"/>
          <p:nvPr/>
        </p:nvSpPr>
        <p:spPr>
          <a:xfrm>
            <a:off x="4711700" y="4076700"/>
            <a:ext cx="581025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5362" name="TextBox 2"/>
          <p:cNvPicPr/>
          <p:nvPr/>
        </p:nvPicPr>
        <p:blipFill>
          <a:blip r:embed="rId2"/>
          <a:stretch>
            <a:fillRect/>
          </a:stretch>
        </p:blipFill>
        <p:spPr>
          <a:xfrm>
            <a:off x="-1044575" y="-2547937"/>
            <a:ext cx="11233150" cy="1159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95275" y="908050"/>
            <a:ext cx="8713788" cy="6432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“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我被牛吃了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正在它的嘴里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救命啊，救命啊！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33CC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“躲过它的牙齿，牛在这时候从来不会细嚼的，它会把你和草一起吞到肚子里去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33CC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3333CC">
                  <a:lumMod val="75000"/>
                </a:srgb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“那我马上就会死掉了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!”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33CC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“红头！不要怕，你会出来的！听我说，牛一共有四个胃，前三个用来贮藏食物，只有第四个才是管消化的！”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3333CC">
                  <a:lumMod val="75000"/>
                </a:srgb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“可是，你说这些对我有什么用呢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?”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33CC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“当然有用，等一会儿，牛休息的时候，它要把刚才吞下去的草重新送回到嘴里，然后细嚼慢咽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33CC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你是勇敢的蟋蟀，你一定能出来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3333CC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!”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3333CC">
                  <a:lumMod val="75000"/>
                </a:srgb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5"/>
          <p:cNvSpPr txBox="1"/>
          <p:nvPr/>
        </p:nvSpPr>
        <p:spPr>
          <a:xfrm>
            <a:off x="382588" y="549275"/>
            <a:ext cx="8091487" cy="1754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牛一共有四个胃，前三个用来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贮藏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食物，只有第四个才是管消化的！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67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0963" y="2284413"/>
            <a:ext cx="66262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Box 2"/>
          <p:cNvSpPr txBox="1"/>
          <p:nvPr/>
        </p:nvSpPr>
        <p:spPr>
          <a:xfrm>
            <a:off x="3419475" y="3559175"/>
            <a:ext cx="581025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6" name="TextBox 13"/>
          <p:cNvSpPr txBox="1"/>
          <p:nvPr/>
        </p:nvSpPr>
        <p:spPr>
          <a:xfrm>
            <a:off x="5292725" y="3532188"/>
            <a:ext cx="579438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TextBox 14"/>
          <p:cNvSpPr txBox="1"/>
          <p:nvPr/>
        </p:nvSpPr>
        <p:spPr>
          <a:xfrm>
            <a:off x="4597400" y="3430588"/>
            <a:ext cx="579438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8" name="TextBox 15"/>
          <p:cNvSpPr txBox="1"/>
          <p:nvPr/>
        </p:nvSpPr>
        <p:spPr>
          <a:xfrm>
            <a:off x="4711700" y="4076700"/>
            <a:ext cx="581025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5"/>
          <p:cNvSpPr txBox="1"/>
          <p:nvPr/>
        </p:nvSpPr>
        <p:spPr>
          <a:xfrm>
            <a:off x="382588" y="549275"/>
            <a:ext cx="8091487" cy="1754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牛一共有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四个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胃，前三个用来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贮藏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食物，只有第四个才是管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消化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的！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0963" y="2284413"/>
            <a:ext cx="66262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TextBox 2"/>
          <p:cNvSpPr txBox="1"/>
          <p:nvPr/>
        </p:nvSpPr>
        <p:spPr>
          <a:xfrm>
            <a:off x="3419475" y="3559175"/>
            <a:ext cx="581025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TextBox 13"/>
          <p:cNvSpPr txBox="1"/>
          <p:nvPr/>
        </p:nvSpPr>
        <p:spPr>
          <a:xfrm>
            <a:off x="5292725" y="3532188"/>
            <a:ext cx="579438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TextBox 14"/>
          <p:cNvSpPr txBox="1"/>
          <p:nvPr/>
        </p:nvSpPr>
        <p:spPr>
          <a:xfrm>
            <a:off x="4597400" y="3430588"/>
            <a:ext cx="579438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2" name="TextBox 15"/>
          <p:cNvSpPr txBox="1"/>
          <p:nvPr/>
        </p:nvSpPr>
        <p:spPr>
          <a:xfrm>
            <a:off x="4711700" y="4076700"/>
            <a:ext cx="581025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内容占位符 1"/>
          <p:cNvSpPr>
            <a:spLocks noGrp="1"/>
          </p:cNvSpPr>
          <p:nvPr>
            <p:ph/>
          </p:nvPr>
        </p:nvSpPr>
        <p:spPr>
          <a:xfrm>
            <a:off x="468313" y="692150"/>
            <a:ext cx="8147050" cy="4667250"/>
          </a:xfrm>
        </p:spPr>
        <p:txBody>
          <a:bodyPr vert="horz" wrap="square" lIns="91440" tIns="45720" rIns="91440" bIns="45720" anchor="t"/>
          <a:p>
            <a:pPr marL="0" indent="0">
              <a:lnSpc>
                <a:spcPct val="150000"/>
              </a:lnSpc>
              <a:buNone/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“那我马上就会死掉了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”红头大哭起来。它和草已经一起进了牛的肚子。</a:t>
            </a:r>
            <a:b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青头又跳到牛身上，隔着牛肚皮和红头说话：“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红头！不要怕，你会出来的！</a:t>
            </a:r>
            <a:r>
              <a:rPr lang="zh-CN" altLang="zh-CN" sz="3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听我说，牛一共有四个胃，前三个用来贮藏食物，只有第四个胃才是管消化的！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6249987"/>
          </a:xfrm>
        </p:spPr>
        <p:txBody>
          <a:bodyPr vert="horz" wrap="square" lIns="91440" tIns="45720" rIns="91440" bIns="45720" anchor="t"/>
          <a:p>
            <a:pPr marL="0" indent="0"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“可是，你说这些对我有什么用呢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”红头悲哀地说。</a:t>
            </a:r>
            <a:b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zh-CN" sz="4000" b="1" dirty="0"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zh-CN" sz="4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内容占位符 1"/>
          <p:cNvSpPr>
            <a:spLocks noGrp="1" noChangeArrowheads="1"/>
          </p:cNvSpPr>
          <p:nvPr>
            <p:ph/>
          </p:nvPr>
        </p:nvSpPr>
        <p:spPr>
          <a:xfrm>
            <a:off x="457200" y="274638"/>
            <a:ext cx="8229600" cy="62499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“可是，你说这些对我有什么用呢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?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”红头悲哀地说。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“当然有用。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等一会儿，牛休息的时候，它要把刚才吞下去的草重新送回到嘴里，然后细嚼慢咽……你是勇敢的蟋蟀，你一定能出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来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“谢谢你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”红头的声音几乎听不见了。它咬着牙不让自己失去知觉。</a:t>
            </a:r>
            <a:endParaRPr kumimoji="0" lang="zh-CN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　</a:t>
            </a:r>
            <a:endParaRPr kumimoji="0" lang="zh-CN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内容占位符 1"/>
          <p:cNvSpPr>
            <a:spLocks noGrp="1" noChangeArrowheads="1"/>
          </p:cNvSpPr>
          <p:nvPr>
            <p:ph/>
          </p:nvPr>
        </p:nvSpPr>
        <p:spPr>
          <a:xfrm>
            <a:off x="457200" y="274638"/>
            <a:ext cx="8229600" cy="62499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“可是，你说这些对我有什么用呢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?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”红头悲哀地说。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“当然有用。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等一会儿，牛休息的时候，它要把刚才吞下去的草重新送回到嘴里，然后细嚼慢咽……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你是勇敢的蟋蟀，你一定能出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来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“谢谢你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”红头的声音几乎听不见了。它咬着牙不让自己失去知觉。</a:t>
            </a:r>
            <a:endParaRPr kumimoji="0" lang="zh-CN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　</a:t>
            </a:r>
            <a:endParaRPr kumimoji="0" lang="zh-CN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内容占位符 1"/>
          <p:cNvSpPr>
            <a:spLocks noGrp="1" noChangeArrowheads="1"/>
          </p:cNvSpPr>
          <p:nvPr>
            <p:ph/>
          </p:nvPr>
        </p:nvSpPr>
        <p:spPr>
          <a:xfrm>
            <a:off x="457200" y="274638"/>
            <a:ext cx="8229600" cy="62499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“可是，你说这些对我有什么用呢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?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”红头悲哀地说。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“当然有用。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等一会儿，牛休息的时候，它要把刚才吞下去的草重新送回到嘴里，然后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细嚼慢咽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你是勇敢的蟋蟀，你一定能出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来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“谢谢你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”红头的声音几乎听不见了。它咬着牙不让自己失去知觉。</a:t>
            </a:r>
            <a:endParaRPr kumimoji="0" lang="zh-CN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　</a:t>
            </a:r>
            <a:endParaRPr kumimoji="0" lang="zh-CN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18440"/>
          <p:cNvSpPr txBox="1"/>
          <p:nvPr/>
        </p:nvSpPr>
        <p:spPr>
          <a:xfrm>
            <a:off x="7648575" y="34337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35842" name="文本框 1"/>
          <p:cNvSpPr txBox="1"/>
          <p:nvPr/>
        </p:nvSpPr>
        <p:spPr>
          <a:xfrm>
            <a:off x="539750" y="760413"/>
            <a:ext cx="8110538" cy="2800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红头在牛肚子里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随着草一起运动着。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从第一个胃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走到第二个胃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，又从第二个胃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来到了牛嘴里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endParaRPr lang="zh-CN" altLang="en-US" sz="3200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18440"/>
          <p:cNvSpPr txBox="1"/>
          <p:nvPr/>
        </p:nvSpPr>
        <p:spPr>
          <a:xfrm>
            <a:off x="7648575" y="34337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36866" name="文本框 1"/>
          <p:cNvSpPr txBox="1"/>
          <p:nvPr/>
        </p:nvSpPr>
        <p:spPr>
          <a:xfrm>
            <a:off x="522288" y="2236788"/>
            <a:ext cx="8097837" cy="1570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红头在牛肚子里随着草一起运动着。从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第一个胃走到第二个胃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，又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从第二个胃来到了牛嘴里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矩形 64516"/>
          <p:cNvSpPr/>
          <p:nvPr/>
        </p:nvSpPr>
        <p:spPr>
          <a:xfrm>
            <a:off x="533400" y="666750"/>
            <a:ext cx="7967663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“等一会儿，牛休息的时候，它要把刚才吞下去的草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重新送回到嘴里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，然后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细嚼慢咽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6588" y="4297363"/>
            <a:ext cx="7848600" cy="5857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先……接着……然后……最后……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62499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“可是，你说这些对我有什么用呢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?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”红头悲哀地说。</a:t>
            </a:r>
            <a:b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“当然有用。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等一会儿，牛休息的时候，它要把刚才吞下去的草重新送回到嘴里，然后细嚼慢咽……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你是勇敢的蟋蟀，你一定能出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来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“谢谢你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”红头的声音几乎听不见了。它咬着牙不让自己失去知觉。</a:t>
            </a:r>
            <a:endParaRPr kumimoji="0" lang="zh-CN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386" name="TextBox 2"/>
          <p:cNvPicPr/>
          <p:nvPr/>
        </p:nvPicPr>
        <p:blipFill>
          <a:blip r:embed="rId2"/>
          <a:stretch>
            <a:fillRect/>
          </a:stretch>
        </p:blipFill>
        <p:spPr>
          <a:xfrm>
            <a:off x="-1044575" y="-2111375"/>
            <a:ext cx="11233150" cy="11161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79388" y="765175"/>
            <a:ext cx="8640763" cy="6554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000000">
                    <a:lumMod val="95000"/>
                    <a:lumOff val="5000"/>
                  </a:srgbClr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黑体" panose="02010609060101010101" pitchFamily="49" charset="-122"/>
                <a:ea typeface="楷体_GB2312" pitchFamily="49" charset="-122"/>
                <a:cs typeface="+mn-cs"/>
                <a:sym typeface="+mn-ea"/>
              </a:rPr>
              <a:t>    </a:t>
            </a:r>
            <a:r>
              <a:rPr kumimoji="0" lang="zh-CN" altLang="en-US" sz="30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红头在牛肚子里随着草一起运动着。从第一个胃走到第二个胃，又从第二个胃来到了牛嘴里。</a:t>
            </a:r>
            <a:r>
              <a:rPr kumimoji="0" lang="zh-CN" altLang="en-US" sz="30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终于，红头又看见了光明，可是它已经一动也不能动了。</a:t>
            </a:r>
            <a:endParaRPr kumimoji="0" lang="zh-CN" altLang="en-US" sz="3000" b="1" kern="1200" cap="none" spc="0" normalizeH="0" baseline="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0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这时，青头爬到了牛鼻子上，在牛鼻孔里蹭来蹭去。</a:t>
            </a:r>
            <a:endParaRPr kumimoji="0" lang="zh-CN" altLang="en-US" sz="3000" b="1" kern="1200" cap="none" spc="0" normalizeH="0" baseline="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0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“啊欠</a:t>
            </a:r>
            <a:r>
              <a:rPr kumimoji="0" lang="en-US" altLang="zh-CN" sz="30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!”</a:t>
            </a:r>
            <a:r>
              <a:rPr kumimoji="0" lang="zh-CN" altLang="en-US" sz="30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牛大吼一声。红头随着一团草一下子给喷了出来</a:t>
            </a:r>
            <a:r>
              <a:rPr kumimoji="0" lang="en-US" altLang="zh-CN" sz="30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endParaRPr kumimoji="0" lang="en-US" altLang="zh-CN" sz="3000" b="1" kern="1200" cap="none" spc="0" normalizeH="0" baseline="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30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红头看见自己的朋友，高兴得流下了眼泪：“谢谢你</a:t>
            </a:r>
            <a:r>
              <a:rPr kumimoji="0" lang="en-US" altLang="zh-CN" sz="30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……”</a:t>
            </a:r>
            <a:endParaRPr kumimoji="0" lang="en-US" altLang="zh-CN" sz="3000" b="1" kern="1200" cap="none" spc="0" normalizeH="0" baseline="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30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青头笑眯眯地说：“不要哭，就算你在牛肚子里做了一次旅行吧</a:t>
            </a:r>
            <a:r>
              <a:rPr kumimoji="0" lang="en-US" altLang="zh-CN" sz="30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!”</a:t>
            </a:r>
            <a:endParaRPr kumimoji="0" lang="en-US" altLang="zh-CN" sz="3000" b="1" kern="1200" cap="none" spc="0" normalizeH="0" baseline="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en-US" altLang="zh-CN" sz="3000" b="1" kern="1200" cap="none" spc="0" normalizeH="0" baseline="0" noProof="0" dirty="0">
              <a:solidFill>
                <a:srgbClr val="000000">
                  <a:lumMod val="95000"/>
                  <a:lumOff val="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sz="3000" b="1" kern="1200" cap="none" spc="0" normalizeH="0" baseline="0" noProof="0" dirty="0">
              <a:solidFill>
                <a:srgbClr val="000000">
                  <a:lumMod val="95000"/>
                  <a:lumOff val="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46825" y="2181225"/>
            <a:ext cx="1825625" cy="1176338"/>
            <a:chOff x="6108700" y="989013"/>
            <a:chExt cx="1825625" cy="1176337"/>
          </a:xfrm>
        </p:grpSpPr>
        <p:sp>
          <p:nvSpPr>
            <p:cNvPr id="6" name="圆角矩形标注 5"/>
            <p:cNvSpPr/>
            <p:nvPr/>
          </p:nvSpPr>
          <p:spPr bwMode="auto">
            <a:xfrm>
              <a:off x="6108700" y="1084263"/>
              <a:ext cx="1825625" cy="1081087"/>
            </a:xfrm>
            <a:prstGeom prst="wedgeRoundRectCallout">
              <a:avLst>
                <a:gd name="adj1" fmla="val 46606"/>
                <a:gd name="adj2" fmla="val 34298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蹭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16390" name="矩形 3"/>
            <p:cNvSpPr/>
            <p:nvPr/>
          </p:nvSpPr>
          <p:spPr>
            <a:xfrm>
              <a:off x="6732564" y="989013"/>
              <a:ext cx="82907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dirty="0">
                  <a:latin typeface="Britannic Bold" pitchFamily="34" charset="0"/>
                  <a:ea typeface="宋体" panose="02010600030101010101" pitchFamily="2" charset="-122"/>
                </a:rPr>
                <a:t>cèng</a:t>
              </a:r>
              <a:endParaRPr lang="zh-CN" altLang="en-US" dirty="0">
                <a:latin typeface="Britannic Bold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62499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“可是，你说这些对我有什么用呢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?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”红头悲哀地说。</a:t>
            </a:r>
            <a:b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“当然有用。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等一会儿，牛休息的时候，它要把刚才吞下去的草重新送回到嘴里，然后细嚼慢咽……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你是勇敢的蟋蟀，你一定能出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来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“谢谢你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”红头的声音几乎听不见了。它咬着牙不让自己失去知觉。</a:t>
            </a:r>
            <a:endParaRPr kumimoji="0" lang="zh-CN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099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“可是，你说这些对我有什么用呢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?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”红头悲哀地说。</a:t>
            </a:r>
            <a:b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“当然有用。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等一会儿，牛休息的时候，它要把刚才吞下去的草重新送回到嘴里，然后细嚼慢咽……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你是勇敢的蟋蟀，你一定能出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来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“谢谢你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r>
              <a:rPr kumimoji="0" lang="zh-CN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红头的声音几乎听不见了。它咬着牙不让自己失去知觉。</a:t>
            </a:r>
            <a:endParaRPr kumimoji="0" lang="zh-CN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099050"/>
          </a:xfrm>
        </p:spPr>
        <p:txBody>
          <a:bodyPr vert="horz" wrap="square" lIns="91440" tIns="45720" rIns="91440" bIns="45720" anchor="t"/>
          <a:p>
            <a:pPr marL="0" indent="0"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“可是，你说这些对我有什么用呢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”红头悲哀地说。</a:t>
            </a:r>
            <a:b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　“当然有用。</a:t>
            </a:r>
            <a:r>
              <a:rPr lang="zh-CN" altLang="zh-CN" sz="4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等一会儿，牛休息的时候，它要把刚才吞下去的草重新送回到嘴里，然后细嚼慢咽……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你是勇敢的蟋蟀，你一定能出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“谢谢你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”红头的声音几乎听不见了。它咬着牙不让自己失去知觉。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内容占位符 1"/>
          <p:cNvSpPr>
            <a:spLocks noGrp="1"/>
          </p:cNvSpPr>
          <p:nvPr>
            <p:ph/>
          </p:nvPr>
        </p:nvSpPr>
        <p:spPr>
          <a:xfrm>
            <a:off x="250825" y="274638"/>
            <a:ext cx="8713788" cy="61071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“救命啊！救命啊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”红头拼命叫起来。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“你在哪儿？”青头急忙问。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“我被牛吃了……正在它的嘴里……救命啊，救命啊！”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青头大吃一惊，它一下子蹦到牛身上。可是那头牛用尾巴轻轻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一扫，就把它摔在地上。青头顾不得疼痛，一骨碌爬起来大声喊：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“躲过它的牙齿，牛在这时候从来不会细嚼的，它会把你和草一起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吞到肚子里去……” 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“那我马上就会死掉了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”红头大哭起来。它和草已经一起进了牛的肚子。</a:t>
            </a:r>
            <a:b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　青头又跳到牛身上，隔着牛肚皮和红头说话：“红头！不要怕，你会出来的！听我说，牛一共有四个胃，前三个用来贮藏食物，只有第四个胃才是管消化的！”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“可是，你说这些对我有什么用呢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?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”红头悲哀地说。</a:t>
            </a:r>
            <a:b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</a:b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“当然有用。等一会儿，牛休息的时候，它要把刚才吞下去的草重新送回到嘴里，然后细嚼慢咽……你是勇敢的蟋蟀，你一定能出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来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”“谢谢你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”红头的声音几乎听不见了。它咬着牙不让自己失去知觉。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框 18440"/>
          <p:cNvSpPr txBox="1"/>
          <p:nvPr/>
        </p:nvSpPr>
        <p:spPr>
          <a:xfrm>
            <a:off x="7648575" y="34337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8650" y="2106613"/>
            <a:ext cx="8097838" cy="1754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这时，青头爬到了牛鼻子上，在牛鼻孔里蹭来蹭去。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11" name="文本框 1"/>
          <p:cNvSpPr txBox="1"/>
          <p:nvPr/>
        </p:nvSpPr>
        <p:spPr>
          <a:xfrm>
            <a:off x="595313" y="517525"/>
            <a:ext cx="7953375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终于，红头又看见了光明，可是它已经一动也不能动了。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18440"/>
          <p:cNvSpPr txBox="1"/>
          <p:nvPr/>
        </p:nvSpPr>
        <p:spPr>
          <a:xfrm>
            <a:off x="7648575" y="34337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44034" name="文本框 4"/>
          <p:cNvSpPr txBox="1"/>
          <p:nvPr/>
        </p:nvSpPr>
        <p:spPr>
          <a:xfrm>
            <a:off x="628650" y="2106613"/>
            <a:ext cx="8097838" cy="1754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这时，青头爬到了牛鼻子上，在牛鼻孔里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蹭来蹭去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035" name="文本框 1"/>
          <p:cNvSpPr txBox="1"/>
          <p:nvPr/>
        </p:nvSpPr>
        <p:spPr>
          <a:xfrm>
            <a:off x="595313" y="517525"/>
            <a:ext cx="7953375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终于，红头又看见了光明，可是它已经一动也不能动了。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18440"/>
          <p:cNvSpPr txBox="1"/>
          <p:nvPr/>
        </p:nvSpPr>
        <p:spPr>
          <a:xfrm>
            <a:off x="7648575" y="34337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45058" name="文本框 4"/>
          <p:cNvSpPr txBox="1"/>
          <p:nvPr/>
        </p:nvSpPr>
        <p:spPr>
          <a:xfrm>
            <a:off x="628650" y="2106613"/>
            <a:ext cx="8097838" cy="1754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这时，青头爬到了牛鼻子上，在牛鼻孔里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蹭来蹭去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59" name="文本框 1"/>
          <p:cNvSpPr txBox="1"/>
          <p:nvPr/>
        </p:nvSpPr>
        <p:spPr>
          <a:xfrm>
            <a:off x="595313" y="517525"/>
            <a:ext cx="7953375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终于，红头又看见了光明，可是它已经一动也不能动了。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0" name="矩形 1"/>
          <p:cNvSpPr/>
          <p:nvPr/>
        </p:nvSpPr>
        <p:spPr>
          <a:xfrm>
            <a:off x="568325" y="3883025"/>
            <a:ext cx="8158163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“啊欠！”牛大吼一声。红头随着一团草一下子给喷了出来……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矩形 5"/>
          <p:cNvSpPr/>
          <p:nvPr/>
        </p:nvSpPr>
        <p:spPr>
          <a:xfrm>
            <a:off x="144463" y="260350"/>
            <a:ext cx="8891587" cy="5940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“救命啊！救命啊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”红头拼命叫起来。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“你在哪儿？”青头急忙问。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“我被牛吃了……正在它的嘴里……救命啊，救命啊！”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青头大吃一惊，它一下子蹦到牛身上。可是那头牛用尾巴轻轻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一扫，就把它摔在地上。青头顾不得疼痛，一骨碌爬起来大声喊：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躲过它的牙齿，</a:t>
            </a:r>
            <a:r>
              <a:rPr lang="zh-CN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牛在这时候从来不会细嚼的，它会把你和草一起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吞到肚子里去……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“那我马上就会死掉了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”红头大哭起来。它和草已经一起进了牛的肚子。</a:t>
            </a:r>
            <a:b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青头又跳到牛身上，隔着牛肚皮和红头说话：“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红头！不要怕，你会出来的！</a:t>
            </a:r>
            <a:r>
              <a:rPr lang="zh-CN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听我说，牛一共有四个胃，前三个用来贮藏食物，只有第四个胃才是管消化的！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“可是，你说这些对我有什么用呢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”红头悲哀地说。</a:t>
            </a:r>
            <a:b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“当然有用。</a:t>
            </a:r>
            <a:r>
              <a:rPr lang="zh-CN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等一会儿，牛休息的时候，它要把刚才吞下去的草重新送回到嘴里，然后细嚼慢咽……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你是勇敢的蟋蟀，你一定能出来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”“谢谢你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”红头的声音几乎听不见了。它咬着牙不让自己失去知觉。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红头在牛肚子里随着草一起运动着。从第一个胃来到第二个胃，又从第二个胃来到了牛嘴里。终于，红头又看见了光明。可是它已经一动也不能动了。</a:t>
            </a:r>
            <a:b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这时，青头爬到了牛鼻子上，用它的身体在牛的鼻孔里蹭来蹭去。</a:t>
            </a:r>
            <a:b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“啊欠！”牛大吼一声。红头随着一团草一下子给喷了出来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TextBox 4"/>
          <p:cNvSpPr txBox="1"/>
          <p:nvPr/>
        </p:nvSpPr>
        <p:spPr>
          <a:xfrm>
            <a:off x="900113" y="1557338"/>
            <a:ext cx="7127875" cy="1795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红头和草被吃到牛嘴里。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……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25605"/>
          <p:cNvSpPr txBox="1"/>
          <p:nvPr/>
        </p:nvSpPr>
        <p:spPr>
          <a:xfrm>
            <a:off x="684213" y="908050"/>
            <a:ext cx="7883525" cy="2170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CC3300"/>
                </a:solidFill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红头看见自己的朋友，高兴得流下了眼泪：“谢谢你！”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cute_cow">
  <a:themeElements>
    <a:clrScheme name="Office 主题​​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主题​​">
      <a:majorFont>
        <a:latin typeface="Joinks"/>
        <a:ea typeface=""/>
        <a:cs typeface=""/>
      </a:majorFont>
      <a:minorFont>
        <a:latin typeface="Eras Demi IT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te_cow">
  <a:themeElements>
    <a:clrScheme name="Office 主题​​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主题​​">
      <a:majorFont>
        <a:latin typeface="Joinks"/>
        <a:ea typeface=""/>
        <a:cs typeface=""/>
      </a:majorFont>
      <a:minorFont>
        <a:latin typeface="Eras Demi IT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华文细黑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cute_cow</Template>
  <TotalTime>0</TotalTime>
  <Words>11190</Words>
  <Application>WPS 演示</Application>
  <PresentationFormat>全屏显示(4:3)</PresentationFormat>
  <Paragraphs>667</Paragraphs>
  <Slides>105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105</vt:i4>
      </vt:variant>
    </vt:vector>
  </HeadingPairs>
  <TitlesOfParts>
    <vt:vector size="138" baseType="lpstr">
      <vt:lpstr>Arial</vt:lpstr>
      <vt:lpstr>宋体</vt:lpstr>
      <vt:lpstr>Wingdings</vt:lpstr>
      <vt:lpstr>Times New Roman</vt:lpstr>
      <vt:lpstr>Joinks</vt:lpstr>
      <vt:lpstr>Eras Demi ITC</vt:lpstr>
      <vt:lpstr>Calibri</vt:lpstr>
      <vt:lpstr>黑体</vt:lpstr>
      <vt:lpstr>Showcard Gothic</vt:lpstr>
      <vt:lpstr>楷体_GB2312</vt:lpstr>
      <vt:lpstr>Britannic Bold</vt:lpstr>
      <vt:lpstr>华文隶书</vt:lpstr>
      <vt:lpstr>Segoe Print</vt:lpstr>
      <vt:lpstr>微软雅黑</vt:lpstr>
      <vt:lpstr>Arial Unicode MS</vt:lpstr>
      <vt:lpstr>新宋体</vt:lpstr>
      <vt:lpstr>仿宋_GB2312</vt:lpstr>
      <vt:lpstr>华文新魏</vt:lpstr>
      <vt:lpstr>华文楷体</vt:lpstr>
      <vt:lpstr>隶书</vt:lpstr>
      <vt:lpstr>仿宋</vt:lpstr>
      <vt:lpstr>华文细黑</vt:lpstr>
      <vt:lpstr>楷体</vt:lpstr>
      <vt:lpstr>Dotum</vt:lpstr>
      <vt:lpstr>Malgun Gothic</vt:lpstr>
      <vt:lpstr>幼圆</vt:lpstr>
      <vt:lpstr>cute_cow</vt:lpstr>
      <vt:lpstr>1_cute_cow</vt:lpstr>
      <vt:lpstr>默认设计模板</vt:lpstr>
      <vt:lpstr>1_默认设计模板</vt:lpstr>
      <vt:lpstr>4_默认设计模板</vt:lpstr>
      <vt:lpstr>2_默认设计模板</vt:lpstr>
      <vt:lpstr>3_默认设计模板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学习小建议一：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学习小建议二：</vt:lpstr>
      <vt:lpstr>PowerPoint 演示文稿</vt:lpstr>
      <vt:lpstr>PowerPoint 演示文稿</vt:lpstr>
      <vt:lpstr>PowerPoint 演示文稿</vt:lpstr>
      <vt:lpstr>PowerPoint 演示文稿</vt:lpstr>
      <vt:lpstr>学习小建议：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作业：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李怡</cp:lastModifiedBy>
  <cp:revision>98</cp:revision>
  <dcterms:created xsi:type="dcterms:W3CDTF">2012-03-18T08:35:56Z</dcterms:created>
  <dcterms:modified xsi:type="dcterms:W3CDTF">2018-07-17T04:15:26Z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