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sldIdLst>
    <p:sldId id="289" r:id="rId5"/>
    <p:sldId id="290" r:id="rId6"/>
    <p:sldId id="291" r:id="rId7"/>
    <p:sldId id="292" r:id="rId8"/>
    <p:sldId id="257" r:id="rId9"/>
    <p:sldId id="277" r:id="rId10"/>
    <p:sldId id="259" r:id="rId11"/>
    <p:sldId id="276" r:id="rId12"/>
    <p:sldId id="275" r:id="rId13"/>
    <p:sldId id="260" r:id="rId14"/>
    <p:sldId id="258" r:id="rId15"/>
    <p:sldId id="293" r:id="rId16"/>
    <p:sldId id="262" r:id="rId17"/>
    <p:sldId id="263" r:id="rId18"/>
    <p:sldId id="264" r:id="rId19"/>
    <p:sldId id="265" r:id="rId20"/>
    <p:sldId id="296" r:id="rId21"/>
    <p:sldId id="278" r:id="rId22"/>
    <p:sldId id="266" r:id="rId23"/>
    <p:sldId id="267" r:id="rId24"/>
    <p:sldId id="268" r:id="rId25"/>
    <p:sldId id="269" r:id="rId26"/>
    <p:sldId id="270" r:id="rId27"/>
    <p:sldId id="271" r:id="rId28"/>
    <p:sldId id="286" r:id="rId29"/>
    <p:sldId id="272" r:id="rId30"/>
    <p:sldId id="279" r:id="rId31"/>
    <p:sldId id="297" r:id="rId32"/>
    <p:sldId id="280" r:id="rId33"/>
    <p:sldId id="287" r:id="rId34"/>
    <p:sldId id="298" r:id="rId35"/>
    <p:sldId id="282" r:id="rId36"/>
    <p:sldId id="299" r:id="rId37"/>
    <p:sldId id="300" r:id="rId38"/>
    <p:sldId id="301" r:id="rId39"/>
    <p:sldId id="288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86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6871189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7762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04239" y="1828800"/>
            <a:ext cx="3777762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0DBC9-324A-40F1-86F2-FACA0CE1E32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4DF1F-074C-4BC7-A282-B05D20DC673A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1E8FE-D210-4B8F-A16E-56C2D7D3C129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50345-3873-46FB-AB3C-C32E53189131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AA633-54AA-4D41-9041-6BFA43E8C312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C372A-23B2-4922-8DEE-B359A5DCD78D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788B8-211F-4A5E-9A5E-008286D16290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70F4-493E-4EC7-AEB7-F2E3FAFF543D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26944-B743-417E-89F1-7F62AEB34E5C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C5496-6C8D-4005-BAA3-A9B46C96D822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494F-69F4-466E-B621-A291F309310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D5FE1-B1CE-4EEF-9A88-811DA3EC175F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68E78-61AC-4A66-BFB7-A6AF6DB73A3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2CF8D-DDDC-452F-B3E3-1385922888F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482DC-AC1B-4C85-97E7-37D204B3DDAE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1788"/>
            <a:ext cx="4040188" cy="45291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88" y="1601788"/>
            <a:ext cx="4040187" cy="45291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9320F0-F66F-4A95-9D15-5C838943D21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B3D8B0-3ED4-4270-8F0E-A2461CE87EA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A2DF4C-BB87-4ACF-BF7B-CEAB5CE85E8C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F2C3ED-4347-470F-A6FE-68BAD6808391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BC8176-034B-426E-98EB-B586C886A49F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2EA0E-ED8A-49F1-8E29-140A915870C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4C74E8-E16D-4252-90AD-3FBBA361BDE2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2575" y="273050"/>
            <a:ext cx="2057400" cy="5857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22975" cy="5857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421AC-E063-41D4-81DF-C25FA96562B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E9EF5-F42F-472F-9419-2FB0131EDE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7DBCE-4369-4BC3-8F39-C1DB3C8A112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9A8CCF-5917-483B-AD37-0A152F8EE541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32775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1788"/>
            <a:ext cx="8232775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单击此处编辑母版样式</a:t>
            </a:r>
            <a:endParaRPr lang="zh-CN" altLang="zh-CN" smtClean="0"/>
          </a:p>
          <a:p>
            <a:pPr lvl="1"/>
            <a:r>
              <a:rPr lang="zh-CN" altLang="zh-CN" smtClean="0"/>
              <a:t>第二级</a:t>
            </a:r>
            <a:endParaRPr lang="zh-CN" altLang="zh-CN" smtClean="0"/>
          </a:p>
          <a:p>
            <a:pPr lvl="2"/>
            <a:r>
              <a:rPr lang="zh-CN" altLang="zh-CN" smtClean="0"/>
              <a:t>第三级</a:t>
            </a:r>
            <a:endParaRPr lang="zh-CN" altLang="zh-CN" smtClean="0"/>
          </a:p>
          <a:p>
            <a:pPr lvl="3"/>
            <a:r>
              <a:rPr lang="zh-CN" altLang="zh-CN" smtClean="0"/>
              <a:t>第四级</a:t>
            </a:r>
            <a:endParaRPr lang="zh-CN" altLang="zh-CN" smtClean="0"/>
          </a:p>
          <a:p>
            <a:pPr lvl="4"/>
            <a:r>
              <a:rPr lang="zh-CN" altLang="zh-CN" smtClean="0"/>
              <a:t>第五级</a:t>
            </a:r>
            <a:endParaRPr lang="zh-CN" altLang="zh-CN" smtClean="0"/>
          </a:p>
          <a:p>
            <a:pPr lvl="4"/>
            <a:r>
              <a:rPr lang="zh-CN" altLang="zh-CN" smtClean="0"/>
              <a:t>第六级</a:t>
            </a:r>
            <a:endParaRPr lang="zh-CN" altLang="zh-CN" smtClean="0"/>
          </a:p>
          <a:p>
            <a:pPr lvl="4"/>
            <a:r>
              <a:rPr lang="zh-CN" altLang="zh-CN" smtClean="0"/>
              <a:t>第七级</a:t>
            </a:r>
            <a:endParaRPr lang="zh-CN" altLang="zh-CN" smtClean="0"/>
          </a:p>
          <a:p>
            <a:pPr lvl="4"/>
            <a:r>
              <a:rPr lang="zh-CN" altLang="zh-CN" smtClean="0"/>
              <a:t>第八级</a:t>
            </a:r>
            <a:endParaRPr lang="zh-CN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3550" y="6245225"/>
            <a:ext cx="21653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70238" y="6245225"/>
            <a:ext cx="29384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50038" y="6245225"/>
            <a:ext cx="20224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DB9EDB1-2D03-44C6-B14A-D111C9D3E986}" type="slidenum">
              <a:rPr lang="zh-CN" altLang="zh-CN" smtClean="0">
                <a:solidFill>
                  <a:srgbClr val="000000"/>
                </a:solidFill>
              </a:rPr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xStyles>
    <p:titleStyle>
      <a:lvl1pPr algn="ctr" rtl="0" fontAlgn="base" hangingPunct="0">
        <a:spcBef>
          <a:spcPct val="0"/>
        </a:spcBef>
        <a:spcAft>
          <a:spcPct val="0"/>
        </a:spcAft>
        <a:buSzPct val="100000"/>
        <a:buFont typeface="宋体" panose="02010600030101010101" pitchFamily="2" charset="-122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hangingPunct="0">
        <a:spcBef>
          <a:spcPct val="0"/>
        </a:spcBef>
        <a:spcAft>
          <a:spcPct val="0"/>
        </a:spcAft>
        <a:buSzPct val="100000"/>
        <a:buFont typeface="宋体" panose="02010600030101010101" pitchFamily="2" charset="-122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 hangingPunct="0">
        <a:spcBef>
          <a:spcPct val="0"/>
        </a:spcBef>
        <a:spcAft>
          <a:spcPct val="0"/>
        </a:spcAft>
        <a:buSzPct val="100000"/>
        <a:buFont typeface="宋体" panose="02010600030101010101" pitchFamily="2" charset="-122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 hangingPunct="0">
        <a:spcBef>
          <a:spcPct val="0"/>
        </a:spcBef>
        <a:spcAft>
          <a:spcPct val="0"/>
        </a:spcAft>
        <a:buSzPct val="100000"/>
        <a:buFont typeface="宋体" panose="02010600030101010101" pitchFamily="2" charset="-122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 hangingPunct="0">
        <a:spcBef>
          <a:spcPct val="0"/>
        </a:spcBef>
        <a:spcAft>
          <a:spcPct val="0"/>
        </a:spcAft>
        <a:buSzPct val="100000"/>
        <a:buFont typeface="宋体" panose="02010600030101010101" pitchFamily="2" charset="-122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 hangingPunct="0">
        <a:spcBef>
          <a:spcPct val="0"/>
        </a:spcBef>
        <a:spcAft>
          <a:spcPct val="0"/>
        </a:spcAft>
        <a:buSzPct val="100000"/>
        <a:buFont typeface="宋体" panose="02010600030101010101" pitchFamily="2" charset="-122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 hangingPunct="0">
        <a:spcBef>
          <a:spcPct val="0"/>
        </a:spcBef>
        <a:spcAft>
          <a:spcPct val="0"/>
        </a:spcAft>
        <a:buSzPct val="100000"/>
        <a:buFont typeface="宋体" panose="02010600030101010101" pitchFamily="2" charset="-122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 hangingPunct="0">
        <a:spcBef>
          <a:spcPct val="0"/>
        </a:spcBef>
        <a:spcAft>
          <a:spcPct val="0"/>
        </a:spcAft>
        <a:buSzPct val="100000"/>
        <a:buFont typeface="宋体" panose="02010600030101010101" pitchFamily="2" charset="-122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 hangingPunct="0">
        <a:spcBef>
          <a:spcPct val="0"/>
        </a:spcBef>
        <a:spcAft>
          <a:spcPct val="0"/>
        </a:spcAft>
        <a:buSzPct val="100000"/>
        <a:buFont typeface="宋体" panose="02010600030101010101" pitchFamily="2" charset="-122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 hangingPunct="0">
        <a:spcBef>
          <a:spcPct val="20000"/>
        </a:spcBef>
        <a:spcAft>
          <a:spcPct val="0"/>
        </a:spcAft>
        <a:buSzPct val="100000"/>
        <a:buFont typeface="宋体" panose="02010600030101010101" pitchFamily="2" charset="-122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hangingPunct="0">
        <a:spcBef>
          <a:spcPct val="20000"/>
        </a:spcBef>
        <a:spcAft>
          <a:spcPct val="0"/>
        </a:spcAft>
        <a:buSzPct val="100000"/>
        <a:buFont typeface="宋体" panose="02010600030101010101" pitchFamily="2" charset="-122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hangingPunct="0">
        <a:spcBef>
          <a:spcPct val="20000"/>
        </a:spcBef>
        <a:spcAft>
          <a:spcPct val="0"/>
        </a:spcAft>
        <a:buSzPct val="100000"/>
        <a:buFont typeface="宋体" panose="02010600030101010101" pitchFamily="2" charset="-12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hangingPunct="0">
        <a:spcBef>
          <a:spcPct val="20000"/>
        </a:spcBef>
        <a:spcAft>
          <a:spcPct val="0"/>
        </a:spcAft>
        <a:buSzPct val="100000"/>
        <a:buFont typeface="宋体" panose="02010600030101010101" pitchFamily="2" charset="-12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hangingPunct="0">
        <a:spcBef>
          <a:spcPct val="20000"/>
        </a:spcBef>
        <a:spcAft>
          <a:spcPct val="0"/>
        </a:spcAft>
        <a:buSzPct val="100000"/>
        <a:buFont typeface="宋体" panose="02010600030101010101" pitchFamily="2" charset="-12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mf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1.jpe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2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audio" Target="../media/audio6.wav"/><Relationship Id="rId4" Type="http://schemas.openxmlformats.org/officeDocument/2006/relationships/audio" Target="../media/audio4.wav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7.wav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6.wav"/><Relationship Id="rId2" Type="http://schemas.openxmlformats.org/officeDocument/2006/relationships/image" Target="../media/image28.jpeg"/><Relationship Id="rId1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8.wav"/><Relationship Id="rId1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052" name="Picture 4" descr="res07_attpic_brie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627313" y="908050"/>
            <a:ext cx="432095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dirty="0" smtClean="0">
                <a:solidFill>
                  <a:srgbClr val="000000"/>
                </a:solidFill>
                <a:ea typeface="楷体" panose="02010609060101010101" pitchFamily="49" charset="-122"/>
              </a:rPr>
              <a:t>我上学了</a:t>
            </a:r>
            <a:endParaRPr lang="zh-CN" altLang="en-US" sz="6600" b="1" dirty="0" smtClean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美术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5" name="Picture 6" descr="打开盒盖儿的彩笔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10" y="1480960"/>
            <a:ext cx="4480473" cy="50913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6oPZ_7f0400000f902d0b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语文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8" name="Picture 9" descr="汉字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1428736"/>
            <a:ext cx="4635518" cy="3993677"/>
          </a:xfrm>
          <a:noFill/>
        </p:spPr>
      </p:pic>
      <p:sp>
        <p:nvSpPr>
          <p:cNvPr id="9" name="TextBox 8"/>
          <p:cNvSpPr txBox="1"/>
          <p:nvPr/>
        </p:nvSpPr>
        <p:spPr>
          <a:xfrm>
            <a:off x="5643570" y="1928802"/>
            <a:ext cx="3469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读书、讲故事 、听故事、猜谜语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</a:rPr>
              <a:t>背古诗、说儿歌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0" y="0"/>
            <a:ext cx="5042912" cy="6845582"/>
          </a:xfrm>
          <a:prstGeom prst="rect">
            <a:avLst/>
          </a:prstGeom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67544" y="249559"/>
            <a:ext cx="2640012" cy="660400"/>
          </a:xfrm>
          <a:prstGeom prst="rect">
            <a:avLst/>
          </a:prstGeom>
          <a:solidFill>
            <a:srgbClr val="FFFFFF"/>
          </a:solidFill>
          <a:ln w="25400" cmpd="sng">
            <a:solidFill>
              <a:srgbClr val="C0504D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13716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18288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22860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27432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600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新语文书</a:t>
            </a:r>
            <a:endParaRPr lang="zh-CN" altLang="zh-CN" sz="5400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868144" y="279469"/>
            <a:ext cx="2501830" cy="660400"/>
          </a:xfrm>
          <a:prstGeom prst="rect">
            <a:avLst/>
          </a:prstGeom>
          <a:solidFill>
            <a:srgbClr val="FFFFFF"/>
          </a:solidFill>
          <a:ln w="25400" cmpd="sng">
            <a:solidFill>
              <a:srgbClr val="C0504D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13716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18288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22860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27432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旧语文书</a:t>
            </a:r>
            <a:endParaRPr lang="zh-CN" altLang="zh-CN" sz="36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0" t="9052" r="21251" b="11150"/>
          <a:stretch>
            <a:fillRect/>
          </a:stretch>
        </p:blipFill>
        <p:spPr>
          <a:xfrm>
            <a:off x="5027922" y="1197315"/>
            <a:ext cx="4096548" cy="56606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7617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9611" y="396670"/>
            <a:ext cx="87047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小朋友们，轻轻地翻看我们的语文书，看看语文书上都有些什么？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1960" y="1993669"/>
            <a:ext cx="37862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儿歌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好看的图片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拼音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古诗</a:t>
            </a:r>
            <a:endParaRPr lang="en-US" altLang="zh-CN" sz="4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好听的故事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4245" y="5560438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你喜欢语文书吗？</a:t>
            </a:r>
            <a:endParaRPr lang="en-US" altLang="zh-CN" sz="3600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为什么？</a:t>
            </a:r>
            <a:endParaRPr lang="zh-CN" altLang="en-US" sz="36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5745"/>
            <a:ext cx="3505401" cy="4758463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目录1.jpg"/>
          <p:cNvPicPr>
            <a:picLocks noChangeAspect="1"/>
          </p:cNvPicPr>
          <p:nvPr/>
        </p:nvPicPr>
        <p:blipFill>
          <a:blip r:embed="rId2" cstate="print"/>
          <a:srcRect l="2777" r="5555" b="2083"/>
          <a:stretch>
            <a:fillRect/>
          </a:stretch>
        </p:blipFill>
        <p:spPr>
          <a:xfrm>
            <a:off x="0" y="3500426"/>
            <a:ext cx="4714908" cy="67151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60032" y="980728"/>
            <a:ext cx="302433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目录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000099"/>
              </a:solidFill>
            </a:endParaRPr>
          </a:p>
          <a:p>
            <a:r>
              <a:rPr lang="en-US" altLang="zh-CN" sz="3200" b="1" dirty="0">
                <a:solidFill>
                  <a:srgbClr val="000099"/>
                </a:solidFill>
              </a:rPr>
              <a:t> </a:t>
            </a:r>
            <a:r>
              <a:rPr lang="en-US" altLang="zh-CN" sz="3200" b="1" dirty="0" smtClean="0">
                <a:solidFill>
                  <a:srgbClr val="000099"/>
                </a:solidFill>
              </a:rPr>
              <a:t>      </a:t>
            </a:r>
            <a:r>
              <a:rPr lang="zh-CN" altLang="en-US" sz="3200" b="1" dirty="0" smtClean="0">
                <a:solidFill>
                  <a:srgbClr val="000099"/>
                </a:solidFill>
              </a:rPr>
              <a:t>目录就是我们学习这本书的一张地图，告诉我们这本书都有哪些内容，每一课在第几页。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>
    <p:sndAc>
      <p:stSnd>
        <p:snd r:embed="rId3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18773 L -0.00191 -0.52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目录二.jpg"/>
          <p:cNvPicPr>
            <a:picLocks noChangeAspect="1"/>
          </p:cNvPicPr>
          <p:nvPr/>
        </p:nvPicPr>
        <p:blipFill>
          <a:blip r:embed="rId2" cstate="print"/>
          <a:srcRect l="2777" t="3125" r="4166"/>
          <a:stretch>
            <a:fillRect/>
          </a:stretch>
        </p:blipFill>
        <p:spPr>
          <a:xfrm>
            <a:off x="0" y="0"/>
            <a:ext cx="4786346" cy="6357958"/>
          </a:xfrm>
          <a:prstGeom prst="rect">
            <a:avLst/>
          </a:prstGeom>
        </p:spPr>
      </p:pic>
      <p:pic>
        <p:nvPicPr>
          <p:cNvPr id="4" name="图片 3" descr="目录4.jpg"/>
          <p:cNvPicPr>
            <a:picLocks noChangeAspect="1"/>
          </p:cNvPicPr>
          <p:nvPr/>
        </p:nvPicPr>
        <p:blipFill>
          <a:blip r:embed="rId3" cstate="print"/>
          <a:srcRect l="5555" t="3125" r="6944" b="4166"/>
          <a:stretch>
            <a:fillRect/>
          </a:stretch>
        </p:blipFill>
        <p:spPr>
          <a:xfrm>
            <a:off x="4643406" y="0"/>
            <a:ext cx="4500594" cy="63579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5757806"/>
            <a:ext cx="5715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课本每一页左下角和右下角的数字就是页码。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  <p:sndAc>
      <p:stSnd>
        <p:snd r:embed="rId4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brEM_2422000066bd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44730" y="173038"/>
            <a:ext cx="8699270" cy="796908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考一考：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试着找到识字第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内容占位符 5" descr="目录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4110" r="9589" b="43902"/>
          <a:stretch>
            <a:fillRect/>
          </a:stretch>
        </p:blipFill>
        <p:spPr>
          <a:xfrm>
            <a:off x="-1" y="1142984"/>
            <a:ext cx="4800613" cy="5715016"/>
          </a:xfrm>
        </p:spPr>
      </p:pic>
      <p:pic>
        <p:nvPicPr>
          <p:cNvPr id="9" name="内容占位符 8" descr="147226929767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19895" y="1142984"/>
            <a:ext cx="4250182" cy="57788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p_large_6oPZ_7f0400000f902d0b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198963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251520" y="1540926"/>
            <a:ext cx="8784976" cy="4277071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打开课本第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页，看第一幅图回答问题：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这是什么地方？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画面上有什么人？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他们在做什么？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9f4w_241e00000fb3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722694975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29720" cy="6858000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1643042" y="428604"/>
            <a:ext cx="1560806" cy="612648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天安门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4143404" y="214290"/>
            <a:ext cx="1428728" cy="826962"/>
          </a:xfrm>
          <a:prstGeom prst="wedgeEllipseCallout">
            <a:avLst>
              <a:gd name="adj1" fmla="val -49865"/>
              <a:gd name="adj2" fmla="val -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五星红旗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86446" y="1071546"/>
            <a:ext cx="17145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732680" y="428604"/>
            <a:ext cx="272775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我是中国人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algn="l"/>
            <a:r>
              <a:rPr lang="zh-CN" altLang="zh-CN" b="1" i="1"/>
              <a:t>校门口</a:t>
            </a:r>
            <a:endParaRPr lang="zh-CN" altLang="zh-CN"/>
          </a:p>
        </p:txBody>
      </p:sp>
      <p:pic>
        <p:nvPicPr>
          <p:cNvPr id="2051" name="Picture 3" descr="6431061131472482748109.pn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9f4w_241e00000fb3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722694975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29720" cy="6858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矩形标注 6"/>
          <p:cNvSpPr/>
          <p:nvPr/>
        </p:nvSpPr>
        <p:spPr>
          <a:xfrm>
            <a:off x="2669472" y="980728"/>
            <a:ext cx="4062768" cy="1214446"/>
          </a:xfrm>
          <a:prstGeom prst="wedgeRectCallout">
            <a:avLst>
              <a:gd name="adj1" fmla="val 18914"/>
              <a:gd name="adj2" fmla="val 886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我们国家有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56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个民族，各民族一家亲，我们都是中国人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9f4w_241e00000fb32d0e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8dcc775a6f97d3e08af36c45cac4fb6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E35Q_267300001109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06363"/>
            <a:ext cx="91440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445b61d1b9836097005bc7d8cb0f58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-130072"/>
            <a:ext cx="507115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E35Q_267300001109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06363"/>
            <a:ext cx="91440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709fb19c18bb8bdb484f9f6541de10b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7" y="214290"/>
            <a:ext cx="7215238" cy="56054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8148" y="214311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苗族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E35Q_267300001109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06363"/>
            <a:ext cx="91440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53ddd31acb474f8af84c713e65ae1db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0975"/>
            <a:ext cx="8667750" cy="649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7749" y="385551"/>
            <a:ext cx="3826768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6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我会说：</a:t>
            </a:r>
            <a:endParaRPr lang="zh-CN" altLang="en-US" sz="6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2353612"/>
            <a:ext cx="7704856" cy="450195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/>
              <a:t>我是</a:t>
            </a:r>
            <a:r>
              <a:rPr lang="zh-CN" altLang="en-US" sz="4400" b="1" u="sng" dirty="0" smtClean="0"/>
              <a:t>              </a:t>
            </a:r>
            <a:r>
              <a:rPr lang="zh-CN" altLang="en-US" sz="4400" b="1" dirty="0" smtClean="0"/>
              <a:t>。</a:t>
            </a:r>
            <a:endParaRPr lang="en-US" altLang="zh-CN" sz="4400" b="1" dirty="0" smtClean="0"/>
          </a:p>
          <a:p>
            <a:pPr>
              <a:lnSpc>
                <a:spcPct val="150000"/>
              </a:lnSpc>
            </a:pPr>
            <a:r>
              <a:rPr lang="zh-CN" altLang="en-US" sz="4400" b="1" dirty="0" smtClean="0"/>
              <a:t>我的国家 是</a:t>
            </a:r>
            <a:r>
              <a:rPr lang="zh-CN" altLang="en-US" sz="4400" b="1" u="sng" dirty="0" smtClean="0"/>
              <a:t>                </a:t>
            </a:r>
            <a:r>
              <a:rPr lang="zh-CN" altLang="en-US" sz="4400" b="1" dirty="0" smtClean="0"/>
              <a:t>。 </a:t>
            </a:r>
            <a:endParaRPr lang="en-US" altLang="zh-CN" sz="4400" b="1" dirty="0" smtClean="0"/>
          </a:p>
          <a:p>
            <a:pPr>
              <a:lnSpc>
                <a:spcPct val="150000"/>
              </a:lnSpc>
            </a:pPr>
            <a:r>
              <a:rPr lang="zh-CN" altLang="en-US" sz="4400" b="1" dirty="0" smtClean="0"/>
              <a:t>我国有</a:t>
            </a:r>
            <a:r>
              <a:rPr lang="zh-CN" altLang="en-US" sz="4400" b="1" u="sng" dirty="0" smtClean="0"/>
              <a:t>              </a:t>
            </a:r>
            <a:r>
              <a:rPr lang="zh-CN" altLang="en-US" sz="4400" b="1" dirty="0" smtClean="0"/>
              <a:t>民族。</a:t>
            </a:r>
            <a:endParaRPr lang="en-US" altLang="zh-CN" sz="4400" b="1" dirty="0" smtClean="0"/>
          </a:p>
          <a:p>
            <a:pPr>
              <a:lnSpc>
                <a:spcPct val="150000"/>
              </a:lnSpc>
            </a:pPr>
            <a:r>
              <a:rPr lang="zh-CN" altLang="en-US" sz="4400" b="1" dirty="0" smtClean="0"/>
              <a:t>我国的国旗是</a:t>
            </a:r>
            <a:r>
              <a:rPr lang="zh-CN" altLang="en-US" sz="4400" b="1" u="sng" dirty="0" smtClean="0"/>
              <a:t>                       </a:t>
            </a:r>
            <a:r>
              <a:rPr lang="zh-CN" altLang="en-US" sz="4400" b="1" dirty="0" smtClean="0"/>
              <a:t>。</a:t>
            </a:r>
            <a:endParaRPr lang="zh-CN" altLang="en-US" sz="44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6965"/>
            <a:ext cx="5423980" cy="359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5656" y="2492896"/>
            <a:ext cx="22322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中国人</a:t>
            </a:r>
            <a:endParaRPr lang="zh-CN" altLang="en-US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9536" y="3649033"/>
            <a:ext cx="16305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1760" y="4721334"/>
            <a:ext cx="7521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56</a:t>
            </a:r>
            <a:endParaRPr lang="zh-CN" altLang="en-US" sz="44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40033" y="5805264"/>
            <a:ext cx="27362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五星红旗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E35Q_267300001109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72273459269.jpg"/>
          <p:cNvPicPr>
            <a:picLocks noChangeAspect="1"/>
          </p:cNvPicPr>
          <p:nvPr/>
        </p:nvPicPr>
        <p:blipFill rotWithShape="1">
          <a:blip r:embed="rId2" cstate="print">
            <a:lum contrast="30000"/>
          </a:blip>
          <a:srcRect l="649" r="10101"/>
          <a:stretch>
            <a:fillRect/>
          </a:stretch>
        </p:blipFill>
        <p:spPr>
          <a:xfrm rot="5400000">
            <a:off x="1818668" y="-493115"/>
            <a:ext cx="6858001" cy="7844229"/>
          </a:xfrm>
          <a:prstGeom prst="rect">
            <a:avLst/>
          </a:prstGeom>
        </p:spPr>
      </p:pic>
      <p:sp>
        <p:nvSpPr>
          <p:cNvPr id="4" name="TextBox 5"/>
          <p:cNvSpPr txBox="1"/>
          <p:nvPr/>
        </p:nvSpPr>
        <p:spPr>
          <a:xfrm>
            <a:off x="78001" y="1052736"/>
            <a:ext cx="1015663" cy="3528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 一 读</a:t>
            </a:r>
            <a:endParaRPr lang="zh-CN" altLang="en-US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_large_E35Q_267300001109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0297" y="1772816"/>
            <a:ext cx="231126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读了儿歌，你学到了</a:t>
            </a:r>
            <a:endParaRPr lang="en-US" altLang="zh-CN" sz="4400" dirty="0" smtClean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什么？</a:t>
            </a:r>
            <a:endParaRPr lang="zh-CN" altLang="en-US" sz="4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 descr="1472273459269.jpg"/>
          <p:cNvPicPr>
            <a:picLocks noChangeAspect="1"/>
          </p:cNvPicPr>
          <p:nvPr/>
        </p:nvPicPr>
        <p:blipFill rotWithShape="1">
          <a:blip r:embed="rId2" cstate="print">
            <a:lum contrast="30000"/>
          </a:blip>
          <a:srcRect l="649" r="10101"/>
          <a:stretch>
            <a:fillRect/>
          </a:stretch>
        </p:blipFill>
        <p:spPr>
          <a:xfrm rot="5400000">
            <a:off x="2429203" y="126573"/>
            <a:ext cx="6858001" cy="660485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0297" y="357672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00" name="Picture 4" descr="b7813ac892b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159087" y="12215"/>
            <a:ext cx="5844870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上学歌</a:t>
            </a:r>
            <a:endParaRPr lang="zh-CN" altLang="en-US" sz="4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000" b="1" dirty="0">
                <a:ea typeface="楷体" panose="02010609060101010101" pitchFamily="49" charset="-122"/>
              </a:rPr>
              <a:t>太阳当空照</a:t>
            </a:r>
            <a:r>
              <a:rPr lang="zh-CN" altLang="en-US" sz="4000" b="1" dirty="0" smtClean="0">
                <a:ea typeface="楷体" panose="02010609060101010101" pitchFamily="49" charset="-122"/>
              </a:rPr>
              <a:t>，</a:t>
            </a:r>
            <a:endParaRPr lang="en-US" altLang="zh-CN" sz="4000" b="1" dirty="0" smtClean="0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000" b="1" dirty="0" smtClean="0">
                <a:ea typeface="楷体" panose="02010609060101010101" pitchFamily="49" charset="-122"/>
              </a:rPr>
              <a:t>花儿</a:t>
            </a:r>
            <a:r>
              <a:rPr lang="zh-CN" altLang="en-US" sz="4000" b="1" dirty="0">
                <a:ea typeface="楷体" panose="02010609060101010101" pitchFamily="49" charset="-122"/>
              </a:rPr>
              <a:t>对我笑。</a:t>
            </a:r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000" b="1" dirty="0">
                <a:ea typeface="楷体" panose="02010609060101010101" pitchFamily="49" charset="-122"/>
              </a:rPr>
              <a:t>小鸟说：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 dirty="0">
                <a:ea typeface="楷体" panose="02010609060101010101" pitchFamily="49" charset="-122"/>
              </a:rPr>
              <a:t>早，早，早</a:t>
            </a:r>
            <a:r>
              <a:rPr lang="zh-CN" altLang="en-US" sz="4000" b="1" dirty="0" smtClean="0">
                <a:ea typeface="楷体" panose="02010609060101010101" pitchFamily="49" charset="-122"/>
              </a:rPr>
              <a:t>，</a:t>
            </a:r>
            <a:endParaRPr lang="en-US" altLang="zh-CN" sz="4000" b="1" dirty="0" smtClean="0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000" b="1" dirty="0" smtClean="0">
                <a:ea typeface="楷体" panose="02010609060101010101" pitchFamily="49" charset="-122"/>
              </a:rPr>
              <a:t>你</a:t>
            </a:r>
            <a:r>
              <a:rPr lang="zh-CN" altLang="en-US" sz="4000" b="1" dirty="0">
                <a:ea typeface="楷体" panose="02010609060101010101" pitchFamily="49" charset="-122"/>
              </a:rPr>
              <a:t>为什么背上小书包？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000" b="1" dirty="0">
                <a:ea typeface="楷体" panose="02010609060101010101" pitchFamily="49" charset="-122"/>
              </a:rPr>
              <a:t>我去上学校</a:t>
            </a:r>
            <a:r>
              <a:rPr lang="zh-CN" altLang="en-US" sz="4000" b="1" dirty="0" smtClean="0">
                <a:ea typeface="楷体" panose="02010609060101010101" pitchFamily="49" charset="-122"/>
              </a:rPr>
              <a:t>，</a:t>
            </a:r>
            <a:endParaRPr lang="en-US" altLang="zh-CN" sz="4000" b="1" dirty="0" smtClean="0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000" b="1" dirty="0" smtClean="0">
                <a:ea typeface="楷体" panose="02010609060101010101" pitchFamily="49" charset="-122"/>
              </a:rPr>
              <a:t>从来不</a:t>
            </a:r>
            <a:r>
              <a:rPr lang="zh-CN" altLang="en-US" sz="4000" b="1" dirty="0">
                <a:ea typeface="楷体" panose="02010609060101010101" pitchFamily="49" charset="-122"/>
              </a:rPr>
              <a:t>迟到。</a:t>
            </a:r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000" b="1" dirty="0">
                <a:ea typeface="楷体" panose="02010609060101010101" pitchFamily="49" charset="-122"/>
              </a:rPr>
              <a:t>爱学习，爱劳动，</a:t>
            </a:r>
            <a:endParaRPr lang="zh-CN" altLang="en-US" sz="4000" b="1" dirty="0"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000" b="1" dirty="0">
                <a:ea typeface="楷体" panose="02010609060101010101" pitchFamily="49" charset="-122"/>
              </a:rPr>
              <a:t>长大要为祖国立功劳。</a:t>
            </a:r>
            <a:endParaRPr lang="zh-CN" altLang="en-US" sz="4000" b="1" dirty="0">
              <a:ea typeface="楷体" panose="02010609060101010101" pitchFamily="49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792480" y="2420888"/>
            <a:ext cx="1015663" cy="35283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唱 一 唱</a:t>
            </a:r>
            <a:endParaRPr lang="zh-CN" altLang="en-US" sz="54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711818375943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383232" y="-11878"/>
            <a:ext cx="9906000" cy="6858000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3059832" y="734863"/>
            <a:ext cx="4032448" cy="1470025"/>
          </a:xfrm>
        </p:spPr>
        <p:txBody>
          <a:bodyPr>
            <a:normAutofit/>
          </a:bodyPr>
          <a:lstStyle/>
          <a:p>
            <a:pPr algn="l"/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第三课时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2"/>
          <p:cNvSpPr txBox="1"/>
          <p:nvPr/>
        </p:nvSpPr>
        <p:spPr>
          <a:xfrm>
            <a:off x="683568" y="292494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我爱学语文</a:t>
            </a:r>
            <a:endParaRPr lang="zh-CN" altLang="en-US" sz="8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3967910571472482748218.pn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4" y="0"/>
            <a:ext cx="912398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p_large_6oPZ_7f0400000f902d0b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0442" y="-806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472274505085.jpg"/>
          <p:cNvPicPr>
            <a:picLocks noChangeAspect="1"/>
          </p:cNvPicPr>
          <p:nvPr/>
        </p:nvPicPr>
        <p:blipFill rotWithShape="1">
          <a:blip r:embed="rId2" cstate="print">
            <a:lum contrast="30000"/>
          </a:blip>
          <a:srcRect l="6509" t="43333" r="5342" b="6667"/>
          <a:stretch>
            <a:fillRect/>
          </a:stretch>
        </p:blipFill>
        <p:spPr>
          <a:xfrm>
            <a:off x="2743485" y="3399769"/>
            <a:ext cx="4866017" cy="3450161"/>
          </a:xfrm>
          <a:prstGeom prst="rect">
            <a:avLst/>
          </a:prstGeom>
        </p:spPr>
      </p:pic>
      <p:pic>
        <p:nvPicPr>
          <p:cNvPr id="6" name="图片 5" descr="1472274505085.jpg"/>
          <p:cNvPicPr>
            <a:picLocks noChangeAspect="1"/>
          </p:cNvPicPr>
          <p:nvPr/>
        </p:nvPicPr>
        <p:blipFill rotWithShape="1">
          <a:blip r:embed="rId3" cstate="print">
            <a:lum contrast="30000"/>
          </a:blip>
          <a:srcRect l="7964" t="10047" r="50405" b="57207"/>
          <a:stretch>
            <a:fillRect/>
          </a:stretch>
        </p:blipFill>
        <p:spPr>
          <a:xfrm>
            <a:off x="-20442" y="0"/>
            <a:ext cx="3440314" cy="3608134"/>
          </a:xfrm>
          <a:prstGeom prst="rect">
            <a:avLst/>
          </a:prstGeom>
        </p:spPr>
      </p:pic>
      <p:pic>
        <p:nvPicPr>
          <p:cNvPr id="9" name="图片 8" descr="1472274505085.jpg"/>
          <p:cNvPicPr>
            <a:picLocks noChangeAspect="1"/>
          </p:cNvPicPr>
          <p:nvPr/>
        </p:nvPicPr>
        <p:blipFill rotWithShape="1">
          <a:blip r:embed="rId4" cstate="print">
            <a:lum contrast="30000"/>
          </a:blip>
          <a:srcRect l="53144" t="9875" r="7378" b="57863"/>
          <a:stretch>
            <a:fillRect/>
          </a:stretch>
        </p:blipFill>
        <p:spPr>
          <a:xfrm>
            <a:off x="4951974" y="14897"/>
            <a:ext cx="3816424" cy="3392378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472274505085.jpg"/>
          <p:cNvPicPr>
            <a:picLocks noChangeAspect="1"/>
          </p:cNvPicPr>
          <p:nvPr/>
        </p:nvPicPr>
        <p:blipFill rotWithShape="1">
          <a:blip r:embed="rId1" cstate="print">
            <a:lum contrast="30000"/>
          </a:blip>
          <a:srcRect l="7964" t="10047" r="50405" b="57207"/>
          <a:stretch>
            <a:fillRect/>
          </a:stretch>
        </p:blipFill>
        <p:spPr>
          <a:xfrm>
            <a:off x="-20442" y="0"/>
            <a:ext cx="3906642" cy="3608134"/>
          </a:xfrm>
          <a:prstGeom prst="rect">
            <a:avLst/>
          </a:prstGeom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067175" y="333375"/>
            <a:ext cx="5076825" cy="4540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13716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18288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22860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27432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zh-CN" b="1" i="1">
              <a:solidFill>
                <a:srgbClr val="FF0066"/>
              </a:solidFill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50825" y="4076700"/>
            <a:ext cx="4572000" cy="4540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13716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18288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22860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27432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zh-CN" b="1" i="1">
              <a:solidFill>
                <a:schemeClr val="accent2"/>
              </a:solidFill>
            </a:endParaRP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3886200" y="237672"/>
            <a:ext cx="5257800" cy="2016125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rgbClr val="FFFFFF"/>
          </a:solidFill>
          <a:ln w="9525" cmpd="sng">
            <a:solidFill>
              <a:srgbClr val="00000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13716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18288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22860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27432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zh-CN" b="1" i="1" dirty="0">
                <a:solidFill>
                  <a:srgbClr val="FF0066"/>
                </a:solidFill>
              </a:rPr>
              <a:t>读书有三个到：</a:t>
            </a:r>
            <a:endParaRPr lang="zh-CN" altLang="zh-CN" b="1" i="1" dirty="0">
              <a:solidFill>
                <a:srgbClr val="FF0066"/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zh-CN" b="1" i="1" dirty="0"/>
              <a:t>口到</a:t>
            </a:r>
            <a:r>
              <a:rPr lang="zh-CN" altLang="zh-CN" sz="2000" b="1" i="1" dirty="0">
                <a:solidFill>
                  <a:srgbClr val="0000FF"/>
                </a:solidFill>
              </a:rPr>
              <a:t>（自己读声音响亮，全班读整齐）</a:t>
            </a:r>
            <a:endParaRPr lang="zh-CN" altLang="zh-CN" b="1" i="1" dirty="0">
              <a:solidFill>
                <a:srgbClr val="0000FF"/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zh-CN" b="1" i="1" dirty="0"/>
              <a:t>眼到</a:t>
            </a:r>
            <a:r>
              <a:rPr lang="zh-CN" altLang="zh-CN" b="1" i="1" dirty="0">
                <a:solidFill>
                  <a:srgbClr val="0000FF"/>
                </a:solidFill>
              </a:rPr>
              <a:t>（眼睛看着书，手指指读）</a:t>
            </a:r>
            <a:endParaRPr lang="zh-CN" altLang="zh-CN" b="1" i="1" dirty="0">
              <a:solidFill>
                <a:srgbClr val="0000FF"/>
              </a:solidFill>
            </a:endParaRPr>
          </a:p>
          <a:p>
            <a:pPr>
              <a:lnSpc>
                <a:spcPct val="125000"/>
              </a:lnSpc>
            </a:pPr>
            <a:r>
              <a:rPr lang="zh-CN" altLang="zh-CN" b="1" i="1" dirty="0"/>
              <a:t>心到</a:t>
            </a:r>
            <a:r>
              <a:rPr lang="zh-CN" altLang="zh-CN" b="1" i="1" dirty="0">
                <a:solidFill>
                  <a:srgbClr val="0000FF"/>
                </a:solidFill>
              </a:rPr>
              <a:t>（边读边思考）</a:t>
            </a:r>
            <a:br>
              <a:rPr lang="zh-CN" altLang="zh-CN" dirty="0"/>
            </a:br>
            <a:endParaRPr lang="zh-CN" altLang="zh-CN" b="1" i="1" dirty="0">
              <a:solidFill>
                <a:srgbClr val="0000FF"/>
              </a:solidFill>
            </a:endParaRPr>
          </a:p>
          <a:p>
            <a:pPr algn="ctr">
              <a:lnSpc>
                <a:spcPct val="125000"/>
              </a:lnSpc>
            </a:pPr>
            <a:endParaRPr lang="zh-CN" altLang="zh-CN" b="1" i="1" dirty="0">
              <a:solidFill>
                <a:srgbClr val="000000"/>
              </a:solidFill>
            </a:endParaRP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412750" y="3113088"/>
            <a:ext cx="5473700" cy="2980209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FF"/>
          </a:solidFill>
          <a:ln w="9525" cmpd="sng">
            <a:solidFill>
              <a:srgbClr val="000000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13716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18288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22860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27432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i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写字三个一</a:t>
            </a:r>
            <a:endParaRPr lang="zh-CN" altLang="zh-CN" sz="3200" b="1" i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i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 i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b="1" i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</a:t>
            </a:r>
            <a:r>
              <a:rPr lang="zh-CN" altLang="zh-CN" b="1" i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离书本</a:t>
            </a:r>
            <a:r>
              <a:rPr lang="zh-CN" altLang="zh-CN" b="1" i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一尺远，</a:t>
            </a:r>
            <a:endParaRPr lang="zh-CN" altLang="zh-CN" b="1" i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i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 i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b="1" i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</a:t>
            </a:r>
            <a:r>
              <a:rPr lang="zh-CN" altLang="zh-CN" b="1" i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离笔尖</a:t>
            </a:r>
            <a:r>
              <a:rPr lang="zh-CN" altLang="zh-CN" b="1" i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一寸远，</a:t>
            </a:r>
            <a:endParaRPr lang="zh-CN" altLang="zh-CN" b="1" i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i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b="1" i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胸</a:t>
            </a:r>
            <a:r>
              <a:rPr lang="zh-CN" altLang="zh-CN" b="1" i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离书桌</a:t>
            </a:r>
            <a:r>
              <a:rPr lang="zh-CN" altLang="zh-CN" b="1" i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一拳远，</a:t>
            </a:r>
            <a:endParaRPr lang="zh-CN" altLang="zh-CN" b="1" i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i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b="1" i="1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两脚</a:t>
            </a:r>
            <a:r>
              <a:rPr lang="zh-CN" altLang="zh-CN" b="1" i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放平，脚踏实地。 </a:t>
            </a:r>
            <a:endParaRPr lang="zh-CN" altLang="zh-CN" b="1" i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i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b="1" i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读书</a:t>
            </a:r>
            <a:r>
              <a:rPr lang="zh-CN" altLang="zh-CN" b="1" i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写字忘不了。</a:t>
            </a:r>
            <a:endParaRPr lang="zh-CN" altLang="zh-CN" b="1" i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zh-CN" b="1" i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 descr="1472274505085.jpg"/>
          <p:cNvPicPr>
            <a:picLocks noChangeAspect="1"/>
          </p:cNvPicPr>
          <p:nvPr/>
        </p:nvPicPr>
        <p:blipFill rotWithShape="1">
          <a:blip r:embed="rId2" cstate="print">
            <a:lum contrast="30000"/>
          </a:blip>
          <a:srcRect l="53144" t="9875" r="7378" b="57863"/>
          <a:stretch>
            <a:fillRect/>
          </a:stretch>
        </p:blipFill>
        <p:spPr>
          <a:xfrm>
            <a:off x="4894937" y="3113088"/>
            <a:ext cx="4213023" cy="37449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72274990618.jpg"/>
          <p:cNvPicPr>
            <a:picLocks noChangeAspect="1"/>
          </p:cNvPicPr>
          <p:nvPr/>
        </p:nvPicPr>
        <p:blipFill>
          <a:blip r:embed="rId1" cstate="print"/>
          <a:srcRect b="40659"/>
          <a:stretch>
            <a:fillRect/>
          </a:stretch>
        </p:blipFill>
        <p:spPr>
          <a:xfrm>
            <a:off x="285720" y="0"/>
            <a:ext cx="8001056" cy="47863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87380" y="5041756"/>
            <a:ext cx="659507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2">
                    <a:lumMod val="50000"/>
                  </a:schemeClr>
                </a:solidFill>
              </a:rPr>
              <a:t>1.</a:t>
            </a: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</a:rPr>
              <a:t>拇指食指捏住铅笔距离笔尖一寸的距离</a:t>
            </a:r>
            <a:endParaRPr lang="en-US" altLang="zh-CN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50000"/>
                  </a:schemeClr>
                </a:solidFill>
              </a:rPr>
              <a:t>2.</a:t>
            </a: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</a:rPr>
              <a:t>中指在内侧抵住笔杆</a:t>
            </a:r>
            <a:endParaRPr lang="en-US" altLang="zh-CN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50000"/>
                  </a:schemeClr>
                </a:solidFill>
              </a:rPr>
              <a:t>3.</a:t>
            </a: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</a:rPr>
              <a:t>无名指和小指托住中指</a:t>
            </a:r>
            <a:endParaRPr lang="en-US" altLang="zh-CN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chemeClr val="tx2">
                    <a:lumMod val="50000"/>
                  </a:schemeClr>
                </a:solidFill>
              </a:rPr>
              <a:t>4.</a:t>
            </a: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</a:rPr>
              <a:t>笔杆向右倾斜，紧贴虎口上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1714480" y="3286124"/>
            <a:ext cx="928694" cy="50006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线形标注 1 5"/>
          <p:cNvSpPr/>
          <p:nvPr/>
        </p:nvSpPr>
        <p:spPr>
          <a:xfrm>
            <a:off x="1000100" y="2285992"/>
            <a:ext cx="1195636" cy="642942"/>
          </a:xfrm>
          <a:prstGeom prst="borderCallout1">
            <a:avLst>
              <a:gd name="adj1" fmla="val 95596"/>
              <a:gd name="adj2" fmla="val 91220"/>
              <a:gd name="adj3" fmla="val 169921"/>
              <a:gd name="adj4" fmla="val 955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一寸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5072066" y="785794"/>
            <a:ext cx="1928826" cy="969838"/>
          </a:xfrm>
          <a:prstGeom prst="wedgeEllipseCallout">
            <a:avLst>
              <a:gd name="adj1" fmla="val -56688"/>
              <a:gd name="adj2" fmla="val 1562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虎口</a:t>
            </a:r>
            <a:endParaRPr lang="zh-CN" altLang="en-US" sz="4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72274505085.jpg"/>
          <p:cNvPicPr>
            <a:picLocks noChangeAspect="1"/>
          </p:cNvPicPr>
          <p:nvPr/>
        </p:nvPicPr>
        <p:blipFill rotWithShape="1">
          <a:blip r:embed="rId1" cstate="print">
            <a:lum contrast="30000"/>
          </a:blip>
          <a:srcRect l="6509" t="43333" r="5342" b="6667"/>
          <a:stretch>
            <a:fillRect/>
          </a:stretch>
        </p:blipFill>
        <p:spPr>
          <a:xfrm>
            <a:off x="0" y="0"/>
            <a:ext cx="9144000" cy="6483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178300"/>
            <a:ext cx="3917950" cy="1144588"/>
          </a:xfrm>
        </p:spPr>
        <p:txBody>
          <a:bodyPr/>
          <a:lstStyle/>
          <a:p>
            <a:r>
              <a:rPr lang="zh-CN" altLang="zh-CN" sz="6000" b="1" dirty="0">
                <a:solidFill>
                  <a:srgbClr val="FF0000"/>
                </a:solidFill>
              </a:rPr>
              <a:t>学会用耳</a:t>
            </a:r>
            <a:endParaRPr lang="zh-CN" altLang="zh-CN" dirty="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573088" y="1185863"/>
            <a:ext cx="4176712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13716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18288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22860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274320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6000" b="1" dirty="0">
                <a:solidFill>
                  <a:srgbClr val="FF0000"/>
                </a:solidFill>
              </a:rPr>
              <a:t>学会用眼</a:t>
            </a:r>
            <a:endParaRPr lang="zh-CN" altLang="zh-CN" sz="6000" b="1" dirty="0">
              <a:solidFill>
                <a:srgbClr val="FF0000"/>
              </a:solidFill>
            </a:endParaRPr>
          </a:p>
        </p:txBody>
      </p:sp>
      <p:pic>
        <p:nvPicPr>
          <p:cNvPr id="13316" name="Picture 4" descr="9289875491472482748328.jpg"/>
          <p:cNvPicPr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688" y="365125"/>
            <a:ext cx="2800350" cy="261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7" name="Picture 5" descr="2112972191472482748312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433" y="3573016"/>
            <a:ext cx="3096344" cy="2940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33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33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zh-CN"/>
              <a:t>2016年8月29日</a:t>
            </a:r>
            <a:endParaRPr lang="zh-CN" altLang="zh-CN"/>
          </a:p>
        </p:txBody>
      </p:sp>
      <p:pic>
        <p:nvPicPr>
          <p:cNvPr id="14338" name="Picture 2" descr="2700713101472482748296.jp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0"/>
            <a:ext cx="9753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628800"/>
            <a:ext cx="7772400" cy="4114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  1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.放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好下一节课的学习用品，做好下一节课的准备工作，再走出教室。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 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走出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教室不要拥挤，同学之间要互让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下课了，别着急，书本摆好，再出去。不追不跑不打闹，上厕所，休息好。</a:t>
            </a:r>
            <a:endParaRPr lang="zh-CN" altLang="zh-CN" sz="36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9008" y="466037"/>
            <a:ext cx="3847008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宋体" panose="02010600030101010101" pitchFamily="2" charset="-122"/>
              <a:buNone/>
            </a:pPr>
            <a:r>
              <a:rPr lang="zh-CN" altLang="zh-CN" sz="5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下课</a:t>
            </a:r>
            <a:r>
              <a:rPr lang="zh-CN" altLang="en-US" sz="5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r>
              <a:rPr lang="zh-CN" altLang="zh-CN" sz="5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zh-CN" sz="5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p_large_6oPZ_7f0400000f902d0b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作业：</a:t>
            </a:r>
            <a:endParaRPr lang="en-US" altLang="zh-CN" sz="60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回家搜集一个有趣的故事，先讲给家人听，明天到学校课讲给同学听，比比谁的故事最有趣！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zh-CN">
                <a:solidFill>
                  <a:srgbClr val="000000"/>
                </a:solidFill>
              </a:rPr>
              <a:t>2016年8月29日</a:t>
            </a:r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4100" name="Picture 4" descr="4210013031472482748281.png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7084"/>
            <a:ext cx="8784976" cy="6514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6oPZ_7f0400000f902d0b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75556" y="692696"/>
            <a:ext cx="7992888" cy="456510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你是哪个国家的人？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我是中国人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你长大后想干什么？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我想当一名画家、医生、警察、运动员、歌手、舞蹈演员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648" y="1700808"/>
            <a:ext cx="592935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同学们要实现理想，现在就要开始学习本领了。</a:t>
            </a:r>
            <a:endParaRPr lang="en-US" altLang="zh-CN" sz="4000" dirty="0" smtClean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学校就是一个学习的乐园，小朋友们看一看我们都有哪些课程？</a:t>
            </a:r>
            <a:endParaRPr lang="zh-CN" altLang="en-US" sz="4000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数学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5" name="Picture 8" descr="数字、纸、笔和计算器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58" y="1571612"/>
            <a:ext cx="5143536" cy="4448928"/>
          </a:xfrm>
        </p:spPr>
      </p:pic>
      <p:sp>
        <p:nvSpPr>
          <p:cNvPr id="6" name="TextBox 5"/>
          <p:cNvSpPr txBox="1"/>
          <p:nvPr/>
        </p:nvSpPr>
        <p:spPr>
          <a:xfrm>
            <a:off x="6000760" y="2571744"/>
            <a:ext cx="2467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数字  计算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3217985" cy="12954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8000" smtClean="0">
                <a:latin typeface="楷体_GB2312" pitchFamily="49" charset="-122"/>
                <a:ea typeface="楷体_GB2312" pitchFamily="49" charset="-122"/>
              </a:rPr>
              <a:t>音 乐</a:t>
            </a:r>
            <a:endParaRPr lang="zh-CN" altLang="en-US" sz="8000" smtClean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31" name="Picture 9" descr="五线谱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2035420" y="1620838"/>
            <a:ext cx="6098931" cy="5014912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785786" y="2643182"/>
            <a:ext cx="11430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唱歌 乐器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85728"/>
            <a:ext cx="1571636" cy="2643206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6000" dirty="0" smtClean="0">
                <a:latin typeface="楷体_GB2312" pitchFamily="49" charset="-122"/>
                <a:ea typeface="楷体_GB2312" pitchFamily="49" charset="-122"/>
              </a:rPr>
              <a:t>体育</a:t>
            </a:r>
            <a:endParaRPr lang="zh-CN" altLang="en-US" sz="6000" dirty="0" smtClean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Picture 14" descr="u=2808774304,401177131&amp;fm=6&amp;gp=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8860" y="1142984"/>
            <a:ext cx="6072230" cy="5114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我上学了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C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F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F"/>
        </a:accent5>
        <a:accent6>
          <a:srgbClr val="2DB9B9"/>
        </a:accent6>
        <a:hlink>
          <a:srgbClr val="FF5050"/>
        </a:hlink>
        <a:folHlink>
          <a:srgbClr val="FF67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F1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我上学了</Template>
  <TotalTime>0</TotalTime>
  <Words>953</Words>
  <Application>WPS 演示</Application>
  <PresentationFormat>全屏显示(4:3)</PresentationFormat>
  <Paragraphs>151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楷体</vt:lpstr>
      <vt:lpstr>黑体</vt:lpstr>
      <vt:lpstr>楷体_GB2312</vt:lpstr>
      <vt:lpstr>微软雅黑</vt:lpstr>
      <vt:lpstr>Arial Unicode MS</vt:lpstr>
      <vt:lpstr>Calibri</vt:lpstr>
      <vt:lpstr>新宋体</vt:lpstr>
      <vt:lpstr>我上学了</vt:lpstr>
      <vt:lpstr>默认设计模板</vt:lpstr>
      <vt:lpstr>1_默认设计模板</vt:lpstr>
      <vt:lpstr>PowerPoint 演示文稿</vt:lpstr>
      <vt:lpstr>校门口</vt:lpstr>
      <vt:lpstr>PowerPoint 演示文稿</vt:lpstr>
      <vt:lpstr>PowerPoint 演示文稿</vt:lpstr>
      <vt:lpstr>PowerPoint 演示文稿</vt:lpstr>
      <vt:lpstr>PowerPoint 演示文稿</vt:lpstr>
      <vt:lpstr>数学</vt:lpstr>
      <vt:lpstr>音 乐</vt:lpstr>
      <vt:lpstr>体育</vt:lpstr>
      <vt:lpstr>美术</vt:lpstr>
      <vt:lpstr>语文</vt:lpstr>
      <vt:lpstr>PowerPoint 演示文稿</vt:lpstr>
      <vt:lpstr>PowerPoint 演示文稿</vt:lpstr>
      <vt:lpstr>PowerPoint 演示文稿</vt:lpstr>
      <vt:lpstr>PowerPoint 演示文稿</vt:lpstr>
      <vt:lpstr>考一考：试着找到识字第5课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我会说：</vt:lpstr>
      <vt:lpstr>PowerPoint 演示文稿</vt:lpstr>
      <vt:lpstr>PowerPoint 演示文稿</vt:lpstr>
      <vt:lpstr>PowerPoint 演示文稿</vt:lpstr>
      <vt:lpstr>第三课时</vt:lpstr>
      <vt:lpstr>PowerPoint 演示文稿</vt:lpstr>
      <vt:lpstr>PowerPoint 演示文稿</vt:lpstr>
      <vt:lpstr>PowerPoint 演示文稿</vt:lpstr>
      <vt:lpstr>PowerPoint 演示文稿</vt:lpstr>
      <vt:lpstr>学会用耳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我上学了</dc:title>
  <dc:creator>fjghj</dc:creator>
  <cp:lastModifiedBy>刘宇</cp:lastModifiedBy>
  <cp:revision>17</cp:revision>
  <dcterms:created xsi:type="dcterms:W3CDTF">2016-08-27T02:23:00Z</dcterms:created>
  <dcterms:modified xsi:type="dcterms:W3CDTF">2017-07-07T01:40:33Z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