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326" r:id="rId3"/>
    <p:sldId id="269" r:id="rId4"/>
    <p:sldId id="323" r:id="rId5"/>
    <p:sldId id="322" r:id="rId6"/>
    <p:sldId id="267" r:id="rId7"/>
    <p:sldId id="300" r:id="rId8"/>
    <p:sldId id="302" r:id="rId9"/>
    <p:sldId id="301" r:id="rId10"/>
    <p:sldId id="306" r:id="rId11"/>
    <p:sldId id="305" r:id="rId12"/>
    <p:sldId id="304" r:id="rId13"/>
    <p:sldId id="307" r:id="rId14"/>
    <p:sldId id="321" r:id="rId15"/>
    <p:sldId id="308" r:id="rId16"/>
    <p:sldId id="324" r:id="rId17"/>
    <p:sldId id="313" r:id="rId18"/>
    <p:sldId id="312" r:id="rId19"/>
    <p:sldId id="311" r:id="rId20"/>
    <p:sldId id="310" r:id="rId21"/>
    <p:sldId id="314" r:id="rId22"/>
    <p:sldId id="309" r:id="rId23"/>
    <p:sldId id="315" r:id="rId24"/>
    <p:sldId id="320" r:id="rId25"/>
    <p:sldId id="319" r:id="rId26"/>
    <p:sldId id="325" r:id="rId27"/>
    <p:sldId id="262" r:id="rId28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40"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66CC"/>
    <a:srgbClr val="6600CC"/>
    <a:srgbClr val="D12F74"/>
    <a:srgbClr val="3399FF"/>
    <a:srgbClr val="FF9999"/>
    <a:srgbClr val="008000"/>
    <a:srgbClr val="FF0000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895" autoAdjust="0"/>
  </p:normalViewPr>
  <p:slideViewPr>
    <p:cSldViewPr>
      <p:cViewPr varScale="1">
        <p:scale>
          <a:sx n="114" d="100"/>
          <a:sy n="114" d="100"/>
        </p:scale>
        <p:origin x="-15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0C6CC1-09DE-4F1F-81A2-C7627C420514}" type="datetimeFigureOut">
              <a:rPr lang="zh-CN" altLang="en-US" smtClean="0"/>
              <a:pPr/>
              <a:t>2017/6/5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58DE2A-51CA-40B8-91A2-7A57D330D7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63862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9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58DE2A-51CA-40B8-91A2-7A57D330D70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8428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72B9BC-2048-45DB-84F8-DE1CB7B8C8C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981079065"/>
      </p:ext>
    </p:extLst>
  </p:cSld>
  <p:clrMapOvr>
    <a:masterClrMapping/>
  </p:clrMapOvr>
  <p:transition advClick="0" advTm="2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B6C60D-27C0-4C36-B7D3-D4E05EC7C44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886910643"/>
      </p:ext>
    </p:extLst>
  </p:cSld>
  <p:clrMapOvr>
    <a:masterClrMapping/>
  </p:clrMapOvr>
  <p:transition advClick="0" advTm="2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AAAD51-7BDD-49DB-92E3-E63112C5105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55667538"/>
      </p:ext>
    </p:extLst>
  </p:cSld>
  <p:clrMapOvr>
    <a:masterClrMapping/>
  </p:clrMapOvr>
  <p:transition advClick="0" advTm="2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FAE830-4875-4C8D-8811-B745398C46D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815763552"/>
      </p:ext>
    </p:extLst>
  </p:cSld>
  <p:clrMapOvr>
    <a:masterClrMapping/>
  </p:clrMapOvr>
  <p:transition advClick="0" advTm="2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C6A142-21BF-4E5C-AA7E-87919AE657E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363048455"/>
      </p:ext>
    </p:extLst>
  </p:cSld>
  <p:clrMapOvr>
    <a:masterClrMapping/>
  </p:clrMapOvr>
  <p:transition advClick="0" advTm="2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26787A-25C1-4DC7-AC02-114D35A572F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032705101"/>
      </p:ext>
    </p:extLst>
  </p:cSld>
  <p:clrMapOvr>
    <a:masterClrMapping/>
  </p:clrMapOvr>
  <p:transition advClick="0" advTm="2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774F1C-434F-438A-9B6E-41DD1F061C3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074381420"/>
      </p:ext>
    </p:extLst>
  </p:cSld>
  <p:clrMapOvr>
    <a:masterClrMapping/>
  </p:clrMapOvr>
  <p:transition advClick="0" advTm="2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99EE3C-3E23-41A2-92F9-5DB313E5670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912334009"/>
      </p:ext>
    </p:extLst>
  </p:cSld>
  <p:clrMapOvr>
    <a:masterClrMapping/>
  </p:clrMapOvr>
  <p:transition advClick="0" advTm="2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29AB88-5566-43D7-9E0E-9E554074419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919164776"/>
      </p:ext>
    </p:extLst>
  </p:cSld>
  <p:clrMapOvr>
    <a:masterClrMapping/>
  </p:clrMapOvr>
  <p:transition advClick="0" advTm="2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BE1B6D-8DF4-42E4-B854-3B4EA9F6B05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19286461"/>
      </p:ext>
    </p:extLst>
  </p:cSld>
  <p:clrMapOvr>
    <a:masterClrMapping/>
  </p:clrMapOvr>
  <p:transition advClick="0" advTm="2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531A22-2761-45FF-9B3F-4EB02577BBC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719443035"/>
      </p:ext>
    </p:extLst>
  </p:cSld>
  <p:clrMapOvr>
    <a:masterClrMapping/>
  </p:clrMapOvr>
  <p:transition advClick="0" advTm="2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C13BE3A-5657-4590-9B03-B6FF36F57A5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200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hi.baidu.com/&#35060;&#26690;&#26519;/album/item/ebe7c21f3cccd77af724e4e5.html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be7c21f3cccd77af724e4e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28663" y="2636912"/>
            <a:ext cx="6643734" cy="2649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6011863" y="7651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en-US"/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-1214478" y="428604"/>
            <a:ext cx="7416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ea typeface="楷体_GB2312" pitchFamily="49" charset="-122"/>
              </a:rPr>
              <a:t>小学</a:t>
            </a:r>
            <a:r>
              <a:rPr lang="zh-CN" altLang="en-US" sz="2800" b="1" dirty="0" smtClean="0">
                <a:solidFill>
                  <a:srgbClr val="0000FF"/>
                </a:solidFill>
                <a:ea typeface="楷体_GB2312" pitchFamily="49" charset="-122"/>
              </a:rPr>
              <a:t>语文人教版版</a:t>
            </a:r>
            <a:r>
              <a:rPr lang="zh-CN" altLang="en-US" sz="2800" b="1" dirty="0">
                <a:solidFill>
                  <a:srgbClr val="0000FF"/>
                </a:solidFill>
                <a:ea typeface="楷体_GB2312" pitchFamily="49" charset="-122"/>
              </a:rPr>
              <a:t>四年级下册</a:t>
            </a:r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1070323" y="1113513"/>
            <a:ext cx="6984605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8800" b="1" dirty="0" smtClean="0">
                <a:latin typeface="汉仪大宋简" pitchFamily="49" charset="-122"/>
                <a:ea typeface="汉仪大宋简" pitchFamily="49" charset="-122"/>
              </a:rPr>
              <a:t>《</a:t>
            </a:r>
            <a:r>
              <a:rPr lang="zh-CN" altLang="en-US" sz="8800" b="1" dirty="0">
                <a:latin typeface="汉仪大宋简" pitchFamily="49" charset="-122"/>
                <a:ea typeface="汉仪大宋简" pitchFamily="49" charset="-122"/>
              </a:rPr>
              <a:t>桂林山水</a:t>
            </a:r>
            <a:r>
              <a:rPr lang="en-US" altLang="zh-CN" sz="8800" b="1" dirty="0" smtClean="0">
                <a:latin typeface="汉仪大宋简" pitchFamily="49" charset="-122"/>
                <a:ea typeface="汉仪大宋简" pitchFamily="49" charset="-122"/>
              </a:rPr>
              <a:t>》</a:t>
            </a:r>
            <a:endParaRPr lang="zh-CN" altLang="en-US" sz="8800" b="1" dirty="0">
              <a:latin typeface="汉仪大宋简" pitchFamily="49" charset="-122"/>
              <a:ea typeface="汉仪大宋简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86182" y="5500702"/>
            <a:ext cx="435771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中山区风景小学  曲蕾 </a:t>
            </a:r>
            <a:endParaRPr lang="en-US" altLang="zh-CN" sz="3200" b="1" dirty="0" smtClean="0"/>
          </a:p>
          <a:p>
            <a:r>
              <a:rPr lang="en-US" altLang="zh-CN" dirty="0" smtClean="0"/>
              <a:t>   </a:t>
            </a:r>
            <a:endParaRPr lang="zh-CN" altLang="en-US" dirty="0"/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图片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7325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8078788" y="61913"/>
            <a:ext cx="854075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4400" b="1">
                <a:ea typeface="楷体_GB2312" pitchFamily="49" charset="-122"/>
              </a:rPr>
              <a:t>漓江的水真</a:t>
            </a:r>
            <a:r>
              <a:rPr lang="zh-CN" altLang="en-US" sz="4400" b="1">
                <a:solidFill>
                  <a:srgbClr val="0000FF"/>
                </a:solidFill>
                <a:ea typeface="楷体_GB2312" pitchFamily="49" charset="-122"/>
              </a:rPr>
              <a:t>静</a:t>
            </a:r>
            <a:r>
              <a:rPr lang="zh-CN" altLang="en-US" sz="4400" b="1">
                <a:ea typeface="楷体_GB2312" pitchFamily="49" charset="-122"/>
              </a:rPr>
              <a:t>啊，</a:t>
            </a: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7126288" y="0"/>
            <a:ext cx="7937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ea typeface="楷体_GB2312" pitchFamily="49" charset="-122"/>
              </a:rPr>
              <a:t>静</a:t>
            </a:r>
            <a:r>
              <a:rPr lang="zh-CN" altLang="en-US" sz="4000" b="1">
                <a:ea typeface="楷体_GB2312" pitchFamily="49" charset="-122"/>
              </a:rPr>
              <a:t>得让你感觉不到它在流动；</a:t>
            </a: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图片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372225" cy="6858000"/>
          </a:xfrm>
          <a:prstGeom prst="rect">
            <a:avLst/>
          </a:prstGeom>
          <a:noFill/>
          <a:effectLst>
            <a:outerShdw dist="141990" dir="4781709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7885113" y="0"/>
            <a:ext cx="854075" cy="51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algn="l"/>
            <a:r>
              <a:rPr kumimoji="1" lang="zh-CN" altLang="en-US" sz="4400" b="1">
                <a:ea typeface="楷体_GB2312" pitchFamily="49" charset="-122"/>
              </a:rPr>
              <a:t>漓江的水真</a:t>
            </a:r>
            <a:r>
              <a:rPr kumimoji="1" lang="zh-CN" altLang="en-US" sz="4400" b="1">
                <a:solidFill>
                  <a:srgbClr val="0000FF"/>
                </a:solidFill>
                <a:ea typeface="楷体_GB2312" pitchFamily="49" charset="-122"/>
              </a:rPr>
              <a:t>清</a:t>
            </a:r>
            <a:r>
              <a:rPr kumimoji="1" lang="zh-CN" altLang="en-US" sz="4400" b="1">
                <a:ea typeface="楷体_GB2312" pitchFamily="49" charset="-122"/>
              </a:rPr>
              <a:t>啊，</a:t>
            </a: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6732588" y="260350"/>
            <a:ext cx="854075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algn="l"/>
            <a:r>
              <a:rPr kumimoji="1" lang="zh-CN" altLang="en-US" sz="4400" b="1">
                <a:solidFill>
                  <a:srgbClr val="0000FF"/>
                </a:solidFill>
                <a:ea typeface="楷体_GB2312" pitchFamily="49" charset="-122"/>
              </a:rPr>
              <a:t>清</a:t>
            </a:r>
            <a:r>
              <a:rPr kumimoji="1" lang="zh-CN" altLang="en-US" sz="4400" b="1">
                <a:ea typeface="楷体_GB2312" pitchFamily="49" charset="-122"/>
              </a:rPr>
              <a:t>得可以看见江底的沙石；</a:t>
            </a: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3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3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  <p:bldP spid="522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图片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595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7956550" y="0"/>
            <a:ext cx="793750" cy="409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algn="l"/>
            <a:r>
              <a:rPr kumimoji="1" lang="zh-CN" altLang="en-US" sz="4000" b="1">
                <a:ea typeface="楷体_GB2312" pitchFamily="49" charset="-122"/>
              </a:rPr>
              <a:t>漓江的水真</a:t>
            </a:r>
            <a:r>
              <a:rPr kumimoji="1" lang="zh-CN" altLang="en-US" sz="4000" b="1">
                <a:solidFill>
                  <a:srgbClr val="008000"/>
                </a:solidFill>
                <a:ea typeface="楷体_GB2312" pitchFamily="49" charset="-122"/>
              </a:rPr>
              <a:t>绿</a:t>
            </a:r>
            <a:r>
              <a:rPr kumimoji="1" lang="zh-CN" altLang="en-US" sz="4000" b="1">
                <a:ea typeface="楷体_GB2312" pitchFamily="49" charset="-122"/>
              </a:rPr>
              <a:t>呀，</a:t>
            </a:r>
            <a:endParaRPr kumimoji="1" lang="zh-CN" altLang="en-US" sz="4000" b="1">
              <a:solidFill>
                <a:srgbClr val="66FF33"/>
              </a:solidFill>
              <a:ea typeface="楷体_GB2312" pitchFamily="49" charset="-122"/>
            </a:endParaRP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6948488" y="260350"/>
            <a:ext cx="793750" cy="686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4000" b="1">
                <a:solidFill>
                  <a:srgbClr val="008000"/>
                </a:solidFill>
                <a:ea typeface="楷体_GB2312" pitchFamily="49" charset="-122"/>
              </a:rPr>
              <a:t>绿</a:t>
            </a:r>
            <a:r>
              <a:rPr kumimoji="1" lang="zh-CN" altLang="en-US" sz="4000" b="1">
                <a:ea typeface="楷体_GB2312" pitchFamily="49" charset="-122"/>
              </a:rPr>
              <a:t>得仿佛那是一块无瑕的翡翠</a:t>
            </a:r>
            <a:endParaRPr lang="zh-CN" altLang="en-US" sz="4000" b="1">
              <a:ea typeface="楷体_GB2312" pitchFamily="49" charset="-122"/>
            </a:endParaRP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2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  <p:bldP spid="532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539750" y="0"/>
            <a:ext cx="712946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朗读指导</a:t>
            </a: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611188" y="1196975"/>
            <a:ext cx="8027987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4000" b="1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kumimoji="1" lang="zh-CN" altLang="en-US" sz="4000" b="1" dirty="0">
                <a:latin typeface="楷体_GB2312" pitchFamily="49" charset="-122"/>
                <a:ea typeface="楷体_GB2312" pitchFamily="49" charset="-122"/>
              </a:rPr>
              <a:t>这三个分句组成一个排比句，要读出递进语势</a:t>
            </a:r>
          </a:p>
          <a:p>
            <a:pPr algn="l">
              <a:spcBef>
                <a:spcPct val="50000"/>
              </a:spcBef>
            </a:pPr>
            <a:r>
              <a:rPr kumimoji="1" lang="zh-CN" altLang="en-US" sz="4000" b="1" dirty="0">
                <a:latin typeface="楷体_GB2312" pitchFamily="49" charset="-122"/>
                <a:ea typeface="楷体_GB2312" pitchFamily="49" charset="-122"/>
              </a:rPr>
              <a:t>声音由低到高，速度由慢到快，感情由弱到强</a:t>
            </a: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20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/>
      <p:bldP spid="5427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2"/>
          <p:cNvSpPr txBox="1">
            <a:spLocks noChangeArrowheads="1"/>
          </p:cNvSpPr>
          <p:nvPr/>
        </p:nvSpPr>
        <p:spPr bwMode="auto">
          <a:xfrm>
            <a:off x="539750" y="0"/>
            <a:ext cx="712946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朗读训练</a:t>
            </a: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468313" y="908050"/>
            <a:ext cx="7926387" cy="449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4400" b="1" dirty="0" smtClean="0">
                <a:latin typeface="楷体_GB2312" pitchFamily="49" charset="-122"/>
                <a:ea typeface="楷体_GB2312" pitchFamily="49" charset="-122"/>
              </a:rPr>
              <a:t>    漓江</a:t>
            </a:r>
            <a:r>
              <a:rPr kumimoji="1" lang="zh-CN" altLang="en-US" sz="4400" b="1" dirty="0">
                <a:latin typeface="楷体_GB2312" pitchFamily="49" charset="-122"/>
                <a:ea typeface="楷体_GB2312" pitchFamily="49" charset="-122"/>
              </a:rPr>
              <a:t>的</a:t>
            </a:r>
            <a:r>
              <a:rPr kumimoji="1" lang="zh-CN" altLang="en-US" sz="4400" b="1" dirty="0" smtClean="0">
                <a:latin typeface="楷体_GB2312" pitchFamily="49" charset="-122"/>
                <a:ea typeface="楷体_GB2312" pitchFamily="49" charset="-122"/>
              </a:rPr>
              <a:t>水真静啊，</a:t>
            </a:r>
            <a:r>
              <a:rPr kumimoji="1" lang="zh-CN" altLang="en-US" sz="4400" b="1" dirty="0">
                <a:latin typeface="楷体_GB2312" pitchFamily="49" charset="-122"/>
                <a:ea typeface="楷体_GB2312" pitchFamily="49" charset="-122"/>
              </a:rPr>
              <a:t>静得让你感觉不到它在</a:t>
            </a:r>
            <a:r>
              <a:rPr kumimoji="1" lang="zh-CN" altLang="en-US" sz="4400" b="1" dirty="0" smtClean="0">
                <a:latin typeface="楷体_GB2312" pitchFamily="49" charset="-122"/>
                <a:ea typeface="楷体_GB2312" pitchFamily="49" charset="-122"/>
              </a:rPr>
              <a:t>流动；漓江的水真清啊，清得可以看见江底的沙石；漓江的水真绿啊，绿得仿佛那是一块无暇的翡翠。</a:t>
            </a:r>
          </a:p>
          <a:p>
            <a:pPr algn="l">
              <a:spcBef>
                <a:spcPct val="50000"/>
              </a:spcBef>
            </a:pPr>
            <a:endParaRPr kumimoji="1" lang="zh-CN" altLang="en-US" sz="4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1187450" y="5589588"/>
            <a:ext cx="72009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2800">
                <a:latin typeface="楷体_GB2312" pitchFamily="49" charset="-122"/>
                <a:ea typeface="楷体_GB2312" pitchFamily="49" charset="-122"/>
              </a:rPr>
              <a:t> </a:t>
            </a:r>
            <a:endParaRPr kumimoji="1"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20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2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/>
      <p:bldP spid="70660" grpId="0"/>
      <p:bldP spid="7066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428596" y="785794"/>
            <a:ext cx="80708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句子练习</a:t>
            </a: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323850" y="2143116"/>
            <a:ext cx="8820150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4400" b="1" dirty="0">
                <a:latin typeface="+mj-ea"/>
                <a:ea typeface="+mj-ea"/>
              </a:rPr>
              <a:t>公园的花真香啊，香的（      ）。教室里真安静啊，安静的（  </a:t>
            </a:r>
            <a:r>
              <a:rPr kumimoji="1" lang="zh-CN" altLang="en-US" sz="4400" b="1" dirty="0" smtClean="0">
                <a:latin typeface="+mj-ea"/>
                <a:ea typeface="+mj-ea"/>
              </a:rPr>
              <a:t>  </a:t>
            </a:r>
            <a:r>
              <a:rPr kumimoji="1" lang="zh-CN" altLang="en-US" sz="4400" b="1" dirty="0">
                <a:latin typeface="+mj-ea"/>
                <a:ea typeface="+mj-ea"/>
              </a:rPr>
              <a:t>）。</a:t>
            </a:r>
          </a:p>
          <a:p>
            <a:pPr algn="l">
              <a:spcBef>
                <a:spcPct val="50000"/>
              </a:spcBef>
            </a:pPr>
            <a:r>
              <a:rPr kumimoji="1" lang="zh-CN" altLang="en-US" sz="4400" b="1" dirty="0">
                <a:latin typeface="+mj-ea"/>
                <a:ea typeface="+mj-ea"/>
              </a:rPr>
              <a:t>（           ），（        </a:t>
            </a:r>
            <a:r>
              <a:rPr kumimoji="1" lang="zh-CN" altLang="en-US" sz="4400" b="1" dirty="0" smtClean="0">
                <a:latin typeface="+mj-ea"/>
                <a:ea typeface="+mj-ea"/>
              </a:rPr>
              <a:t> ）</a:t>
            </a:r>
            <a:r>
              <a:rPr kumimoji="1" lang="zh-CN" altLang="en-US" sz="4400" b="1" dirty="0">
                <a:latin typeface="+mj-ea"/>
                <a:ea typeface="+mj-ea"/>
              </a:rPr>
              <a:t>。</a:t>
            </a: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4" name="Text Box 8"/>
          <p:cNvSpPr txBox="1">
            <a:spLocks noChangeArrowheads="1"/>
          </p:cNvSpPr>
          <p:nvPr/>
        </p:nvSpPr>
        <p:spPr bwMode="auto">
          <a:xfrm>
            <a:off x="323850" y="981075"/>
            <a:ext cx="8424863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kumimoji="1" lang="zh-CN" altLang="en-US" sz="4400" b="1" dirty="0">
                <a:solidFill>
                  <a:srgbClr val="FF0000"/>
                </a:solidFill>
              </a:rPr>
              <a:t>漓江的水这样美丽，请同学们发挥想象，说说桂林的山又会是怎样的一幅美景呢</a:t>
            </a:r>
            <a:r>
              <a:rPr kumimoji="1" lang="zh-CN" altLang="en-US" sz="4400" b="1" dirty="0" smtClean="0">
                <a:solidFill>
                  <a:srgbClr val="FF0000"/>
                </a:solidFill>
              </a:rPr>
              <a:t>？</a:t>
            </a:r>
            <a:endParaRPr kumimoji="1"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Webshots_Daily_Photo_200704_02_5163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1052513"/>
            <a:ext cx="9144000" cy="496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755650" y="188913"/>
            <a:ext cx="7727950" cy="914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zh-CN" altLang="en-US" sz="5400" b="1">
                <a:solidFill>
                  <a:srgbClr val="0000FF"/>
                </a:solidFill>
                <a:ea typeface="楷体" pitchFamily="49" charset="-122"/>
              </a:rPr>
              <a:t>我攀登过峰峦雄伟的泰山</a:t>
            </a: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香山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1484313"/>
            <a:ext cx="9540875" cy="537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395288" y="263525"/>
            <a:ext cx="7727950" cy="914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zh-CN" altLang="en-US" sz="5400" b="1">
                <a:solidFill>
                  <a:srgbClr val="0000FF"/>
                </a:solidFill>
                <a:ea typeface="楷体" pitchFamily="49" charset="-122"/>
              </a:rPr>
              <a:t>浏览过红叶似火的香山，</a:t>
            </a: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桂林-奇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468313" y="5516563"/>
            <a:ext cx="8396287" cy="8239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kumimoji="1" lang="zh-CN" altLang="en-US" sz="4800" b="1">
                <a:solidFill>
                  <a:srgbClr val="0000FF"/>
                </a:solidFill>
                <a:ea typeface="楷体" pitchFamily="49" charset="-122"/>
              </a:rPr>
              <a:t>却从没看见过桂林这一带的山</a:t>
            </a: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2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4" name="Picture 4" descr="桂林-奇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-458788"/>
            <a:ext cx="9144000" cy="604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5734050"/>
            <a:ext cx="91455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kumimoji="1" lang="zh-CN" altLang="en-US" sz="3600" b="1">
                <a:ea typeface="楷体" pitchFamily="49" charset="-122"/>
              </a:rPr>
              <a:t>桂林的山真</a:t>
            </a:r>
            <a:r>
              <a:rPr kumimoji="1" lang="zh-CN" altLang="en-US" sz="3600" b="1">
                <a:solidFill>
                  <a:srgbClr val="FF0000"/>
                </a:solidFill>
                <a:ea typeface="楷体" pitchFamily="49" charset="-122"/>
              </a:rPr>
              <a:t>奇</a:t>
            </a:r>
            <a:r>
              <a:rPr kumimoji="1" lang="zh-CN" altLang="en-US" sz="3600" b="1">
                <a:ea typeface="楷体" pitchFamily="49" charset="-122"/>
              </a:rPr>
              <a:t>呀</a:t>
            </a:r>
            <a:r>
              <a:rPr kumimoji="1" lang="en-US" altLang="zh-CN" sz="3600" b="1">
                <a:ea typeface="楷体" pitchFamily="49" charset="-122"/>
              </a:rPr>
              <a:t>,</a:t>
            </a:r>
            <a:r>
              <a:rPr kumimoji="1" lang="zh-CN" altLang="en-US" sz="3600" b="1">
                <a:ea typeface="楷体" pitchFamily="49" charset="-122"/>
              </a:rPr>
              <a:t>一座座拔地而起，各不相连。</a:t>
            </a: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4" name="Picture 4" descr="0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72025" cy="566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45" name="Picture 5" descr="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73613" y="0"/>
            <a:ext cx="4370387" cy="566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0" y="5949950"/>
            <a:ext cx="9144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ea typeface="楷体" pitchFamily="49" charset="-122"/>
              </a:rPr>
              <a:t>像老人，像巨象，像骆驼，奇峰罗列，形态万千</a:t>
            </a:r>
            <a:endParaRPr lang="zh-CN" altLang="en-US" sz="200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1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57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179388" y="5373688"/>
            <a:ext cx="8640762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kumimoji="1" lang="zh-CN" altLang="en-US" sz="3600" b="1">
                <a:solidFill>
                  <a:srgbClr val="0000FF"/>
                </a:solidFill>
                <a:ea typeface="楷体" pitchFamily="49" charset="-122"/>
              </a:rPr>
              <a:t>桂林的山真</a:t>
            </a:r>
            <a:r>
              <a:rPr kumimoji="1" lang="zh-CN" altLang="en-US" sz="3600" b="1">
                <a:solidFill>
                  <a:srgbClr val="FF3300"/>
                </a:solidFill>
                <a:ea typeface="楷体" pitchFamily="49" charset="-122"/>
              </a:rPr>
              <a:t>秀</a:t>
            </a:r>
            <a:r>
              <a:rPr kumimoji="1" lang="zh-CN" altLang="en-US" sz="3600" b="1">
                <a:solidFill>
                  <a:srgbClr val="0000FF"/>
                </a:solidFill>
                <a:ea typeface="楷体" pitchFamily="49" charset="-122"/>
              </a:rPr>
              <a:t>哇，像翠绿的屏障，像新生的竹笋，色彩明丽，倒映水中；</a:t>
            </a:r>
            <a:endParaRPr lang="zh-CN" altLang="en-US" sz="2800">
              <a:solidFill>
                <a:srgbClr val="0000FF"/>
              </a:solidFill>
              <a:ea typeface="华文新魏" pitchFamily="2" charset="-122"/>
            </a:endParaRP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4" descr="图片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86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179388" y="5157788"/>
            <a:ext cx="860425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kumimoji="1" lang="zh-CN" altLang="en-US" sz="4000" b="1">
                <a:ea typeface="楷体" pitchFamily="49" charset="-122"/>
              </a:rPr>
              <a:t>桂林的山真</a:t>
            </a:r>
            <a:r>
              <a:rPr kumimoji="1" lang="zh-CN" altLang="en-US" sz="4000" b="1">
                <a:solidFill>
                  <a:srgbClr val="FF0000"/>
                </a:solidFill>
                <a:ea typeface="楷体" pitchFamily="49" charset="-122"/>
              </a:rPr>
              <a:t>险</a:t>
            </a:r>
            <a:r>
              <a:rPr kumimoji="1" lang="zh-CN" altLang="en-US" sz="4000" b="1">
                <a:ea typeface="楷体" pitchFamily="49" charset="-122"/>
              </a:rPr>
              <a:t>哪，危峰兀立，怪石嶙峋，好像一不小心就会栽倒下来。</a:t>
            </a: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图片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画中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611188" y="476250"/>
            <a:ext cx="792162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333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4400" b="1" dirty="0" smtClean="0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欣赏阅读</a:t>
            </a:r>
            <a:endParaRPr kumimoji="1" lang="zh-CN" altLang="en-US" sz="4400" b="1" dirty="0">
              <a:solidFill>
                <a:srgbClr val="FF0000"/>
              </a:solidFill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94125" y="3244334"/>
            <a:ext cx="69557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dirty="0" smtClean="0"/>
              <a:t>贺敬之的《桂林山水歌》</a:t>
            </a:r>
            <a:endParaRPr lang="zh-CN" altLang="en-US" sz="4800" dirty="0"/>
          </a:p>
        </p:txBody>
      </p:sp>
    </p:spTree>
  </p:cSld>
  <p:clrMapOvr>
    <a:masterClrMapping/>
  </p:clrMapOvr>
  <p:transition advClick="0" advTm="200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611188" y="476250"/>
            <a:ext cx="792162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333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4400" b="1" dirty="0" smtClean="0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小练笔</a:t>
            </a:r>
            <a:endParaRPr kumimoji="1" lang="zh-CN" altLang="en-US" sz="4400" b="1" dirty="0">
              <a:solidFill>
                <a:srgbClr val="FF0000"/>
              </a:solidFill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500034" y="1928802"/>
            <a:ext cx="7750175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3333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44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观赏</a:t>
            </a:r>
            <a:r>
              <a:rPr kumimoji="1" lang="zh-CN" altLang="en-US" sz="4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一处风景， 注意仔细观察它的特点，然后写下几段话。最好能用上本课的一些优美词语和句式</a:t>
            </a:r>
            <a:r>
              <a:rPr kumimoji="1" lang="zh-CN" altLang="en-US" sz="44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。 </a:t>
            </a:r>
            <a:endParaRPr kumimoji="1" lang="zh-CN" altLang="en-US" sz="44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advClick="0" advTm="2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142844" y="1500175"/>
            <a:ext cx="9001157" cy="830997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gradFill rotWithShape="0">
                  <a:gsLst>
                    <a:gs pos="0">
                      <a:schemeClr val="hlink">
                        <a:gamma/>
                        <a:shade val="46275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333399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4800" b="1" dirty="0" smtClean="0">
                <a:solidFill>
                  <a:srgbClr val="0000FF"/>
                </a:solidFill>
                <a:latin typeface="+mn-ea"/>
                <a:ea typeface="+mn-ea"/>
              </a:rPr>
              <a:t> 无瑕   </a:t>
            </a:r>
            <a:r>
              <a:rPr kumimoji="1" lang="zh-CN" altLang="en-US" sz="4800" b="1" dirty="0">
                <a:solidFill>
                  <a:srgbClr val="0000FF"/>
                </a:solidFill>
                <a:latin typeface="+mn-ea"/>
                <a:ea typeface="+mn-ea"/>
              </a:rPr>
              <a:t>翡翠   荡漾  </a:t>
            </a:r>
            <a:r>
              <a:rPr kumimoji="1" lang="zh-CN" altLang="en-US" sz="4800" b="1" dirty="0" smtClean="0">
                <a:solidFill>
                  <a:srgbClr val="0000FF"/>
                </a:solidFill>
                <a:latin typeface="+mn-ea"/>
                <a:ea typeface="+mn-ea"/>
              </a:rPr>
              <a:t>骆驼</a:t>
            </a:r>
            <a:r>
              <a:rPr kumimoji="1" lang="zh-CN" altLang="en-US" sz="4400" b="1" dirty="0" smtClean="0">
                <a:latin typeface="+mn-ea"/>
                <a:ea typeface="+mn-ea"/>
              </a:rPr>
              <a:t>  </a:t>
            </a:r>
            <a:endParaRPr kumimoji="1" lang="zh-CN" altLang="en-US" sz="4400" b="1" dirty="0">
              <a:latin typeface="+mn-ea"/>
              <a:ea typeface="+mn-ea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286116" y="2643182"/>
            <a:ext cx="2447925" cy="762000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kumimoji="1" lang="zh-CN" altLang="en-US" sz="4400" b="1" dirty="0">
                <a:solidFill>
                  <a:srgbClr val="0000FF"/>
                </a:solidFill>
                <a:latin typeface="+mn-ea"/>
                <a:ea typeface="+mn-ea"/>
              </a:rPr>
              <a:t>水平如镜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6215074" y="2714620"/>
            <a:ext cx="2448106" cy="769441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zh-CN" altLang="en-US" sz="4400" b="1" dirty="0">
                <a:solidFill>
                  <a:srgbClr val="0000FF"/>
                </a:solidFill>
                <a:latin typeface="+mj-ea"/>
                <a:ea typeface="+mj-ea"/>
              </a:rPr>
              <a:t>峰峦雄伟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3428992" y="3786190"/>
            <a:ext cx="2592387" cy="762000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kumimoji="1" lang="zh-CN" altLang="en-US" sz="4400" b="1" dirty="0">
                <a:solidFill>
                  <a:srgbClr val="0000FF"/>
                </a:solidFill>
                <a:latin typeface="+mn-ea"/>
                <a:ea typeface="+mn-ea"/>
              </a:rPr>
              <a:t>拔地而起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6300788" y="3786190"/>
            <a:ext cx="2843212" cy="762000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kumimoji="1" lang="zh-CN" altLang="en-US" sz="4400" b="1" dirty="0">
                <a:solidFill>
                  <a:srgbClr val="0000FF"/>
                </a:solidFill>
                <a:latin typeface="+mn-ea"/>
                <a:ea typeface="+mn-ea"/>
              </a:rPr>
              <a:t>奇峰罗列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3419475" y="4891088"/>
            <a:ext cx="2448106" cy="769441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zh-CN" altLang="en-US" sz="4400" b="1" dirty="0">
                <a:solidFill>
                  <a:srgbClr val="0000FF"/>
                </a:solidFill>
                <a:latin typeface="+mn-ea"/>
                <a:ea typeface="+mn-ea"/>
              </a:rPr>
              <a:t>连绵不断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323850" y="2643182"/>
            <a:ext cx="2605076" cy="769441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4400" b="1" dirty="0">
                <a:solidFill>
                  <a:srgbClr val="0000FF"/>
                </a:solidFill>
                <a:latin typeface="+mn-ea"/>
                <a:ea typeface="+mn-ea"/>
              </a:rPr>
              <a:t>波澜壮阔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285720" y="3786190"/>
            <a:ext cx="3000364" cy="769441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kumimoji="1" lang="zh-CN" altLang="en-US" sz="4400" b="1" dirty="0">
                <a:solidFill>
                  <a:srgbClr val="0000FF"/>
                </a:solidFill>
                <a:latin typeface="+mn-ea"/>
                <a:ea typeface="+mn-ea"/>
              </a:rPr>
              <a:t>红叶</a:t>
            </a:r>
            <a:r>
              <a:rPr kumimoji="1" lang="zh-CN" altLang="en-US" sz="4400" b="1" dirty="0">
                <a:solidFill>
                  <a:srgbClr val="FF0000"/>
                </a:solidFill>
                <a:latin typeface="+mn-ea"/>
                <a:ea typeface="+mn-ea"/>
              </a:rPr>
              <a:t>似</a:t>
            </a:r>
            <a:r>
              <a:rPr kumimoji="1" lang="zh-CN" altLang="en-US" sz="4400" b="1" dirty="0">
                <a:solidFill>
                  <a:srgbClr val="0000FF"/>
                </a:solidFill>
                <a:latin typeface="+mn-ea"/>
                <a:ea typeface="+mn-ea"/>
              </a:rPr>
              <a:t>火</a:t>
            </a: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323850" y="4891088"/>
            <a:ext cx="2448106" cy="769441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zh-CN" altLang="en-US" sz="4400" b="1" dirty="0" smtClean="0">
                <a:solidFill>
                  <a:srgbClr val="0000FF"/>
                </a:solidFill>
                <a:latin typeface="+mn-ea"/>
                <a:ea typeface="+mn-ea"/>
              </a:rPr>
              <a:t>美如画</a:t>
            </a:r>
            <a:r>
              <a:rPr kumimoji="1" lang="zh-CN" altLang="en-US" sz="4400" b="1" dirty="0" smtClean="0">
                <a:solidFill>
                  <a:srgbClr val="FF0000"/>
                </a:solidFill>
                <a:latin typeface="+mn-ea"/>
                <a:ea typeface="+mn-ea"/>
              </a:rPr>
              <a:t>卷</a:t>
            </a:r>
            <a:endParaRPr kumimoji="1" lang="zh-CN" altLang="en-US" sz="4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-1285916" y="285728"/>
            <a:ext cx="579596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0">
                  <a:gsLst>
                    <a:gs pos="0">
                      <a:schemeClr val="hlink">
                        <a:gamma/>
                        <a:shade val="46275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3333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0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我会读</a:t>
            </a:r>
            <a:endParaRPr kumimoji="1" lang="zh-CN" altLang="en-US" sz="6000" b="1" dirty="0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6300788" y="4891088"/>
            <a:ext cx="2448106" cy="769441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zh-CN" altLang="en-US" sz="4400" b="1" dirty="0">
                <a:solidFill>
                  <a:srgbClr val="0000FF"/>
                </a:solidFill>
                <a:latin typeface="+mn-ea"/>
                <a:ea typeface="+mn-ea"/>
              </a:rPr>
              <a:t>危峰兀立</a:t>
            </a: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142844" y="1500175"/>
            <a:ext cx="9001157" cy="830997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gradFill rotWithShape="0">
                  <a:gsLst>
                    <a:gs pos="0">
                      <a:schemeClr val="hlink">
                        <a:gamma/>
                        <a:shade val="46275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333399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4800" b="1" dirty="0" smtClean="0">
                <a:solidFill>
                  <a:srgbClr val="0000FF"/>
                </a:solidFill>
                <a:latin typeface="+mn-ea"/>
                <a:ea typeface="+mn-ea"/>
              </a:rPr>
              <a:t> </a:t>
            </a:r>
            <a:endParaRPr kumimoji="1" lang="zh-CN" altLang="en-US" sz="4400" b="1" dirty="0">
              <a:latin typeface="+mn-ea"/>
              <a:ea typeface="+mn-ea"/>
            </a:endParaRP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285720" y="1643050"/>
            <a:ext cx="3000364" cy="769441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kumimoji="1" lang="zh-CN" altLang="en-US" sz="4400" b="1" dirty="0">
                <a:solidFill>
                  <a:srgbClr val="0000FF"/>
                </a:solidFill>
                <a:latin typeface="+mn-ea"/>
                <a:ea typeface="+mn-ea"/>
              </a:rPr>
              <a:t>红叶</a:t>
            </a:r>
            <a:r>
              <a:rPr kumimoji="1" lang="zh-CN" altLang="en-US" sz="4400" b="1" dirty="0">
                <a:solidFill>
                  <a:srgbClr val="FF0000"/>
                </a:solidFill>
                <a:latin typeface="+mn-ea"/>
                <a:ea typeface="+mn-ea"/>
              </a:rPr>
              <a:t>似</a:t>
            </a:r>
            <a:r>
              <a:rPr kumimoji="1" lang="zh-CN" altLang="en-US" sz="4400" b="1" dirty="0">
                <a:solidFill>
                  <a:srgbClr val="0000FF"/>
                </a:solidFill>
                <a:latin typeface="+mn-ea"/>
                <a:ea typeface="+mn-ea"/>
              </a:rPr>
              <a:t>火</a:t>
            </a: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357158" y="3571876"/>
            <a:ext cx="2448106" cy="769441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zh-CN" altLang="en-US" sz="4400" b="1" dirty="0" smtClean="0">
                <a:solidFill>
                  <a:srgbClr val="0000FF"/>
                </a:solidFill>
                <a:latin typeface="+mn-ea"/>
                <a:ea typeface="+mn-ea"/>
              </a:rPr>
              <a:t>美如画</a:t>
            </a:r>
            <a:r>
              <a:rPr kumimoji="1" lang="zh-CN" altLang="en-US" sz="4400" b="1" dirty="0" smtClean="0">
                <a:solidFill>
                  <a:srgbClr val="FF0000"/>
                </a:solidFill>
                <a:latin typeface="+mn-ea"/>
                <a:ea typeface="+mn-ea"/>
              </a:rPr>
              <a:t>卷</a:t>
            </a:r>
            <a:endParaRPr kumimoji="1" lang="zh-CN" altLang="en-US" sz="4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-1285916" y="285728"/>
            <a:ext cx="579596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0">
                  <a:gsLst>
                    <a:gs pos="0">
                      <a:schemeClr val="hlink">
                        <a:gamma/>
                        <a:shade val="46275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3333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0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多音字</a:t>
            </a:r>
            <a:endParaRPr kumimoji="1" lang="zh-CN" altLang="en-US" sz="6000" b="1" dirty="0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57290" y="2571744"/>
            <a:ext cx="857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err="1" smtClean="0"/>
              <a:t>sì</a:t>
            </a:r>
            <a:endParaRPr lang="zh-CN" altLang="en-US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4286248" y="2571744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sh</a:t>
            </a:r>
            <a:r>
              <a:rPr lang="en-US" altLang="zh-CN" sz="3600" dirty="0" smtClean="0"/>
              <a:t> ì</a:t>
            </a:r>
            <a:endParaRPr lang="zh-CN" altLang="en-US" sz="3600" dirty="0"/>
          </a:p>
        </p:txBody>
      </p:sp>
      <p:sp>
        <p:nvSpPr>
          <p:cNvPr id="16" name="TextBox 15"/>
          <p:cNvSpPr txBox="1"/>
          <p:nvPr/>
        </p:nvSpPr>
        <p:spPr>
          <a:xfrm>
            <a:off x="1928794" y="4572008"/>
            <a:ext cx="1357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ju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àn</a:t>
            </a:r>
            <a:endParaRPr lang="zh-CN" altLang="en-US" sz="3600" dirty="0"/>
          </a:p>
        </p:txBody>
      </p:sp>
      <p:sp>
        <p:nvSpPr>
          <p:cNvPr id="17" name="TextBox 16"/>
          <p:cNvSpPr txBox="1"/>
          <p:nvPr/>
        </p:nvSpPr>
        <p:spPr>
          <a:xfrm>
            <a:off x="4786314" y="4572008"/>
            <a:ext cx="19288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/>
              <a:t>ju</a:t>
            </a:r>
            <a:r>
              <a:rPr lang="en-US" altLang="zh-CN" sz="3200" dirty="0" smtClean="0"/>
              <a:t> </a:t>
            </a:r>
            <a:r>
              <a:rPr lang="en-US" altLang="zh-CN" sz="3200" dirty="0" err="1" smtClean="0"/>
              <a:t>ǎn</a:t>
            </a:r>
            <a:endParaRPr lang="zh-CN" altLang="en-US" sz="3200" dirty="0"/>
          </a:p>
        </p:txBody>
      </p:sp>
      <p:sp>
        <p:nvSpPr>
          <p:cNvPr id="18" name="TextBox 17"/>
          <p:cNvSpPr txBox="1"/>
          <p:nvPr/>
        </p:nvSpPr>
        <p:spPr>
          <a:xfrm>
            <a:off x="3857620" y="1857364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似的</a:t>
            </a:r>
            <a:endParaRPr lang="zh-CN" altLang="en-US" sz="4000" dirty="0"/>
          </a:p>
        </p:txBody>
      </p:sp>
      <p:sp>
        <p:nvSpPr>
          <p:cNvPr id="19" name="TextBox 18"/>
          <p:cNvSpPr txBox="1"/>
          <p:nvPr/>
        </p:nvSpPr>
        <p:spPr>
          <a:xfrm>
            <a:off x="4786314" y="3786190"/>
            <a:ext cx="1357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花卷</a:t>
            </a:r>
            <a:endParaRPr lang="zh-CN" altLang="en-US" sz="3600" b="1" dirty="0"/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142844" y="1500175"/>
            <a:ext cx="9001157" cy="830997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gradFill rotWithShape="0">
                  <a:gsLst>
                    <a:gs pos="0">
                      <a:schemeClr val="hlink">
                        <a:gamma/>
                        <a:shade val="46275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333399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4800" b="1" dirty="0">
                <a:solidFill>
                  <a:srgbClr val="0000FF"/>
                </a:solidFill>
                <a:latin typeface="+mn-ea"/>
                <a:ea typeface="+mn-ea"/>
              </a:rPr>
              <a:t>无</a:t>
            </a:r>
            <a:r>
              <a:rPr kumimoji="1" lang="zh-CN" altLang="en-US" sz="4800" b="1" dirty="0">
                <a:solidFill>
                  <a:srgbClr val="FF0000"/>
                </a:solidFill>
                <a:latin typeface="+mn-ea"/>
                <a:ea typeface="+mn-ea"/>
              </a:rPr>
              <a:t>瑕 </a:t>
            </a:r>
            <a:r>
              <a:rPr kumimoji="1" lang="zh-CN" altLang="en-US" sz="4800" b="1" dirty="0">
                <a:solidFill>
                  <a:srgbClr val="0000FF"/>
                </a:solidFill>
                <a:latin typeface="+mn-ea"/>
                <a:ea typeface="+mn-ea"/>
              </a:rPr>
              <a:t>  </a:t>
            </a:r>
            <a:r>
              <a:rPr kumimoji="1" lang="zh-CN" altLang="en-US" sz="4800" b="1" dirty="0" smtClean="0">
                <a:solidFill>
                  <a:srgbClr val="FF0000"/>
                </a:solidFill>
                <a:latin typeface="+mn-ea"/>
                <a:ea typeface="+mn-ea"/>
              </a:rPr>
              <a:t>攀</a:t>
            </a:r>
            <a:r>
              <a:rPr kumimoji="1" lang="zh-CN" altLang="en-US" sz="4800" b="1" dirty="0" smtClean="0">
                <a:solidFill>
                  <a:srgbClr val="0000FF"/>
                </a:solidFill>
                <a:latin typeface="+mn-ea"/>
                <a:ea typeface="+mn-ea"/>
              </a:rPr>
              <a:t>登   </a:t>
            </a:r>
            <a:r>
              <a:rPr kumimoji="1" lang="zh-CN" altLang="en-US" sz="4800" b="1" dirty="0" smtClean="0">
                <a:solidFill>
                  <a:srgbClr val="FF0000"/>
                </a:solidFill>
                <a:latin typeface="+mn-ea"/>
                <a:ea typeface="+mn-ea"/>
              </a:rPr>
              <a:t>泰</a:t>
            </a:r>
            <a:r>
              <a:rPr kumimoji="1" lang="zh-CN" altLang="en-US" sz="4800" b="1" dirty="0" smtClean="0">
                <a:solidFill>
                  <a:srgbClr val="0000FF"/>
                </a:solidFill>
                <a:latin typeface="+mn-ea"/>
                <a:ea typeface="+mn-ea"/>
              </a:rPr>
              <a:t>山  屏</a:t>
            </a:r>
            <a:r>
              <a:rPr kumimoji="1" lang="zh-CN" altLang="en-US" sz="4800" b="1" dirty="0" smtClean="0">
                <a:solidFill>
                  <a:srgbClr val="FF0000"/>
                </a:solidFill>
                <a:latin typeface="+mn-ea"/>
                <a:ea typeface="+mn-ea"/>
              </a:rPr>
              <a:t>障</a:t>
            </a:r>
            <a:r>
              <a:rPr kumimoji="1" lang="zh-CN" altLang="en-US" sz="4400" b="1" dirty="0" smtClean="0">
                <a:latin typeface="+mn-ea"/>
                <a:ea typeface="+mn-ea"/>
              </a:rPr>
              <a:t>  </a:t>
            </a:r>
            <a:endParaRPr kumimoji="1" lang="zh-CN" altLang="en-US" sz="4400" b="1" dirty="0">
              <a:latin typeface="+mn-ea"/>
              <a:ea typeface="+mn-ea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286116" y="2643182"/>
            <a:ext cx="2447925" cy="762000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kumimoji="1" lang="zh-CN" altLang="en-US" sz="4400" b="1" dirty="0">
                <a:solidFill>
                  <a:srgbClr val="0000FF"/>
                </a:solidFill>
                <a:latin typeface="+mn-ea"/>
                <a:ea typeface="+mn-ea"/>
              </a:rPr>
              <a:t>水平如镜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6215074" y="2714620"/>
            <a:ext cx="2448106" cy="769441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zh-CN" altLang="en-US" sz="4400" b="1" dirty="0">
                <a:solidFill>
                  <a:srgbClr val="0000FF"/>
                </a:solidFill>
                <a:latin typeface="+mj-ea"/>
                <a:ea typeface="+mj-ea"/>
              </a:rPr>
              <a:t>峰</a:t>
            </a:r>
            <a:r>
              <a:rPr kumimoji="1" lang="zh-CN" altLang="en-US" sz="4400" b="1" dirty="0">
                <a:solidFill>
                  <a:srgbClr val="FF0000"/>
                </a:solidFill>
                <a:latin typeface="+mj-ea"/>
                <a:ea typeface="+mj-ea"/>
              </a:rPr>
              <a:t>峦</a:t>
            </a:r>
            <a:r>
              <a:rPr kumimoji="1" lang="zh-CN" altLang="en-US" sz="4400" b="1" dirty="0">
                <a:solidFill>
                  <a:srgbClr val="0000FF"/>
                </a:solidFill>
                <a:latin typeface="+mj-ea"/>
                <a:ea typeface="+mj-ea"/>
              </a:rPr>
              <a:t>雄伟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3428992" y="3786190"/>
            <a:ext cx="2592387" cy="762000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kumimoji="1" lang="zh-CN" altLang="en-US" sz="4400" b="1" dirty="0">
                <a:solidFill>
                  <a:srgbClr val="0000FF"/>
                </a:solidFill>
                <a:latin typeface="+mn-ea"/>
                <a:ea typeface="+mn-ea"/>
              </a:rPr>
              <a:t>拔地而起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6300788" y="3786190"/>
            <a:ext cx="2843212" cy="762000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kumimoji="1" lang="zh-CN" altLang="en-US" sz="4400" b="1" dirty="0">
                <a:solidFill>
                  <a:srgbClr val="0000FF"/>
                </a:solidFill>
                <a:latin typeface="+mn-ea"/>
                <a:ea typeface="+mn-ea"/>
              </a:rPr>
              <a:t>奇峰</a:t>
            </a:r>
            <a:r>
              <a:rPr kumimoji="1" lang="zh-CN" altLang="en-US" sz="4400" b="1" dirty="0">
                <a:solidFill>
                  <a:srgbClr val="FF0000"/>
                </a:solidFill>
                <a:latin typeface="+mn-ea"/>
                <a:ea typeface="+mn-ea"/>
              </a:rPr>
              <a:t>罗</a:t>
            </a:r>
            <a:r>
              <a:rPr kumimoji="1" lang="zh-CN" altLang="en-US" sz="4400" b="1" dirty="0">
                <a:solidFill>
                  <a:srgbClr val="0000FF"/>
                </a:solidFill>
                <a:latin typeface="+mn-ea"/>
                <a:ea typeface="+mn-ea"/>
              </a:rPr>
              <a:t>列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3419475" y="4891088"/>
            <a:ext cx="2448106" cy="769441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zh-CN" altLang="en-US" sz="4400" b="1" dirty="0">
                <a:solidFill>
                  <a:srgbClr val="0000FF"/>
                </a:solidFill>
                <a:latin typeface="+mn-ea"/>
                <a:ea typeface="+mn-ea"/>
              </a:rPr>
              <a:t>连</a:t>
            </a:r>
            <a:r>
              <a:rPr kumimoji="1" lang="zh-CN" altLang="en-US" sz="4400" b="1" dirty="0">
                <a:solidFill>
                  <a:srgbClr val="FF0000"/>
                </a:solidFill>
                <a:latin typeface="+mn-ea"/>
                <a:ea typeface="+mn-ea"/>
              </a:rPr>
              <a:t>绵</a:t>
            </a:r>
            <a:r>
              <a:rPr kumimoji="1" lang="zh-CN" altLang="en-US" sz="4400" b="1" dirty="0">
                <a:solidFill>
                  <a:srgbClr val="0000FF"/>
                </a:solidFill>
                <a:latin typeface="+mn-ea"/>
                <a:ea typeface="+mn-ea"/>
              </a:rPr>
              <a:t>不断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323850" y="2643182"/>
            <a:ext cx="2605076" cy="769441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4400" b="1" dirty="0">
                <a:solidFill>
                  <a:srgbClr val="0000FF"/>
                </a:solidFill>
                <a:latin typeface="+mn-ea"/>
                <a:ea typeface="+mn-ea"/>
              </a:rPr>
              <a:t>波</a:t>
            </a:r>
            <a:r>
              <a:rPr lang="zh-CN" altLang="en-US" sz="4400" b="1" dirty="0">
                <a:solidFill>
                  <a:srgbClr val="FF0000"/>
                </a:solidFill>
                <a:latin typeface="+mn-ea"/>
                <a:ea typeface="+mn-ea"/>
              </a:rPr>
              <a:t>澜</a:t>
            </a:r>
            <a:r>
              <a:rPr lang="zh-CN" altLang="en-US" sz="4400" b="1" dirty="0">
                <a:solidFill>
                  <a:srgbClr val="0000FF"/>
                </a:solidFill>
                <a:latin typeface="+mn-ea"/>
                <a:ea typeface="+mn-ea"/>
              </a:rPr>
              <a:t>壮阔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285720" y="3786190"/>
            <a:ext cx="3000364" cy="769441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kumimoji="1" lang="zh-CN" altLang="en-US" sz="4400" b="1" dirty="0">
                <a:solidFill>
                  <a:srgbClr val="0000FF"/>
                </a:solidFill>
                <a:latin typeface="+mn-ea"/>
                <a:ea typeface="+mn-ea"/>
              </a:rPr>
              <a:t>红叶似火</a:t>
            </a: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323850" y="4891088"/>
            <a:ext cx="2448106" cy="769441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zh-CN" altLang="en-US" sz="4400" b="1" dirty="0">
                <a:solidFill>
                  <a:srgbClr val="0000FF"/>
                </a:solidFill>
                <a:latin typeface="+mn-ea"/>
                <a:ea typeface="+mn-ea"/>
              </a:rPr>
              <a:t>形态万千</a:t>
            </a: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-1285916" y="285728"/>
            <a:ext cx="579596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0">
                  <a:gsLst>
                    <a:gs pos="0">
                      <a:schemeClr val="hlink">
                        <a:gamma/>
                        <a:shade val="46275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3333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0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我会写</a:t>
            </a:r>
            <a:endParaRPr kumimoji="1" lang="zh-CN" altLang="en-US" sz="6000" b="1" dirty="0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6300788" y="4891088"/>
            <a:ext cx="2448106" cy="769441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zh-CN" altLang="en-US" sz="4400" b="1" dirty="0">
                <a:solidFill>
                  <a:srgbClr val="0000FF"/>
                </a:solidFill>
                <a:latin typeface="+mn-ea"/>
                <a:ea typeface="+mn-ea"/>
              </a:rPr>
              <a:t>危峰</a:t>
            </a:r>
            <a:r>
              <a:rPr kumimoji="1" lang="zh-CN" altLang="en-US" sz="4400" b="1" dirty="0">
                <a:solidFill>
                  <a:srgbClr val="FF0000"/>
                </a:solidFill>
                <a:latin typeface="+mn-ea"/>
                <a:ea typeface="+mn-ea"/>
              </a:rPr>
              <a:t>兀</a:t>
            </a:r>
            <a:r>
              <a:rPr kumimoji="1" lang="zh-CN" altLang="en-US" sz="4400" b="1" dirty="0">
                <a:solidFill>
                  <a:srgbClr val="0000FF"/>
                </a:solidFill>
                <a:latin typeface="+mn-ea"/>
                <a:ea typeface="+mn-ea"/>
              </a:rPr>
              <a:t>立</a:t>
            </a: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468313" y="1484313"/>
            <a:ext cx="8675687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/>
            <a:r>
              <a:rPr kumimoji="1" lang="en-US" altLang="zh-CN" sz="4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1.</a:t>
            </a:r>
            <a:r>
              <a:rPr kumimoji="1" lang="zh-CN" altLang="en-US" sz="4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读了课文你觉的桂林山水给你留下的总体印象是什么？可以用课文中的一句话说，也可以自己概括。</a:t>
            </a: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0" y="3644900"/>
            <a:ext cx="9144000" cy="21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4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2.</a:t>
            </a:r>
            <a:r>
              <a:rPr kumimoji="1" lang="zh-CN" altLang="en-US" sz="4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为什么说桂林山水甲天下呢？从课文中哪些内容可以看出来？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179388" y="333375"/>
            <a:ext cx="2951162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ea typeface="楷体_GB2312" pitchFamily="49" charset="-122"/>
              </a:rPr>
              <a:t>想一想</a:t>
            </a: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2000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图片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431800" y="5589240"/>
            <a:ext cx="8280400" cy="914400"/>
          </a:xfrm>
          <a:prstGeom prst="rect">
            <a:avLst/>
          </a:prstGeom>
          <a:noFill/>
          <a:ln>
            <a:noFill/>
          </a:ln>
          <a:effectLst>
            <a:outerShdw dist="17961" dir="189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5400" b="1">
                <a:ea typeface="楷体_GB2312" pitchFamily="49" charset="-122"/>
              </a:rPr>
              <a:t>我看见过波澜壮阔的大海</a:t>
            </a: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图片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3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607244" y="5445224"/>
            <a:ext cx="8208962" cy="1006475"/>
          </a:xfrm>
          <a:prstGeom prst="rect">
            <a:avLst/>
          </a:prstGeom>
          <a:noFill/>
          <a:ln>
            <a:noFill/>
          </a:ln>
          <a:effectLst>
            <a:outerShdw dist="254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6000" b="1" dirty="0">
                <a:ea typeface="楷体_GB2312" pitchFamily="49" charset="-122"/>
              </a:rPr>
              <a:t>欣赏过水平如镜的西湖</a:t>
            </a: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987824" y="321297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49154" name="Picture 2" descr="图片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423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251520" y="5589240"/>
            <a:ext cx="8820150" cy="914400"/>
          </a:xfrm>
          <a:prstGeom prst="rect">
            <a:avLst/>
          </a:prstGeom>
          <a:noFill/>
          <a:ln>
            <a:noFill/>
          </a:ln>
          <a:effectLst>
            <a:outerShdw dist="17961" dir="189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5400" b="1" dirty="0">
                <a:ea typeface="楷体_GB2312" pitchFamily="49" charset="-122"/>
              </a:rPr>
              <a:t>却从没有见过漓江这样的水</a:t>
            </a: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157255569</TotalTime>
  <Pages>0</Pages>
  <Words>695</Words>
  <Characters>0</Characters>
  <Application>Microsoft Office PowerPoint</Application>
  <DocSecurity>0</DocSecurity>
  <PresentationFormat>全屏显示(4:3)</PresentationFormat>
  <Lines>0</Lines>
  <Paragraphs>93</Paragraphs>
  <Slides>27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第一PPT模板网-WWW.1PPT.COM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Manager>第一PPT模板网-WWW.1PPT.COM</Manager>
  <Company>第一PPT模板网-WWW.1PPT.COM</Company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</dc:description>
  <cp:lastModifiedBy>admin</cp:lastModifiedBy>
  <cp:revision>35</cp:revision>
  <cp:lastPrinted>1899-12-30T00:00:00Z</cp:lastPrinted>
  <dcterms:created xsi:type="dcterms:W3CDTF">2011-05-07T07:59:47Z</dcterms:created>
  <dcterms:modified xsi:type="dcterms:W3CDTF">2017-06-05T13:31:23Z</dcterms:modified>
  <cp:category>第一PPT模板网-WWW.1PPT.COM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