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v" ContentType="video/x-ms-wmv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52"/>
  </p:handoutMasterIdLst>
  <p:sldIdLst>
    <p:sldId id="1189" r:id="rId3"/>
    <p:sldId id="1190" r:id="rId5"/>
    <p:sldId id="1191" r:id="rId6"/>
    <p:sldId id="1192" r:id="rId7"/>
    <p:sldId id="1193" r:id="rId8"/>
    <p:sldId id="1194" r:id="rId9"/>
    <p:sldId id="1195" r:id="rId10"/>
    <p:sldId id="1196" r:id="rId11"/>
    <p:sldId id="1197" r:id="rId12"/>
    <p:sldId id="1198" r:id="rId13"/>
    <p:sldId id="1199" r:id="rId14"/>
    <p:sldId id="1200" r:id="rId15"/>
    <p:sldId id="1201" r:id="rId16"/>
    <p:sldId id="1202" r:id="rId17"/>
    <p:sldId id="1203" r:id="rId18"/>
    <p:sldId id="1204" r:id="rId19"/>
    <p:sldId id="941" r:id="rId20"/>
    <p:sldId id="928" r:id="rId21"/>
    <p:sldId id="1143" r:id="rId22"/>
    <p:sldId id="1144" r:id="rId23"/>
    <p:sldId id="1146" r:id="rId24"/>
    <p:sldId id="1154" r:id="rId25"/>
    <p:sldId id="1148" r:id="rId26"/>
    <p:sldId id="1145" r:id="rId27"/>
    <p:sldId id="1150" r:id="rId28"/>
    <p:sldId id="1085" r:id="rId29"/>
    <p:sldId id="1155" r:id="rId30"/>
    <p:sldId id="1156" r:id="rId31"/>
    <p:sldId id="1157" r:id="rId32"/>
    <p:sldId id="1158" r:id="rId33"/>
    <p:sldId id="1236" r:id="rId34"/>
    <p:sldId id="1152" r:id="rId35"/>
    <p:sldId id="1254" r:id="rId36"/>
    <p:sldId id="1159" r:id="rId37"/>
    <p:sldId id="1270" r:id="rId38"/>
    <p:sldId id="1271" r:id="rId39"/>
    <p:sldId id="1272" r:id="rId40"/>
    <p:sldId id="1273" r:id="rId41"/>
    <p:sldId id="1074" r:id="rId42"/>
    <p:sldId id="1059" r:id="rId43"/>
    <p:sldId id="1274" r:id="rId44"/>
    <p:sldId id="937" r:id="rId45"/>
    <p:sldId id="1182" r:id="rId46"/>
    <p:sldId id="1183" r:id="rId47"/>
    <p:sldId id="939" r:id="rId48"/>
    <p:sldId id="940" r:id="rId49"/>
    <p:sldId id="1024" r:id="rId50"/>
    <p:sldId id="971" r:id="rId51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56"/>
    </p:embeddedFont>
    <p:embeddedFont>
      <p:font typeface="楷体" panose="02010609060101010101" pitchFamily="49" charset="-122"/>
      <p:regular r:id="rId57"/>
    </p:embeddedFont>
    <p:embeddedFont>
      <p:font typeface="Calibri" panose="020F0502020204030204" charset="0"/>
      <p:regular r:id="rId58"/>
      <p:bold r:id="rId59"/>
      <p:italic r:id="rId60"/>
      <p:boldItalic r:id="rId61"/>
    </p:embeddedFont>
    <p:embeddedFont>
      <p:font typeface="幼圆" panose="02010509060101010101" pitchFamily="49" charset="-122"/>
      <p:regular r:id="rId62"/>
    </p:embeddedFont>
    <p:embeddedFont>
      <p:font typeface="汉语拼音" panose="02010600030101010101" pitchFamily="34" charset="0"/>
      <p:regular r:id="rId63"/>
    </p:embeddedFont>
    <p:embeddedFont>
      <p:font typeface="微软雅黑" panose="020B0503020204020204" charset="-122"/>
      <p:regular r:id="rId6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FF"/>
    <a:srgbClr val="A38302"/>
    <a:srgbClr val="FEFCDE"/>
    <a:srgbClr val="00B050"/>
    <a:srgbClr val="FF00FF"/>
    <a:srgbClr val="FFFFFF"/>
    <a:srgbClr val="FF66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 varScale="1">
        <p:scale>
          <a:sx n="113" d="100"/>
          <a:sy n="113" d="100"/>
        </p:scale>
        <p:origin x="390" y="90"/>
      </p:cViewPr>
      <p:guideLst>
        <p:guide orient="horz" pos="3170"/>
        <p:guide pos="5760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2826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4" Type="http://schemas.openxmlformats.org/officeDocument/2006/relationships/font" Target="fonts/font9.fntdata"/><Relationship Id="rId63" Type="http://schemas.openxmlformats.org/officeDocument/2006/relationships/font" Target="fonts/font8.fntdata"/><Relationship Id="rId62" Type="http://schemas.openxmlformats.org/officeDocument/2006/relationships/font" Target="fonts/font7.fntdata"/><Relationship Id="rId61" Type="http://schemas.openxmlformats.org/officeDocument/2006/relationships/font" Target="fonts/font6.fntdata"/><Relationship Id="rId60" Type="http://schemas.openxmlformats.org/officeDocument/2006/relationships/font" Target="fonts/font5.fntdata"/><Relationship Id="rId6" Type="http://schemas.openxmlformats.org/officeDocument/2006/relationships/slide" Target="slides/slide3.xml"/><Relationship Id="rId59" Type="http://schemas.openxmlformats.org/officeDocument/2006/relationships/font" Target="fonts/font4.fntdata"/><Relationship Id="rId58" Type="http://schemas.openxmlformats.org/officeDocument/2006/relationships/font" Target="fonts/font3.fntdata"/><Relationship Id="rId57" Type="http://schemas.openxmlformats.org/officeDocument/2006/relationships/font" Target="fonts/font2.fntdata"/><Relationship Id="rId56" Type="http://schemas.openxmlformats.org/officeDocument/2006/relationships/font" Target="fonts/font1.fntdata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handoutMaster" Target="handoutMasters/handout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5" name="页眉占位符 4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4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  <p:sp>
        <p:nvSpPr>
          <p:cNvPr id="6" name="页眉占位符 5"/>
          <p:cNvSpPr>
            <a:spLocks noGrp="1"/>
          </p:cNvSpPr>
          <p:nvPr>
            <p:ph type="hdr" sz="quarter"/>
          </p:nvPr>
        </p:nvSpPr>
        <p:spPr/>
        <p:txBody>
          <a:bodyPr/>
          <a:p>
            <a:r>
              <a:rPr lang="zh-CN" altLang="en-US"/>
              <a:t>绿色圃中小学教育网http://www.lspjy.com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5160"/>
            <a:ext cx="6400443" cy="131468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361"/>
            <a:ext cx="8229481" cy="339506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462"/>
            <a:ext cx="2743200" cy="365189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462"/>
            <a:ext cx="4114800" cy="365189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462"/>
            <a:ext cx="2743200" cy="365189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2" Type="http://schemas.openxmlformats.org/officeDocument/2006/relationships/theme" Target="../theme/theme1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>
          <a:xfrm flipH="1">
            <a:off x="0" y="86216"/>
            <a:ext cx="1591151" cy="253409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050">
              <a:ea typeface="黑体" panose="02010609060101010101" pitchFamily="49" charset="-122"/>
            </a:endParaRPr>
          </a:p>
        </p:txBody>
      </p:sp>
      <p:sp>
        <p:nvSpPr>
          <p:cNvPr id="6" name="文本框 10"/>
          <p:cNvSpPr txBox="1"/>
          <p:nvPr userDrawn="1"/>
        </p:nvSpPr>
        <p:spPr>
          <a:xfrm>
            <a:off x="369926" y="86802"/>
            <a:ext cx="55943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27 </a:t>
            </a:r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漏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5.xml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8.xml"/><Relationship Id="rId7" Type="http://schemas.openxmlformats.org/officeDocument/2006/relationships/image" Target="../media/image5.png"/><Relationship Id="rId6" Type="http://schemas.microsoft.com/office/2007/relationships/media" Target="../media/media1.wmv"/><Relationship Id="rId5" Type="http://schemas.openxmlformats.org/officeDocument/2006/relationships/video" Target="../media/media1.wmv"/><Relationship Id="rId4" Type="http://schemas.openxmlformats.org/officeDocument/2006/relationships/slide" Target="slide17.xml"/><Relationship Id="rId3" Type="http://schemas.openxmlformats.org/officeDocument/2006/relationships/slide" Target="slide3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7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png"/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8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9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0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0.png"/><Relationship Id="rId2" Type="http://schemas.openxmlformats.org/officeDocument/2006/relationships/image" Target="../media/image57.png"/><Relationship Id="rId1" Type="http://schemas.openxmlformats.org/officeDocument/2006/relationships/image" Target="../media/image5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" Type="http://schemas.openxmlformats.org/officeDocument/2006/relationships/image" Target="../media/image61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67.png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9.png"/><Relationship Id="rId1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1.png"/><Relationship Id="rId1" Type="http://schemas.openxmlformats.org/officeDocument/2006/relationships/image" Target="../media/image70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9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2.jpeg"/><Relationship Id="rId1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74.png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6.png"/><Relationship Id="rId1" Type="http://schemas.openxmlformats.org/officeDocument/2006/relationships/image" Target="../media/image75.png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7.png"/><Relationship Id="rId1" Type="http://schemas.openxmlformats.org/officeDocument/2006/relationships/image" Target="../media/image7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10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1961" y="552424"/>
            <a:ext cx="8030528" cy="1052195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68571" tIns="34285" rIns="68571" bIns="34285" rtlCol="0">
            <a:spAutoFit/>
          </a:bodyPr>
          <a:lstStyle/>
          <a:p>
            <a:pPr indent="457200"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同学们，观察一下下面的图片，你觉得他们之间会发生什么事呢？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669230"/>
            <a:ext cx="4328636" cy="3178493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5371" y="1604936"/>
            <a:ext cx="3364230" cy="3307080"/>
          </a:xfrm>
          <a:prstGeom prst="rect">
            <a:avLst/>
          </a:prstGeom>
          <a:ln w="28575">
            <a:solidFill>
              <a:schemeClr val="accent1"/>
            </a:solidFill>
          </a:ln>
        </p:spPr>
      </p:pic>
      <p:sp>
        <p:nvSpPr>
          <p:cNvPr id="3" name="TextBox 5"/>
          <p:cNvSpPr txBox="1"/>
          <p:nvPr/>
        </p:nvSpPr>
        <p:spPr>
          <a:xfrm>
            <a:off x="254318" y="3928084"/>
            <a:ext cx="8227695" cy="105219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71" tIns="34285" rIns="68571" bIns="34285" rtlCol="0">
            <a:spAutoFit/>
          </a:bodyPr>
          <a:lstStyle/>
          <a:p>
            <a:pPr indent="457200" algn="just"/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今天我们来一起读读这个有趣的故事，读后肯定让你捧腹大笑。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图片 14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025" y="782038"/>
            <a:ext cx="773969" cy="3717466"/>
          </a:xfrm>
          <a:prstGeom prst="rect">
            <a:avLst/>
          </a:prstGeom>
        </p:spPr>
      </p:pic>
      <p:grpSp>
        <p:nvGrpSpPr>
          <p:cNvPr id="129" name="组合 128"/>
          <p:cNvGrpSpPr/>
          <p:nvPr/>
        </p:nvGrpSpPr>
        <p:grpSpPr>
          <a:xfrm>
            <a:off x="972044" y="3995548"/>
            <a:ext cx="7343909" cy="503994"/>
            <a:chOff x="1043608" y="1131590"/>
            <a:chExt cx="7344816" cy="504056"/>
          </a:xfrm>
        </p:grpSpPr>
        <p:sp>
          <p:nvSpPr>
            <p:cNvPr id="135" name="矩形 134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6" name="矩形 135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7" name="矩形 136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8" name="矩形 137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40" name="矩形 139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109822" y="2987559"/>
            <a:ext cx="7343909" cy="1007987"/>
            <a:chOff x="1043608" y="1131590"/>
            <a:chExt cx="7344816" cy="1008112"/>
          </a:xfrm>
        </p:grpSpPr>
        <p:sp>
          <p:nvSpPr>
            <p:cNvPr id="118" name="矩形 117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9" name="矩形 118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2" name="矩形 121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3" name="矩形 122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6" name="矩形 125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109822" y="1979571"/>
            <a:ext cx="7343909" cy="1007987"/>
            <a:chOff x="1043608" y="1131590"/>
            <a:chExt cx="7344816" cy="1008112"/>
          </a:xfrm>
        </p:grpSpPr>
        <p:sp>
          <p:nvSpPr>
            <p:cNvPr id="106" name="矩形 105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7" name="矩形 106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8" name="矩形 107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9" name="矩形 108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0" name="矩形 109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1" name="矩形 110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3" name="矩形 112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4" name="矩形 113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5" name="矩形 114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16" name="矩形 115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9"/>
          <p:cNvSpPr txBox="1"/>
          <p:nvPr/>
        </p:nvSpPr>
        <p:spPr>
          <a:xfrm>
            <a:off x="3276185" y="179660"/>
            <a:ext cx="2303972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爬墙游戏</a:t>
            </a:r>
            <a:endParaRPr lang="en-US" altLang="zh-CN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109822" y="971584"/>
            <a:ext cx="7343909" cy="1007987"/>
            <a:chOff x="1043608" y="1131590"/>
            <a:chExt cx="7344816" cy="1008112"/>
          </a:xfrm>
        </p:grpSpPr>
        <p:sp>
          <p:nvSpPr>
            <p:cNvPr id="99" name="矩形 98"/>
            <p:cNvSpPr/>
            <p:nvPr/>
          </p:nvSpPr>
          <p:spPr>
            <a:xfrm>
              <a:off x="1619672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2843808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4067944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>
              <a:off x="5292080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03" name="矩形 102"/>
            <p:cNvSpPr/>
            <p:nvPr/>
          </p:nvSpPr>
          <p:spPr>
            <a:xfrm>
              <a:off x="6516216" y="1635646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716428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5940152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4716016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5" name="矩形 94"/>
            <p:cNvSpPr/>
            <p:nvPr/>
          </p:nvSpPr>
          <p:spPr>
            <a:xfrm>
              <a:off x="3491880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2267744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43608" y="1131590"/>
              <a:ext cx="1224136" cy="5040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 w="38100">
              <a:solidFill>
                <a:srgbClr val="00B050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ea typeface="黑体" panose="02010609060101010101" pitchFamily="49" charset="-122"/>
              </a:endParaRPr>
            </a:p>
          </p:txBody>
        </p:sp>
      </p:grpSp>
      <p:sp>
        <p:nvSpPr>
          <p:cNvPr id="10" name="TextBox 23"/>
          <p:cNvSpPr txBox="1"/>
          <p:nvPr/>
        </p:nvSpPr>
        <p:spPr>
          <a:xfrm>
            <a:off x="7229747" y="899590"/>
            <a:ext cx="1079987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结束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23"/>
          <p:cNvSpPr txBox="1"/>
          <p:nvPr/>
        </p:nvSpPr>
        <p:spPr>
          <a:xfrm>
            <a:off x="972044" y="3899968"/>
            <a:ext cx="1079987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开始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9785" y="2411569"/>
            <a:ext cx="762841" cy="600269"/>
          </a:xfrm>
          <a:prstGeom prst="rect">
            <a:avLst/>
          </a:prstGeo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811" y="1907572"/>
            <a:ext cx="621542" cy="609589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789" y="899587"/>
            <a:ext cx="683483" cy="555095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59" name="图片 5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805" y="3419553"/>
            <a:ext cx="544014" cy="58052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932" y="3923548"/>
            <a:ext cx="765049" cy="597368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</p:pic>
      <p:sp>
        <p:nvSpPr>
          <p:cNvPr id="61" name="TextBox 23"/>
          <p:cNvSpPr txBox="1"/>
          <p:nvPr/>
        </p:nvSpPr>
        <p:spPr>
          <a:xfrm>
            <a:off x="2412027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23"/>
          <p:cNvSpPr txBox="1"/>
          <p:nvPr/>
        </p:nvSpPr>
        <p:spPr>
          <a:xfrm>
            <a:off x="3780010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23"/>
          <p:cNvSpPr txBox="1"/>
          <p:nvPr/>
        </p:nvSpPr>
        <p:spPr>
          <a:xfrm>
            <a:off x="4493781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3269796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TextBox 23"/>
          <p:cNvSpPr txBox="1"/>
          <p:nvPr/>
        </p:nvSpPr>
        <p:spPr>
          <a:xfrm>
            <a:off x="1973812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荡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TextBox 23"/>
          <p:cNvSpPr txBox="1"/>
          <p:nvPr/>
        </p:nvSpPr>
        <p:spPr>
          <a:xfrm>
            <a:off x="6221759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TextBox 23"/>
          <p:cNvSpPr txBox="1"/>
          <p:nvPr/>
        </p:nvSpPr>
        <p:spPr>
          <a:xfrm>
            <a:off x="4997774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野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23"/>
          <p:cNvSpPr txBox="1"/>
          <p:nvPr/>
        </p:nvSpPr>
        <p:spPr>
          <a:xfrm>
            <a:off x="2549805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TextBox 23"/>
          <p:cNvSpPr txBox="1"/>
          <p:nvPr/>
        </p:nvSpPr>
        <p:spPr>
          <a:xfrm>
            <a:off x="1397819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TextBox 23"/>
          <p:cNvSpPr txBox="1"/>
          <p:nvPr/>
        </p:nvSpPr>
        <p:spPr>
          <a:xfrm>
            <a:off x="5069774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筝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2" name="TextBox 23"/>
          <p:cNvSpPr txBox="1"/>
          <p:nvPr/>
        </p:nvSpPr>
        <p:spPr>
          <a:xfrm>
            <a:off x="3917788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奔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3" name="TextBox 23"/>
          <p:cNvSpPr txBox="1"/>
          <p:nvPr/>
        </p:nvSpPr>
        <p:spPr>
          <a:xfrm>
            <a:off x="1397819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4" name="TextBox 23"/>
          <p:cNvSpPr txBox="1"/>
          <p:nvPr/>
        </p:nvSpPr>
        <p:spPr>
          <a:xfrm>
            <a:off x="6941750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23"/>
          <p:cNvSpPr txBox="1"/>
          <p:nvPr/>
        </p:nvSpPr>
        <p:spPr>
          <a:xfrm>
            <a:off x="5717765" y="138000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TextBox 23"/>
          <p:cNvSpPr txBox="1"/>
          <p:nvPr/>
        </p:nvSpPr>
        <p:spPr>
          <a:xfrm>
            <a:off x="139781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7" name="TextBox 23"/>
          <p:cNvSpPr txBox="1"/>
          <p:nvPr/>
        </p:nvSpPr>
        <p:spPr>
          <a:xfrm>
            <a:off x="3269796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柳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TextBox 23"/>
          <p:cNvSpPr txBox="1"/>
          <p:nvPr/>
        </p:nvSpPr>
        <p:spPr>
          <a:xfrm>
            <a:off x="1973812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TextBox 23"/>
          <p:cNvSpPr txBox="1"/>
          <p:nvPr/>
        </p:nvSpPr>
        <p:spPr>
          <a:xfrm>
            <a:off x="7445744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TextBox 23"/>
          <p:cNvSpPr txBox="1"/>
          <p:nvPr/>
        </p:nvSpPr>
        <p:spPr>
          <a:xfrm>
            <a:off x="6293759" y="187157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1" name="TextBox 23"/>
          <p:cNvSpPr txBox="1"/>
          <p:nvPr/>
        </p:nvSpPr>
        <p:spPr>
          <a:xfrm>
            <a:off x="2549805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2" name="TextBox 23"/>
          <p:cNvSpPr txBox="1"/>
          <p:nvPr/>
        </p:nvSpPr>
        <p:spPr>
          <a:xfrm>
            <a:off x="1973812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TextBox 23"/>
          <p:cNvSpPr txBox="1"/>
          <p:nvPr/>
        </p:nvSpPr>
        <p:spPr>
          <a:xfrm>
            <a:off x="7517744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来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4" name="TextBox 23"/>
          <p:cNvSpPr txBox="1"/>
          <p:nvPr/>
        </p:nvSpPr>
        <p:spPr>
          <a:xfrm>
            <a:off x="629375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5" name="TextBox 23"/>
          <p:cNvSpPr txBox="1"/>
          <p:nvPr/>
        </p:nvSpPr>
        <p:spPr>
          <a:xfrm>
            <a:off x="5069774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TextBox 23"/>
          <p:cNvSpPr txBox="1"/>
          <p:nvPr/>
        </p:nvSpPr>
        <p:spPr>
          <a:xfrm>
            <a:off x="3845789" y="285598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探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7" name="TextBox 23"/>
          <p:cNvSpPr txBox="1"/>
          <p:nvPr/>
        </p:nvSpPr>
        <p:spPr>
          <a:xfrm>
            <a:off x="5717765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TextBox 23"/>
          <p:cNvSpPr txBox="1"/>
          <p:nvPr/>
        </p:nvSpPr>
        <p:spPr>
          <a:xfrm>
            <a:off x="6869751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TextBox 23"/>
          <p:cNvSpPr txBox="1"/>
          <p:nvPr/>
        </p:nvSpPr>
        <p:spPr>
          <a:xfrm>
            <a:off x="4931996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TextBox 23"/>
          <p:cNvSpPr txBox="1"/>
          <p:nvPr/>
        </p:nvSpPr>
        <p:spPr>
          <a:xfrm>
            <a:off x="6941750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嫩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TextBox 23"/>
          <p:cNvSpPr txBox="1"/>
          <p:nvPr/>
        </p:nvSpPr>
        <p:spPr>
          <a:xfrm>
            <a:off x="5717765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TextBox 23"/>
          <p:cNvSpPr txBox="1"/>
          <p:nvPr/>
        </p:nvSpPr>
        <p:spPr>
          <a:xfrm>
            <a:off x="4421782" y="3359974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TextBox 23"/>
          <p:cNvSpPr txBox="1"/>
          <p:nvPr/>
        </p:nvSpPr>
        <p:spPr>
          <a:xfrm>
            <a:off x="7379965" y="389996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芽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4" name="TextBox 23"/>
          <p:cNvSpPr txBox="1"/>
          <p:nvPr/>
        </p:nvSpPr>
        <p:spPr>
          <a:xfrm>
            <a:off x="2412027" y="3899876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5" name="TextBox 23"/>
          <p:cNvSpPr txBox="1"/>
          <p:nvPr/>
        </p:nvSpPr>
        <p:spPr>
          <a:xfrm>
            <a:off x="3780010" y="3912125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6" name="TextBox 23"/>
          <p:cNvSpPr txBox="1"/>
          <p:nvPr/>
        </p:nvSpPr>
        <p:spPr>
          <a:xfrm>
            <a:off x="4931361" y="3912125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7" name="TextBox 23"/>
          <p:cNvSpPr txBox="1"/>
          <p:nvPr/>
        </p:nvSpPr>
        <p:spPr>
          <a:xfrm>
            <a:off x="5717131" y="3372322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8" name="TextBox 23"/>
          <p:cNvSpPr txBox="1"/>
          <p:nvPr/>
        </p:nvSpPr>
        <p:spPr>
          <a:xfrm>
            <a:off x="4422416" y="3359692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0" name="TextBox 23"/>
          <p:cNvSpPr txBox="1"/>
          <p:nvPr/>
        </p:nvSpPr>
        <p:spPr>
          <a:xfrm>
            <a:off x="5069138" y="285562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1" name="TextBox 23"/>
          <p:cNvSpPr txBox="1"/>
          <p:nvPr/>
        </p:nvSpPr>
        <p:spPr>
          <a:xfrm>
            <a:off x="6293759" y="2855629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3" name="TextBox 23"/>
          <p:cNvSpPr txBox="1"/>
          <p:nvPr/>
        </p:nvSpPr>
        <p:spPr>
          <a:xfrm>
            <a:off x="6293123" y="187183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4" name="TextBox 23"/>
          <p:cNvSpPr txBox="1"/>
          <p:nvPr/>
        </p:nvSpPr>
        <p:spPr>
          <a:xfrm>
            <a:off x="7445744" y="1871838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5" name="TextBox 23"/>
          <p:cNvSpPr txBox="1"/>
          <p:nvPr/>
        </p:nvSpPr>
        <p:spPr>
          <a:xfrm>
            <a:off x="6942386" y="138009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6" name="TextBox 23"/>
          <p:cNvSpPr txBox="1"/>
          <p:nvPr/>
        </p:nvSpPr>
        <p:spPr>
          <a:xfrm>
            <a:off x="6221125" y="899590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7" name="TextBox 23"/>
          <p:cNvSpPr txBox="1"/>
          <p:nvPr/>
        </p:nvSpPr>
        <p:spPr>
          <a:xfrm>
            <a:off x="6869117" y="233957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8" name="TextBox 23"/>
          <p:cNvSpPr txBox="1"/>
          <p:nvPr/>
        </p:nvSpPr>
        <p:spPr>
          <a:xfrm>
            <a:off x="5717131" y="2342111"/>
            <a:ext cx="647992" cy="621030"/>
          </a:xfrm>
          <a:prstGeom prst="rect">
            <a:avLst/>
          </a:prstGeom>
          <a:noFill/>
        </p:spPr>
        <p:txBody>
          <a:bodyPr wrap="square" lIns="68564" tIns="34281" rIns="68564" bIns="34281" rtlCol="0">
            <a:spAutoFit/>
          </a:bodyPr>
          <a:lstStyle/>
          <a:p>
            <a:pPr defTabSz="68516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2" name="图片 18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53" y="3782927"/>
            <a:ext cx="805856" cy="7680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89855E-7 L 0.16857 0.0086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20" y="4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57 0.00863 L 0.30243 0.0086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0243 0.00863 L 0.43628 0.0086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8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3628 0.00863 L 0.4993 0.00863 C 0.52725 0.00863 0.56232 -0.0148 0.56232 -0.0333 L 0.56232 -0.07524 " pathEditMode="relative" rAng="0" ptsTypes="FfFF">
                                      <p:cBhvr>
                                        <p:cTn id="38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302" y="-4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232 -0.07524 L 0.49149 -0.07524 " pathEditMode="relative" rAng="0" ptsTypes="AA">
                                      <p:cBhvr>
                                        <p:cTn id="4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9149 -0.07524 L 0.45607 -0.07524 C 0.43993 -0.07524 0.42066 -0.10237 0.42066 -0.12458 L 0.42066 -0.1733 " pathEditMode="relative" rAng="0" ptsTypes="FfFF">
                                      <p:cBhvr>
                                        <p:cTn id="5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42" y="-4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2066 -0.1733 L 0.57014 -0.173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4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014 -0.1733 L 0.70416 -0.1733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0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0416 -0.1733 L 0.7316 -0.1733 C 0.74392 -0.1733 0.7592 -0.20444 0.7592 -0.22973 L 0.7592 -0.28523 " pathEditMode="relative" rAng="0" ptsTypes="FfFF">
                                      <p:cBhvr>
                                        <p:cTn id="78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3" y="-56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121 -0.28523 L 0.63316 -0.2852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3316 -0.28523 L 0.61337 -0.28523 C 0.60451 -0.28523 0.59392 -0.31699 0.59392 -0.34104 L 0.59392 -0.39686 " pathEditMode="relative" rAng="0" ptsTypes="FfFF">
                                      <p:cBhvr>
                                        <p:cTn id="9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62" y="-55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1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9392 -0.39686 L 0.71198 -0.39686 " pathEditMode="relative" rAng="0" ptsTypes="AA">
                                      <p:cBhvr>
                                        <p:cTn id="105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90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4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1198 -0.39686 L 0.7316 -0.39686 C 0.74045 -0.39686 0.75139 -0.42029 0.75139 -0.4391 L 0.75139 -0.48104 " pathEditMode="relative" rAng="0" ptsTypes="FfFF">
                                      <p:cBhvr>
                                        <p:cTn id="114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62" y="-422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5139 -0.48104 L 0.70798 -0.48104 C 0.68854 -0.48104 0.66475 -0.50447 0.66475 -0.52328 L 0.66475 -0.56491 " pathEditMode="relative" rAng="0" ptsTypes="FfFF">
                                      <p:cBhvr>
                                        <p:cTn id="123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40" y="-4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8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6475 -0.56491 L 0.83802 -0.56491 " pathEditMode="relative" rAng="0" ptsTypes="AA">
                                      <p:cBhvr>
                                        <p:cTn id="136" dur="2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663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54" grpId="0"/>
      <p:bldP spid="164" grpId="0"/>
      <p:bldP spid="165" grpId="0"/>
      <p:bldP spid="166" grpId="0"/>
      <p:bldP spid="167" grpId="0"/>
      <p:bldP spid="168" grpId="0"/>
      <p:bldP spid="170" grpId="0"/>
      <p:bldP spid="171" grpId="0"/>
      <p:bldP spid="173" grpId="0"/>
      <p:bldP spid="174" grpId="0"/>
      <p:bldP spid="175" grpId="0"/>
      <p:bldP spid="176" grpId="0"/>
      <p:bldP spid="177" grpId="0"/>
      <p:bldP spid="17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671" y="642727"/>
            <a:ext cx="1943976" cy="49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  <a:endParaRPr lang="zh-CN" altLang="en-US" sz="28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8024" y="761558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91780" y="758707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1200" y="1765532"/>
            <a:ext cx="5609533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脊背：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人或其他脊椎动物的背部。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1200" y="2583946"/>
            <a:ext cx="5609533" cy="7372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造句：父亲的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是女儿的天堂。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68510" y="901404"/>
            <a:ext cx="3027941" cy="306603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607550" y="1058864"/>
            <a:ext cx="3881276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旋风：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螺旋状运动的风，形容迅疾的动作。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本课形容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像旋风一样厉害，一刻不停。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/>
          <p:nvPr/>
        </p:nvSpPr>
        <p:spPr>
          <a:xfrm>
            <a:off x="538343" y="3126169"/>
            <a:ext cx="3881911" cy="9531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l" fontAlgn="base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造句：他一转身，像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旋风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一样出了门。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53270" y="1218229"/>
            <a:ext cx="3953657" cy="27073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412628" y="1069658"/>
            <a:ext cx="4715563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走南闯北：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形容到过的地方很多，见过世面，生活经验丰富。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本课形容</a:t>
            </a:r>
            <a:r>
              <a:rPr 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贼见多识广，但却不认识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</a:t>
            </a:r>
            <a:r>
              <a:rPr lang="en-US" altLang="zh-CN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800" b="1" dirty="0">
                <a:solidFill>
                  <a:srgbClr val="00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。</a:t>
            </a:r>
            <a:endParaRPr lang="zh-CN" altLang="en-US" sz="2800" b="1" dirty="0">
              <a:solidFill>
                <a:srgbClr val="0066FF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3" name="TextBox 12"/>
          <p:cNvSpPr/>
          <p:nvPr/>
        </p:nvSpPr>
        <p:spPr>
          <a:xfrm>
            <a:off x="412628" y="3294608"/>
            <a:ext cx="4716198" cy="9531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lvl="0" algn="l" fontAlgn="base"/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造句：这些钱是他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走南闯北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积攒下来的。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197398" y="1132515"/>
            <a:ext cx="3546038" cy="2834925"/>
            <a:chOff x="7752" y="1695"/>
            <a:chExt cx="6398" cy="534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752" y="1695"/>
              <a:ext cx="2265" cy="2124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2054" y="4724"/>
              <a:ext cx="2096" cy="232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715" y="3567"/>
              <a:ext cx="2142" cy="2843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1205011" y="946483"/>
            <a:ext cx="6215248" cy="650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自由朗读课文，给句子划分段落。 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4"/>
          <p:cNvSpPr txBox="1"/>
          <p:nvPr/>
        </p:nvSpPr>
        <p:spPr>
          <a:xfrm>
            <a:off x="537434" y="437004"/>
            <a:ext cx="2147107" cy="5594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整体感知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36" y="489674"/>
            <a:ext cx="366815" cy="456282"/>
          </a:xfrm>
          <a:prstGeom prst="rect">
            <a:avLst/>
          </a:prstGeom>
        </p:spPr>
      </p:pic>
      <p:sp>
        <p:nvSpPr>
          <p:cNvPr id="4" name="文本框 6"/>
          <p:cNvSpPr txBox="1"/>
          <p:nvPr/>
        </p:nvSpPr>
        <p:spPr>
          <a:xfrm>
            <a:off x="229771" y="1684262"/>
            <a:ext cx="8324457" cy="248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9自然段）老爷爷老婆婆说“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”，吓跑了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（10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18自然段）虎和贼偷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不成，反而被对方吓昏了过去。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457200">
              <a:lnSpc>
                <a:spcPct val="13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第三部分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（19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-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20自然段）老爷爷老婆婆再说“</a:t>
            </a:r>
            <a:r>
              <a:rPr lang="zh-CN" altLang="en-US" sz="2400" b="1" u="sng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516053" y="1684470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31031" y="2168340"/>
            <a:ext cx="121729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虎和贼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82139" y="2652210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驴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19474" y="3558037"/>
            <a:ext cx="527685" cy="50673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漏</a:t>
            </a:r>
            <a:endParaRPr lang="zh-CN" altLang="en-US" sz="27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20"/>
          <p:cNvSpPr/>
          <p:nvPr/>
        </p:nvSpPr>
        <p:spPr>
          <a:xfrm>
            <a:off x="87686" y="943187"/>
            <a:ext cx="8312394" cy="73152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一、将下列搭配恰当的词语和意思用线连起来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0"/>
          <p:cNvSpPr/>
          <p:nvPr/>
        </p:nvSpPr>
        <p:spPr>
          <a:xfrm>
            <a:off x="591082" y="1822657"/>
            <a:ext cx="1393050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脊背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20"/>
          <p:cNvSpPr/>
          <p:nvPr/>
        </p:nvSpPr>
        <p:spPr>
          <a:xfrm>
            <a:off x="591082" y="2613865"/>
            <a:ext cx="1393050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旋风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20"/>
          <p:cNvSpPr/>
          <p:nvPr/>
        </p:nvSpPr>
        <p:spPr>
          <a:xfrm>
            <a:off x="591041" y="3272836"/>
            <a:ext cx="1920003" cy="65786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走南闯北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20"/>
          <p:cNvSpPr/>
          <p:nvPr/>
        </p:nvSpPr>
        <p:spPr>
          <a:xfrm>
            <a:off x="4954223" y="1675373"/>
            <a:ext cx="3617783" cy="95313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形容到过的地方很多，见过世面，生活经验丰富。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20"/>
          <p:cNvSpPr/>
          <p:nvPr/>
        </p:nvSpPr>
        <p:spPr>
          <a:xfrm>
            <a:off x="4954223" y="2761724"/>
            <a:ext cx="3617783" cy="509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人或其他脊椎动物的背部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20"/>
          <p:cNvSpPr/>
          <p:nvPr/>
        </p:nvSpPr>
        <p:spPr>
          <a:xfrm>
            <a:off x="4954223" y="3420772"/>
            <a:ext cx="2493972" cy="50990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螺旋状运动的风。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2357914" y="1924024"/>
            <a:ext cx="2700338" cy="1674019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647428" y="2945896"/>
            <a:ext cx="2923179" cy="77333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528841" y="2221475"/>
            <a:ext cx="3041909" cy="724445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14"/>
          <p:cNvSpPr txBox="1"/>
          <p:nvPr/>
        </p:nvSpPr>
        <p:spPr>
          <a:xfrm>
            <a:off x="865823" y="520991"/>
            <a:ext cx="2295049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" y="528135"/>
            <a:ext cx="401003" cy="49863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4308634" y="2732696"/>
            <a:ext cx="1702118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r>
              <a:rPr lang="en-US" altLang="zh-CN" sz="3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3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20"/>
          <p:cNvSpPr/>
          <p:nvPr/>
        </p:nvSpPr>
        <p:spPr>
          <a:xfrm>
            <a:off x="536473" y="574411"/>
            <a:ext cx="8312394" cy="73152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二、相近字组词</a:t>
            </a:r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左大括号 11"/>
          <p:cNvSpPr/>
          <p:nvPr/>
        </p:nvSpPr>
        <p:spPr>
          <a:xfrm>
            <a:off x="979646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14" name="矩形 20"/>
          <p:cNvSpPr/>
          <p:nvPr/>
        </p:nvSpPr>
        <p:spPr>
          <a:xfrm>
            <a:off x="1249680" y="1719712"/>
            <a:ext cx="19735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伴（   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20"/>
          <p:cNvSpPr/>
          <p:nvPr/>
        </p:nvSpPr>
        <p:spPr>
          <a:xfrm>
            <a:off x="1249680" y="2732696"/>
            <a:ext cx="19735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胖（   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左大括号 18"/>
          <p:cNvSpPr/>
          <p:nvPr/>
        </p:nvSpPr>
        <p:spPr>
          <a:xfrm>
            <a:off x="3943350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08634" y="1756860"/>
            <a:ext cx="1702118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户</a:t>
            </a:r>
            <a:r>
              <a:rPr lang="en-US" altLang="zh-CN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(     )</a:t>
            </a:r>
            <a:endParaRPr lang="en-US" altLang="zh-CN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左大括号 24"/>
          <p:cNvSpPr/>
          <p:nvPr/>
        </p:nvSpPr>
        <p:spPr>
          <a:xfrm>
            <a:off x="6811328" y="1978316"/>
            <a:ext cx="270034" cy="1188244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900">
              <a:ea typeface="黑体" panose="02010609060101010101" pitchFamily="49" charset="-122"/>
            </a:endParaRPr>
          </a:p>
        </p:txBody>
      </p:sp>
      <p:sp>
        <p:nvSpPr>
          <p:cNvPr id="27" name="矩形 20"/>
          <p:cNvSpPr/>
          <p:nvPr/>
        </p:nvSpPr>
        <p:spPr>
          <a:xfrm>
            <a:off x="7081361" y="2732696"/>
            <a:ext cx="184404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厉（  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20"/>
          <p:cNvSpPr/>
          <p:nvPr/>
        </p:nvSpPr>
        <p:spPr>
          <a:xfrm>
            <a:off x="7903845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严厉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矩形 20"/>
          <p:cNvSpPr/>
          <p:nvPr/>
        </p:nvSpPr>
        <p:spPr>
          <a:xfrm>
            <a:off x="7081361" y="1756860"/>
            <a:ext cx="1760696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latin typeface="楷体" panose="02010609060101010101" pitchFamily="49" charset="-122"/>
                <a:ea typeface="楷体" panose="02010609060101010101" pitchFamily="49" charset="-122"/>
              </a:rPr>
              <a:t>历（    ）</a:t>
            </a:r>
            <a:endParaRPr lang="zh-CN" altLang="en-US" sz="3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20"/>
          <p:cNvSpPr/>
          <p:nvPr/>
        </p:nvSpPr>
        <p:spPr>
          <a:xfrm>
            <a:off x="7819549" y="1756860"/>
            <a:ext cx="1113473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日历  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20"/>
          <p:cNvSpPr/>
          <p:nvPr/>
        </p:nvSpPr>
        <p:spPr>
          <a:xfrm>
            <a:off x="4955381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驴车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20"/>
          <p:cNvSpPr/>
          <p:nvPr/>
        </p:nvSpPr>
        <p:spPr>
          <a:xfrm>
            <a:off x="4955381" y="1756860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住户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20"/>
          <p:cNvSpPr/>
          <p:nvPr/>
        </p:nvSpPr>
        <p:spPr>
          <a:xfrm>
            <a:off x="2039779" y="1719712"/>
            <a:ext cx="1071563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伙伴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20"/>
          <p:cNvSpPr/>
          <p:nvPr/>
        </p:nvSpPr>
        <p:spPr>
          <a:xfrm>
            <a:off x="2103120" y="2732696"/>
            <a:ext cx="944880" cy="621030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zh-CN" altLang="en-US" sz="3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肥胖</a:t>
            </a:r>
            <a:endParaRPr lang="zh-CN" altLang="en-US" sz="3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00420" y="3780790"/>
            <a:ext cx="2338070" cy="472440"/>
            <a:chOff x="9981" y="5834"/>
            <a:chExt cx="3682" cy="744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>
              <a:off x="9981" y="5860"/>
              <a:ext cx="2202" cy="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400" b="1" dirty="0">
                  <a:latin typeface="Kaiti SC" panose="02010600040101010101" pitchFamily="2" charset="-122"/>
                  <a:ea typeface="Kaiti SC" panose="02010600040101010101" pitchFamily="2" charset="-122"/>
                </a:rPr>
                <a:t>字词听写</a:t>
              </a:r>
              <a:endParaRPr lang="zh-CN" altLang="en-US" sz="2400" b="1" dirty="0">
                <a:latin typeface="Kaiti SC" panose="02010600040101010101" pitchFamily="2" charset="-122"/>
                <a:ea typeface="Kaiti SC" panose="0201060004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1" y="5938"/>
              <a:ext cx="553" cy="599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057708">
              <a:off x="12364" y="5834"/>
              <a:ext cx="528" cy="7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5" grpId="0"/>
      <p:bldP spid="37" grpId="0"/>
      <p:bldP spid="38" grpId="0"/>
      <p:bldP spid="3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324" y="4318609"/>
            <a:ext cx="7262813" cy="59102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1011" y="3788542"/>
            <a:ext cx="8201978" cy="1268730"/>
          </a:xfrm>
          <a:prstGeom prst="rect">
            <a:avLst/>
          </a:prstGeom>
          <a:solidFill>
            <a:schemeClr val="bg1">
              <a:alpha val="93000"/>
            </a:schemeClr>
          </a:solidFill>
        </p:spPr>
        <p:txBody>
          <a:bodyPr wrap="square" lIns="51435" tIns="25717" rIns="51435" bIns="25717">
            <a:spAutoFit/>
          </a:bodyPr>
          <a:lstStyle/>
          <a:p>
            <a:pPr indent="457200" algn="just">
              <a:lnSpc>
                <a:spcPct val="120000"/>
              </a:lnSpc>
            </a:pP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3300" dirty="0">
                <a:latin typeface="黑体" panose="02010609060101010101" pitchFamily="49" charset="-122"/>
                <a:ea typeface="黑体" panose="02010609060101010101" pitchFamily="49" charset="-122"/>
              </a:rPr>
              <a:t>上节课我们学习了生字，这节课我们一起去看看文中到底讲了一件怎样的趣事</a:t>
            </a:r>
            <a:r>
              <a:rPr lang="en-US" altLang="zh-CN" sz="33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zh-CN" sz="33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962" y="548785"/>
            <a:ext cx="1222187" cy="2839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文本框 11"/>
          <p:cNvSpPr txBox="1"/>
          <p:nvPr/>
        </p:nvSpPr>
        <p:spPr>
          <a:xfrm>
            <a:off x="328295" y="548640"/>
            <a:ext cx="1065530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15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15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1851184" y="1363954"/>
            <a:ext cx="6578441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1-2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这个故事里有谁？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这时，谁来了？他们看见小胖驴会想些什么？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45" y="2375509"/>
            <a:ext cx="1435894" cy="2057876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612934" y="458602"/>
            <a:ext cx="2194084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26" y="498132"/>
            <a:ext cx="275146" cy="3422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V="1">
            <a:off x="1307306" y="4267650"/>
            <a:ext cx="6529388" cy="817721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956310" y="4057147"/>
            <a:ext cx="7231856" cy="105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从前，有一户人家：一个老爷爷，一个老婆婆，还喂着一头黑脊背、白胸脯的小胖驴。</a:t>
            </a:r>
            <a:endParaRPr lang="zh-CN" altLang="en-US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4400" y="88364"/>
            <a:ext cx="1026122" cy="489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565" y="4239046"/>
            <a:ext cx="1629382" cy="378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2565" y="4630976"/>
            <a:ext cx="1629382" cy="3785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文本框 15">
            <a:hlinkClick r:id="rId3" action="ppaction://hlinksldjump"/>
          </p:cNvPr>
          <p:cNvSpPr txBox="1"/>
          <p:nvPr/>
        </p:nvSpPr>
        <p:spPr>
          <a:xfrm>
            <a:off x="7274676" y="4227862"/>
            <a:ext cx="123133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17" name="文本框 14">
            <a:hlinkClick r:id="rId4" action="ppaction://hlinksldjump"/>
          </p:cNvPr>
          <p:cNvSpPr txBox="1"/>
          <p:nvPr/>
        </p:nvSpPr>
        <p:spPr>
          <a:xfrm>
            <a:off x="7274676" y="4633603"/>
            <a:ext cx="1231334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37147" y="88080"/>
            <a:ext cx="2771775" cy="275749"/>
            <a:chOff x="-78" y="184"/>
            <a:chExt cx="5820" cy="579"/>
          </a:xfrm>
        </p:grpSpPr>
        <p:sp>
          <p:nvSpPr>
            <p:cNvPr id="9" name="矩形 8"/>
            <p:cNvSpPr/>
            <p:nvPr/>
          </p:nvSpPr>
          <p:spPr>
            <a:xfrm flipH="1">
              <a:off x="-78" y="186"/>
              <a:ext cx="5820" cy="529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ea typeface="黑体" panose="02010609060101010101" pitchFamily="49" charset="-122"/>
              </a:endParaRPr>
            </a:p>
          </p:txBody>
        </p:sp>
        <p:sp>
          <p:nvSpPr>
            <p:cNvPr id="12" name="文本框 1"/>
            <p:cNvSpPr txBox="1"/>
            <p:nvPr/>
          </p:nvSpPr>
          <p:spPr>
            <a:xfrm>
              <a:off x="437" y="184"/>
              <a:ext cx="5305" cy="5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1200" dirty="0">
                  <a:latin typeface="Heiti SC Light" panose="02000000000000000000" pitchFamily="2" charset="-128"/>
                  <a:ea typeface="Heiti SC Light" panose="02000000000000000000" pitchFamily="2" charset="-128"/>
                </a:rPr>
                <a:t>人教版  语文  三年级  下册</a:t>
              </a:r>
              <a:endPara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endParaRPr>
            </a:p>
          </p:txBody>
        </p:sp>
      </p:grpSp>
      <p:pic>
        <p:nvPicPr>
          <p:cNvPr id="5" name="课题页动画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Box 48"/>
          <p:cNvSpPr txBox="1"/>
          <p:nvPr/>
        </p:nvSpPr>
        <p:spPr>
          <a:xfrm>
            <a:off x="3034030" y="1290955"/>
            <a:ext cx="3630930" cy="142113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68571" tIns="34285" rIns="68571" bIns="34285" rtlCol="0">
            <a:spAutoFit/>
          </a:bodyPr>
          <a:lstStyle/>
          <a:p>
            <a:r>
              <a:rPr lang="en-US" altLang="zh-CN" sz="8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27 漏</a:t>
            </a:r>
            <a:endParaRPr lang="en-US" altLang="zh-CN" sz="8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3021" y="608621"/>
            <a:ext cx="2670810" cy="6367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8271" y="703871"/>
            <a:ext cx="2670810" cy="63674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791" y="3709961"/>
            <a:ext cx="2538413" cy="640556"/>
          </a:xfrm>
          <a:prstGeom prst="rect">
            <a:avLst/>
          </a:prstGeom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10490" y="2977965"/>
            <a:ext cx="3995261" cy="152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山上住着一只老虎，山下住着一个贼。老虎嘴馋，一心想着吃这头小胖驴；</a:t>
            </a:r>
            <a:endParaRPr lang="zh-CN" altLang="en-US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530090" y="792454"/>
            <a:ext cx="4527233" cy="5708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贼手痒，一心想着偷这头小胖驴。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85947" y="608621"/>
            <a:ext cx="3549650" cy="46037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 anchor="t">
            <a:spAutoFit/>
          </a:bodyPr>
          <a:lstStyle/>
          <a:p>
            <a:pPr algn="ctr"/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这小胖驴，一定很好吃。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 rot="1740000">
            <a:off x="3167539" y="1239176"/>
            <a:ext cx="894398" cy="793433"/>
            <a:chOff x="4396" y="1413"/>
            <a:chExt cx="1083" cy="1215"/>
          </a:xfrm>
        </p:grpSpPr>
        <p:sp>
          <p:nvSpPr>
            <p:cNvPr id="59" name="Freeform 9"/>
            <p:cNvSpPr/>
            <p:nvPr/>
          </p:nvSpPr>
          <p:spPr bwMode="gray">
            <a:xfrm rot="11769879" flipH="1">
              <a:off x="4396" y="1413"/>
              <a:ext cx="711" cy="1215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A06C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5002" y="1561"/>
              <a:ext cx="477" cy="70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黑体" panose="02010609060101010101" pitchFamily="49" charset="-122"/>
                </a:rPr>
                <a:t>心想</a:t>
              </a:r>
              <a:endPara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 rot="17940000" flipH="1">
            <a:off x="5106829" y="2938912"/>
            <a:ext cx="831056" cy="836771"/>
            <a:chOff x="4396" y="1413"/>
            <a:chExt cx="1083" cy="1215"/>
          </a:xfrm>
        </p:grpSpPr>
        <p:sp>
          <p:nvSpPr>
            <p:cNvPr id="11" name="Freeform 9"/>
            <p:cNvSpPr/>
            <p:nvPr/>
          </p:nvSpPr>
          <p:spPr bwMode="gray">
            <a:xfrm rot="11769879" flipH="1">
              <a:off x="4396" y="1413"/>
              <a:ext cx="711" cy="1215"/>
            </a:xfrm>
            <a:custGeom>
              <a:avLst/>
              <a:gdLst>
                <a:gd name="T0" fmla="*/ 580 w 580"/>
                <a:gd name="T1" fmla="*/ 0 h 798"/>
                <a:gd name="T2" fmla="*/ 578 w 580"/>
                <a:gd name="T3" fmla="*/ 90 h 798"/>
                <a:gd name="T4" fmla="*/ 568 w 580"/>
                <a:gd name="T5" fmla="*/ 174 h 798"/>
                <a:gd name="T6" fmla="*/ 552 w 580"/>
                <a:gd name="T7" fmla="*/ 252 h 798"/>
                <a:gd name="T8" fmla="*/ 526 w 580"/>
                <a:gd name="T9" fmla="*/ 324 h 798"/>
                <a:gd name="T10" fmla="*/ 494 w 580"/>
                <a:gd name="T11" fmla="*/ 390 h 798"/>
                <a:gd name="T12" fmla="*/ 452 w 580"/>
                <a:gd name="T13" fmla="*/ 450 h 798"/>
                <a:gd name="T14" fmla="*/ 402 w 580"/>
                <a:gd name="T15" fmla="*/ 508 h 798"/>
                <a:gd name="T16" fmla="*/ 342 w 580"/>
                <a:gd name="T17" fmla="*/ 560 h 798"/>
                <a:gd name="T18" fmla="*/ 270 w 580"/>
                <a:gd name="T19" fmla="*/ 610 h 798"/>
                <a:gd name="T20" fmla="*/ 188 w 580"/>
                <a:gd name="T21" fmla="*/ 656 h 798"/>
                <a:gd name="T22" fmla="*/ 188 w 580"/>
                <a:gd name="T23" fmla="*/ 798 h 798"/>
                <a:gd name="T24" fmla="*/ 0 w 580"/>
                <a:gd name="T25" fmla="*/ 514 h 798"/>
                <a:gd name="T26" fmla="*/ 188 w 580"/>
                <a:gd name="T27" fmla="*/ 230 h 798"/>
                <a:gd name="T28" fmla="*/ 188 w 580"/>
                <a:gd name="T29" fmla="*/ 372 h 798"/>
                <a:gd name="T30" fmla="*/ 224 w 580"/>
                <a:gd name="T31" fmla="*/ 368 h 798"/>
                <a:gd name="T32" fmla="*/ 264 w 580"/>
                <a:gd name="T33" fmla="*/ 356 h 798"/>
                <a:gd name="T34" fmla="*/ 306 w 580"/>
                <a:gd name="T35" fmla="*/ 336 h 798"/>
                <a:gd name="T36" fmla="*/ 348 w 580"/>
                <a:gd name="T37" fmla="*/ 310 h 798"/>
                <a:gd name="T38" fmla="*/ 392 w 580"/>
                <a:gd name="T39" fmla="*/ 280 h 798"/>
                <a:gd name="T40" fmla="*/ 432 w 580"/>
                <a:gd name="T41" fmla="*/ 246 h 798"/>
                <a:gd name="T42" fmla="*/ 472 w 580"/>
                <a:gd name="T43" fmla="*/ 208 h 798"/>
                <a:gd name="T44" fmla="*/ 506 w 580"/>
                <a:gd name="T45" fmla="*/ 166 h 798"/>
                <a:gd name="T46" fmla="*/ 536 w 580"/>
                <a:gd name="T47" fmla="*/ 124 h 798"/>
                <a:gd name="T48" fmla="*/ 558 w 580"/>
                <a:gd name="T49" fmla="*/ 82 h 798"/>
                <a:gd name="T50" fmla="*/ 574 w 580"/>
                <a:gd name="T51" fmla="*/ 40 h 798"/>
                <a:gd name="T52" fmla="*/ 578 w 580"/>
                <a:gd name="T53" fmla="*/ 0 h 798"/>
                <a:gd name="T54" fmla="*/ 580 w 580"/>
                <a:gd name="T55" fmla="*/ 0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580" h="798">
                  <a:moveTo>
                    <a:pt x="580" y="0"/>
                  </a:moveTo>
                  <a:lnTo>
                    <a:pt x="578" y="90"/>
                  </a:lnTo>
                  <a:lnTo>
                    <a:pt x="568" y="174"/>
                  </a:lnTo>
                  <a:lnTo>
                    <a:pt x="552" y="252"/>
                  </a:lnTo>
                  <a:lnTo>
                    <a:pt x="526" y="324"/>
                  </a:lnTo>
                  <a:lnTo>
                    <a:pt x="494" y="390"/>
                  </a:lnTo>
                  <a:lnTo>
                    <a:pt x="452" y="450"/>
                  </a:lnTo>
                  <a:lnTo>
                    <a:pt x="402" y="508"/>
                  </a:lnTo>
                  <a:lnTo>
                    <a:pt x="342" y="560"/>
                  </a:lnTo>
                  <a:lnTo>
                    <a:pt x="270" y="610"/>
                  </a:lnTo>
                  <a:lnTo>
                    <a:pt x="188" y="656"/>
                  </a:lnTo>
                  <a:lnTo>
                    <a:pt x="188" y="798"/>
                  </a:lnTo>
                  <a:lnTo>
                    <a:pt x="0" y="514"/>
                  </a:lnTo>
                  <a:lnTo>
                    <a:pt x="188" y="230"/>
                  </a:lnTo>
                  <a:lnTo>
                    <a:pt x="188" y="372"/>
                  </a:lnTo>
                  <a:lnTo>
                    <a:pt x="224" y="368"/>
                  </a:lnTo>
                  <a:lnTo>
                    <a:pt x="264" y="356"/>
                  </a:lnTo>
                  <a:lnTo>
                    <a:pt x="306" y="336"/>
                  </a:lnTo>
                  <a:lnTo>
                    <a:pt x="348" y="310"/>
                  </a:lnTo>
                  <a:lnTo>
                    <a:pt x="392" y="280"/>
                  </a:lnTo>
                  <a:lnTo>
                    <a:pt x="432" y="246"/>
                  </a:lnTo>
                  <a:lnTo>
                    <a:pt x="472" y="208"/>
                  </a:lnTo>
                  <a:lnTo>
                    <a:pt x="506" y="166"/>
                  </a:lnTo>
                  <a:lnTo>
                    <a:pt x="536" y="124"/>
                  </a:lnTo>
                  <a:lnTo>
                    <a:pt x="558" y="82"/>
                  </a:lnTo>
                  <a:lnTo>
                    <a:pt x="574" y="40"/>
                  </a:lnTo>
                  <a:lnTo>
                    <a:pt x="578" y="0"/>
                  </a:lnTo>
                  <a:lnTo>
                    <a:pt x="580" y="0"/>
                  </a:lnTo>
                  <a:close/>
                </a:path>
              </a:pathLst>
            </a:custGeom>
            <a:gradFill rotWithShape="1">
              <a:gsLst>
                <a:gs pos="0">
                  <a:srgbClr val="14CD68"/>
                </a:gs>
                <a:gs pos="100000">
                  <a:srgbClr val="035C7D"/>
                </a:gs>
              </a:gsLst>
              <a:lin ang="0" scaled="0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A06C"/>
                  </a:solidFill>
                  <a:prstDash val="solid"/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5002" y="1561"/>
              <a:ext cx="477" cy="66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 anchor="t">
              <a:spAutoFit/>
            </a:bodyPr>
            <a:lstStyle/>
            <a:p>
              <a:pPr algn="ctr"/>
              <a:r>
                <a:rPr lang="zh-CN" altLang="en-US" sz="1200" b="1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ea typeface="黑体" panose="02010609060101010101" pitchFamily="49" charset="-122"/>
                </a:rPr>
                <a:t>心想</a:t>
              </a:r>
              <a:endPara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4530090" y="1973077"/>
            <a:ext cx="2390299" cy="829945"/>
          </a:xfrm>
          <a:prstGeom prst="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       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这小胖驴一定能卖个好价钱。</a:t>
            </a:r>
            <a:endParaRPr lang="zh-CN" altLang="en-US" sz="2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7" grpId="0" bldLvl="0" animBg="1"/>
      <p:bldP spid="1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443639" y="1105350"/>
            <a:ext cx="5994083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自由朗读第</a:t>
            </a:r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3-11</a:t>
            </a: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自然段，想一想：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老虎和贼他们认为“漏”是什么呢？用自己的话说一说。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913" y="1723999"/>
            <a:ext cx="1755458" cy="251555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3065"/>
          <a:stretch>
            <a:fillRect/>
          </a:stretch>
        </p:blipFill>
        <p:spPr>
          <a:xfrm rot="1020000">
            <a:off x="5024438" y="528611"/>
            <a:ext cx="2233613" cy="100107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33065"/>
          <a:stretch>
            <a:fillRect/>
          </a:stretch>
        </p:blipFill>
        <p:spPr>
          <a:xfrm rot="20160000">
            <a:off x="6705600" y="3613759"/>
            <a:ext cx="2229803" cy="867251"/>
          </a:xfrm>
          <a:prstGeom prst="rect">
            <a:avLst/>
          </a:prstGeom>
        </p:spPr>
      </p:pic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5271" y="3033210"/>
            <a:ext cx="4989195" cy="152971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老虎趴在驴圈里想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“翻山越岭我什么都见过，就是没见过‘漏’，莫非‘漏’比我还厉害？”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1430655" y="418121"/>
            <a:ext cx="5990749" cy="1529715"/>
          </a:xfrm>
          <a:prstGeom prst="rect">
            <a:avLst/>
          </a:prstGeom>
          <a:solidFill>
            <a:schemeClr val="bg1">
              <a:alpha val="78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贼蹲在屋顶上想:“走南闯北我什么都听过，就是没听过‘漏’，莫非‘漏’比我还厉害？”</a:t>
            </a:r>
            <a:endParaRPr lang="zh-CN" altLang="en-US" sz="2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 219"/>
          <p:cNvSpPr/>
          <p:nvPr/>
        </p:nvSpPr>
        <p:spPr>
          <a:xfrm>
            <a:off x="4738688" y="884370"/>
            <a:ext cx="1187768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1" name=" 219"/>
          <p:cNvSpPr/>
          <p:nvPr/>
        </p:nvSpPr>
        <p:spPr>
          <a:xfrm>
            <a:off x="3792379" y="3509460"/>
            <a:ext cx="1267301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32948" y="1926405"/>
            <a:ext cx="4346734" cy="1060450"/>
          </a:xfrm>
          <a:prstGeom prst="rect">
            <a:avLst/>
          </a:prstGeom>
          <a:solidFill>
            <a:schemeClr val="accent2">
              <a:lumMod val="40000"/>
              <a:lumOff val="6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10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走南闯北：指走过南方北方不少地方。泛指闯荡。本文指贼到过的地方很多，见过世面，生活经验丰富</a:t>
            </a:r>
            <a:r>
              <a:rPr lang="zh-CN" altLang="en-US" sz="210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10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6714" y="1856872"/>
            <a:ext cx="4064794" cy="1198880"/>
          </a:xfrm>
          <a:prstGeom prst="rect">
            <a:avLst/>
          </a:prstGeom>
          <a:solidFill>
            <a:schemeClr val="accent2">
              <a:lumMod val="40000"/>
              <a:lumOff val="6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400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翻山越岭：翻越不少山头。本文指老虎到过很多地方，见识多。</a:t>
            </a:r>
            <a:endParaRPr lang="zh-CN" altLang="en-US" sz="2400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58289" y="3033210"/>
            <a:ext cx="3358039" cy="1568450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本文只用两个成语便写出老虎和贼的见识广，从而更加突出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的神秘。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Freeform 9"/>
          <p:cNvSpPr/>
          <p:nvPr/>
        </p:nvSpPr>
        <p:spPr bwMode="gray">
          <a:xfrm rot="1269877" flipH="1">
            <a:off x="4452461" y="1733047"/>
            <a:ext cx="789146" cy="854393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23" name="Freeform 9"/>
          <p:cNvSpPr/>
          <p:nvPr/>
        </p:nvSpPr>
        <p:spPr bwMode="gray">
          <a:xfrm rot="13029879">
            <a:off x="4397693" y="2358840"/>
            <a:ext cx="348615" cy="1113949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5178266" y="2366460"/>
            <a:ext cx="2021681" cy="647224"/>
            <a:chOff x="8100392" y="1962696"/>
            <a:chExt cx="1043608" cy="549508"/>
          </a:xfrm>
        </p:grpSpPr>
        <p:sp>
          <p:nvSpPr>
            <p:cNvPr id="25" name="云形 24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26" name="TextBox 75"/>
            <p:cNvSpPr txBox="1"/>
            <p:nvPr/>
          </p:nvSpPr>
          <p:spPr>
            <a:xfrm>
              <a:off x="8220497" y="2051486"/>
              <a:ext cx="803425" cy="3908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心理描写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0" grpId="0" bldLvl="0" animBg="1"/>
      <p:bldP spid="21" grpId="0" bldLvl="0" animBg="1"/>
      <p:bldP spid="22" grpId="0" bldLvl="0" animBg="1"/>
      <p:bldP spid="22" grpId="1" bldLvl="0" animBg="1"/>
      <p:bldP spid="23" grpId="0" bldLvl="0" animBg="1"/>
      <p:bldP spid="23" grpId="1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52876" y="423836"/>
            <a:ext cx="2410301" cy="551974"/>
            <a:chOff x="378" y="695"/>
            <a:chExt cx="5061" cy="1159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" y="695"/>
              <a:ext cx="4666" cy="1064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文本框 9"/>
            <p:cNvSpPr txBox="1"/>
            <p:nvPr/>
          </p:nvSpPr>
          <p:spPr>
            <a:xfrm>
              <a:off x="1352" y="973"/>
              <a:ext cx="4087" cy="881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240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Heiti SC Medium" pitchFamily="2" charset="-128"/>
                  <a:ea typeface="Heiti SC Medium" pitchFamily="2" charset="-128"/>
                </a:rPr>
                <a:t>心理描写</a:t>
              </a:r>
              <a:endParaRPr lang="zh-CN" altLang="en-US" sz="24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Heiti SC Medium" pitchFamily="2" charset="-128"/>
                <a:ea typeface="Heiti SC Medium" pitchFamily="2" charset="-128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63868" y="1661610"/>
            <a:ext cx="8216741" cy="2168525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</p:spPr>
        <p:txBody>
          <a:bodyPr wrap="square" rtlCol="0" anchor="t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心理描写：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是指在文章里，对人物在一定的环境中描写人物的内心独白，写出人物的所思所想，让人物一无遮掩地吐露自己的心声，说出他的欢乐和悲伤，矛盾和愁郁，忧虑和希望。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7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作用：</a:t>
            </a:r>
            <a:r>
              <a:rPr lang="zh-CN" altLang="en-US" sz="2700" b="1">
                <a:latin typeface="楷体" panose="02010609060101010101" pitchFamily="49" charset="-122"/>
                <a:ea typeface="楷体" panose="02010609060101010101" pitchFamily="49" charset="-122"/>
              </a:rPr>
              <a:t>使读者穿透人物外表，看到人物的内心世界。</a:t>
            </a:r>
            <a:endParaRPr lang="zh-CN" altLang="en-US" sz="27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8651" y="565282"/>
            <a:ext cx="697230" cy="43100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49051" y="857700"/>
            <a:ext cx="1384459" cy="8553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411" y="192855"/>
            <a:ext cx="1624965" cy="1176338"/>
          </a:xfrm>
          <a:prstGeom prst="rect">
            <a:avLst/>
          </a:prstGeom>
        </p:spPr>
      </p:pic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768918" y="460507"/>
            <a:ext cx="5622131" cy="930910"/>
          </a:xfrm>
          <a:prstGeom prst="rect">
            <a:avLst/>
          </a:prstGeom>
          <a:solidFill>
            <a:schemeClr val="bg1">
              <a:alpha val="82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en-US" altLang="zh-CN" sz="15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135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老虎想：“‘漏’真厉害，像粘胶一样，贴住我了。到树跟前，得把它蹭下来，好逃命。”</a:t>
            </a:r>
            <a:endParaRPr lang="en-US" altLang="zh-CN" sz="21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50533" y="3388016"/>
            <a:ext cx="8505349" cy="930910"/>
          </a:xfrm>
          <a:prstGeom prst="rect">
            <a:avLst/>
          </a:prstGeom>
          <a:solidFill>
            <a:schemeClr val="bg1">
              <a:alpha val="82000"/>
            </a:schemeClr>
          </a:solidFill>
          <a:ln w="9525">
            <a:noFill/>
            <a:miter lim="800000"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30000"/>
              </a:lnSpc>
            </a:pPr>
            <a:r>
              <a:rPr 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贼也想</a:t>
            </a:r>
            <a:r>
              <a:rPr 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：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“‘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’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真厉害，旋风一样，停都不停，一定是驮到家再吃我。到树跟前，得想法窜上去，好逃命。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2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3747135" y="3498982"/>
            <a:ext cx="540068" cy="324326"/>
          </a:xfrm>
          <a:prstGeom prst="roundRect">
            <a:avLst/>
          </a:prstGeom>
          <a:solidFill>
            <a:srgbClr val="FFFF00">
              <a:alpha val="22000"/>
            </a:srgbClr>
          </a:solidFill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" name="圆角矩形 1"/>
          <p:cNvSpPr/>
          <p:nvPr/>
        </p:nvSpPr>
        <p:spPr>
          <a:xfrm>
            <a:off x="6677978" y="573855"/>
            <a:ext cx="540068" cy="324326"/>
          </a:xfrm>
          <a:prstGeom prst="roundRect">
            <a:avLst/>
          </a:prstGeom>
          <a:solidFill>
            <a:srgbClr val="FFFF00">
              <a:alpha val="19000"/>
            </a:srgbClr>
          </a:solidFill>
          <a:ln w="2857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0396" y="4296225"/>
            <a:ext cx="1624965" cy="395764"/>
          </a:xfrm>
          <a:prstGeom prst="rect">
            <a:avLst/>
          </a:prstGeom>
        </p:spPr>
      </p:pic>
      <p:sp>
        <p:nvSpPr>
          <p:cNvPr id="59" name="Freeform 9"/>
          <p:cNvSpPr/>
          <p:nvPr/>
        </p:nvSpPr>
        <p:spPr bwMode="gray">
          <a:xfrm rot="20169876">
            <a:off x="4156710" y="1514449"/>
            <a:ext cx="524828" cy="689610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1" name="Freeform 9"/>
          <p:cNvSpPr/>
          <p:nvPr/>
        </p:nvSpPr>
        <p:spPr bwMode="gray">
          <a:xfrm rot="11889879">
            <a:off x="2303145" y="2814135"/>
            <a:ext cx="348615" cy="809625"/>
          </a:xfrm>
          <a:custGeom>
            <a:avLst/>
            <a:gdLst>
              <a:gd name="T0" fmla="*/ 580 w 580"/>
              <a:gd name="T1" fmla="*/ 0 h 798"/>
              <a:gd name="T2" fmla="*/ 578 w 580"/>
              <a:gd name="T3" fmla="*/ 90 h 798"/>
              <a:gd name="T4" fmla="*/ 568 w 580"/>
              <a:gd name="T5" fmla="*/ 174 h 798"/>
              <a:gd name="T6" fmla="*/ 552 w 580"/>
              <a:gd name="T7" fmla="*/ 252 h 798"/>
              <a:gd name="T8" fmla="*/ 526 w 580"/>
              <a:gd name="T9" fmla="*/ 324 h 798"/>
              <a:gd name="T10" fmla="*/ 494 w 580"/>
              <a:gd name="T11" fmla="*/ 390 h 798"/>
              <a:gd name="T12" fmla="*/ 452 w 580"/>
              <a:gd name="T13" fmla="*/ 450 h 798"/>
              <a:gd name="T14" fmla="*/ 402 w 580"/>
              <a:gd name="T15" fmla="*/ 508 h 798"/>
              <a:gd name="T16" fmla="*/ 342 w 580"/>
              <a:gd name="T17" fmla="*/ 560 h 798"/>
              <a:gd name="T18" fmla="*/ 270 w 580"/>
              <a:gd name="T19" fmla="*/ 610 h 798"/>
              <a:gd name="T20" fmla="*/ 188 w 580"/>
              <a:gd name="T21" fmla="*/ 656 h 798"/>
              <a:gd name="T22" fmla="*/ 188 w 580"/>
              <a:gd name="T23" fmla="*/ 798 h 798"/>
              <a:gd name="T24" fmla="*/ 0 w 580"/>
              <a:gd name="T25" fmla="*/ 514 h 798"/>
              <a:gd name="T26" fmla="*/ 188 w 580"/>
              <a:gd name="T27" fmla="*/ 230 h 798"/>
              <a:gd name="T28" fmla="*/ 188 w 580"/>
              <a:gd name="T29" fmla="*/ 372 h 798"/>
              <a:gd name="T30" fmla="*/ 224 w 580"/>
              <a:gd name="T31" fmla="*/ 368 h 798"/>
              <a:gd name="T32" fmla="*/ 264 w 580"/>
              <a:gd name="T33" fmla="*/ 356 h 798"/>
              <a:gd name="T34" fmla="*/ 306 w 580"/>
              <a:gd name="T35" fmla="*/ 336 h 798"/>
              <a:gd name="T36" fmla="*/ 348 w 580"/>
              <a:gd name="T37" fmla="*/ 310 h 798"/>
              <a:gd name="T38" fmla="*/ 392 w 580"/>
              <a:gd name="T39" fmla="*/ 280 h 798"/>
              <a:gd name="T40" fmla="*/ 432 w 580"/>
              <a:gd name="T41" fmla="*/ 246 h 798"/>
              <a:gd name="T42" fmla="*/ 472 w 580"/>
              <a:gd name="T43" fmla="*/ 208 h 798"/>
              <a:gd name="T44" fmla="*/ 506 w 580"/>
              <a:gd name="T45" fmla="*/ 166 h 798"/>
              <a:gd name="T46" fmla="*/ 536 w 580"/>
              <a:gd name="T47" fmla="*/ 124 h 798"/>
              <a:gd name="T48" fmla="*/ 558 w 580"/>
              <a:gd name="T49" fmla="*/ 82 h 798"/>
              <a:gd name="T50" fmla="*/ 574 w 580"/>
              <a:gd name="T51" fmla="*/ 40 h 798"/>
              <a:gd name="T52" fmla="*/ 578 w 580"/>
              <a:gd name="T53" fmla="*/ 0 h 798"/>
              <a:gd name="T54" fmla="*/ 580 w 580"/>
              <a:gd name="T55" fmla="*/ 0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580" h="798">
                <a:moveTo>
                  <a:pt x="580" y="0"/>
                </a:moveTo>
                <a:lnTo>
                  <a:pt x="578" y="90"/>
                </a:lnTo>
                <a:lnTo>
                  <a:pt x="568" y="174"/>
                </a:lnTo>
                <a:lnTo>
                  <a:pt x="552" y="252"/>
                </a:lnTo>
                <a:lnTo>
                  <a:pt x="526" y="324"/>
                </a:lnTo>
                <a:lnTo>
                  <a:pt x="494" y="390"/>
                </a:lnTo>
                <a:lnTo>
                  <a:pt x="452" y="450"/>
                </a:lnTo>
                <a:lnTo>
                  <a:pt x="402" y="508"/>
                </a:lnTo>
                <a:lnTo>
                  <a:pt x="342" y="560"/>
                </a:lnTo>
                <a:lnTo>
                  <a:pt x="270" y="610"/>
                </a:lnTo>
                <a:lnTo>
                  <a:pt x="188" y="656"/>
                </a:lnTo>
                <a:lnTo>
                  <a:pt x="188" y="798"/>
                </a:lnTo>
                <a:lnTo>
                  <a:pt x="0" y="514"/>
                </a:lnTo>
                <a:lnTo>
                  <a:pt x="188" y="230"/>
                </a:lnTo>
                <a:lnTo>
                  <a:pt x="188" y="372"/>
                </a:lnTo>
                <a:lnTo>
                  <a:pt x="224" y="368"/>
                </a:lnTo>
                <a:lnTo>
                  <a:pt x="264" y="356"/>
                </a:lnTo>
                <a:lnTo>
                  <a:pt x="306" y="336"/>
                </a:lnTo>
                <a:lnTo>
                  <a:pt x="348" y="310"/>
                </a:lnTo>
                <a:lnTo>
                  <a:pt x="392" y="280"/>
                </a:lnTo>
                <a:lnTo>
                  <a:pt x="432" y="246"/>
                </a:lnTo>
                <a:lnTo>
                  <a:pt x="472" y="208"/>
                </a:lnTo>
                <a:lnTo>
                  <a:pt x="506" y="166"/>
                </a:lnTo>
                <a:lnTo>
                  <a:pt x="536" y="124"/>
                </a:lnTo>
                <a:lnTo>
                  <a:pt x="558" y="82"/>
                </a:lnTo>
                <a:lnTo>
                  <a:pt x="574" y="40"/>
                </a:lnTo>
                <a:lnTo>
                  <a:pt x="578" y="0"/>
                </a:lnTo>
                <a:lnTo>
                  <a:pt x="580" y="0"/>
                </a:lnTo>
                <a:close/>
              </a:path>
            </a:pathLst>
          </a:custGeom>
          <a:gradFill rotWithShape="1">
            <a:gsLst>
              <a:gs pos="0">
                <a:srgbClr val="14CD68"/>
              </a:gs>
              <a:gs pos="100000">
                <a:srgbClr val="035C7D"/>
              </a:gs>
            </a:gsLst>
            <a:lin ang="0" scaled="0"/>
          </a:gradFill>
          <a:ln>
            <a:noFill/>
          </a:ln>
          <a:extLst>
            <a:ext uri="{91240B29-F687-4F45-9708-019B960494DF}">
              <a14:hiddenLine xmlns:a14="http://schemas.microsoft.com/office/drawing/2010/main" w="0">
                <a:solidFill>
                  <a:srgbClr val="00A06C"/>
                </a:solidFill>
                <a:prstDash val="solid"/>
                <a:round/>
              </a14:hiddenLine>
            </a:ext>
          </a:extLst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528411" y="2409322"/>
            <a:ext cx="1900238" cy="487161"/>
            <a:chOff x="8100392" y="1962696"/>
            <a:chExt cx="1043608" cy="59999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21480" y="1995686"/>
              <a:ext cx="803425" cy="5670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心理描写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43914" y="2322169"/>
            <a:ext cx="1329690" cy="524442"/>
            <a:chOff x="8100392" y="1962696"/>
            <a:chExt cx="1043608" cy="549508"/>
          </a:xfrm>
        </p:grpSpPr>
        <p:sp>
          <p:nvSpPr>
            <p:cNvPr id="8" name="云形 7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ea typeface="黑体" panose="02010609060101010101" pitchFamily="49" charset="-122"/>
              </a:endParaRPr>
            </a:p>
          </p:txBody>
        </p:sp>
        <p:sp>
          <p:nvSpPr>
            <p:cNvPr id="9" name="TextBox 75"/>
            <p:cNvSpPr txBox="1"/>
            <p:nvPr/>
          </p:nvSpPr>
          <p:spPr>
            <a:xfrm>
              <a:off x="8221480" y="1995686"/>
              <a:ext cx="803425" cy="4823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比喻</a:t>
              </a:r>
              <a:endPara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" name="矩形 9"/>
          <p:cNvSpPr/>
          <p:nvPr/>
        </p:nvSpPr>
        <p:spPr>
          <a:xfrm>
            <a:off x="5973604" y="2066899"/>
            <a:ext cx="2982278" cy="1198880"/>
          </a:xfrm>
          <a:prstGeom prst="rect">
            <a:avLst/>
          </a:prstGeom>
          <a:solidFill>
            <a:schemeClr val="tx2">
              <a:lumMod val="20000"/>
              <a:lumOff val="80000"/>
              <a:alpha val="93000"/>
            </a:scheme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老虎和贼都认为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漏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是比自己还要厉害的东西。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17" grpId="0" bldLvl="0" animBg="1"/>
      <p:bldP spid="2" grpId="0" bldLvl="0" animBg="1"/>
      <p:bldP spid="59" grpId="0" bldLvl="0" animBg="1"/>
      <p:bldP spid="11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46284" y="1467776"/>
            <a:ext cx="7404259" cy="3066098"/>
            <a:chOff x="682268" y="1203601"/>
            <a:chExt cx="8146203" cy="3599382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739768" y="714279"/>
              <a:ext cx="3599382" cy="4578025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1369867" y="608282"/>
              <a:ext cx="2192977" cy="3568176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796439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4491260" y="1759552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0" name="空心弧 49"/>
            <p:cNvSpPr/>
            <p:nvPr/>
          </p:nvSpPr>
          <p:spPr>
            <a:xfrm>
              <a:off x="3860375" y="1649338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3782845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4477666" y="227220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3" name="空心弧 52"/>
            <p:cNvSpPr/>
            <p:nvPr/>
          </p:nvSpPr>
          <p:spPr>
            <a:xfrm>
              <a:off x="3846781" y="2161987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4485534" y="3298887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4491260" y="3736411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3782844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4477665" y="2797233"/>
              <a:ext cx="216000" cy="21600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59" name="空心弧 58"/>
            <p:cNvSpPr/>
            <p:nvPr/>
          </p:nvSpPr>
          <p:spPr>
            <a:xfrm>
              <a:off x="3846780" y="2687019"/>
              <a:ext cx="780143" cy="437700"/>
            </a:xfrm>
            <a:prstGeom prst="blockArc">
              <a:avLst>
                <a:gd name="adj1" fmla="val 10568588"/>
                <a:gd name="adj2" fmla="val 0"/>
                <a:gd name="adj3" fmla="val 20563"/>
              </a:avLst>
            </a:prstGeom>
            <a:solidFill>
              <a:srgbClr val="CDBA85"/>
            </a:solidFill>
            <a:ln>
              <a:solidFill>
                <a:srgbClr val="CDBA8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solidFill>
                  <a:schemeClr val="tx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780574" y="983906"/>
            <a:ext cx="8007668" cy="506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700" dirty="0">
                <a:latin typeface="黑体" panose="02010609060101010101" pitchFamily="49" charset="-122"/>
                <a:ea typeface="黑体" panose="02010609060101010101" pitchFamily="49" charset="-122"/>
              </a:rPr>
              <a:t>小讨论：和原句对比读，哪句话给你印象更为深刻</a:t>
            </a:r>
            <a:r>
              <a:rPr lang="en-US" altLang="zh-CN" sz="27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endParaRPr lang="en-US" altLang="zh-CN" sz="27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0063" y="3559466"/>
            <a:ext cx="2982277" cy="1511618"/>
            <a:chOff x="8688454" y="2025631"/>
            <a:chExt cx="1201079" cy="702998"/>
          </a:xfrm>
        </p:grpSpPr>
        <p:sp>
          <p:nvSpPr>
            <p:cNvPr id="20" name="云形 19"/>
            <p:cNvSpPr/>
            <p:nvPr/>
          </p:nvSpPr>
          <p:spPr>
            <a:xfrm>
              <a:off x="8688454" y="2025631"/>
              <a:ext cx="1201079" cy="70299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50">
                <a:ea typeface="黑体" panose="02010609060101010101" pitchFamily="49" charset="-122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8822142" y="2060626"/>
              <a:ext cx="1001411" cy="6434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b="1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 </a:t>
              </a:r>
              <a:r>
                <a:rPr lang="zh-CN" altLang="en-US" sz="2100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使描写对象生动形象，引发读者联想和想象，给人以鲜明深刻的印象。</a:t>
              </a:r>
              <a:endParaRPr lang="zh-CN" altLang="en-US" sz="21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1125379" y="1743049"/>
            <a:ext cx="2863691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真厉害，贴住我了。</a:t>
            </a:r>
            <a:endParaRPr lang="zh-CN" altLang="en-US" sz="240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lvl="0"/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真厉害，停都不停。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803934" y="1779244"/>
            <a:ext cx="2532698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像粘胶一样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，贴住我了。</a:t>
            </a:r>
            <a:endParaRPr lang="zh-CN" altLang="en-US" sz="240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just"/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just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旋风一样</a:t>
            </a:r>
            <a:r>
              <a:rPr lang="zh-CN" altLang="en-US" sz="24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，停都不停。</a:t>
            </a:r>
            <a:endParaRPr lang="zh-CN" altLang="en-US" sz="24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1" name="Freeform 24"/>
          <p:cNvSpPr/>
          <p:nvPr/>
        </p:nvSpPr>
        <p:spPr bwMode="gray">
          <a:xfrm rot="12248031">
            <a:off x="3608800" y="3695652"/>
            <a:ext cx="485706" cy="659354"/>
          </a:xfrm>
          <a:custGeom>
            <a:avLst/>
            <a:gdLst>
              <a:gd name="T0" fmla="*/ 12 w 1824"/>
              <a:gd name="T1" fmla="*/ 2464 h 2648"/>
              <a:gd name="T2" fmla="*/ 56 w 1824"/>
              <a:gd name="T3" fmla="*/ 2120 h 2648"/>
              <a:gd name="T4" fmla="*/ 124 w 1824"/>
              <a:gd name="T5" fmla="*/ 1808 h 2648"/>
              <a:gd name="T6" fmla="*/ 212 w 1824"/>
              <a:gd name="T7" fmla="*/ 1524 h 2648"/>
              <a:gd name="T8" fmla="*/ 316 w 1824"/>
              <a:gd name="T9" fmla="*/ 1270 h 2648"/>
              <a:gd name="T10" fmla="*/ 430 w 1824"/>
              <a:gd name="T11" fmla="*/ 1044 h 2648"/>
              <a:gd name="T12" fmla="*/ 550 w 1824"/>
              <a:gd name="T13" fmla="*/ 846 h 2648"/>
              <a:gd name="T14" fmla="*/ 672 w 1824"/>
              <a:gd name="T15" fmla="*/ 674 h 2648"/>
              <a:gd name="T16" fmla="*/ 792 w 1824"/>
              <a:gd name="T17" fmla="*/ 528 h 2648"/>
              <a:gd name="T18" fmla="*/ 906 w 1824"/>
              <a:gd name="T19" fmla="*/ 408 h 2648"/>
              <a:gd name="T20" fmla="*/ 1010 w 1824"/>
              <a:gd name="T21" fmla="*/ 310 h 2648"/>
              <a:gd name="T22" fmla="*/ 1096 w 1824"/>
              <a:gd name="T23" fmla="*/ 236 h 2648"/>
              <a:gd name="T24" fmla="*/ 1164 w 1824"/>
              <a:gd name="T25" fmla="*/ 184 h 2648"/>
              <a:gd name="T26" fmla="*/ 1208 w 1824"/>
              <a:gd name="T27" fmla="*/ 154 h 2648"/>
              <a:gd name="T28" fmla="*/ 1224 w 1824"/>
              <a:gd name="T29" fmla="*/ 144 h 2648"/>
              <a:gd name="T30" fmla="*/ 1728 w 1824"/>
              <a:gd name="T31" fmla="*/ 56 h 2648"/>
              <a:gd name="T32" fmla="*/ 1568 w 1824"/>
              <a:gd name="T33" fmla="*/ 328 h 2648"/>
              <a:gd name="T34" fmla="*/ 1554 w 1824"/>
              <a:gd name="T35" fmla="*/ 332 h 2648"/>
              <a:gd name="T36" fmla="*/ 1514 w 1824"/>
              <a:gd name="T37" fmla="*/ 346 h 2648"/>
              <a:gd name="T38" fmla="*/ 1452 w 1824"/>
              <a:gd name="T39" fmla="*/ 370 h 2648"/>
              <a:gd name="T40" fmla="*/ 1370 w 1824"/>
              <a:gd name="T41" fmla="*/ 410 h 2648"/>
              <a:gd name="T42" fmla="*/ 1270 w 1824"/>
              <a:gd name="T43" fmla="*/ 466 h 2648"/>
              <a:gd name="T44" fmla="*/ 1158 w 1824"/>
              <a:gd name="T45" fmla="*/ 540 h 2648"/>
              <a:gd name="T46" fmla="*/ 1034 w 1824"/>
              <a:gd name="T47" fmla="*/ 636 h 2648"/>
              <a:gd name="T48" fmla="*/ 904 w 1824"/>
              <a:gd name="T49" fmla="*/ 756 h 2648"/>
              <a:gd name="T50" fmla="*/ 770 w 1824"/>
              <a:gd name="T51" fmla="*/ 900 h 2648"/>
              <a:gd name="T52" fmla="*/ 632 w 1824"/>
              <a:gd name="T53" fmla="*/ 1076 h 2648"/>
              <a:gd name="T54" fmla="*/ 498 w 1824"/>
              <a:gd name="T55" fmla="*/ 1280 h 2648"/>
              <a:gd name="T56" fmla="*/ 370 w 1824"/>
              <a:gd name="T57" fmla="*/ 1518 h 2648"/>
              <a:gd name="T58" fmla="*/ 248 w 1824"/>
              <a:gd name="T59" fmla="*/ 1792 h 2648"/>
              <a:gd name="T60" fmla="*/ 138 w 1824"/>
              <a:gd name="T61" fmla="*/ 2104 h 2648"/>
              <a:gd name="T62" fmla="*/ 42 w 1824"/>
              <a:gd name="T63" fmla="*/ 2456 h 2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24" h="2648">
                <a:moveTo>
                  <a:pt x="0" y="2648"/>
                </a:moveTo>
                <a:lnTo>
                  <a:pt x="12" y="2464"/>
                </a:lnTo>
                <a:lnTo>
                  <a:pt x="32" y="2288"/>
                </a:lnTo>
                <a:lnTo>
                  <a:pt x="56" y="2120"/>
                </a:lnTo>
                <a:lnTo>
                  <a:pt x="88" y="1960"/>
                </a:lnTo>
                <a:lnTo>
                  <a:pt x="124" y="1808"/>
                </a:lnTo>
                <a:lnTo>
                  <a:pt x="166" y="1662"/>
                </a:lnTo>
                <a:lnTo>
                  <a:pt x="212" y="1524"/>
                </a:lnTo>
                <a:lnTo>
                  <a:pt x="262" y="1394"/>
                </a:lnTo>
                <a:lnTo>
                  <a:pt x="316" y="1270"/>
                </a:lnTo>
                <a:lnTo>
                  <a:pt x="372" y="1154"/>
                </a:lnTo>
                <a:lnTo>
                  <a:pt x="430" y="1044"/>
                </a:lnTo>
                <a:lnTo>
                  <a:pt x="490" y="942"/>
                </a:lnTo>
                <a:lnTo>
                  <a:pt x="550" y="846"/>
                </a:lnTo>
                <a:lnTo>
                  <a:pt x="612" y="758"/>
                </a:lnTo>
                <a:lnTo>
                  <a:pt x="672" y="674"/>
                </a:lnTo>
                <a:lnTo>
                  <a:pt x="734" y="598"/>
                </a:lnTo>
                <a:lnTo>
                  <a:pt x="792" y="528"/>
                </a:lnTo>
                <a:lnTo>
                  <a:pt x="850" y="464"/>
                </a:lnTo>
                <a:lnTo>
                  <a:pt x="906" y="408"/>
                </a:lnTo>
                <a:lnTo>
                  <a:pt x="960" y="356"/>
                </a:lnTo>
                <a:lnTo>
                  <a:pt x="1010" y="310"/>
                </a:lnTo>
                <a:lnTo>
                  <a:pt x="1056" y="270"/>
                </a:lnTo>
                <a:lnTo>
                  <a:pt x="1096" y="236"/>
                </a:lnTo>
                <a:lnTo>
                  <a:pt x="1134" y="208"/>
                </a:lnTo>
                <a:lnTo>
                  <a:pt x="1164" y="184"/>
                </a:lnTo>
                <a:lnTo>
                  <a:pt x="1190" y="166"/>
                </a:lnTo>
                <a:lnTo>
                  <a:pt x="1208" y="154"/>
                </a:lnTo>
                <a:lnTo>
                  <a:pt x="1220" y="146"/>
                </a:lnTo>
                <a:lnTo>
                  <a:pt x="1224" y="144"/>
                </a:lnTo>
                <a:lnTo>
                  <a:pt x="848" y="0"/>
                </a:lnTo>
                <a:lnTo>
                  <a:pt x="1728" y="56"/>
                </a:lnTo>
                <a:lnTo>
                  <a:pt x="1824" y="480"/>
                </a:lnTo>
                <a:lnTo>
                  <a:pt x="1568" y="328"/>
                </a:lnTo>
                <a:lnTo>
                  <a:pt x="1564" y="328"/>
                </a:lnTo>
                <a:lnTo>
                  <a:pt x="1554" y="332"/>
                </a:lnTo>
                <a:lnTo>
                  <a:pt x="1538" y="338"/>
                </a:lnTo>
                <a:lnTo>
                  <a:pt x="1514" y="346"/>
                </a:lnTo>
                <a:lnTo>
                  <a:pt x="1486" y="356"/>
                </a:lnTo>
                <a:lnTo>
                  <a:pt x="1452" y="370"/>
                </a:lnTo>
                <a:lnTo>
                  <a:pt x="1412" y="388"/>
                </a:lnTo>
                <a:lnTo>
                  <a:pt x="1370" y="410"/>
                </a:lnTo>
                <a:lnTo>
                  <a:pt x="1322" y="436"/>
                </a:lnTo>
                <a:lnTo>
                  <a:pt x="1270" y="466"/>
                </a:lnTo>
                <a:lnTo>
                  <a:pt x="1216" y="500"/>
                </a:lnTo>
                <a:lnTo>
                  <a:pt x="1158" y="540"/>
                </a:lnTo>
                <a:lnTo>
                  <a:pt x="1098" y="584"/>
                </a:lnTo>
                <a:lnTo>
                  <a:pt x="1034" y="636"/>
                </a:lnTo>
                <a:lnTo>
                  <a:pt x="970" y="692"/>
                </a:lnTo>
                <a:lnTo>
                  <a:pt x="904" y="756"/>
                </a:lnTo>
                <a:lnTo>
                  <a:pt x="836" y="824"/>
                </a:lnTo>
                <a:lnTo>
                  <a:pt x="770" y="900"/>
                </a:lnTo>
                <a:lnTo>
                  <a:pt x="700" y="984"/>
                </a:lnTo>
                <a:lnTo>
                  <a:pt x="632" y="1076"/>
                </a:lnTo>
                <a:lnTo>
                  <a:pt x="566" y="1174"/>
                </a:lnTo>
                <a:lnTo>
                  <a:pt x="498" y="1280"/>
                </a:lnTo>
                <a:lnTo>
                  <a:pt x="434" y="1394"/>
                </a:lnTo>
                <a:lnTo>
                  <a:pt x="370" y="1518"/>
                </a:lnTo>
                <a:lnTo>
                  <a:pt x="308" y="1650"/>
                </a:lnTo>
                <a:lnTo>
                  <a:pt x="248" y="1792"/>
                </a:lnTo>
                <a:lnTo>
                  <a:pt x="192" y="1944"/>
                </a:lnTo>
                <a:lnTo>
                  <a:pt x="138" y="2104"/>
                </a:lnTo>
                <a:lnTo>
                  <a:pt x="88" y="2274"/>
                </a:lnTo>
                <a:lnTo>
                  <a:pt x="42" y="2456"/>
                </a:lnTo>
                <a:lnTo>
                  <a:pt x="0" y="2648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/>
          <a:lstStyle/>
          <a:p>
            <a:endParaRPr lang="zh-CN" altLang="en-US" sz="1050">
              <a:ea typeface="黑体" panose="02010609060101010101" pitchFamily="49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136" y="412882"/>
            <a:ext cx="1473994" cy="40671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文本框 9"/>
          <p:cNvSpPr txBox="1"/>
          <p:nvPr/>
        </p:nvSpPr>
        <p:spPr>
          <a:xfrm>
            <a:off x="685324" y="466699"/>
            <a:ext cx="1334453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Heiti SC Medium" pitchFamily="2" charset="-128"/>
                <a:ea typeface="Heiti SC Medium" pitchFamily="2" charset="-128"/>
              </a:rPr>
              <a:t>比喻</a:t>
            </a:r>
            <a:endParaRPr lang="zh-CN" altLang="en-US" sz="2400" dirty="0">
              <a:solidFill>
                <a:schemeClr val="bg1"/>
              </a:solidFill>
              <a:latin typeface="Heiti SC Medium" pitchFamily="2" charset="-128"/>
              <a:ea typeface="Heiti SC Medium" pitchFamily="2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16" grpId="0"/>
      <p:bldP spid="31" grpId="0" bldLvl="0" animBg="1"/>
      <p:bldP spid="2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565807" y="790471"/>
            <a:ext cx="6669360" cy="8807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en-US" altLang="zh-CN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100" b="1" dirty="0">
                <a:latin typeface="黑体" panose="02010609060101010101" pitchFamily="49" charset="-122"/>
                <a:ea typeface="黑体" panose="02010609060101010101" pitchFamily="49" charset="-122"/>
              </a:rPr>
              <a:t>读一读，写一写。</a:t>
            </a:r>
            <a:endPara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just"/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r>
              <a:rPr lang="en-US" altLang="zh-CN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真厉害，</a:t>
            </a:r>
            <a:r>
              <a:rPr lang="zh-CN" altLang="en-US" sz="2400" u="sng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像粘胶一样</a:t>
            </a:r>
            <a:r>
              <a:rPr lang="zh-CN" altLang="en-US" sz="24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，贴住我了。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565785" y="1822106"/>
            <a:ext cx="8794433" cy="5111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秋天的叶子，</a:t>
            </a:r>
            <a:r>
              <a:rPr sz="21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,扇呀扇呀,扇走了夏天的炎热.</a:t>
            </a:r>
            <a:endParaRPr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565785" y="2518860"/>
            <a:ext cx="8564880" cy="13512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闪闪的星星，</a:t>
            </a:r>
            <a:r>
              <a:rPr sz="21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</a:t>
            </a:r>
            <a:r>
              <a:rPr lang="zh-CN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眨呀眨呀，陪着我度过了黑幽幽的夜晚。 </a:t>
            </a:r>
            <a:endParaRPr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红红的枫叶</a:t>
            </a:r>
            <a:r>
              <a:rPr lang="zh-CN"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sz="2100" b="1" u="sng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          </a:t>
            </a:r>
            <a:r>
              <a:rPr sz="21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，飘哇飘哇，邮来了秋天的凉爽。</a:t>
            </a:r>
            <a:endParaRPr lang="en-US" altLang="zh-CN" sz="21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350294" y="1822106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像一把把扇子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432209" y="2518860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像一只只眼睛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32209" y="3386111"/>
            <a:ext cx="179070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像一枚枚邮票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41" name=" 241"/>
          <p:cNvSpPr/>
          <p:nvPr/>
        </p:nvSpPr>
        <p:spPr>
          <a:xfrm>
            <a:off x="251936" y="1977840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 241"/>
          <p:cNvSpPr/>
          <p:nvPr/>
        </p:nvSpPr>
        <p:spPr>
          <a:xfrm>
            <a:off x="251936" y="2635541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3" name=" 241"/>
          <p:cNvSpPr/>
          <p:nvPr/>
        </p:nvSpPr>
        <p:spPr>
          <a:xfrm>
            <a:off x="251936" y="3461359"/>
            <a:ext cx="270034" cy="270034"/>
          </a:xfrm>
          <a:prstGeom prst="star5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22201" y="460662"/>
            <a:ext cx="1574397" cy="419735"/>
            <a:chOff x="755576" y="411510"/>
            <a:chExt cx="2099196" cy="559647"/>
          </a:xfrm>
        </p:grpSpPr>
        <p:sp>
          <p:nvSpPr>
            <p:cNvPr id="5" name="文本框 9"/>
            <p:cNvSpPr txBox="1"/>
            <p:nvPr/>
          </p:nvSpPr>
          <p:spPr>
            <a:xfrm>
              <a:off x="1331640" y="411510"/>
              <a:ext cx="1523132" cy="559647"/>
            </a:xfrm>
            <a:prstGeom prst="rect">
              <a:avLst/>
            </a:prstGeom>
            <a:noFill/>
          </p:spPr>
          <p:txBody>
            <a:bodyPr wrap="square" lIns="51435" tIns="25717" rIns="51435" bIns="25717" rtlCol="0">
              <a:spAutoFit/>
            </a:bodyPr>
            <a:lstStyle/>
            <a:p>
              <a:r>
                <a:rPr lang="zh-CN" altLang="en-US" sz="24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小练笔</a:t>
              </a:r>
              <a:endPara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6" y="411510"/>
              <a:ext cx="559476" cy="545460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4936" y="353827"/>
            <a:ext cx="951071" cy="57959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40000">
            <a:off x="7830503" y="2245969"/>
            <a:ext cx="1178719" cy="5086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508" y="460984"/>
            <a:ext cx="3552349" cy="690563"/>
          </a:xfrm>
          <a:prstGeom prst="rect">
            <a:avLst/>
          </a:prstGeom>
        </p:spPr>
      </p:pic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15089" y="552900"/>
            <a:ext cx="6131243" cy="10502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sz="2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到了树跟前，老虎把身子一歪，贼顺势一纵，窜到树上。</a:t>
            </a:r>
            <a:endParaRPr lang="zh-CN" sz="24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539" y="3924750"/>
            <a:ext cx="3736181" cy="1114425"/>
          </a:xfrm>
          <a:prstGeom prst="rect">
            <a:avLst/>
          </a:prstGeom>
        </p:spPr>
      </p:pic>
      <p:sp>
        <p:nvSpPr>
          <p:cNvPr id="226" name=" 226"/>
          <p:cNvSpPr/>
          <p:nvPr/>
        </p:nvSpPr>
        <p:spPr>
          <a:xfrm>
            <a:off x="6987540" y="1024864"/>
            <a:ext cx="270034" cy="270034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9" name=" 226"/>
          <p:cNvSpPr/>
          <p:nvPr/>
        </p:nvSpPr>
        <p:spPr>
          <a:xfrm>
            <a:off x="3021330" y="1475872"/>
            <a:ext cx="270034" cy="270034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0" name=" 226"/>
          <p:cNvSpPr/>
          <p:nvPr/>
        </p:nvSpPr>
        <p:spPr>
          <a:xfrm>
            <a:off x="3663791" y="1475872"/>
            <a:ext cx="270034" cy="270034"/>
          </a:xfrm>
          <a:custGeom>
            <a:avLst/>
            <a:gdLst>
              <a:gd name="connsiteX0" fmla="*/ 1846300 w 4171682"/>
              <a:gd name="connsiteY0" fmla="*/ 0 h 3589654"/>
              <a:gd name="connsiteX1" fmla="*/ 2325378 w 4171682"/>
              <a:gd name="connsiteY1" fmla="*/ 0 h 3589654"/>
              <a:gd name="connsiteX2" fmla="*/ 4171682 w 4171682"/>
              <a:gd name="connsiteY2" fmla="*/ 3183284 h 3589654"/>
              <a:gd name="connsiteX3" fmla="*/ 3937064 w 4171682"/>
              <a:gd name="connsiteY3" fmla="*/ 3589654 h 3589654"/>
              <a:gd name="connsiteX4" fmla="*/ 234622 w 4171682"/>
              <a:gd name="connsiteY4" fmla="*/ 3589654 h 3589654"/>
              <a:gd name="connsiteX5" fmla="*/ 0 w 4171682"/>
              <a:gd name="connsiteY5" fmla="*/ 3183277 h 35896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171682" h="3589654">
                <a:moveTo>
                  <a:pt x="1846300" y="0"/>
                </a:moveTo>
                <a:lnTo>
                  <a:pt x="2325378" y="0"/>
                </a:lnTo>
                <a:lnTo>
                  <a:pt x="4171682" y="3183284"/>
                </a:lnTo>
                <a:lnTo>
                  <a:pt x="3937064" y="3589654"/>
                </a:lnTo>
                <a:lnTo>
                  <a:pt x="234622" y="3589654"/>
                </a:lnTo>
                <a:lnTo>
                  <a:pt x="0" y="3183277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52112" y="3075120"/>
            <a:ext cx="527685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歪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52112" y="3558990"/>
            <a:ext cx="527685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纵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652112" y="4042860"/>
            <a:ext cx="527685" cy="5067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窜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50" name=" 2050"/>
          <p:cNvSpPr/>
          <p:nvPr/>
        </p:nvSpPr>
        <p:spPr bwMode="auto">
          <a:xfrm flipH="1">
            <a:off x="1502569" y="3153225"/>
            <a:ext cx="108109" cy="1295876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/>
          </a:p>
        </p:txBody>
      </p:sp>
      <p:sp>
        <p:nvSpPr>
          <p:cNvPr id="12" name="矩形 11"/>
          <p:cNvSpPr/>
          <p:nvPr/>
        </p:nvSpPr>
        <p:spPr>
          <a:xfrm>
            <a:off x="438150" y="3351821"/>
            <a:ext cx="956786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 2050"/>
          <p:cNvSpPr/>
          <p:nvPr/>
        </p:nvSpPr>
        <p:spPr bwMode="auto">
          <a:xfrm>
            <a:off x="2185035" y="3634714"/>
            <a:ext cx="160973" cy="814388"/>
          </a:xfrm>
          <a:custGeom>
            <a:avLst/>
            <a:gdLst>
              <a:gd name="T0" fmla="*/ 2147483646 w 41"/>
              <a:gd name="T1" fmla="*/ 2147483646 h 281"/>
              <a:gd name="T2" fmla="*/ 2147483646 w 41"/>
              <a:gd name="T3" fmla="*/ 2147483646 h 281"/>
              <a:gd name="T4" fmla="*/ 0 w 41"/>
              <a:gd name="T5" fmla="*/ 0 h 281"/>
              <a:gd name="T6" fmla="*/ 2147483646 w 41"/>
              <a:gd name="T7" fmla="*/ 2147483646 h 281"/>
              <a:gd name="T8" fmla="*/ 2147483646 w 41"/>
              <a:gd name="T9" fmla="*/ 2147483646 h 281"/>
              <a:gd name="T10" fmla="*/ 2147483646 w 41"/>
              <a:gd name="T11" fmla="*/ 2147483646 h 281"/>
              <a:gd name="T12" fmla="*/ 2147483646 w 41"/>
              <a:gd name="T13" fmla="*/ 2147483646 h 281"/>
              <a:gd name="T14" fmla="*/ 2147483646 w 41"/>
              <a:gd name="T15" fmla="*/ 2147483646 h 281"/>
              <a:gd name="T16" fmla="*/ 2147483646 w 41"/>
              <a:gd name="T17" fmla="*/ 2147483646 h 281"/>
              <a:gd name="T18" fmla="*/ 2147483646 w 41"/>
              <a:gd name="T19" fmla="*/ 2147483646 h 281"/>
              <a:gd name="T20" fmla="*/ 2147483646 w 41"/>
              <a:gd name="T21" fmla="*/ 2147483646 h 281"/>
              <a:gd name="T22" fmla="*/ 2147483646 w 41"/>
              <a:gd name="T23" fmla="*/ 2147483646 h 281"/>
              <a:gd name="T24" fmla="*/ 2147483646 w 41"/>
              <a:gd name="T25" fmla="*/ 2147483646 h 281"/>
              <a:gd name="T26" fmla="*/ 0 w 41"/>
              <a:gd name="T27" fmla="*/ 2147483646 h 281"/>
              <a:gd name="T28" fmla="*/ 2147483646 w 41"/>
              <a:gd name="T29" fmla="*/ 2147483646 h 281"/>
              <a:gd name="T30" fmla="*/ 2147483646 w 41"/>
              <a:gd name="T31" fmla="*/ 2147483646 h 281"/>
              <a:gd name="T32" fmla="*/ 2147483646 w 41"/>
              <a:gd name="T33" fmla="*/ 2147483646 h 281"/>
              <a:gd name="T34" fmla="*/ 2147483646 w 41"/>
              <a:gd name="T35" fmla="*/ 2147483646 h 281"/>
              <a:gd name="T36" fmla="*/ 2147483646 w 41"/>
              <a:gd name="T37" fmla="*/ 2147483646 h 281"/>
              <a:gd name="T38" fmla="*/ 2147483646 w 41"/>
              <a:gd name="T39" fmla="*/ 2147483646 h 281"/>
              <a:gd name="T40" fmla="*/ 2147483646 w 41"/>
              <a:gd name="T41" fmla="*/ 2147483646 h 281"/>
              <a:gd name="T42" fmla="*/ 2147483646 w 41"/>
              <a:gd name="T43" fmla="*/ 2147483646 h 28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1" h="281">
                <a:moveTo>
                  <a:pt x="15" y="41"/>
                </a:moveTo>
                <a:cubicBezTo>
                  <a:pt x="15" y="29"/>
                  <a:pt x="13" y="19"/>
                  <a:pt x="11" y="13"/>
                </a:cubicBezTo>
                <a:cubicBezTo>
                  <a:pt x="9" y="7"/>
                  <a:pt x="5" y="2"/>
                  <a:pt x="0" y="0"/>
                </a:cubicBezTo>
                <a:cubicBezTo>
                  <a:pt x="10" y="0"/>
                  <a:pt x="17" y="3"/>
                  <a:pt x="21" y="9"/>
                </a:cubicBezTo>
                <a:cubicBezTo>
                  <a:pt x="25" y="14"/>
                  <a:pt x="27" y="27"/>
                  <a:pt x="27" y="45"/>
                </a:cubicBezTo>
                <a:cubicBezTo>
                  <a:pt x="27" y="103"/>
                  <a:pt x="27" y="103"/>
                  <a:pt x="27" y="103"/>
                </a:cubicBezTo>
                <a:cubicBezTo>
                  <a:pt x="27" y="114"/>
                  <a:pt x="28" y="122"/>
                  <a:pt x="30" y="128"/>
                </a:cubicBezTo>
                <a:cubicBezTo>
                  <a:pt x="32" y="134"/>
                  <a:pt x="35" y="138"/>
                  <a:pt x="41" y="141"/>
                </a:cubicBezTo>
                <a:cubicBezTo>
                  <a:pt x="35" y="143"/>
                  <a:pt x="31" y="147"/>
                  <a:pt x="30" y="153"/>
                </a:cubicBezTo>
                <a:cubicBezTo>
                  <a:pt x="28" y="158"/>
                  <a:pt x="27" y="167"/>
                  <a:pt x="27" y="179"/>
                </a:cubicBezTo>
                <a:cubicBezTo>
                  <a:pt x="27" y="232"/>
                  <a:pt x="27" y="232"/>
                  <a:pt x="27" y="232"/>
                </a:cubicBezTo>
                <a:cubicBezTo>
                  <a:pt x="27" y="245"/>
                  <a:pt x="26" y="255"/>
                  <a:pt x="25" y="262"/>
                </a:cubicBezTo>
                <a:cubicBezTo>
                  <a:pt x="23" y="269"/>
                  <a:pt x="20" y="274"/>
                  <a:pt x="16" y="277"/>
                </a:cubicBezTo>
                <a:cubicBezTo>
                  <a:pt x="12" y="279"/>
                  <a:pt x="7" y="281"/>
                  <a:pt x="0" y="281"/>
                </a:cubicBezTo>
                <a:cubicBezTo>
                  <a:pt x="5" y="279"/>
                  <a:pt x="9" y="274"/>
                  <a:pt x="11" y="268"/>
                </a:cubicBezTo>
                <a:cubicBezTo>
                  <a:pt x="13" y="261"/>
                  <a:pt x="15" y="252"/>
                  <a:pt x="15" y="240"/>
                </a:cubicBezTo>
                <a:cubicBezTo>
                  <a:pt x="15" y="186"/>
                  <a:pt x="15" y="186"/>
                  <a:pt x="15" y="186"/>
                </a:cubicBezTo>
                <a:cubicBezTo>
                  <a:pt x="15" y="172"/>
                  <a:pt x="15" y="162"/>
                  <a:pt x="17" y="155"/>
                </a:cubicBezTo>
                <a:cubicBezTo>
                  <a:pt x="19" y="148"/>
                  <a:pt x="23" y="144"/>
                  <a:pt x="29" y="141"/>
                </a:cubicBezTo>
                <a:cubicBezTo>
                  <a:pt x="23" y="138"/>
                  <a:pt x="19" y="133"/>
                  <a:pt x="17" y="127"/>
                </a:cubicBezTo>
                <a:cubicBezTo>
                  <a:pt x="15" y="121"/>
                  <a:pt x="15" y="111"/>
                  <a:pt x="15" y="98"/>
                </a:cubicBezTo>
                <a:lnTo>
                  <a:pt x="15" y="4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 sz="1050"/>
          </a:p>
        </p:txBody>
      </p:sp>
      <p:sp>
        <p:nvSpPr>
          <p:cNvPr id="14" name="矩形 13"/>
          <p:cNvSpPr/>
          <p:nvPr/>
        </p:nvSpPr>
        <p:spPr>
          <a:xfrm>
            <a:off x="2426494" y="3592327"/>
            <a:ext cx="1816894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体现了</a:t>
            </a:r>
            <a:r>
              <a:rPr lang="zh-CN" altLang="en-US" sz="27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贼</a:t>
            </a:r>
            <a:r>
              <a:rPr lang="zh-CN" altLang="en-US" sz="27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动作敏捷</a:t>
            </a:r>
            <a:endParaRPr lang="zh-CN" altLang="en-US" sz="27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26" grpId="0" bldLvl="0" animBg="1"/>
      <p:bldP spid="9" grpId="0" bldLvl="0" animBg="1"/>
      <p:bldP spid="10" grpId="0" bldLvl="0" animBg="1"/>
      <p:bldP spid="2" grpId="0"/>
      <p:bldP spid="6" grpId="0"/>
      <p:bldP spid="11" grpId="0"/>
      <p:bldP spid="2050" grpId="0" bldLvl="0" animBg="1"/>
      <p:bldP spid="12" grpId="0"/>
      <p:bldP spid="13" grpId="0" bldLvl="0" animBg="1"/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060000">
            <a:off x="1723549" y="2171674"/>
            <a:ext cx="1325404" cy="56435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1738" y="2071661"/>
            <a:ext cx="1081088" cy="598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738" y="1404911"/>
            <a:ext cx="1599724" cy="200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2621" y="906277"/>
            <a:ext cx="1406843" cy="25860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400000">
            <a:off x="6989921" y="1052486"/>
            <a:ext cx="1930718" cy="527685"/>
          </a:xfrm>
          <a:prstGeom prst="rect">
            <a:avLst/>
          </a:prstGeom>
        </p:spPr>
      </p:pic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1767840" y="441934"/>
            <a:ext cx="7266146" cy="22510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老虎走着走着，走到了歪脖老树跟前。贼又冷又饿，正在下树，抬头看见走过来一个黑乎乎的东西，心想：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“‘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’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又来了，这下我可活不成了！</a:t>
            </a:r>
            <a:r>
              <a:rPr lang="en-US" altLang="zh-CN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21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他赶紧往树梢上爬，总嫌离地太近，紧爬慢爬，咔嚓一声，树枝断了，一个倒栽葱摔了下来，顺着山坡往下滚。</a:t>
            </a:r>
            <a:endParaRPr lang="zh-CN" altLang="en-US" sz="2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218599" y="3227044"/>
            <a:ext cx="6920865" cy="1771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老虎正走着，见天上掉下个黑乎乎的东西，响声又这么大，心想：“‘漏’又来了，这下我可活不成了！”赶紧逃跑。下过雨的山坡又湿又滑，老虎腿一软，顺着山坡往下滚。</a:t>
            </a:r>
            <a:endParaRPr lang="zh-CN" altLang="en-US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19" name=" 219"/>
          <p:cNvSpPr/>
          <p:nvPr/>
        </p:nvSpPr>
        <p:spPr>
          <a:xfrm>
            <a:off x="7223284" y="906277"/>
            <a:ext cx="1148715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 219"/>
          <p:cNvSpPr/>
          <p:nvPr/>
        </p:nvSpPr>
        <p:spPr>
          <a:xfrm>
            <a:off x="5322570" y="1347761"/>
            <a:ext cx="724853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3" name=" 219"/>
          <p:cNvSpPr/>
          <p:nvPr/>
        </p:nvSpPr>
        <p:spPr>
          <a:xfrm>
            <a:off x="2993231" y="4477676"/>
            <a:ext cx="1148715" cy="5715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219" grpId="0" bldLvl="0" animBg="1"/>
      <p:bldP spid="12" grpId="0" bldLvl="0" animBg="1"/>
      <p:bldP spid="1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04361" y="1380622"/>
            <a:ext cx="7934801" cy="2910840"/>
            <a:chOff x="1269" y="2898"/>
            <a:chExt cx="16661" cy="6112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9" y="2898"/>
              <a:ext cx="16661" cy="5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文本框 6"/>
            <p:cNvSpPr txBox="1"/>
            <p:nvPr/>
          </p:nvSpPr>
          <p:spPr>
            <a:xfrm>
              <a:off x="2171" y="3583"/>
              <a:ext cx="14856" cy="542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又冷又饿</a:t>
              </a:r>
              <a:r>
                <a:rPr lang="zh-CN" altLang="en-US" sz="2700" dirty="0">
                  <a:latin typeface="楷体" panose="02010609060101010101" pitchFamily="49" charset="-122"/>
                  <a:ea typeface="楷体" panose="02010609060101010101" pitchFamily="49" charset="-122"/>
                </a:rPr>
                <a:t>  </a:t>
              </a: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又湿又滑 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又唱又跳  又说又笑</a:t>
              </a:r>
              <a:endPara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一心一意  十全十美  百发百中  自由自在 </a:t>
              </a:r>
              <a:endParaRPr lang="en-US" altLang="zh-CN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</a:t>
              </a:r>
              <a:endParaRPr lang="zh-CN" altLang="en-US" sz="21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71475" y="631481"/>
            <a:ext cx="4646771" cy="506730"/>
            <a:chOff x="780" y="1325"/>
            <a:chExt cx="10503" cy="1064"/>
          </a:xfrm>
        </p:grpSpPr>
        <p:sp>
          <p:nvSpPr>
            <p:cNvPr id="17" name="文本框 11"/>
            <p:cNvSpPr txBox="1"/>
            <p:nvPr/>
          </p:nvSpPr>
          <p:spPr>
            <a:xfrm>
              <a:off x="1963" y="1325"/>
              <a:ext cx="9320" cy="106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</a:t>
              </a:r>
              <a:r>
                <a:rPr lang="en-US" altLang="zh-CN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ABAC</a:t>
              </a:r>
              <a:r>
                <a:rPr lang="zh-CN" altLang="en-US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的词语</a:t>
              </a:r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" y="1325"/>
              <a:ext cx="977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55" y="537210"/>
            <a:ext cx="1271905" cy="295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文本框 11"/>
          <p:cNvSpPr txBox="1"/>
          <p:nvPr/>
        </p:nvSpPr>
        <p:spPr>
          <a:xfrm>
            <a:off x="160640" y="495211"/>
            <a:ext cx="1231334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kumimoji="1" lang="zh-CN" altLang="en-US" sz="1600" dirty="0">
                <a:solidFill>
                  <a:schemeClr val="bg1"/>
                </a:solidFill>
                <a:ea typeface="黑体" panose="02010609060101010101" pitchFamily="49" charset="-122"/>
              </a:rPr>
              <a:t>第一课时</a:t>
            </a:r>
            <a:endParaRPr kumimoji="1" lang="zh-CN" altLang="en-US" sz="1600" dirty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22016" y="1208511"/>
            <a:ext cx="1106170" cy="3152140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 anchor="t">
            <a:spAutoFit/>
          </a:bodyPr>
          <a:lstStyle/>
          <a:p>
            <a:pPr algn="ctr"/>
            <a:r>
              <a:rPr kumimoji="1" lang="zh-CN" altLang="en-US" sz="6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innerShdw blurRad="139700" dist="50800" dir="18900000">
                    <a:prstClr val="black">
                      <a:alpha val="31000"/>
                    </a:prstClr>
                  </a:inn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民间故事</a:t>
            </a:r>
            <a:endParaRPr kumimoji="1" lang="zh-CN" altLang="en-US" sz="6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>
                <a:innerShdw blurRad="139700" dist="50800" dir="18900000">
                  <a:prstClr val="black">
                    <a:alpha val="31000"/>
                  </a:prstClr>
                </a:inn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845940" y="165487"/>
            <a:ext cx="5886993" cy="4227015"/>
            <a:chOff x="3033" y="-391"/>
            <a:chExt cx="9453" cy="7750"/>
          </a:xfrm>
        </p:grpSpPr>
        <p:sp>
          <p:nvSpPr>
            <p:cNvPr id="6" name="圆角矩形 5"/>
            <p:cNvSpPr/>
            <p:nvPr/>
          </p:nvSpPr>
          <p:spPr>
            <a:xfrm>
              <a:off x="3033" y="1064"/>
              <a:ext cx="9453" cy="6295"/>
            </a:xfrm>
            <a:prstGeom prst="round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lnSpc>
                  <a:spcPct val="120000"/>
                </a:lnSpc>
              </a:pPr>
              <a:r>
                <a:rPr kumimoji="1" lang="en-US" altLang="zh-CN" sz="24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  <a:sym typeface="+mn-ea"/>
                </a:rPr>
                <a:t>   </a:t>
              </a:r>
              <a:r>
                <a:rPr lang="zh-CN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我国的民间故事包含了丰富的历史知识、深厚的民族情感，蕴含着英雄主义、乐观主义、人道主义等崇高的思想与美德，给人以知识、教诲、鼓舞和希望。</a:t>
              </a:r>
              <a:endParaRPr lang="zh-CN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sz="2400" dirty="0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  有的民间故事以连环漫画方式出现，非常有趣。</a:t>
              </a:r>
              <a:endParaRPr kumimoji="1" lang="zh-CN" altLang="en-US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92" y="-391"/>
              <a:ext cx="1601" cy="2012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186" y="-9"/>
              <a:ext cx="1693" cy="178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384459" y="1381099"/>
            <a:ext cx="6386513" cy="2807018"/>
            <a:chOff x="2907" y="2899"/>
            <a:chExt cx="13410" cy="589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7" y="2899"/>
              <a:ext cx="13410" cy="589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文本框 6"/>
            <p:cNvSpPr txBox="1"/>
            <p:nvPr/>
          </p:nvSpPr>
          <p:spPr>
            <a:xfrm>
              <a:off x="3809" y="3584"/>
              <a:ext cx="12279" cy="368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黑乎乎 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静悄悄  金灿灿  水汪汪</a:t>
              </a:r>
              <a:endPara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毛乎乎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笑哈哈</a:t>
              </a:r>
              <a:r>
                <a:rPr lang="zh-CN" altLang="en-US" sz="27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 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白茫茫  </a:t>
              </a:r>
              <a:r>
                <a:rPr lang="zh-CN" altLang="en-US" sz="2700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急匆匆</a:t>
              </a:r>
              <a:endParaRPr lang="zh-CN" altLang="en-US" sz="27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71475" y="631481"/>
            <a:ext cx="4429125" cy="506730"/>
            <a:chOff x="780" y="1325"/>
            <a:chExt cx="9300" cy="1064"/>
          </a:xfrm>
        </p:grpSpPr>
        <p:sp>
          <p:nvSpPr>
            <p:cNvPr id="17" name="文本框 11"/>
            <p:cNvSpPr txBox="1"/>
            <p:nvPr/>
          </p:nvSpPr>
          <p:spPr>
            <a:xfrm>
              <a:off x="1963" y="1325"/>
              <a:ext cx="8117" cy="1064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词语积累（</a:t>
              </a:r>
              <a:r>
                <a:rPr lang="en-US" altLang="zh-CN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ABB</a:t>
              </a:r>
              <a:r>
                <a:rPr lang="zh-CN" altLang="en-US" sz="2700" b="1" dirty="0">
                  <a:solidFill>
                    <a:srgbClr val="C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的词语</a:t>
              </a:r>
              <a:r>
                <a:rPr lang="zh-CN" altLang="en-US" sz="27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0" y="1325"/>
              <a:ext cx="977" cy="849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9833" y="537184"/>
            <a:ext cx="1381125" cy="9815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9356" y="1438725"/>
            <a:ext cx="1277303" cy="727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rcRect l="27116" t="-2038"/>
          <a:stretch>
            <a:fillRect/>
          </a:stretch>
        </p:blipFill>
        <p:spPr>
          <a:xfrm>
            <a:off x="4526280" y="755306"/>
            <a:ext cx="899636" cy="112061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94396" y="-4789"/>
            <a:ext cx="937736" cy="8482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0056" y="448601"/>
            <a:ext cx="1267301" cy="185738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338138" y="448601"/>
            <a:ext cx="529399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en-US" altLang="zh-CN" sz="21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老虎和贼一齐滚下山坡，浑身沾满泥水，撞在了一块儿。他们俩对看了一眼，同时惊恐地大喊：‘漏’哇——”然后都吓昏了过去。</a:t>
            </a:r>
            <a:endParaRPr lang="zh-CN" altLang="en-US" sz="24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68605" y="2408846"/>
            <a:ext cx="8606790" cy="553085"/>
          </a:xfrm>
          <a:prstGeom prst="rect">
            <a:avLst/>
          </a:prstGeom>
          <a:solidFill>
            <a:srgbClr val="FFFFFF">
              <a:alpha val="49000"/>
            </a:srgbClr>
          </a:solidFill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黑体" panose="02010609060101010101" pitchFamily="49" charset="-122"/>
              </a:rPr>
              <a:t>为什么他们已经看清了对方，还被吓昏了过去呢？</a:t>
            </a:r>
            <a:endParaRPr lang="zh-CN" altLang="en-US" sz="3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0070" y="3843787"/>
            <a:ext cx="8023860" cy="922020"/>
          </a:xfrm>
          <a:prstGeom prst="rect">
            <a:avLst/>
          </a:prstGeom>
          <a:solidFill>
            <a:srgbClr val="FFFFFF">
              <a:alpha val="49000"/>
            </a:srgbClr>
          </a:solidFill>
          <a:ln>
            <a:noFill/>
          </a:ln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7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人本来就很害怕老虎，老虎也非常害怕人的。</a:t>
            </a:r>
            <a:endParaRPr lang="zh-CN" altLang="en-US" sz="2700" b="1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  <a:p>
            <a:pPr algn="l"/>
            <a:r>
              <a:rPr lang="zh-CN" altLang="en-US" sz="2700" b="1">
                <a:solidFill>
                  <a:srgbClr val="0000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ea typeface="黑体" panose="02010609060101010101" pitchFamily="49" charset="-122"/>
              </a:rPr>
              <a:t>他们一直惊魂未定，做贼心虚。</a:t>
            </a:r>
            <a:endParaRPr lang="zh-CN" altLang="en-US" sz="2700" b="1">
              <a:solidFill>
                <a:srgbClr val="0000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6"/>
          <p:cNvSpPr txBox="1"/>
          <p:nvPr/>
        </p:nvSpPr>
        <p:spPr>
          <a:xfrm>
            <a:off x="2286000" y="1415389"/>
            <a:ext cx="5994083" cy="2491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自由朗读最后两个自然段，想一想：</a:t>
            </a:r>
            <a:endParaRPr lang="en-US" altLang="zh-CN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sz="3000" dirty="0">
                <a:latin typeface="黑体" panose="02010609060101010101" pitchFamily="49" charset="-122"/>
                <a:ea typeface="黑体" panose="02010609060101010101" pitchFamily="49" charset="-122"/>
              </a:rPr>
              <a:t>   “老婆婆说，</a:t>
            </a:r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‘</a:t>
            </a:r>
            <a:r>
              <a:rPr sz="3000" dirty="0">
                <a:latin typeface="黑体" panose="02010609060101010101" pitchFamily="49" charset="-122"/>
                <a:ea typeface="黑体" panose="02010609060101010101" pitchFamily="49" charset="-122"/>
              </a:rPr>
              <a:t>管他狼哩，管他虎哩，我什么都不怕，就怕漏！</a:t>
            </a:r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’</a:t>
            </a:r>
            <a:r>
              <a:rPr sz="3000" dirty="0">
                <a:latin typeface="黑体" panose="02010609060101010101" pitchFamily="49" charset="-122"/>
                <a:ea typeface="黑体" panose="02010609060101010101" pitchFamily="49" charset="-122"/>
              </a:rPr>
              <a:t>老婆婆怕什么？那“漏”是什么呢？</a:t>
            </a:r>
            <a:endParaRPr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89" y="2203106"/>
            <a:ext cx="1504950" cy="2156460"/>
          </a:xfrm>
          <a:prstGeom prst="rect">
            <a:avLst/>
          </a:prstGeom>
        </p:spPr>
      </p:pic>
      <p:sp>
        <p:nvSpPr>
          <p:cNvPr id="6" name="文本框 14"/>
          <p:cNvSpPr txBox="1"/>
          <p:nvPr/>
        </p:nvSpPr>
        <p:spPr>
          <a:xfrm>
            <a:off x="839153" y="660532"/>
            <a:ext cx="1964531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互动课堂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09" y="768641"/>
            <a:ext cx="373380" cy="3424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4056" y="1579695"/>
            <a:ext cx="2878455" cy="1044416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4907756" y="877226"/>
            <a:ext cx="3754755" cy="2191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老爷爷说；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好像有什么声音在响？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老婆婆说：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唉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!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管他狼哩，管他虎哩，我什么都不怕，就怕漏！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endParaRPr lang="en-US" alt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3093" y="910564"/>
            <a:ext cx="765810" cy="2864168"/>
          </a:xfrm>
          <a:prstGeom prst="rect">
            <a:avLst/>
          </a:prstGeom>
        </p:spPr>
      </p:pic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388620" y="624814"/>
            <a:ext cx="3754755" cy="17710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老爷爷和老婆婆从炕头上坐了起来。滴答，滴答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他们抬头看看屋顶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唉，说怕漏，偏就又漏雨了！</a:t>
            </a:r>
            <a:endParaRPr lang="zh-CN" altLang="en-US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15353" y="2799847"/>
            <a:ext cx="641985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漏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5" name=" 135"/>
          <p:cNvSpPr/>
          <p:nvPr/>
        </p:nvSpPr>
        <p:spPr>
          <a:xfrm>
            <a:off x="1534478" y="2888430"/>
            <a:ext cx="784860" cy="444818"/>
          </a:xfrm>
          <a:custGeom>
            <a:avLst/>
            <a:gdLst>
              <a:gd name="connsiteX0" fmla="*/ 4381875 w 6516714"/>
              <a:gd name="connsiteY0" fmla="*/ 0 h 2476413"/>
              <a:gd name="connsiteX1" fmla="*/ 6516714 w 6516714"/>
              <a:gd name="connsiteY1" fmla="*/ 1238208 h 2476413"/>
              <a:gd name="connsiteX2" fmla="*/ 4381875 w 6516714"/>
              <a:gd name="connsiteY2" fmla="*/ 2476413 h 2476413"/>
              <a:gd name="connsiteX3" fmla="*/ 4381875 w 6516714"/>
              <a:gd name="connsiteY3" fmla="*/ 2456682 h 2476413"/>
              <a:gd name="connsiteX4" fmla="*/ 4855462 w 6516714"/>
              <a:gd name="connsiteY4" fmla="*/ 1644997 h 2476413"/>
              <a:gd name="connsiteX5" fmla="*/ 0 w 6516714"/>
              <a:gd name="connsiteY5" fmla="*/ 1238206 h 2476413"/>
              <a:gd name="connsiteX6" fmla="*/ 4855461 w 6516714"/>
              <a:gd name="connsiteY6" fmla="*/ 831415 h 2476413"/>
              <a:gd name="connsiteX7" fmla="*/ 4381875 w 6516714"/>
              <a:gd name="connsiteY7" fmla="*/ 19731 h 24764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516714" h="2476413">
                <a:moveTo>
                  <a:pt x="4381875" y="0"/>
                </a:moveTo>
                <a:lnTo>
                  <a:pt x="6516714" y="1238208"/>
                </a:lnTo>
                <a:lnTo>
                  <a:pt x="4381875" y="2476413"/>
                </a:lnTo>
                <a:lnTo>
                  <a:pt x="4381875" y="2456682"/>
                </a:lnTo>
                <a:lnTo>
                  <a:pt x="4855462" y="1644997"/>
                </a:lnTo>
                <a:lnTo>
                  <a:pt x="0" y="1238206"/>
                </a:lnTo>
                <a:lnTo>
                  <a:pt x="4855461" y="831415"/>
                </a:lnTo>
                <a:lnTo>
                  <a:pt x="4381875" y="1973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96478" y="2799847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漏雨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39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39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3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4" grpId="0"/>
      <p:bldP spid="135" grpId="0" bldLvl="0" animBg="1"/>
      <p:bldP spid="5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8695" y="1633987"/>
            <a:ext cx="7581424" cy="1351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老爷爷和老婆婆最怕漏雨，是不是也可能因为那里社会黑暗，他们的钱都被腐败的大官们收走了，而自己又年老体弱，没办法去修缮房屋呢？</a:t>
            </a:r>
            <a:endParaRPr 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8695" y="1633987"/>
            <a:ext cx="7581424" cy="26111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爷爷和老婆婆为什么最怕漏雨？是不是因为他们年轻的时候偷懒没有好好盖房，一直拖到现在，年纪大了没能力去修缮房屋，后悔也来不及，所以才最怕漏雨呢？如果是这样，我们一定不要学习他们，我们应该未雨绸缪，而现在我们应该好好学习知识，储存自己以后生存的能力，不要应了那句古诗：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黑发不知勤学早，白首方悔读书迟</a:t>
            </a:r>
            <a:r>
              <a:rPr lang="en-US" alt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88695" y="1633987"/>
            <a:ext cx="7581424" cy="21913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和贼的做法真是太不对了，本来老爷爷和老婆婆无儿无女，老无所依，仅有的就是那头小毛炉，他们还为了一己之私去偷它，一点也不考虑老俩口以后的生活，太没有道德！我们要知道，不是自己的东西不能要，更不能去偷去抢别人的东西。</a:t>
            </a:r>
            <a:endParaRPr 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137761" y="778166"/>
            <a:ext cx="6717983" cy="6915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zh-CN" altLang="en-US" sz="3000" b="1" dirty="0">
                <a:solidFill>
                  <a:srgbClr val="FF0000"/>
                </a:solidFill>
                <a:latin typeface="Songti SC" panose="02010600040101010101" pitchFamily="2" charset="-122"/>
                <a:ea typeface="Songti SC" panose="02010600040101010101" pitchFamily="2" charset="-122"/>
              </a:rPr>
              <a:t>说一说：</a:t>
            </a:r>
            <a:r>
              <a:rPr lang="zh-CN" altLang="en-US" sz="3000" b="1" dirty="0">
                <a:latin typeface="Songti SC" panose="02010600040101010101" pitchFamily="2" charset="-122"/>
                <a:ea typeface="Songti SC" panose="02010600040101010101" pitchFamily="2" charset="-122"/>
              </a:rPr>
              <a:t>看了这篇文章，你有什么感想？</a:t>
            </a:r>
            <a:endParaRPr lang="zh-CN" altLang="en-US" sz="3000" b="1" dirty="0">
              <a:latin typeface="Songti SC" panose="02010600040101010101" pitchFamily="2" charset="-122"/>
              <a:ea typeface="Songti SC" panose="02010600040101010101" pitchFamily="2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920115" y="1909260"/>
            <a:ext cx="7581424" cy="9309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sz="21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老虎和贼真是太愚蠢了，没有搞清楚事实，仅凭自己的猜想，闹了一场笑话，真是让人笑掉大牙！</a:t>
            </a:r>
            <a:endParaRPr lang="zh-CN" sz="210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944" y="1506829"/>
            <a:ext cx="7140893" cy="2885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691" y="685774"/>
            <a:ext cx="1001554" cy="821055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654016" y="1991651"/>
            <a:ext cx="5980748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在朗读老虎和贼的心理时，应该读出他们的疑问和害怕，尤其是逃跑时要有中惊慌失措的感觉，在讲述过程中，有时可以运用夸张的语气讲述了故事戏剧化的一幕，营造紧张生动而又诙谐幽默的活动气氛。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0"/>
          <p:cNvSpPr txBox="1"/>
          <p:nvPr/>
        </p:nvSpPr>
        <p:spPr>
          <a:xfrm>
            <a:off x="1679734" y="854366"/>
            <a:ext cx="4896803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朗读指导（</a:t>
            </a:r>
            <a:r>
              <a:rPr lang="zh-CN" altLang="en-US" sz="27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课后第二、三题</a:t>
            </a: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7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077" y="5396944"/>
            <a:ext cx="389890" cy="12827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384" name="TextBox 11"/>
          <p:cNvSpPr txBox="1"/>
          <p:nvPr/>
        </p:nvSpPr>
        <p:spPr>
          <a:xfrm>
            <a:off x="5147874" y="1578045"/>
            <a:ext cx="676192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kumimoji="1"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717353" y="1583347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脊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背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086282" y="1607251"/>
            <a:ext cx="1168256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婆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765637" y="3106876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颠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得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1"/>
          <p:cNvSpPr txBox="1"/>
          <p:nvPr/>
        </p:nvSpPr>
        <p:spPr>
          <a:xfrm>
            <a:off x="5013005" y="3083290"/>
            <a:ext cx="1393050" cy="68262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旋</a:t>
            </a:r>
            <a:r>
              <a:rPr kumimoji="1"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风</a:t>
            </a:r>
            <a:r>
              <a:rPr kumimoji="1"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kumimoji="1" lang="zh-CN" altLang="en-US" sz="40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3254816" y="3083290"/>
            <a:ext cx="150020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172632" y="1139949"/>
            <a:ext cx="619049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pó</a:t>
            </a:r>
            <a:endParaRPr lang="en-US" alt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17395" y="1143759"/>
            <a:ext cx="671747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jǐ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147718" y="1144051"/>
            <a:ext cx="857262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zéi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61607" y="2617745"/>
            <a:ext cx="1178735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diān</a:t>
            </a:r>
            <a:endParaRPr lang="en-US" alt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68506" y="2651062"/>
            <a:ext cx="1168891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ji</a:t>
            </a:r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āo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801949" y="2625904"/>
            <a:ext cx="1017998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zòn</a:t>
            </a:r>
            <a:r>
              <a:rPr lang="en-US" altLang="zh-CN" sz="3000" dirty="0" err="1">
                <a:ln>
                  <a:noFill/>
                </a:ln>
                <a:effectLst/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  <a:sym typeface="+mn-ea"/>
              </a:rPr>
              <a:t>ɡ</a:t>
            </a:r>
            <a:endParaRPr lang="en-US" alt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859620" y="2651062"/>
            <a:ext cx="964446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xuàn</a:t>
            </a:r>
            <a:endParaRPr lang="en-US" alt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6453908" y="3083444"/>
            <a:ext cx="2365718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顺势一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纵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657622" y="1642848"/>
            <a:ext cx="1007987" cy="554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355606" y="1607004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97421" y="1511819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2336707" y="3156292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17209" y="3108325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513590" y="3148207"/>
            <a:ext cx="1521272" cy="55428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796" y="1511290"/>
            <a:ext cx="1121353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1524662" y="1583329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26163" y="1583329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33" name="文本框 14"/>
          <p:cNvSpPr txBox="1"/>
          <p:nvPr/>
        </p:nvSpPr>
        <p:spPr>
          <a:xfrm>
            <a:off x="654151" y="423172"/>
            <a:ext cx="4033339" cy="5594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朗读课文 扫清障碍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963" y="604676"/>
            <a:ext cx="351027" cy="380118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79" y="550893"/>
            <a:ext cx="335093" cy="47227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80" y="489919"/>
            <a:ext cx="366815" cy="456283"/>
          </a:xfrm>
          <a:prstGeom prst="rect">
            <a:avLst/>
          </a:prstGeom>
        </p:spPr>
      </p:pic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714851" y="1534810"/>
            <a:ext cx="1232314" cy="68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非</a:t>
            </a:r>
            <a:endParaRPr lang="zh-CN" altLang="en-US" sz="40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801844" y="1112647"/>
            <a:ext cx="581588" cy="528955"/>
          </a:xfrm>
          <a:prstGeom prst="rect">
            <a:avLst/>
          </a:prstGeom>
        </p:spPr>
        <p:txBody>
          <a:bodyPr wrap="square" lIns="68571" tIns="34285" rIns="68571" bIns="34285">
            <a:spAutoFit/>
          </a:bodyPr>
          <a:lstStyle/>
          <a:p>
            <a:r>
              <a:rPr lang="en-US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sz="3000" dirty="0" err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297832" y="1643194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19565" y="3181054"/>
            <a:ext cx="503994" cy="55429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1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5" grpId="0"/>
      <p:bldP spid="25" grpId="1"/>
      <p:bldP spid="26" grpId="0"/>
      <p:bldP spid="26" grpId="1"/>
      <p:bldP spid="28" grpId="0"/>
      <p:bldP spid="28" grpId="1"/>
      <p:bldP spid="29" grpId="0"/>
      <p:bldP spid="29" grpId="1"/>
      <p:bldP spid="30" grpId="0" bldLvl="0" animBg="1"/>
      <p:bldP spid="32" grpId="0" bldLvl="0" animBg="1"/>
      <p:bldP spid="37" grpId="0" bldLvl="0" animBg="1"/>
      <p:bldP spid="38" grpId="0" bldLvl="0" animBg="1"/>
      <p:bldP spid="39" grpId="0" bldLvl="0" animBg="1"/>
      <p:bldP spid="3" grpId="0"/>
      <p:bldP spid="3" grpId="1"/>
      <p:bldP spid="4" grpId="0" bldLvl="0" animBg="1"/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3075" y="1607787"/>
            <a:ext cx="15544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昏头转向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107785" y="1607787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清醒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28368" y="635994"/>
            <a:ext cx="1328348" cy="50673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反义词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59" name=" 159"/>
          <p:cNvSpPr/>
          <p:nvPr/>
        </p:nvSpPr>
        <p:spPr>
          <a:xfrm>
            <a:off x="3438049" y="1816391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8368" y="2940568"/>
            <a:ext cx="1328348" cy="5067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700" dirty="0">
                <a:ea typeface="黑体" panose="02010609060101010101" pitchFamily="49" charset="-122"/>
              </a:rPr>
              <a:t>近义词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35975" y="3309428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甘心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950623" y="3309428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甘愿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1" name=" 159"/>
          <p:cNvSpPr/>
          <p:nvPr/>
        </p:nvSpPr>
        <p:spPr>
          <a:xfrm>
            <a:off x="3280886" y="3518032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235975" y="3882833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惊恐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04439" y="3882833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恐慌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4" name=" 159"/>
          <p:cNvSpPr/>
          <p:nvPr/>
        </p:nvSpPr>
        <p:spPr>
          <a:xfrm>
            <a:off x="3280886" y="4070959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356943" y="2204052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发抖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071590" y="2204052"/>
            <a:ext cx="868680" cy="506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700" dirty="0">
                <a:latin typeface="楷体" panose="02010609060101010101" pitchFamily="49" charset="-122"/>
                <a:ea typeface="楷体" panose="02010609060101010101" pitchFamily="49" charset="-122"/>
              </a:rPr>
              <a:t>镇静</a:t>
            </a:r>
            <a:endParaRPr lang="zh-CN" altLang="en-US" sz="2700" dirty="0">
              <a:ea typeface="黑体" panose="02010609060101010101" pitchFamily="49" charset="-122"/>
            </a:endParaRPr>
          </a:p>
        </p:txBody>
      </p:sp>
      <p:sp>
        <p:nvSpPr>
          <p:cNvPr id="17" name=" 159"/>
          <p:cNvSpPr/>
          <p:nvPr/>
        </p:nvSpPr>
        <p:spPr>
          <a:xfrm>
            <a:off x="3401854" y="2412656"/>
            <a:ext cx="1566386" cy="108109"/>
          </a:xfrm>
          <a:custGeom>
            <a:avLst/>
            <a:gdLst>
              <a:gd name="connsiteX0" fmla="*/ 545178 w 812503"/>
              <a:gd name="connsiteY0" fmla="*/ 0 h 310097"/>
              <a:gd name="connsiteX1" fmla="*/ 812503 w 812503"/>
              <a:gd name="connsiteY1" fmla="*/ 155049 h 310097"/>
              <a:gd name="connsiteX2" fmla="*/ 545178 w 812503"/>
              <a:gd name="connsiteY2" fmla="*/ 310097 h 310097"/>
              <a:gd name="connsiteX3" fmla="*/ 545178 w 812503"/>
              <a:gd name="connsiteY3" fmla="*/ 212220 h 310097"/>
              <a:gd name="connsiteX4" fmla="*/ 0 w 812503"/>
              <a:gd name="connsiteY4" fmla="*/ 259590 h 310097"/>
              <a:gd name="connsiteX5" fmla="*/ 160832 w 812503"/>
              <a:gd name="connsiteY5" fmla="*/ 155049 h 310097"/>
              <a:gd name="connsiteX6" fmla="*/ 0 w 812503"/>
              <a:gd name="connsiteY6" fmla="*/ 50507 h 310097"/>
              <a:gd name="connsiteX7" fmla="*/ 545178 w 812503"/>
              <a:gd name="connsiteY7" fmla="*/ 97878 h 3100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2503" h="310097">
                <a:moveTo>
                  <a:pt x="545178" y="0"/>
                </a:moveTo>
                <a:lnTo>
                  <a:pt x="812503" y="155049"/>
                </a:lnTo>
                <a:lnTo>
                  <a:pt x="545178" y="310097"/>
                </a:lnTo>
                <a:lnTo>
                  <a:pt x="545178" y="212220"/>
                </a:lnTo>
                <a:lnTo>
                  <a:pt x="0" y="259590"/>
                </a:lnTo>
                <a:lnTo>
                  <a:pt x="160832" y="155049"/>
                </a:lnTo>
                <a:lnTo>
                  <a:pt x="0" y="50507"/>
                </a:lnTo>
                <a:lnTo>
                  <a:pt x="545178" y="9787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819424" y="2302166"/>
            <a:ext cx="1604486" cy="2156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bldLvl="0" animBg="1"/>
      <p:bldP spid="159" grpId="0" bldLvl="0" animBg="1"/>
      <p:bldP spid="8" grpId="0" bldLvl="0" animBg="1"/>
      <p:bldP spid="9" grpId="0"/>
      <p:bldP spid="10" grpId="0"/>
      <p:bldP spid="11" grpId="0" bldLvl="0" animBg="1"/>
      <p:bldP spid="12" grpId="0"/>
      <p:bldP spid="13" grpId="0"/>
      <p:bldP spid="14" grpId="0" bldLvl="0" animBg="1"/>
      <p:bldP spid="15" grpId="0"/>
      <p:bldP spid="16" grpId="0"/>
      <p:bldP spid="17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>
            <a:off x="519589" y="1302359"/>
            <a:ext cx="8104823" cy="3338989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7" rIns="51435" bIns="25717" rtlCol="0" anchor="ctr"/>
          <a:lstStyle/>
          <a:p>
            <a:pPr algn="ctr"/>
            <a:endParaRPr lang="zh-CN" altLang="en-US" sz="1050"/>
          </a:p>
        </p:txBody>
      </p:sp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1504950" y="1089634"/>
            <a:ext cx="229870" cy="21209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51435" tIns="25717" rIns="51435" bIns="25717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 sz="105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811530" y="531627"/>
            <a:ext cx="3120866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结构梳理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030" y="531627"/>
            <a:ext cx="389096" cy="48387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4514363" y="1377946"/>
            <a:ext cx="521970" cy="55816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3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漏</a:t>
            </a:r>
            <a:endParaRPr lang="zh-CN" altLang="en-US" sz="33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015896" y="2168049"/>
            <a:ext cx="712470" cy="41973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老虎</a:t>
            </a:r>
            <a:endParaRPr lang="zh-CN" altLang="en-US" sz="2400" dirty="0"/>
          </a:p>
        </p:txBody>
      </p:sp>
      <p:sp>
        <p:nvSpPr>
          <p:cNvPr id="2" name="TextBox 27"/>
          <p:cNvSpPr txBox="1"/>
          <p:nvPr/>
        </p:nvSpPr>
        <p:spPr>
          <a:xfrm>
            <a:off x="3168296" y="3529648"/>
            <a:ext cx="407670" cy="41973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贼</a:t>
            </a:r>
            <a:endParaRPr lang="zh-CN" altLang="en-US" sz="2400" dirty="0"/>
          </a:p>
        </p:txBody>
      </p:sp>
      <p:sp>
        <p:nvSpPr>
          <p:cNvPr id="5" name="TextBox 26"/>
          <p:cNvSpPr txBox="1"/>
          <p:nvPr/>
        </p:nvSpPr>
        <p:spPr>
          <a:xfrm>
            <a:off x="4336722" y="2808601"/>
            <a:ext cx="521970" cy="55816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3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漏</a:t>
            </a:r>
            <a:endParaRPr lang="zh-CN" altLang="en-US" sz="33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>
            <a:off x="2076450" y="2442977"/>
            <a:ext cx="925830" cy="37147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 flipV="1">
            <a:off x="2076450" y="3142589"/>
            <a:ext cx="818198" cy="6543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27"/>
          <p:cNvSpPr txBox="1"/>
          <p:nvPr/>
        </p:nvSpPr>
        <p:spPr>
          <a:xfrm>
            <a:off x="969645" y="2722060"/>
            <a:ext cx="924401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/>
              <a:t>吓昏</a:t>
            </a:r>
            <a:endParaRPr lang="zh-CN" altLang="en-US" sz="2400" dirty="0"/>
          </a:p>
        </p:txBody>
      </p:sp>
      <p:sp>
        <p:nvSpPr>
          <p:cNvPr id="20" name="右箭头 19"/>
          <p:cNvSpPr/>
          <p:nvPr/>
        </p:nvSpPr>
        <p:spPr>
          <a:xfrm>
            <a:off x="4933474" y="2926371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1" name="TextBox 27"/>
          <p:cNvSpPr txBox="1"/>
          <p:nvPr/>
        </p:nvSpPr>
        <p:spPr>
          <a:xfrm>
            <a:off x="5527639" y="2670493"/>
            <a:ext cx="1017270" cy="789305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zh-CN" altLang="en-US" sz="2400" dirty="0"/>
              <a:t>老爷爷</a:t>
            </a:r>
            <a:endParaRPr lang="zh-CN" altLang="en-US" sz="2400" dirty="0"/>
          </a:p>
          <a:p>
            <a:r>
              <a:rPr lang="zh-CN" altLang="en-US" sz="2400" dirty="0"/>
              <a:t>老婆婆</a:t>
            </a:r>
            <a:endParaRPr lang="zh-CN" altLang="en-US" sz="2400" dirty="0"/>
          </a:p>
        </p:txBody>
      </p:sp>
      <p:sp>
        <p:nvSpPr>
          <p:cNvPr id="22" name="右箭头 21"/>
          <p:cNvSpPr/>
          <p:nvPr/>
        </p:nvSpPr>
        <p:spPr>
          <a:xfrm>
            <a:off x="6692265" y="2903987"/>
            <a:ext cx="594360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23" name="TextBox 27"/>
          <p:cNvSpPr txBox="1"/>
          <p:nvPr/>
        </p:nvSpPr>
        <p:spPr>
          <a:xfrm>
            <a:off x="7501890" y="2829692"/>
            <a:ext cx="924401" cy="41973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400" dirty="0"/>
              <a:t>漏雨</a:t>
            </a:r>
            <a:endParaRPr lang="zh-CN" altLang="en-US" sz="2400" dirty="0"/>
          </a:p>
        </p:txBody>
      </p:sp>
      <p:cxnSp>
        <p:nvCxnSpPr>
          <p:cNvPr id="3" name="直接箭头连接符 2"/>
          <p:cNvCxnSpPr>
            <a:stCxn id="28" idx="2"/>
            <a:endCxn id="2" idx="0"/>
          </p:cNvCxnSpPr>
          <p:nvPr/>
        </p:nvCxnSpPr>
        <p:spPr>
          <a:xfrm>
            <a:off x="3371850" y="2587916"/>
            <a:ext cx="0" cy="942340"/>
          </a:xfrm>
          <a:prstGeom prst="straightConnector1">
            <a:avLst/>
          </a:prstGeom>
          <a:ln w="41275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右箭头 3"/>
          <p:cNvSpPr/>
          <p:nvPr/>
        </p:nvSpPr>
        <p:spPr>
          <a:xfrm flipH="1">
            <a:off x="3533775" y="2926371"/>
            <a:ext cx="691515" cy="323850"/>
          </a:xfrm>
          <a:prstGeom prst="rightArrow">
            <a:avLst/>
          </a:prstGeom>
          <a:solidFill>
            <a:schemeClr val="accent2"/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6" name="TextBox 27"/>
          <p:cNvSpPr txBox="1"/>
          <p:nvPr/>
        </p:nvSpPr>
        <p:spPr>
          <a:xfrm>
            <a:off x="2679188" y="2878614"/>
            <a:ext cx="636270" cy="373380"/>
          </a:xfrm>
          <a:prstGeom prst="rect">
            <a:avLst/>
          </a:prstGeom>
          <a:noFill/>
        </p:spPr>
        <p:txBody>
          <a:bodyPr wrap="none" lIns="51435" tIns="25717" rIns="51435" bIns="25717" rtlCol="0">
            <a:spAutoFit/>
          </a:bodyPr>
          <a:lstStyle/>
          <a:p>
            <a:r>
              <a:rPr lang="en-US" altLang="zh-CN" sz="2100" b="1" dirty="0"/>
              <a:t>“</a:t>
            </a:r>
            <a:r>
              <a:rPr lang="zh-CN" altLang="en-US" sz="2100" b="1" dirty="0"/>
              <a:t>漏</a:t>
            </a:r>
            <a:r>
              <a:rPr lang="en-US" altLang="zh-CN" sz="2100" b="1" dirty="0"/>
              <a:t>”</a:t>
            </a:r>
            <a:endParaRPr lang="en-US" altLang="zh-CN" sz="21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" grpId="0"/>
      <p:bldP spid="5" grpId="0"/>
      <p:bldP spid="10" grpId="0"/>
      <p:bldP spid="20" grpId="0" bldLvl="0" animBg="1"/>
      <p:bldP spid="21" grpId="0"/>
      <p:bldP spid="22" grpId="0" bldLvl="0" animBg="1"/>
      <p:bldP spid="23" grpId="0"/>
      <p:bldP spid="4" grpId="0" bldLvl="0" animBg="1"/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815816" y="1612080"/>
            <a:ext cx="7178516" cy="2374265"/>
          </a:xfrm>
          <a:prstGeom prst="rect">
            <a:avLst/>
          </a:prstGeom>
        </p:spPr>
        <p:txBody>
          <a:bodyPr wrap="square" lIns="51435" tIns="25717" rIns="51435" bIns="25717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2025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在整个故事中“</a:t>
            </a:r>
            <a:r>
              <a:rPr lang="zh-CN" altLang="en-US" sz="21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1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”作为贯串故事始终的一条主线，人物语言分别就是三句话：莫非‘漏’比我还厉害？“漏”真厉害。“漏”哇——三句话在三种不同的情境下，三次分别从贼和老虎的嘴里说出，一次比一次滑稽、一次比一次幽默、也一次又一次的将故事推向趣味的极致，体现故事的趣味性。</a:t>
            </a:r>
            <a:endParaRPr lang="zh-CN" altLang="en-US" sz="21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4"/>
          <p:cNvSpPr txBox="1"/>
          <p:nvPr/>
        </p:nvSpPr>
        <p:spPr>
          <a:xfrm>
            <a:off x="1160145" y="653865"/>
            <a:ext cx="2720340" cy="55816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3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主题概括</a:t>
            </a:r>
            <a:endParaRPr lang="zh-CN" altLang="en-US" sz="33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888" y="562425"/>
            <a:ext cx="536258" cy="54197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58039" y="1536832"/>
            <a:ext cx="4876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漏</a:t>
            </a:r>
            <a:endParaRPr lang="zh-CN" altLang="en-US" sz="24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1083469" y="596239"/>
            <a:ext cx="2308384" cy="46609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7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27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1" y="596239"/>
            <a:ext cx="438626" cy="3424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681" y="1335379"/>
            <a:ext cx="3971449" cy="26569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3431" y="867701"/>
            <a:ext cx="4280059" cy="40379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51435" tIns="25717" rIns="51435" bIns="2571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本书描绘的是农民在荒年中吃树皮草根，地主家里却让满仓的粮食在那里生根发芽生虫。佣户们看透了地主贪婪无耻的丑恶本质，以一匹瘦马换得了二十担粮食，度过了灾荒。后来又机智的说破衣是火龙衣，让地主遭到应有的惩罚，冻死在大树洞里。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1083469" y="596239"/>
            <a:ext cx="2308384" cy="466090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27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  <a:endParaRPr lang="zh-CN" altLang="en-US" sz="27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81" y="596239"/>
            <a:ext cx="438626" cy="34242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93431" y="718635"/>
            <a:ext cx="4280059" cy="431101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51435" tIns="25717" rIns="51435" bIns="25717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2100" dirty="0">
                <a:latin typeface="楷体" panose="02010609060101010101" pitchFamily="49" charset="-122"/>
                <a:ea typeface="楷体" panose="02010609060101010101" pitchFamily="49" charset="-122"/>
              </a:rPr>
              <a:t>这是一个讲述济公巧施妙计，惩罚不良恶霸，重圆夫妻情缘的故事：穷秀才李文龙虽一贫如洗，但妻子郑氏温柔美貌，一家人日子倒也和睦。当地恶霸卞虎垂涎郑氏美貌，设计栽赃陷害。李文龙发现妻子和别人“私通”的证物垂金扇，一怒之下休妻。济公发现了其中的隐情，于是定下巧计，惩罚了居心不良的卞虎，李文龙夫妻也和好如初。</a:t>
            </a:r>
            <a:endParaRPr lang="zh-CN" sz="21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r="773"/>
          <a:stretch>
            <a:fillRect/>
          </a:stretch>
        </p:blipFill>
        <p:spPr>
          <a:xfrm>
            <a:off x="336709" y="1326806"/>
            <a:ext cx="4032885" cy="294989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3" name="Rectangle 1"/>
          <p:cNvSpPr>
            <a:spLocks noChangeArrowheads="1"/>
          </p:cNvSpPr>
          <p:nvPr/>
        </p:nvSpPr>
        <p:spPr bwMode="auto">
          <a:xfrm>
            <a:off x="475298" y="1931882"/>
            <a:ext cx="8007191" cy="100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到了树跟前，老虎把身子一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，贼顺势一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到树上。</a:t>
            </a: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866050" y="1199516"/>
            <a:ext cx="5264773" cy="51244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一、根据课文内容填动词。</a:t>
            </a:r>
            <a:endParaRPr lang="zh-CN" altLang="en-US" sz="3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865823" y="628624"/>
            <a:ext cx="2295049" cy="512445"/>
          </a:xfrm>
          <a:prstGeom prst="rect">
            <a:avLst/>
          </a:prstGeom>
          <a:noFill/>
        </p:spPr>
        <p:txBody>
          <a:bodyPr wrap="square" lIns="51435" tIns="25717" rIns="51435" bIns="25717" rtlCol="0">
            <a:spAutoFit/>
          </a:bodyPr>
          <a:lstStyle/>
          <a:p>
            <a:r>
              <a:rPr lang="zh-CN" altLang="en-US" sz="30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课堂演练</a:t>
            </a:r>
            <a:endParaRPr lang="zh-CN" altLang="en-US" sz="30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941" y="635767"/>
            <a:ext cx="401003" cy="498634"/>
          </a:xfrm>
          <a:prstGeom prst="rect">
            <a:avLst/>
          </a:prstGeom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75298" y="2887716"/>
            <a:ext cx="8007191" cy="1009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</a:t>
            </a:r>
            <a:r>
              <a:rPr lang="zh-CN" altLang="en-US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、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老虎和贼一齐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下了山坡，浑身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满泥水，</a:t>
            </a:r>
            <a:r>
              <a:rPr lang="zh-CN" sz="2400" u="sng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在了一块儿。</a:t>
            </a:r>
            <a:endParaRPr lang="zh-CN" altLang="en-US" sz="2400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42961" y="1931167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歪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9875" y="1931167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纵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446169" y="1931167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窜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879884" y="2848901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滚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626894" y="2848901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粘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46169" y="2868427"/>
            <a:ext cx="563880" cy="553085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3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撞</a:t>
            </a:r>
            <a:endParaRPr lang="zh-CN" altLang="en-US" sz="3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0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833" grpId="0" bldLvl="0" animBg="1"/>
      <p:bldP spid="9" grpId="0" bldLvl="0" animBg="1"/>
      <p:bldP spid="3" grpId="0" bldLvl="0" animBg="1"/>
      <p:bldP spid="4" grpId="0"/>
      <p:bldP spid="5" grpId="0"/>
      <p:bldP spid="12" grpId="0"/>
      <p:bldP spid="13" grpId="0"/>
      <p:bldP spid="14" grpId="0"/>
      <p:bldP spid="1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585788" y="1200283"/>
            <a:ext cx="8133398" cy="29591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sz="27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    </a:t>
            </a:r>
            <a:r>
              <a:rPr sz="27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忽然     果然</a:t>
            </a:r>
            <a:endParaRPr sz="27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1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（    ），老爷爷和老婆婆在里屋说起话来，老虎和贼吓得大气都不敢出了。</a:t>
            </a:r>
            <a:endParaRPr sz="27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endParaRPr sz="27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2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、</a:t>
            </a:r>
            <a:r>
              <a:rPr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天气预报说今天有雨，（    ）下雨了。</a:t>
            </a:r>
            <a:endParaRPr sz="27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53021" y="623787"/>
            <a:ext cx="3339465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二、</a:t>
            </a:r>
            <a:r>
              <a:rPr sz="33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 </a:t>
            </a:r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选词填空</a:t>
            </a:r>
            <a:r>
              <a:rPr lang="zh-CN" altLang="en-US" sz="33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en-US" sz="33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516380" y="2415037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忽然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84433" y="3629951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果</a:t>
            </a:r>
            <a:r>
              <a:rPr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然</a:t>
            </a:r>
            <a:endParaRPr lang="zh-CN" altLang="en-US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898208" y="1391973"/>
            <a:ext cx="7470458" cy="2543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7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让贼害怕的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“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”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，实际上就是</a:t>
            </a:r>
            <a:r>
              <a:rPr lang="zh-CN" altLang="en-US" sz="27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        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，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让老虎害怕的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漏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，实际上就是</a:t>
            </a:r>
            <a:r>
              <a:rPr lang="zh-CN" altLang="en-US" sz="27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    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；而老爷爷和老婆婆口中害怕的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“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漏</a:t>
            </a:r>
            <a:r>
              <a:rPr lang="en-US" altLang="zh-CN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”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实际上是怕</a:t>
            </a:r>
            <a:r>
              <a:rPr lang="zh-CN" altLang="en-US" sz="2700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      </a:t>
            </a:r>
            <a:r>
              <a:rPr lang="zh-CN" altLang="en-US" sz="27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  <a:sym typeface="+mn-ea"/>
              </a:rPr>
              <a:t>。</a:t>
            </a:r>
            <a:endParaRPr lang="zh-CN" altLang="en-US" sz="2700" u="sng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10286" y="543777"/>
            <a:ext cx="5013960" cy="5988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三、根据课文理解填空。</a:t>
            </a:r>
            <a:endParaRPr lang="zh-CN" altLang="en-US" sz="33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552724" y="1392052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老虎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503670" y="2047849"/>
            <a:ext cx="565785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贼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55884" y="3275621"/>
            <a:ext cx="948690" cy="55308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sz="3000" b="1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漏雨</a:t>
            </a:r>
            <a:endParaRPr lang="zh-CN" sz="3000" b="1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145" y="1205362"/>
            <a:ext cx="4772978" cy="3010376"/>
          </a:xfrm>
          <a:prstGeom prst="rect">
            <a:avLst/>
          </a:prstGeom>
        </p:spPr>
      </p:pic>
      <p:sp>
        <p:nvSpPr>
          <p:cNvPr id="123905" name="Rectangle 1"/>
          <p:cNvSpPr>
            <a:spLocks noChangeArrowheads="1"/>
          </p:cNvSpPr>
          <p:nvPr/>
        </p:nvSpPr>
        <p:spPr bwMode="auto">
          <a:xfrm>
            <a:off x="4945380" y="1127892"/>
            <a:ext cx="3816191" cy="25438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51435" tIns="25717" rIns="51435" bIns="25717" numCol="1" anchor="ctr" anchorCtr="0" compatLnSpc="1">
            <a:spAutoFit/>
          </a:bodyPr>
          <a:lstStyle/>
          <a:p>
            <a:pPr indent="20002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7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charset="0"/>
              </a:rPr>
              <a:t>四、借助课后第三题的示意图，把这个有趣的民间故事讲给家人听听吧！</a:t>
            </a:r>
            <a:endParaRPr lang="zh-CN" altLang="en-US" sz="27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39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077" y="5396944"/>
            <a:ext cx="389890" cy="12827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2" name="文本框 64"/>
          <p:cNvSpPr txBox="1"/>
          <p:nvPr/>
        </p:nvSpPr>
        <p:spPr>
          <a:xfrm>
            <a:off x="717059" y="1350659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6600" b="1" dirty="0" err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4" name="文本框 64"/>
          <p:cNvSpPr txBox="1"/>
          <p:nvPr/>
        </p:nvSpPr>
        <p:spPr>
          <a:xfrm>
            <a:off x="2013043" y="1350659"/>
            <a:ext cx="999180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6" name="文本框 64"/>
          <p:cNvSpPr txBox="1"/>
          <p:nvPr/>
        </p:nvSpPr>
        <p:spPr>
          <a:xfrm>
            <a:off x="3309027" y="1350659"/>
            <a:ext cx="94441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8" name="文本框 64"/>
          <p:cNvSpPr txBox="1"/>
          <p:nvPr/>
        </p:nvSpPr>
        <p:spPr>
          <a:xfrm>
            <a:off x="4533012" y="1350659"/>
            <a:ext cx="94441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0" name="文本框 64"/>
          <p:cNvSpPr txBox="1"/>
          <p:nvPr/>
        </p:nvSpPr>
        <p:spPr>
          <a:xfrm>
            <a:off x="5756997" y="1350659"/>
            <a:ext cx="935362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2" name="文本框 64"/>
          <p:cNvSpPr txBox="1"/>
          <p:nvPr/>
        </p:nvSpPr>
        <p:spPr>
          <a:xfrm>
            <a:off x="6980981" y="1350659"/>
            <a:ext cx="834555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4" name="文本框 64"/>
          <p:cNvSpPr txBox="1"/>
          <p:nvPr/>
        </p:nvSpPr>
        <p:spPr>
          <a:xfrm>
            <a:off x="347563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6" name="文本框 64"/>
          <p:cNvSpPr txBox="1"/>
          <p:nvPr/>
        </p:nvSpPr>
        <p:spPr>
          <a:xfrm>
            <a:off x="1614087" y="2954778"/>
            <a:ext cx="566741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08" name="文本框 64"/>
          <p:cNvSpPr txBox="1"/>
          <p:nvPr/>
        </p:nvSpPr>
        <p:spPr>
          <a:xfrm>
            <a:off x="2949650" y="2954778"/>
            <a:ext cx="608413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0" name="文本框 64"/>
          <p:cNvSpPr txBox="1"/>
          <p:nvPr/>
        </p:nvSpPr>
        <p:spPr>
          <a:xfrm>
            <a:off x="4105231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312" name="文本框 64"/>
          <p:cNvSpPr txBox="1"/>
          <p:nvPr/>
        </p:nvSpPr>
        <p:spPr>
          <a:xfrm>
            <a:off x="5401216" y="2954778"/>
            <a:ext cx="854186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9" name="组合 7"/>
          <p:cNvGrpSpPr/>
          <p:nvPr/>
        </p:nvGrpSpPr>
        <p:grpSpPr>
          <a:xfrm>
            <a:off x="6980981" y="1350659"/>
            <a:ext cx="1029036" cy="1085522"/>
            <a:chOff x="2437" y="2032"/>
            <a:chExt cx="1244" cy="1264"/>
          </a:xfrm>
        </p:grpSpPr>
        <p:sp>
          <p:nvSpPr>
            <p:cNvPr id="2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2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2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1" name="组合 7"/>
          <p:cNvGrpSpPr/>
          <p:nvPr/>
        </p:nvGrpSpPr>
        <p:grpSpPr>
          <a:xfrm>
            <a:off x="275564" y="2954034"/>
            <a:ext cx="1029036" cy="1085522"/>
            <a:chOff x="2437" y="2032"/>
            <a:chExt cx="1244" cy="1264"/>
          </a:xfrm>
        </p:grpSpPr>
        <p:sp>
          <p:nvSpPr>
            <p:cNvPr id="7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5" name="组合 7"/>
          <p:cNvGrpSpPr/>
          <p:nvPr/>
        </p:nvGrpSpPr>
        <p:grpSpPr>
          <a:xfrm>
            <a:off x="1542088" y="2954034"/>
            <a:ext cx="1029036" cy="1085522"/>
            <a:chOff x="2437" y="2032"/>
            <a:chExt cx="1244" cy="1264"/>
          </a:xfrm>
        </p:grpSpPr>
        <p:sp>
          <p:nvSpPr>
            <p:cNvPr id="7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7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7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79" name="组合 7"/>
          <p:cNvGrpSpPr/>
          <p:nvPr/>
        </p:nvGrpSpPr>
        <p:grpSpPr>
          <a:xfrm>
            <a:off x="2838072" y="2954034"/>
            <a:ext cx="1029036" cy="1085522"/>
            <a:chOff x="2437" y="2032"/>
            <a:chExt cx="1244" cy="1264"/>
          </a:xfrm>
        </p:grpSpPr>
        <p:sp>
          <p:nvSpPr>
            <p:cNvPr id="8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3" name="组合 7"/>
          <p:cNvGrpSpPr/>
          <p:nvPr/>
        </p:nvGrpSpPr>
        <p:grpSpPr>
          <a:xfrm>
            <a:off x="4105232" y="2954034"/>
            <a:ext cx="1029036" cy="1085522"/>
            <a:chOff x="2437" y="2032"/>
            <a:chExt cx="1244" cy="1264"/>
          </a:xfrm>
        </p:grpSpPr>
        <p:sp>
          <p:nvSpPr>
            <p:cNvPr id="8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8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87" name="组合 7"/>
          <p:cNvGrpSpPr/>
          <p:nvPr/>
        </p:nvGrpSpPr>
        <p:grpSpPr>
          <a:xfrm>
            <a:off x="5329217" y="2954034"/>
            <a:ext cx="1029036" cy="1085522"/>
            <a:chOff x="2437" y="2032"/>
            <a:chExt cx="1244" cy="1264"/>
          </a:xfrm>
        </p:grpSpPr>
        <p:sp>
          <p:nvSpPr>
            <p:cNvPr id="8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1" name="组合 7"/>
          <p:cNvGrpSpPr/>
          <p:nvPr/>
        </p:nvGrpSpPr>
        <p:grpSpPr>
          <a:xfrm>
            <a:off x="5756997" y="1350659"/>
            <a:ext cx="1029036" cy="1085522"/>
            <a:chOff x="2437" y="2032"/>
            <a:chExt cx="1244" cy="1264"/>
          </a:xfrm>
        </p:grpSpPr>
        <p:sp>
          <p:nvSpPr>
            <p:cNvPr id="92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3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4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5" name="组合 7"/>
          <p:cNvGrpSpPr/>
          <p:nvPr/>
        </p:nvGrpSpPr>
        <p:grpSpPr>
          <a:xfrm>
            <a:off x="4533012" y="1345124"/>
            <a:ext cx="1029036" cy="1085522"/>
            <a:chOff x="2437" y="2032"/>
            <a:chExt cx="1244" cy="1264"/>
          </a:xfrm>
        </p:grpSpPr>
        <p:sp>
          <p:nvSpPr>
            <p:cNvPr id="96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97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98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99" name="组合 7"/>
          <p:cNvGrpSpPr/>
          <p:nvPr/>
        </p:nvGrpSpPr>
        <p:grpSpPr>
          <a:xfrm>
            <a:off x="3237028" y="1345124"/>
            <a:ext cx="1029036" cy="1085522"/>
            <a:chOff x="2437" y="2032"/>
            <a:chExt cx="1244" cy="1264"/>
          </a:xfrm>
        </p:grpSpPr>
        <p:sp>
          <p:nvSpPr>
            <p:cNvPr id="10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3" name="组合 7"/>
          <p:cNvGrpSpPr/>
          <p:nvPr/>
        </p:nvGrpSpPr>
        <p:grpSpPr>
          <a:xfrm>
            <a:off x="2013043" y="1345124"/>
            <a:ext cx="1029036" cy="1085522"/>
            <a:chOff x="2437" y="2032"/>
            <a:chExt cx="1244" cy="1264"/>
          </a:xfrm>
        </p:grpSpPr>
        <p:sp>
          <p:nvSpPr>
            <p:cNvPr id="10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0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grpSp>
        <p:nvGrpSpPr>
          <p:cNvPr id="107" name="组合 7"/>
          <p:cNvGrpSpPr/>
          <p:nvPr/>
        </p:nvGrpSpPr>
        <p:grpSpPr>
          <a:xfrm>
            <a:off x="717059" y="1349915"/>
            <a:ext cx="1029036" cy="1085522"/>
            <a:chOff x="2437" y="2032"/>
            <a:chExt cx="1244" cy="1264"/>
          </a:xfrm>
        </p:grpSpPr>
        <p:sp>
          <p:nvSpPr>
            <p:cNvPr id="108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09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10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67" name="TextBox 11"/>
          <p:cNvSpPr txBox="1">
            <a:spLocks noChangeArrowheads="1"/>
          </p:cNvSpPr>
          <p:nvPr/>
        </p:nvSpPr>
        <p:spPr bwMode="auto">
          <a:xfrm>
            <a:off x="468051" y="524386"/>
            <a:ext cx="1121353" cy="4362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我会写</a:t>
            </a:r>
            <a:endParaRPr lang="zh-CN" altLang="en-US" sz="2400" b="1" dirty="0"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1678637" y="556942"/>
            <a:ext cx="335093" cy="472279"/>
          </a:xfrm>
          <a:prstGeom prst="rect">
            <a:avLst/>
          </a:prstGeom>
        </p:spPr>
      </p:pic>
      <p:sp>
        <p:nvSpPr>
          <p:cNvPr id="69" name="矩形 68"/>
          <p:cNvSpPr/>
          <p:nvPr/>
        </p:nvSpPr>
        <p:spPr>
          <a:xfrm>
            <a:off x="1504914" y="592393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488417" y="617824"/>
            <a:ext cx="35996" cy="32396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ea typeface="黑体" panose="02010609060101010101" pitchFamily="49" charset="-122"/>
            </a:endParaRPr>
          </a:p>
        </p:txBody>
      </p:sp>
      <p:sp>
        <p:nvSpPr>
          <p:cNvPr id="2" name="文本框 64"/>
          <p:cNvSpPr txBox="1"/>
          <p:nvPr/>
        </p:nvSpPr>
        <p:spPr>
          <a:xfrm>
            <a:off x="7745427" y="2953201"/>
            <a:ext cx="834555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7"/>
          <p:cNvGrpSpPr/>
          <p:nvPr/>
        </p:nvGrpSpPr>
        <p:grpSpPr>
          <a:xfrm>
            <a:off x="7745427" y="2953201"/>
            <a:ext cx="1029036" cy="1085522"/>
            <a:chOff x="2437" y="2032"/>
            <a:chExt cx="1244" cy="1264"/>
          </a:xfrm>
        </p:grpSpPr>
        <p:sp>
          <p:nvSpPr>
            <p:cNvPr id="4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6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  <p:sp>
        <p:nvSpPr>
          <p:cNvPr id="7" name="文本框 64"/>
          <p:cNvSpPr txBox="1"/>
          <p:nvPr/>
        </p:nvSpPr>
        <p:spPr>
          <a:xfrm>
            <a:off x="6553490" y="2954778"/>
            <a:ext cx="608414" cy="1082675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" name="组合 7"/>
          <p:cNvGrpSpPr/>
          <p:nvPr/>
        </p:nvGrpSpPr>
        <p:grpSpPr>
          <a:xfrm>
            <a:off x="6553490" y="2954034"/>
            <a:ext cx="1029036" cy="1085522"/>
            <a:chOff x="2437" y="2032"/>
            <a:chExt cx="1244" cy="1264"/>
          </a:xfrm>
        </p:grpSpPr>
        <p:sp>
          <p:nvSpPr>
            <p:cNvPr id="10" name="矩形 1"/>
            <p:cNvSpPr/>
            <p:nvPr/>
          </p:nvSpPr>
          <p:spPr>
            <a:xfrm>
              <a:off x="2437" y="2032"/>
              <a:ext cx="1245" cy="1245"/>
            </a:xfrm>
            <a:prstGeom prst="rect">
              <a:avLst/>
            </a:prstGeom>
            <a:noFill/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eaLnBrk="1" hangingPunct="1"/>
              <a:endParaRPr lang="zh-CN" altLang="en-US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11" name="直接连接符 4"/>
            <p:cNvCxnSpPr/>
            <p:nvPr/>
          </p:nvCxnSpPr>
          <p:spPr>
            <a:xfrm>
              <a:off x="2437" y="2645"/>
              <a:ext cx="1245" cy="0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  <p:cxnSp>
          <p:nvCxnSpPr>
            <p:cNvPr id="12" name="直接连接符 6"/>
            <p:cNvCxnSpPr/>
            <p:nvPr/>
          </p:nvCxnSpPr>
          <p:spPr>
            <a:xfrm>
              <a:off x="3060" y="2052"/>
              <a:ext cx="0" cy="1245"/>
            </a:xfrm>
            <a:prstGeom prst="line">
              <a:avLst/>
            </a:prstGeom>
            <a:ln w="12700" cap="flat" cmpd="sng">
              <a:solidFill>
                <a:schemeClr val="tx1"/>
              </a:solidFill>
              <a:prstDash val="dash"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4" grpId="0"/>
      <p:bldP spid="12296" grpId="0"/>
      <p:bldP spid="12298" grpId="0"/>
      <p:bldP spid="12300" grpId="0"/>
      <p:bldP spid="12302" grpId="0"/>
      <p:bldP spid="12304" grpId="0"/>
      <p:bldP spid="12306" grpId="0"/>
      <p:bldP spid="12308" grpId="0"/>
      <p:bldP spid="12310" grpId="0"/>
      <p:bldP spid="12312" grpId="0"/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0" name="文本框 50"/>
          <p:cNvSpPr txBox="1"/>
          <p:nvPr/>
        </p:nvSpPr>
        <p:spPr>
          <a:xfrm rot="-1160763">
            <a:off x="7763077" y="5396944"/>
            <a:ext cx="389890" cy="12827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83" name="图片 8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3592" y="1359945"/>
            <a:ext cx="2996356" cy="2504908"/>
          </a:xfrm>
          <a:prstGeom prst="rect">
            <a:avLst/>
          </a:prstGeom>
        </p:spPr>
      </p:pic>
      <p:cxnSp>
        <p:nvCxnSpPr>
          <p:cNvPr id="84" name="直线连接符 75"/>
          <p:cNvCxnSpPr/>
          <p:nvPr/>
        </p:nvCxnSpPr>
        <p:spPr>
          <a:xfrm>
            <a:off x="6203519" y="2287602"/>
            <a:ext cx="219239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826" y="1420347"/>
            <a:ext cx="2205772" cy="1773713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53" y="1359945"/>
            <a:ext cx="3115078" cy="2504908"/>
          </a:xfrm>
          <a:prstGeom prst="rect">
            <a:avLst/>
          </a:prstGeom>
        </p:spPr>
      </p:pic>
      <p:sp>
        <p:nvSpPr>
          <p:cNvPr id="87" name="文本框 64"/>
          <p:cNvSpPr txBox="1"/>
          <p:nvPr/>
        </p:nvSpPr>
        <p:spPr>
          <a:xfrm>
            <a:off x="918374" y="1852341"/>
            <a:ext cx="1799978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左右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8" name="文本框 64"/>
          <p:cNvSpPr txBox="1"/>
          <p:nvPr/>
        </p:nvSpPr>
        <p:spPr>
          <a:xfrm>
            <a:off x="1573385" y="2428417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胖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9" name="文本框 64"/>
          <p:cNvSpPr txBox="1"/>
          <p:nvPr/>
        </p:nvSpPr>
        <p:spPr>
          <a:xfrm>
            <a:off x="423731" y="2428334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0" name="文本框 64"/>
          <p:cNvSpPr txBox="1"/>
          <p:nvPr/>
        </p:nvSpPr>
        <p:spPr>
          <a:xfrm>
            <a:off x="2110717" y="2428071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驴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文本框 64"/>
          <p:cNvSpPr txBox="1"/>
          <p:nvPr/>
        </p:nvSpPr>
        <p:spPr>
          <a:xfrm>
            <a:off x="964849" y="2428471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喂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文本框 64"/>
          <p:cNvSpPr txBox="1"/>
          <p:nvPr/>
        </p:nvSpPr>
        <p:spPr>
          <a:xfrm>
            <a:off x="423541" y="3050294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狼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3" name="文本框 64"/>
          <p:cNvSpPr txBox="1"/>
          <p:nvPr/>
        </p:nvSpPr>
        <p:spPr>
          <a:xfrm>
            <a:off x="2630884" y="2428071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贼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4" name="文本框 64"/>
          <p:cNvSpPr txBox="1"/>
          <p:nvPr/>
        </p:nvSpPr>
        <p:spPr>
          <a:xfrm>
            <a:off x="3492633" y="1852331"/>
            <a:ext cx="2086988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5" name="文本框 64"/>
          <p:cNvSpPr txBox="1"/>
          <p:nvPr/>
        </p:nvSpPr>
        <p:spPr>
          <a:xfrm>
            <a:off x="4273730" y="2284336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厉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6" name="文本框 64"/>
          <p:cNvSpPr txBox="1"/>
          <p:nvPr/>
        </p:nvSpPr>
        <p:spPr>
          <a:xfrm>
            <a:off x="6443977" y="1852341"/>
            <a:ext cx="1727979" cy="436245"/>
          </a:xfrm>
          <a:prstGeom prst="rect">
            <a:avLst/>
          </a:prstGeom>
          <a:noFill/>
          <a:ln w="9525">
            <a:noFill/>
          </a:ln>
        </p:spPr>
        <p:txBody>
          <a:bodyPr wrap="square" lIns="68571" tIns="34285" rIns="68571" bIns="34285">
            <a:spAutoFit/>
          </a:bodyPr>
          <a:lstStyle/>
          <a:p>
            <a:pPr eaLnBrk="1" hangingPunct="1"/>
            <a:r>
              <a:rPr lang="zh-CN" altLang="en-US" sz="2400" b="1" dirty="0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  结构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7" name="文本框 64"/>
          <p:cNvSpPr txBox="1"/>
          <p:nvPr/>
        </p:nvSpPr>
        <p:spPr>
          <a:xfrm>
            <a:off x="7563542" y="2428417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sz="3600" b="1" dirty="0" err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9" name="文本框 64"/>
          <p:cNvSpPr txBox="1"/>
          <p:nvPr/>
        </p:nvSpPr>
        <p:spPr>
          <a:xfrm>
            <a:off x="6361288" y="2428417"/>
            <a:ext cx="608414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99" y="556476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生字归类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5" name="直线连接符 5"/>
          <p:cNvCxnSpPr/>
          <p:nvPr/>
        </p:nvCxnSpPr>
        <p:spPr>
          <a:xfrm>
            <a:off x="669956" y="2287602"/>
            <a:ext cx="2192394" cy="0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线连接符 73"/>
          <p:cNvCxnSpPr/>
          <p:nvPr/>
        </p:nvCxnSpPr>
        <p:spPr>
          <a:xfrm flipV="1">
            <a:off x="3625738" y="2284336"/>
            <a:ext cx="1805981" cy="3266"/>
          </a:xfrm>
          <a:prstGeom prst="line">
            <a:avLst/>
          </a:prstGeom>
          <a:ln w="158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64"/>
          <p:cNvSpPr txBox="1"/>
          <p:nvPr/>
        </p:nvSpPr>
        <p:spPr>
          <a:xfrm>
            <a:off x="964849" y="3050695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抱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64"/>
          <p:cNvSpPr txBox="1"/>
          <p:nvPr/>
        </p:nvSpPr>
        <p:spPr>
          <a:xfrm>
            <a:off x="1514692" y="3050695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粘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文本框 64"/>
          <p:cNvSpPr txBox="1"/>
          <p:nvPr/>
        </p:nvSpPr>
        <p:spPr>
          <a:xfrm>
            <a:off x="2110248" y="3050695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胶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64"/>
          <p:cNvSpPr txBox="1"/>
          <p:nvPr/>
        </p:nvSpPr>
        <p:spPr>
          <a:xfrm>
            <a:off x="2630884" y="3050695"/>
            <a:ext cx="608413" cy="621030"/>
          </a:xfrm>
          <a:prstGeom prst="rect">
            <a:avLst/>
          </a:prstGeom>
          <a:noFill/>
          <a:ln w="9525">
            <a:noFill/>
          </a:ln>
        </p:spPr>
        <p:txBody>
          <a:bodyPr lIns="68571" tIns="34285" rIns="68571" bIns="34285">
            <a:spAutoFit/>
          </a:bodyPr>
          <a:lstStyle/>
          <a:p>
            <a:pPr eaLnBrk="1" hangingPunct="1"/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偏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359910" y="2386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486910" y="2513330"/>
            <a:ext cx="424180" cy="1111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100" dirty="0" smtClean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绿色圃中小学教育网http://www.lspjy.com</a:t>
            </a:r>
            <a:endParaRPr lang="zh-CN" altLang="en-US" sz="100" dirty="0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0"/>
      <p:bldP spid="89" grpId="0"/>
      <p:bldP spid="90" grpId="0"/>
      <p:bldP spid="91" grpId="0"/>
      <p:bldP spid="92" grpId="0"/>
      <p:bldP spid="93" grpId="0"/>
      <p:bldP spid="95" grpId="0"/>
      <p:bldP spid="97" grpId="0"/>
      <p:bldP spid="99" grpId="0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49844" y="2638945"/>
            <a:ext cx="1737146" cy="2384131"/>
          </a:xfrm>
          <a:prstGeom prst="rect">
            <a:avLst/>
          </a:prstGeom>
        </p:spPr>
      </p:pic>
      <p:sp>
        <p:nvSpPr>
          <p:cNvPr id="10340" name="文本框 50"/>
          <p:cNvSpPr txBox="1"/>
          <p:nvPr/>
        </p:nvSpPr>
        <p:spPr>
          <a:xfrm rot="-1160763">
            <a:off x="7763077" y="5396944"/>
            <a:ext cx="389890" cy="128270"/>
          </a:xfrm>
          <a:prstGeom prst="rect">
            <a:avLst/>
          </a:prstGeom>
          <a:noFill/>
          <a:ln w="9525">
            <a:noFill/>
          </a:ln>
        </p:spPr>
        <p:txBody>
          <a:bodyPr wrap="none" lIns="68571" tIns="34285" rIns="68571" bIns="34285">
            <a:spAutoFit/>
          </a:bodyPr>
          <a:lstStyle/>
          <a:p>
            <a:pPr>
              <a:buFont typeface="Arial" panose="020B0604020202020204" pitchFamily="34" charset="0"/>
              <a:buNone/>
            </a:pPr>
            <a:r>
              <a:rPr lang="zh-CN" altLang="zh-CN" sz="400" dirty="0">
                <a:solidFill>
                  <a:srgbClr val="DAEEB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状元成才路</a:t>
            </a:r>
            <a:endParaRPr lang="zh-CN" altLang="zh-CN" sz="400" dirty="0">
              <a:solidFill>
                <a:srgbClr val="DAEEB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99" y="361555"/>
            <a:ext cx="1936446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67866" y="1276642"/>
            <a:ext cx="3175878" cy="13595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加一加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半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胖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月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+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交</a:t>
            </a:r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=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胶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450" y="3031237"/>
            <a:ext cx="3441911" cy="1359367"/>
            <a:chOff x="2000" y="4910"/>
            <a:chExt cx="5421" cy="2141"/>
          </a:xfrm>
        </p:grpSpPr>
        <p:sp>
          <p:nvSpPr>
            <p:cNvPr id="40" name="TextBox 39"/>
            <p:cNvSpPr txBox="1"/>
            <p:nvPr/>
          </p:nvSpPr>
          <p:spPr>
            <a:xfrm>
              <a:off x="2000" y="4910"/>
              <a:ext cx="2776" cy="1123"/>
            </a:xfrm>
            <a:prstGeom prst="rect">
              <a:avLst/>
            </a:prstGeom>
            <a:noFill/>
          </p:spPr>
          <p:txBody>
            <a:bodyPr wrap="square" lIns="68571" tIns="34285" rIns="68571" bIns="3428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比较识字</a:t>
              </a:r>
              <a:r>
                <a:rPr lang="zh-CN" altLang="en-US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：</a:t>
              </a:r>
              <a:r>
                <a:rPr lang="en-US" altLang="zh-CN" sz="2800" dirty="0">
                  <a:latin typeface="黑体" panose="02010609060101010101" pitchFamily="49" charset="-122"/>
                  <a:ea typeface="黑体" panose="02010609060101010101" pitchFamily="49" charset="-122"/>
                </a:rPr>
                <a:t>       </a:t>
              </a:r>
              <a:endPara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062" y="4910"/>
              <a:ext cx="2359" cy="2141"/>
            </a:xfrm>
            <a:prstGeom prst="rect">
              <a:avLst/>
            </a:prstGeom>
            <a:noFill/>
          </p:spPr>
          <p:txBody>
            <a:bodyPr wrap="square" lIns="68571" tIns="34285" rIns="68571" bIns="34285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户一驴 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800" dirty="0">
                  <a:latin typeface="楷体" panose="02010609060101010101" pitchFamily="49" charset="-122"/>
                  <a:ea typeface="楷体" panose="02010609060101010101" pitchFamily="49" charset="-122"/>
                  <a:cs typeface="楷体" panose="02010609060101010101" pitchFamily="49" charset="-122"/>
                </a:rPr>
                <a:t>历一厉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9142" y="1276642"/>
            <a:ext cx="1817780" cy="15415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707" y="2211413"/>
          <a:ext cx="1480820" cy="1527810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537" y="2112715"/>
            <a:ext cx="1420342" cy="166751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莫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472314" y="1275373"/>
            <a:ext cx="940319" cy="83629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5000" dirty="0" err="1">
                <a:latin typeface="黑体" panose="02010609060101010101" pitchFamily="49" charset="-122"/>
                <a:ea typeface="黑体" panose="02010609060101010101" pitchFamily="49" charset="-122"/>
              </a:rPr>
              <a:t>mò</a:t>
            </a:r>
            <a:endParaRPr lang="en-US" sz="5000" dirty="0" err="1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4004" y="2281285"/>
            <a:ext cx="4103949" cy="135953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巧记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：太阳（日）圆又大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 草帽（艹）头上戴。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38029" y="2998365"/>
            <a:ext cx="1175240" cy="518096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4463987" y="1313331"/>
            <a:ext cx="2970350" cy="539993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07552"/>
              <a:gd name="adj6" fmla="val -36047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不要写成“天”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TextBox 11"/>
          <p:cNvSpPr txBox="1">
            <a:spLocks noChangeArrowheads="1"/>
          </p:cNvSpPr>
          <p:nvPr/>
        </p:nvSpPr>
        <p:spPr bwMode="auto">
          <a:xfrm>
            <a:off x="4125396" y="555340"/>
            <a:ext cx="1454591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1" tIns="34285" rIns="68571" bIns="34285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易写错</a:t>
            </a:r>
            <a:endParaRPr lang="zh-CN" altLang="en-US" sz="33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Group 12"/>
          <p:cNvGraphicFramePr>
            <a:graphicFrameLocks noGrp="1"/>
          </p:cNvGraphicFramePr>
          <p:nvPr/>
        </p:nvGraphicFramePr>
        <p:xfrm>
          <a:off x="2087707" y="2073885"/>
          <a:ext cx="1480820" cy="1527810"/>
        </p:xfrm>
        <a:graphic>
          <a:graphicData uri="http://schemas.openxmlformats.org/drawingml/2006/table">
            <a:tbl>
              <a:tblPr/>
              <a:tblGrid>
                <a:gridCol w="740410"/>
                <a:gridCol w="740410"/>
              </a:tblGrid>
              <a:tr h="77914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74866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endParaRPr kumimoji="0" lang="zh-CN" altLang="zh-CN" sz="15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华文楷体" panose="0201060004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19" marR="58019" marT="28956" marB="28956" horzOverflow="overflow">
                    <a:lnL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2" name="TextBox 23"/>
          <p:cNvSpPr txBox="1"/>
          <p:nvPr/>
        </p:nvSpPr>
        <p:spPr>
          <a:xfrm>
            <a:off x="2125537" y="1975187"/>
            <a:ext cx="1420342" cy="166751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架</a:t>
            </a:r>
            <a:endParaRPr lang="zh-CN" altLang="en-US" sz="104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4"/>
          <p:cNvSpPr txBox="1"/>
          <p:nvPr/>
        </p:nvSpPr>
        <p:spPr>
          <a:xfrm>
            <a:off x="2300743" y="1092032"/>
            <a:ext cx="1245137" cy="836295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5000" dirty="0" err="1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汉语拼音" panose="02010600030101010101" pitchFamily="34" charset="0"/>
              </a:rPr>
              <a:t>jià</a:t>
            </a:r>
            <a:endParaRPr lang="zh-CN" altLang="en-US" sz="50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  <a:cs typeface="汉语拼音" panose="02010600030101010101" pitchFamily="34" charset="0"/>
            </a:endParaRPr>
          </a:p>
        </p:txBody>
      </p:sp>
      <p:sp>
        <p:nvSpPr>
          <p:cNvPr id="4" name="线形标注 2 3"/>
          <p:cNvSpPr/>
          <p:nvPr/>
        </p:nvSpPr>
        <p:spPr>
          <a:xfrm>
            <a:off x="3707872" y="1091880"/>
            <a:ext cx="3160640" cy="551112"/>
          </a:xfrm>
          <a:prstGeom prst="borderCallout2">
            <a:avLst>
              <a:gd name="adj1" fmla="val 96561"/>
              <a:gd name="adj2" fmla="val 49860"/>
              <a:gd name="adj3" fmla="val 96896"/>
              <a:gd name="adj4" fmla="val 50822"/>
              <a:gd name="adj5" fmla="val 322926"/>
              <a:gd name="adj6" fmla="val -8216"/>
            </a:avLst>
          </a:prstGeom>
          <a:grpFill/>
          <a:ln w="31750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不要写成“本”。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58031" y="2712835"/>
            <a:ext cx="1572066" cy="62103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algn="just"/>
            <a:r>
              <a:rPr lang="zh-CN" altLang="en-US" sz="3600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葡萄架</a:t>
            </a:r>
            <a:endParaRPr lang="zh-CN" altLang="en-US" sz="2800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300251" y="2725534"/>
            <a:ext cx="1123176" cy="643175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1" tIns="34285" rIns="68571" bIns="34285" rtlCol="0" anchor="ctr"/>
          <a:lstStyle/>
          <a:p>
            <a:pPr algn="ctr"/>
            <a:endParaRPr lang="zh-CN" altLang="en-US"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0097" y="1861405"/>
            <a:ext cx="3273656" cy="23250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" grpId="0" bldLvl="0" animBg="1"/>
      <p:bldP spid="16" grpId="0"/>
      <p:bldP spid="2" grpId="0" bldLvl="0" animBg="1"/>
    </p:bld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4061</Words>
  <Application>WPS 演示</Application>
  <PresentationFormat>全屏显示(16:9)</PresentationFormat>
  <Paragraphs>585</Paragraphs>
  <Slides>48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65" baseType="lpstr">
      <vt:lpstr>Arial</vt:lpstr>
      <vt:lpstr>宋体</vt:lpstr>
      <vt:lpstr>Wingdings</vt:lpstr>
      <vt:lpstr>黑体</vt:lpstr>
      <vt:lpstr>Heiti SC Light</vt:lpstr>
      <vt:lpstr>楷体</vt:lpstr>
      <vt:lpstr>Calibri</vt:lpstr>
      <vt:lpstr>幼圆</vt:lpstr>
      <vt:lpstr>华文楷体</vt:lpstr>
      <vt:lpstr>汉语拼音</vt:lpstr>
      <vt:lpstr>Times New Roman</vt:lpstr>
      <vt:lpstr>微软雅黑</vt:lpstr>
      <vt:lpstr>Arial Unicode MS</vt:lpstr>
      <vt:lpstr>Kaiti SC</vt:lpstr>
      <vt:lpstr>Heiti SC Medium</vt:lpstr>
      <vt:lpstr>Songti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绿色圃中小学教育网http://www.lspjy.com</Company>
  <LinksUpToDate>false</LinksUpToDate>
  <SharedDoc>false</SharedDoc>
  <HyperlinksChanged>false</HyperlinksChanged>
  <AppVersion>14.0000</AppVersion>
  <Manager>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Administrator</cp:lastModifiedBy>
  <cp:revision>3</cp:revision>
  <dcterms:created xsi:type="dcterms:W3CDTF">2017-03-17T02:28:00Z</dcterms:created>
  <dcterms:modified xsi:type="dcterms:W3CDTF">2019-01-21T12:48:02Z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2052-10.1.0.7698</vt:lpwstr>
  </property>
</Properties>
</file>