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sldIdLst>
    <p:sldId id="297" r:id="rId3"/>
    <p:sldId id="268" r:id="rId4"/>
    <p:sldId id="499" r:id="rId5"/>
    <p:sldId id="500" r:id="rId6"/>
    <p:sldId id="501" r:id="rId7"/>
    <p:sldId id="537" r:id="rId8"/>
    <p:sldId id="538" r:id="rId9"/>
    <p:sldId id="503" r:id="rId10"/>
    <p:sldId id="504" r:id="rId11"/>
    <p:sldId id="505" r:id="rId12"/>
    <p:sldId id="506" r:id="rId13"/>
    <p:sldId id="507" r:id="rId14"/>
    <p:sldId id="539" r:id="rId15"/>
    <p:sldId id="291" r:id="rId16"/>
    <p:sldId id="510" r:id="rId17"/>
    <p:sldId id="511" r:id="rId18"/>
    <p:sldId id="512" r:id="rId19"/>
    <p:sldId id="513" r:id="rId20"/>
    <p:sldId id="514" r:id="rId21"/>
    <p:sldId id="547" r:id="rId22"/>
    <p:sldId id="516" r:id="rId23"/>
    <p:sldId id="540" r:id="rId24"/>
    <p:sldId id="542" r:id="rId25"/>
    <p:sldId id="520" r:id="rId26"/>
    <p:sldId id="543" r:id="rId27"/>
    <p:sldId id="521" r:id="rId28"/>
    <p:sldId id="528" r:id="rId29"/>
    <p:sldId id="544" r:id="rId30"/>
    <p:sldId id="529" r:id="rId31"/>
    <p:sldId id="530" r:id="rId32"/>
    <p:sldId id="546" r:id="rId33"/>
    <p:sldId id="523" r:id="rId34"/>
    <p:sldId id="545" r:id="rId3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  <a:srgbClr val="FFFF99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9462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5026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750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8985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623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991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815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2586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431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049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53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8AF13-36E5-4A42-A38E-7E849DE945D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95BA1D-7B4A-4A82-926B-C81D3F5F307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5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Box 3">
            <a:extLst>
              <a:ext uri="{FF2B5EF4-FFF2-40B4-BE49-F238E27FC236}">
                <a16:creationId xmlns="" xmlns:a16="http://schemas.microsoft.com/office/drawing/2014/main" id="{63526EB6-6B38-4D22-877B-E3E5AF91F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9708" y="2875002"/>
            <a:ext cx="868787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请    教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3512E09D-DF77-4565-BAF0-541362E60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018" y="1625851"/>
            <a:ext cx="3185562" cy="3606297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8662" y="357049"/>
            <a:ext cx="3254406" cy="980919"/>
            <a:chOff x="18662" y="357049"/>
            <a:chExt cx="3254406" cy="980919"/>
          </a:xfrm>
        </p:grpSpPr>
        <p:grpSp>
          <p:nvGrpSpPr>
            <p:cNvPr id="24" name="组合 23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口语交际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62" y="357049"/>
              <a:ext cx="1090423" cy="9809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504387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A4869818-BC95-4418-B59B-3053C4D8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798" y="1292288"/>
            <a:ext cx="10989175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000"/>
              </a:lnSpc>
            </a:pP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000"/>
              </a:lnSpc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dirty="0">
                <a:solidFill>
                  <a:srgbClr val="FF0000"/>
                </a:solidFill>
              </a:rPr>
              <a:t>审题。</a:t>
            </a:r>
            <a:endParaRPr lang="en-US" altLang="zh-CN" dirty="0">
              <a:solidFill>
                <a:srgbClr val="FF0000"/>
              </a:solidFill>
            </a:endParaRPr>
          </a:p>
          <a:p>
            <a:pPr>
              <a:lnSpc>
                <a:spcPts val="5000"/>
              </a:lnSpc>
            </a:pPr>
            <a:r>
              <a:rPr lang="zh-CN" altLang="en-US" sz="3200" b="1">
                <a:solidFill>
                  <a:srgbClr val="FF0000"/>
                </a:solidFill>
              </a:rPr>
              <a:t>        </a:t>
            </a:r>
            <a:r>
              <a:rPr lang="zh-CN" altLang="en-US" sz="3200" b="1" smtClean="0">
                <a:solidFill>
                  <a:srgbClr val="FF0000"/>
                </a:solidFill>
              </a:rPr>
              <a:t>    </a:t>
            </a:r>
            <a:r>
              <a:rPr lang="zh-CN" altLang="en-US" b="1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题目</a:t>
            </a:r>
            <a:r>
              <a:rPr lang="zh-CN" altLang="en-US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中有两个词语要注意：一个是“那次”，另一个是“高兴”。“那次”说明是之前发生的事情；“高兴”是这次习作的核心，习作内容要围绕“高兴”展开。</a:t>
            </a:r>
            <a:endParaRPr lang="zh-CN" altLang="zh-CN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83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A4869818-BC95-4418-B59B-3053C4D8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15" y="789358"/>
            <a:ext cx="10481481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选材。</a:t>
            </a:r>
            <a:endParaRPr lang="en-US" altLang="zh-CN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生活中开心的事情很多，要选取自己玩得最开心、印象最深的一件事来写，这件事至少要能打动自己，是自己想起来就觉得好玩儿、开心的。也可以看照片帮助回忆，或跟当时和自己一起玩的人聊一聊。</a:t>
            </a:r>
            <a:endParaRPr lang="zh-CN" altLang="zh-CN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124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A4869818-BC95-4418-B59B-3053C4D8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8211" y="656873"/>
            <a:ext cx="10481481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3.</a:t>
            </a:r>
            <a:r>
              <a:rPr lang="zh-CN" altLang="en-US" dirty="0">
                <a:solidFill>
                  <a:srgbClr val="FF0000"/>
                </a:solidFill>
              </a:rPr>
              <a:t>理序。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>
                <a:solidFill>
                  <a:srgbClr val="FF0000"/>
                </a:solidFill>
              </a:rPr>
              <a:t>       </a:t>
            </a:r>
            <a:r>
              <a:rPr lang="en-US" altLang="zh-CN" smtClean="0">
                <a:solidFill>
                  <a:srgbClr val="FF0000"/>
                </a:solidFill>
              </a:rPr>
              <a:t>  </a:t>
            </a:r>
            <a:r>
              <a:rPr lang="zh-CN" altLang="en-US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想</a:t>
            </a:r>
            <a:r>
              <a:rPr lang="zh-CN" altLang="en-US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清楚</a:t>
            </a:r>
            <a:r>
              <a:rPr lang="zh-CN" altLang="en-US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先写什么</a:t>
            </a:r>
            <a:r>
              <a:rPr lang="zh-CN" altLang="en-US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，接下来写什么，最后写什么，可以在草稿纸上用简单的词句写下来，作为提纲。</a:t>
            </a:r>
            <a:endParaRPr lang="zh-CN" altLang="zh-CN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7867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A4869818-BC95-4418-B59B-3053C4D8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02" y="969911"/>
            <a:ext cx="10481481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5800"/>
              </a:lnSpc>
            </a:pP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800"/>
              </a:lnSpc>
            </a:pPr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4.</a:t>
            </a:r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修改。</a:t>
            </a:r>
            <a:endParaRPr lang="en-US" altLang="zh-CN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ts val="5800"/>
              </a:lnSpc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en-US" altLang="zh-CN" sz="3600" b="1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</a:t>
            </a:r>
            <a:r>
              <a:rPr lang="zh-CN" altLang="en-US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写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完后认真读一读，发现错别字及时改正；发现不通顺的句子，要根据自己所想表达的意思增删字词；对文中的标点符号要反复推敲，力争用得恰当、准确。</a:t>
            </a:r>
            <a:endParaRPr lang="zh-CN" altLang="zh-CN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197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406113" y="1761113"/>
            <a:ext cx="9154795" cy="37394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                               </a:t>
            </a:r>
            <a:r>
              <a:rPr lang="en-US" altLang="zh-CN" sz="3200" b="1" smtClean="0">
                <a:solidFill>
                  <a:srgbClr val="FF0000"/>
                </a:solidFill>
              </a:rPr>
              <a:t>           </a:t>
            </a:r>
            <a:r>
              <a:rPr lang="zh-CN" altLang="zh-CN" sz="3200" b="1" smtClean="0">
                <a:solidFill>
                  <a:srgbClr val="FF0000"/>
                </a:solidFill>
              </a:rPr>
              <a:t>好</a:t>
            </a:r>
            <a:r>
              <a:rPr lang="en-US" altLang="zh-CN" sz="3200" b="1" smtClean="0">
                <a:solidFill>
                  <a:srgbClr val="FF0000"/>
                </a:solidFill>
              </a:rPr>
              <a:t>    </a:t>
            </a:r>
            <a:r>
              <a:rPr lang="zh-CN" altLang="zh-CN" sz="3200" b="1" smtClean="0">
                <a:solidFill>
                  <a:srgbClr val="FF0000"/>
                </a:solidFill>
              </a:rPr>
              <a:t>词</a:t>
            </a:r>
            <a:endParaRPr lang="zh-CN" altLang="zh-CN" sz="3200" dirty="0">
              <a:solidFill>
                <a:srgbClr val="FF0000"/>
              </a:solidFill>
            </a:endParaRPr>
          </a:p>
          <a:p>
            <a:pPr>
              <a:lnSpc>
                <a:spcPts val="4900"/>
              </a:lnSpc>
            </a:pPr>
            <a:r>
              <a:rPr lang="en-US" altLang="zh-CN" sz="2800" b="1" dirty="0"/>
              <a:t>  </a:t>
            </a:r>
            <a:r>
              <a:rPr lang="zh-CN" altLang="zh-CN" sz="2800" b="1" dirty="0"/>
              <a:t>喜出望外 </a:t>
            </a:r>
            <a:r>
              <a:rPr lang="en-US" altLang="zh-CN" sz="2800" b="1" dirty="0"/>
              <a:t>    </a:t>
            </a:r>
            <a:r>
              <a:rPr lang="zh-CN" altLang="zh-CN" sz="2800" b="1" dirty="0"/>
              <a:t>兴高采烈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心花怒放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欣喜若狂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心灰意冷</a:t>
            </a:r>
          </a:p>
          <a:p>
            <a:pPr>
              <a:lnSpc>
                <a:spcPts val="4900"/>
              </a:lnSpc>
            </a:pPr>
            <a:r>
              <a:rPr lang="en-US" altLang="zh-CN" sz="2800" b="1" dirty="0"/>
              <a:t>   </a:t>
            </a:r>
            <a:r>
              <a:rPr lang="zh-CN" altLang="zh-CN" sz="2800" b="1" dirty="0"/>
              <a:t>左顾右盼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你追我赶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手舞足蹈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蹑手蹑脚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大步流星</a:t>
            </a:r>
          </a:p>
          <a:p>
            <a:pPr>
              <a:lnSpc>
                <a:spcPts val="4900"/>
              </a:lnSpc>
            </a:pPr>
            <a:r>
              <a:rPr lang="en-US" altLang="zh-CN" sz="2800" b="1" dirty="0"/>
              <a:t>   </a:t>
            </a:r>
            <a:r>
              <a:rPr lang="zh-CN" altLang="zh-CN" sz="2800" b="1" dirty="0"/>
              <a:t>掌声雷动 </a:t>
            </a:r>
            <a:r>
              <a:rPr lang="en-US" altLang="zh-CN" sz="2800" b="1" dirty="0"/>
              <a:t>    </a:t>
            </a:r>
            <a:r>
              <a:rPr lang="zh-CN" altLang="zh-CN" sz="2800" b="1" dirty="0"/>
              <a:t>一片欢腾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欢呼雀跃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紧锣密鼓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热火朝天</a:t>
            </a:r>
          </a:p>
          <a:p>
            <a:pPr>
              <a:lnSpc>
                <a:spcPts val="4900"/>
              </a:lnSpc>
            </a:pPr>
            <a:r>
              <a:rPr lang="en-US" altLang="zh-CN" sz="2800" b="1" dirty="0"/>
              <a:t>   </a:t>
            </a:r>
            <a:r>
              <a:rPr lang="zh-CN" altLang="zh-CN" sz="2800" b="1" dirty="0"/>
              <a:t>别开生面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人声鼎沸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人山人海 </a:t>
            </a:r>
            <a:r>
              <a:rPr lang="en-US" altLang="zh-CN" sz="2800" b="1" dirty="0"/>
              <a:t>  </a:t>
            </a:r>
            <a:r>
              <a:rPr lang="zh-CN" altLang="zh-CN" sz="2800" b="1" dirty="0"/>
              <a:t>欢歌笑语 </a:t>
            </a:r>
            <a:r>
              <a:rPr lang="en-US" altLang="zh-CN" sz="2800" b="1" dirty="0"/>
              <a:t>   </a:t>
            </a:r>
            <a:r>
              <a:rPr lang="zh-CN" altLang="zh-CN" sz="2800" b="1" dirty="0"/>
              <a:t>鸦雀无声</a:t>
            </a:r>
          </a:p>
          <a:p>
            <a:pPr>
              <a:lnSpc>
                <a:spcPts val="5000"/>
              </a:lnSpc>
            </a:pPr>
            <a:endParaRPr lang="zh-CN" altLang="en-US" sz="3200" b="1" dirty="0">
              <a:solidFill>
                <a:srgbClr val="0000FF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2736" y="167675"/>
            <a:ext cx="3200332" cy="1193655"/>
            <a:chOff x="72736" y="167675"/>
            <a:chExt cx="3200332" cy="1193655"/>
          </a:xfrm>
        </p:grpSpPr>
        <p:grpSp>
          <p:nvGrpSpPr>
            <p:cNvPr id="18" name="组合 17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日积月累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7684" y="1127869"/>
            <a:ext cx="10619740" cy="45243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/>
              <a:t>                                    </a:t>
            </a:r>
            <a:r>
              <a:rPr lang="en-US" altLang="zh-CN" sz="3200" b="1" smtClean="0"/>
              <a:t>        </a:t>
            </a:r>
            <a:r>
              <a:rPr lang="zh-CN" altLang="zh-CN" sz="3200" b="1" smtClean="0">
                <a:solidFill>
                  <a:srgbClr val="FF0000"/>
                </a:solidFill>
              </a:rPr>
              <a:t>好</a:t>
            </a:r>
            <a:r>
              <a:rPr lang="en-US" altLang="zh-CN" sz="3200" b="1" smtClean="0">
                <a:solidFill>
                  <a:srgbClr val="FF0000"/>
                </a:solidFill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</a:rPr>
              <a:t>开</a:t>
            </a:r>
            <a:r>
              <a:rPr lang="en-US" altLang="zh-CN" sz="3200" b="1" smtClean="0">
                <a:solidFill>
                  <a:srgbClr val="FF0000"/>
                </a:solidFill>
              </a:rPr>
              <a:t>  </a:t>
            </a:r>
            <a:r>
              <a:rPr lang="zh-CN" altLang="zh-CN" sz="3200" b="1" smtClean="0">
                <a:solidFill>
                  <a:srgbClr val="FF0000"/>
                </a:solidFill>
              </a:rPr>
              <a:t>头</a:t>
            </a:r>
            <a:endParaRPr lang="zh-CN" altLang="zh-CN" sz="3200" dirty="0">
              <a:solidFill>
                <a:srgbClr val="FF0000"/>
              </a:solidFill>
            </a:endParaRPr>
          </a:p>
          <a:p>
            <a:r>
              <a:rPr lang="zh-CN" altLang="zh-CN" sz="3200" smtClean="0">
                <a:solidFill>
                  <a:srgbClr val="FF0000"/>
                </a:solidFill>
              </a:rPr>
              <a:t>△</a:t>
            </a:r>
            <a:r>
              <a:rPr lang="en-US" altLang="zh-CN" sz="3200" smtClean="0">
                <a:solidFill>
                  <a:srgbClr val="FF0000"/>
                </a:solidFill>
              </a:rPr>
              <a:t> </a:t>
            </a:r>
            <a:r>
              <a:rPr lang="zh-CN" altLang="zh-CN" sz="3200" smtClean="0"/>
              <a:t>早上</a:t>
            </a:r>
            <a:r>
              <a:rPr lang="zh-CN" altLang="zh-CN" sz="3200" dirty="0"/>
              <a:t>，我来到教室，看到黑板上写着许多谜语，我纳闷极了：难道作文课变成了谜语课啦？很快，张老师解开了我心中的疑惑，她笑着说：“这节课我们先猜谜语，再写作文。”</a:t>
            </a:r>
          </a:p>
          <a:p>
            <a:r>
              <a:rPr lang="zh-CN" altLang="zh-CN" sz="3200">
                <a:solidFill>
                  <a:srgbClr val="FF0000"/>
                </a:solidFill>
              </a:rPr>
              <a:t>△</a:t>
            </a:r>
            <a:r>
              <a:rPr lang="zh-CN" altLang="zh-CN" sz="3200"/>
              <a:t> </a:t>
            </a:r>
            <a:r>
              <a:rPr lang="en-US" altLang="zh-CN" sz="3200" dirty="0"/>
              <a:t> </a:t>
            </a:r>
            <a:r>
              <a:rPr lang="zh-CN" altLang="zh-CN" sz="3200" dirty="0"/>
              <a:t>我的生活丰富多彩，就像一个美丽的万花筒，我喜欢玩的有很多，比如：爬山、滑滑板、荡秋千，但是我最喜欢的还是玩木头人的游戏。</a:t>
            </a:r>
          </a:p>
          <a:p>
            <a:r>
              <a:rPr lang="en-US" altLang="zh-CN" sz="3200" dirty="0"/>
              <a:t>    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15957124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0844" y="1313689"/>
            <a:ext cx="10619740" cy="390876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/>
              <a:t>                                   </a:t>
            </a:r>
            <a:r>
              <a:rPr lang="en-US" altLang="zh-CN" sz="3200" b="1" smtClean="0"/>
              <a:t>         </a:t>
            </a:r>
            <a:r>
              <a:rPr lang="zh-CN" altLang="zh-CN" sz="3200" b="1" dirty="0">
                <a:solidFill>
                  <a:srgbClr val="0000FF"/>
                </a:solidFill>
              </a:rPr>
              <a:t>好结尾</a:t>
            </a:r>
            <a:endParaRPr lang="zh-CN" altLang="zh-CN" sz="3200" dirty="0">
              <a:solidFill>
                <a:srgbClr val="0000FF"/>
              </a:solidFill>
            </a:endParaRPr>
          </a:p>
          <a:p>
            <a:r>
              <a:rPr lang="zh-CN" altLang="zh-CN" sz="3600" dirty="0">
                <a:solidFill>
                  <a:srgbClr val="0000FF"/>
                </a:solidFill>
              </a:rPr>
              <a:t>△</a:t>
            </a:r>
            <a:r>
              <a:rPr lang="zh-CN" altLang="zh-CN" sz="3600" dirty="0"/>
              <a:t>霎时，教室里一片欢腾。同学们开心极了，沉浸在欢乐之中。这次猜谜语活动，让我深深地感受到：汉字太神奇了！</a:t>
            </a:r>
          </a:p>
          <a:p>
            <a:r>
              <a:rPr lang="en-US" altLang="zh-CN" sz="3600" dirty="0"/>
              <a:t> </a:t>
            </a:r>
            <a:r>
              <a:rPr lang="zh-CN" altLang="zh-CN" sz="3600" dirty="0">
                <a:solidFill>
                  <a:srgbClr val="0000FF"/>
                </a:solidFill>
              </a:rPr>
              <a:t>△</a:t>
            </a:r>
            <a:r>
              <a:rPr lang="en-US" altLang="zh-CN" sz="3600" dirty="0"/>
              <a:t>  </a:t>
            </a:r>
            <a:r>
              <a:rPr lang="zh-CN" altLang="zh-CN" sz="3600" dirty="0"/>
              <a:t>虽然我喜欢玩电脑，但我也知道电脑玩久了不好，它不利于健康，特别是对</a:t>
            </a:r>
            <a:r>
              <a:rPr lang="zh-CN" altLang="zh-CN" sz="3600"/>
              <a:t>眼睛</a:t>
            </a:r>
            <a:r>
              <a:rPr lang="zh-CN" altLang="zh-CN" sz="3600" smtClean="0"/>
              <a:t>有害</a:t>
            </a:r>
            <a:r>
              <a:rPr lang="zh-CN" altLang="en-US" sz="3600" smtClean="0"/>
              <a:t>。</a:t>
            </a:r>
            <a:r>
              <a:rPr lang="zh-CN" altLang="zh-CN" sz="3600" smtClean="0"/>
              <a:t>所以</a:t>
            </a:r>
            <a:r>
              <a:rPr lang="zh-CN" altLang="zh-CN" sz="3600" dirty="0"/>
              <a:t>，还是要听妈妈的话。</a:t>
            </a:r>
          </a:p>
        </p:txBody>
      </p:sp>
    </p:spTree>
    <p:extLst>
      <p:ext uri="{BB962C8B-B14F-4D97-AF65-F5344CB8AC3E}">
        <p14:creationId xmlns:p14="http://schemas.microsoft.com/office/powerpoint/2010/main" val="21922662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6130" y="1298279"/>
            <a:ext cx="10619740" cy="52014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b="1"/>
              <a:t>                                        </a:t>
            </a:r>
            <a:r>
              <a:rPr lang="en-US" altLang="zh-CN" sz="2400" b="1" smtClean="0"/>
              <a:t>                  </a:t>
            </a:r>
            <a:r>
              <a:rPr lang="zh-CN" altLang="zh-CN" sz="2400" b="1" dirty="0">
                <a:solidFill>
                  <a:srgbClr val="0000FF"/>
                </a:solidFill>
              </a:rPr>
              <a:t>玩得真开心</a:t>
            </a:r>
            <a:endParaRPr lang="zh-CN" altLang="zh-CN" sz="2400" dirty="0">
              <a:solidFill>
                <a:srgbClr val="0000FF"/>
              </a:solidFill>
            </a:endParaRPr>
          </a:p>
          <a:p>
            <a:r>
              <a:rPr lang="en-US" altLang="zh-CN" sz="2800" dirty="0"/>
              <a:t>         </a:t>
            </a:r>
            <a:r>
              <a:rPr lang="zh-CN" altLang="zh-CN" sz="2800" dirty="0"/>
              <a:t>一天下午，老师拿了三个漂流瓶和一些不同颜色的小纸片，同学们都好奇地睁大了眼睛，小声嘀咕着：</a:t>
            </a:r>
            <a:r>
              <a:rPr lang="en-US" altLang="zh-CN" sz="2800" dirty="0"/>
              <a:t>“</a:t>
            </a:r>
            <a:r>
              <a:rPr lang="zh-CN" altLang="zh-CN" sz="2800" dirty="0"/>
              <a:t>干什么呀？</a:t>
            </a:r>
            <a:r>
              <a:rPr lang="en-US" altLang="zh-CN" sz="2800" dirty="0"/>
              <a:t>”</a:t>
            </a:r>
            <a:endParaRPr lang="zh-CN" altLang="zh-CN" sz="2800" dirty="0"/>
          </a:p>
          <a:p>
            <a:r>
              <a:rPr lang="en-US" altLang="zh-CN" sz="2800" dirty="0"/>
              <a:t>        </a:t>
            </a:r>
            <a:r>
              <a:rPr lang="zh-CN" altLang="zh-CN" sz="2800" dirty="0"/>
              <a:t>噢，原来要做一个小游戏。规则是这样的：拿三张不同颜色的纸片，在每张纸片上分别写</a:t>
            </a:r>
            <a:r>
              <a:rPr lang="en-US" altLang="zh-CN" sz="2800" dirty="0"/>
              <a:t>“</a:t>
            </a:r>
            <a:r>
              <a:rPr lang="zh-CN" altLang="zh-CN" sz="2800"/>
              <a:t>谁</a:t>
            </a:r>
            <a:r>
              <a:rPr lang="en-US" altLang="zh-CN" sz="2800" smtClean="0"/>
              <a:t>”“</a:t>
            </a:r>
            <a:r>
              <a:rPr lang="zh-CN" altLang="zh-CN" sz="2800" dirty="0"/>
              <a:t>干什么</a:t>
            </a:r>
            <a:r>
              <a:rPr lang="en-US" altLang="zh-CN" sz="2800" dirty="0"/>
              <a:t>”</a:t>
            </a:r>
            <a:r>
              <a:rPr lang="zh-CN" altLang="zh-CN" sz="2800" dirty="0"/>
              <a:t>和</a:t>
            </a:r>
            <a:r>
              <a:rPr lang="en-US" altLang="zh-CN" sz="2800" dirty="0"/>
              <a:t>“</a:t>
            </a:r>
            <a:r>
              <a:rPr lang="zh-CN" altLang="zh-CN" sz="2800" dirty="0"/>
              <a:t>地点</a:t>
            </a:r>
            <a:r>
              <a:rPr lang="en-US" altLang="zh-CN" sz="2800" dirty="0"/>
              <a:t>”</a:t>
            </a:r>
            <a:r>
              <a:rPr lang="zh-CN" altLang="zh-CN" sz="2800" dirty="0"/>
              <a:t>。然后把不同颜色的纸片放入与其颜色相同的漂流瓶中。</a:t>
            </a:r>
          </a:p>
          <a:p>
            <a:r>
              <a:rPr lang="en-US" altLang="zh-CN" sz="2800"/>
              <a:t>        </a:t>
            </a:r>
            <a:r>
              <a:rPr lang="zh-CN" altLang="zh-CN" sz="2800" smtClean="0"/>
              <a:t>大家</a:t>
            </a:r>
            <a:r>
              <a:rPr lang="zh-CN" altLang="zh-CN" sz="2800" dirty="0"/>
              <a:t>立刻兴奋起来，纷纷抓起笔写了起来，一边写，一边还偷偷地笑。等写好了，依次放入漂流瓶内。大家面面相觑，该怎么玩呀？老师请了三位同学分别从三个瓶子里抽出一张纸。第一位同学一下子把手伸进一个瓶子里翻了一阵，然后慢慢地抽出一张，站在一旁看了一下，然后又望着第二位同学。只见第二位同学迫不及待地从另一个瓶子里小心翼翼地抽出一张，立刻</a:t>
            </a:r>
            <a:r>
              <a:rPr lang="zh-CN" altLang="zh-CN" sz="2800"/>
              <a:t>和</a:t>
            </a:r>
            <a:r>
              <a:rPr lang="zh-CN" altLang="zh-CN" sz="2800" smtClean="0"/>
              <a:t>第一位同学凑在一</a:t>
            </a:r>
            <a:endParaRPr lang="zh-CN" altLang="zh-CN" sz="2800" dirty="0"/>
          </a:p>
        </p:txBody>
      </p:sp>
      <p:sp>
        <p:nvSpPr>
          <p:cNvPr id="13" name="文本框 1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佳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路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861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1989" y="1371354"/>
            <a:ext cx="10619740" cy="44012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zh-CN" sz="2800" smtClean="0"/>
              <a:t>起，两人对了对，脸上露出了灿烂的笑容。最后一位同学连蹦带跳地到了讲台前，把手伸进瓶子里，一会儿碰碰这个，一会儿摸摸那个，最后终于挑了一张。自己看了一下，又和另外两人凑在一起，笑得腰都直不起来了。</a:t>
            </a:r>
            <a:r>
              <a:rPr lang="en-US" altLang="zh-CN" sz="2800" smtClean="0"/>
              <a:t> </a:t>
            </a:r>
            <a:r>
              <a:rPr lang="zh-CN" altLang="zh-CN" sz="2800" smtClean="0"/>
              <a:t> </a:t>
            </a:r>
            <a:r>
              <a:rPr lang="en-US" altLang="zh-CN" sz="2800" smtClean="0"/>
              <a:t>  </a:t>
            </a:r>
          </a:p>
          <a:p>
            <a:r>
              <a:rPr lang="en-US" altLang="zh-CN" sz="2800" smtClean="0"/>
              <a:t>        </a:t>
            </a:r>
            <a:r>
              <a:rPr lang="en-US" altLang="zh-CN" sz="2800" smtClean="0"/>
              <a:t> </a:t>
            </a:r>
            <a:r>
              <a:rPr lang="zh-CN" altLang="zh-CN" sz="2800" smtClean="0"/>
              <a:t>接着</a:t>
            </a:r>
            <a:r>
              <a:rPr lang="zh-CN" altLang="zh-CN" sz="2800" dirty="0"/>
              <a:t>三位同学按顺序一读，顿时，全班同学哄堂大笑，句子竟是</a:t>
            </a:r>
            <a:r>
              <a:rPr lang="en-US" altLang="zh-CN" sz="2800" dirty="0"/>
              <a:t>“</a:t>
            </a:r>
            <a:r>
              <a:rPr lang="zh-CN" altLang="zh-CN" sz="2800" dirty="0"/>
              <a:t>徐思远在苏州乐园里做早操</a:t>
            </a:r>
            <a:r>
              <a:rPr lang="en-US" altLang="zh-CN" sz="2800" dirty="0"/>
              <a:t>”</a:t>
            </a:r>
            <a:r>
              <a:rPr lang="zh-CN" altLang="zh-CN" sz="2800" dirty="0"/>
              <a:t>。同学老师都哈哈大笑，兴致更高了，大家一拥而上，争先恐后地去拿小纸片，三三两两地凑在一起，教室里立刻欢腾一片。我和同学对成的是</a:t>
            </a:r>
            <a:r>
              <a:rPr lang="en-US" altLang="zh-CN" sz="2800" dirty="0"/>
              <a:t>“</a:t>
            </a:r>
            <a:r>
              <a:rPr lang="zh-CN" altLang="zh-CN" sz="2800" dirty="0"/>
              <a:t>孙力康在宇宙游泳。</a:t>
            </a:r>
            <a:r>
              <a:rPr lang="en-US" altLang="zh-CN" sz="2800" dirty="0"/>
              <a:t>”</a:t>
            </a:r>
            <a:r>
              <a:rPr lang="zh-CN" altLang="zh-CN" sz="2800" dirty="0"/>
              <a:t>啊，我笑得眼泪都流出来了。</a:t>
            </a:r>
            <a:r>
              <a:rPr lang="en-US" altLang="zh-CN" sz="2800" dirty="0"/>
              <a:t/>
            </a:r>
            <a:br>
              <a:rPr lang="en-US" altLang="zh-CN" sz="2800" dirty="0"/>
            </a:br>
            <a:r>
              <a:rPr lang="en-US" altLang="zh-CN" sz="2800"/>
              <a:t>        </a:t>
            </a:r>
            <a:r>
              <a:rPr lang="en-US" altLang="zh-CN" sz="2800" smtClean="0"/>
              <a:t> </a:t>
            </a:r>
            <a:r>
              <a:rPr lang="zh-CN" altLang="zh-CN" sz="2800" smtClean="0"/>
              <a:t>漂流</a:t>
            </a:r>
            <a:r>
              <a:rPr lang="zh-CN" altLang="zh-CN" sz="2800" dirty="0"/>
              <a:t>瓶飘出了笑声，笑声又在班级中传开了。</a:t>
            </a:r>
          </a:p>
        </p:txBody>
      </p:sp>
    </p:spTree>
    <p:extLst>
      <p:ext uri="{BB962C8B-B14F-4D97-AF65-F5344CB8AC3E}">
        <p14:creationId xmlns:p14="http://schemas.microsoft.com/office/powerpoint/2010/main" val="99548560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81829" y="2170424"/>
            <a:ext cx="10619740" cy="310597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700"/>
              </a:lnSpc>
            </a:pPr>
            <a:r>
              <a:rPr lang="en-US" altLang="zh-CN" sz="3600"/>
              <a:t>    </a:t>
            </a:r>
            <a:r>
              <a:rPr lang="en-US" altLang="zh-CN" sz="3600" smtClean="0"/>
              <a:t>  </a:t>
            </a:r>
            <a:r>
              <a:rPr lang="zh-CN" altLang="zh-CN" sz="3600" smtClean="0"/>
              <a:t>【点评】</a:t>
            </a:r>
            <a:r>
              <a:rPr lang="zh-CN" altLang="zh-CN" sz="3200" dirty="0">
                <a:solidFill>
                  <a:srgbClr val="FF0000"/>
                </a:solidFill>
              </a:rPr>
              <a:t>习作先交代游戏规则，接着写大家为游戏做准备，最后写同学们做游戏，条理清晰。小作者抓住了人物的动作、神情把做游戏的过程写得特别具体，同时从自己</a:t>
            </a:r>
            <a:r>
              <a:rPr lang="zh-CN" altLang="zh-CN" sz="3200">
                <a:solidFill>
                  <a:srgbClr val="FF0000"/>
                </a:solidFill>
              </a:rPr>
              <a:t>的</a:t>
            </a:r>
            <a:r>
              <a:rPr lang="zh-CN" altLang="zh-CN" sz="3200" smtClean="0">
                <a:solidFill>
                  <a:srgbClr val="FF0000"/>
                </a:solidFill>
              </a:rPr>
              <a:t>感受</a:t>
            </a:r>
            <a:r>
              <a:rPr lang="zh-CN" altLang="en-US" sz="3200" smtClean="0">
                <a:solidFill>
                  <a:srgbClr val="FF0000"/>
                </a:solidFill>
              </a:rPr>
              <a:t>、</a:t>
            </a:r>
            <a:r>
              <a:rPr lang="zh-CN" altLang="zh-CN" sz="3200" smtClean="0">
                <a:solidFill>
                  <a:srgbClr val="FF0000"/>
                </a:solidFill>
              </a:rPr>
              <a:t>同学们</a:t>
            </a:r>
            <a:r>
              <a:rPr lang="zh-CN" altLang="zh-CN" sz="3200" dirty="0">
                <a:solidFill>
                  <a:srgbClr val="FF0000"/>
                </a:solidFill>
              </a:rPr>
              <a:t>的表现和全班气氛的</a:t>
            </a:r>
            <a:r>
              <a:rPr lang="zh-CN" altLang="zh-CN" sz="3200">
                <a:solidFill>
                  <a:srgbClr val="FF0000"/>
                </a:solidFill>
              </a:rPr>
              <a:t>描写</a:t>
            </a:r>
            <a:r>
              <a:rPr lang="zh-CN" altLang="zh-CN" sz="3200" smtClean="0">
                <a:solidFill>
                  <a:srgbClr val="FF0000"/>
                </a:solidFill>
              </a:rPr>
              <a:t>中</a:t>
            </a:r>
            <a:r>
              <a:rPr lang="zh-CN" altLang="en-US" sz="3200" smtClean="0">
                <a:solidFill>
                  <a:srgbClr val="FF0000"/>
                </a:solidFill>
              </a:rPr>
              <a:t>，</a:t>
            </a:r>
            <a:r>
              <a:rPr lang="zh-CN" altLang="zh-CN" sz="3200" smtClean="0">
                <a:solidFill>
                  <a:srgbClr val="FF0000"/>
                </a:solidFill>
              </a:rPr>
              <a:t>表现</a:t>
            </a:r>
            <a:r>
              <a:rPr lang="zh-CN" altLang="zh-CN" sz="3200" dirty="0">
                <a:solidFill>
                  <a:srgbClr val="FF0000"/>
                </a:solidFill>
              </a:rPr>
              <a:t>出大家高兴的心情。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名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师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点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275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1604" y="1890454"/>
            <a:ext cx="9781153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200"/>
              </a:lnSpc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生活中，我们会遇到一些不好解决的问题，这时候就需要去请教别人。本次口语交际的主题就是“请教”。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36235159-965B-47EB-A854-1F1BF76F9E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267" y="3798595"/>
            <a:ext cx="3775037" cy="258859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5753100"/>
            <a:ext cx="12192000" cy="1104265"/>
            <a:chOff x="0" y="9060"/>
            <a:chExt cx="19200" cy="1739"/>
          </a:xfrm>
        </p:grpSpPr>
        <p:sp>
          <p:nvSpPr>
            <p:cNvPr id="5" name="矩形 4"/>
            <p:cNvSpPr/>
            <p:nvPr/>
          </p:nvSpPr>
          <p:spPr>
            <a:xfrm>
              <a:off x="0" y="10545"/>
              <a:ext cx="19200" cy="255"/>
            </a:xfrm>
            <a:prstGeom prst="rect">
              <a:avLst/>
            </a:prstGeom>
            <a:solidFill>
              <a:srgbClr val="7FCB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10260"/>
              <a:ext cx="19200" cy="285"/>
            </a:xfrm>
            <a:prstGeom prst="rect">
              <a:avLst/>
            </a:prstGeom>
            <a:solidFill>
              <a:srgbClr val="DDE89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6290" y="9060"/>
              <a:ext cx="2535" cy="1501"/>
              <a:chOff x="10344152" y="5753100"/>
              <a:chExt cx="1609594" cy="953354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10344152" y="5823976"/>
                <a:ext cx="719139" cy="872965"/>
                <a:chOff x="8572502" y="5823976"/>
                <a:chExt cx="719139" cy="872965"/>
              </a:xfrm>
            </p:grpSpPr>
            <p:grpSp>
              <p:nvGrpSpPr>
                <p:cNvPr id="54" name="组合 53"/>
                <p:cNvGrpSpPr/>
                <p:nvPr/>
              </p:nvGrpSpPr>
              <p:grpSpPr>
                <a:xfrm>
                  <a:off x="8572502" y="5823976"/>
                  <a:ext cx="290514" cy="707102"/>
                  <a:chOff x="2064112" y="3276600"/>
                  <a:chExt cx="290514" cy="771525"/>
                </a:xfrm>
              </p:grpSpPr>
              <p:sp>
                <p:nvSpPr>
                  <p:cNvPr id="58" name="椭圆 57"/>
                  <p:cNvSpPr/>
                  <p:nvPr/>
                </p:nvSpPr>
                <p:spPr>
                  <a:xfrm>
                    <a:off x="2064112" y="3276600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2164556" y="3676650"/>
                    <a:ext cx="99579" cy="371475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55" name="组合 54"/>
                <p:cNvGrpSpPr/>
                <p:nvPr/>
              </p:nvGrpSpPr>
              <p:grpSpPr>
                <a:xfrm>
                  <a:off x="9001127" y="5989839"/>
                  <a:ext cx="290514" cy="707102"/>
                  <a:chOff x="2064112" y="3276600"/>
                  <a:chExt cx="290514" cy="771525"/>
                </a:xfrm>
              </p:grpSpPr>
              <p:sp>
                <p:nvSpPr>
                  <p:cNvPr id="56" name="椭圆 55"/>
                  <p:cNvSpPr/>
                  <p:nvPr/>
                </p:nvSpPr>
                <p:spPr>
                  <a:xfrm>
                    <a:off x="2064112" y="3276600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57" name="矩形 56"/>
                  <p:cNvSpPr/>
                  <p:nvPr/>
                </p:nvSpPr>
                <p:spPr>
                  <a:xfrm>
                    <a:off x="2164556" y="3676650"/>
                    <a:ext cx="99579" cy="371475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  <p:grpSp>
            <p:nvGrpSpPr>
              <p:cNvPr id="61" name="组合 60"/>
              <p:cNvGrpSpPr/>
              <p:nvPr/>
            </p:nvGrpSpPr>
            <p:grpSpPr>
              <a:xfrm>
                <a:off x="11206032" y="5753100"/>
                <a:ext cx="747714" cy="953354"/>
                <a:chOff x="9443907" y="5753100"/>
                <a:chExt cx="747714" cy="953354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9443907" y="5753100"/>
                  <a:ext cx="290514" cy="778761"/>
                  <a:chOff x="8281857" y="5666242"/>
                  <a:chExt cx="290514" cy="849712"/>
                </a:xfrm>
              </p:grpSpPr>
              <p:sp>
                <p:nvSpPr>
                  <p:cNvPr id="66" name="椭圆 65"/>
                  <p:cNvSpPr/>
                  <p:nvPr/>
                </p:nvSpPr>
                <p:spPr>
                  <a:xfrm>
                    <a:off x="8281857" y="5666242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矩形 66"/>
                  <p:cNvSpPr/>
                  <p:nvPr/>
                </p:nvSpPr>
                <p:spPr>
                  <a:xfrm>
                    <a:off x="8381873" y="6052858"/>
                    <a:ext cx="88837" cy="463096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63" name="组合 62"/>
                <p:cNvGrpSpPr/>
                <p:nvPr/>
              </p:nvGrpSpPr>
              <p:grpSpPr>
                <a:xfrm>
                  <a:off x="9901107" y="5927693"/>
                  <a:ext cx="290514" cy="778761"/>
                  <a:chOff x="8281857" y="5666242"/>
                  <a:chExt cx="290514" cy="849712"/>
                </a:xfrm>
              </p:grpSpPr>
              <p:sp>
                <p:nvSpPr>
                  <p:cNvPr id="64" name="椭圆 63"/>
                  <p:cNvSpPr/>
                  <p:nvPr/>
                </p:nvSpPr>
                <p:spPr>
                  <a:xfrm>
                    <a:off x="8281857" y="5666242"/>
                    <a:ext cx="290514" cy="409575"/>
                  </a:xfrm>
                  <a:prstGeom prst="ellipse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5" name="矩形 64"/>
                  <p:cNvSpPr/>
                  <p:nvPr/>
                </p:nvSpPr>
                <p:spPr>
                  <a:xfrm>
                    <a:off x="8381873" y="6052858"/>
                    <a:ext cx="88837" cy="463096"/>
                  </a:xfrm>
                  <a:prstGeom prst="rect">
                    <a:avLst/>
                  </a:prstGeom>
                  <a:solidFill>
                    <a:srgbClr val="80C93B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</p:grpSp>
      <p:pic>
        <p:nvPicPr>
          <p:cNvPr id="4" name="图片 3" descr="图标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311765" y="-15240"/>
            <a:ext cx="2009775" cy="164782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94"/>
            <a:ext cx="12192000" cy="6854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文本框 18"/>
          <p:cNvSpPr txBox="1"/>
          <p:nvPr/>
        </p:nvSpPr>
        <p:spPr>
          <a:xfrm>
            <a:off x="5773988" y="1925799"/>
            <a:ext cx="4047903" cy="101566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语文园地八</a:t>
            </a:r>
            <a:endParaRPr lang="zh-CN" altLang="en-US" sz="60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6696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0210" y="2129833"/>
            <a:ext cx="10855098" cy="270843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60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这</a:t>
            </a:r>
            <a:r>
              <a:rPr lang="zh-CN" altLang="en-US" sz="3600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次交流的主题是“学会默读”。默读是朗读的一种重要方式。由于默读不出声，省去了发音的动作，所以速度快，阅读环境相对安静，便于更集中地思考、理解读物的内容，并且不易疲劳，易于持久。</a:t>
            </a:r>
            <a:endParaRPr lang="zh-CN" altLang="zh-CN" sz="3600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流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460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0210" y="695088"/>
            <a:ext cx="10619740" cy="5324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600"/>
              <a:t>         </a:t>
            </a:r>
            <a:r>
              <a:rPr lang="zh-CN" altLang="en-US" sz="3600" smtClean="0">
                <a:solidFill>
                  <a:srgbClr val="0000FF"/>
                </a:solidFill>
              </a:rPr>
              <a:t>那</a:t>
            </a:r>
            <a:r>
              <a:rPr lang="zh-CN" altLang="en-US" sz="3600" dirty="0">
                <a:solidFill>
                  <a:srgbClr val="0000FF"/>
                </a:solidFill>
              </a:rPr>
              <a:t>默读有哪些好的方法和要注意的地方呢？</a:t>
            </a:r>
          </a:p>
          <a:p>
            <a:pPr>
              <a:lnSpc>
                <a:spcPts val="5100"/>
              </a:lnSpc>
            </a:pPr>
            <a:r>
              <a:rPr lang="zh-CN" altLang="en-US" sz="3600"/>
              <a:t>         </a:t>
            </a:r>
            <a:r>
              <a:rPr lang="zh-CN" altLang="en-US" sz="3600" smtClean="0"/>
              <a:t>首先</a:t>
            </a:r>
            <a:r>
              <a:rPr lang="zh-CN" altLang="en-US" sz="3600" dirty="0"/>
              <a:t>，默读时要做到：不发声，不动唇，不用手指着读，要边读边思考。</a:t>
            </a:r>
          </a:p>
          <a:p>
            <a:pPr>
              <a:lnSpc>
                <a:spcPts val="5100"/>
              </a:lnSpc>
            </a:pPr>
            <a:r>
              <a:rPr lang="zh-CN" altLang="en-US" sz="3600"/>
              <a:t>         </a:t>
            </a:r>
            <a:r>
              <a:rPr lang="zh-CN" altLang="en-US" sz="3600" smtClean="0"/>
              <a:t>其次</a:t>
            </a:r>
            <a:r>
              <a:rPr lang="zh-CN" altLang="en-US" sz="3600" dirty="0"/>
              <a:t>，要注意做到：眼到、心到、手到。眼到，就是要认清每一个字；心到，就是集中注意 力，一边读一边想，理解词句的意思和文章的内容；手到，就是在默读时，边读边动笔，可以画出重点词句，或标出段中的层次，记下自己不懂的</a:t>
            </a:r>
            <a:r>
              <a:rPr lang="zh-CN" altLang="en-US" sz="3600"/>
              <a:t>问题</a:t>
            </a:r>
            <a:r>
              <a:rPr lang="zh-CN" altLang="en-US" sz="3600" smtClean="0"/>
              <a:t>。</a:t>
            </a:r>
            <a:endParaRPr lang="zh-CN" altLang="zh-CN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3395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36686" y="1202842"/>
            <a:ext cx="10619740" cy="33624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600" dirty="0"/>
              <a:t> </a:t>
            </a:r>
          </a:p>
          <a:p>
            <a:pPr>
              <a:lnSpc>
                <a:spcPts val="5100"/>
              </a:lnSpc>
            </a:pPr>
            <a:r>
              <a:rPr lang="zh-CN" altLang="en-US" sz="3600"/>
              <a:t>        </a:t>
            </a:r>
            <a:r>
              <a:rPr lang="zh-CN" altLang="en-US" sz="3600" smtClean="0"/>
              <a:t> 最后</a:t>
            </a:r>
            <a:r>
              <a:rPr lang="zh-CN" altLang="en-US" sz="3600" dirty="0"/>
              <a:t>，要注意速度：默读时要注意减少眼停的时间与次数，尽量不出现回视，逐步扩大扫视。读得快而又理解得深，才是高水平的默读。</a:t>
            </a:r>
          </a:p>
          <a:p>
            <a:pPr>
              <a:lnSpc>
                <a:spcPts val="5100"/>
              </a:lnSpc>
            </a:pPr>
            <a:endParaRPr lang="zh-CN" altLang="zh-CN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3467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6714" y="1501404"/>
            <a:ext cx="10619740" cy="19774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 dirty="0"/>
              <a:t> </a:t>
            </a:r>
            <a:r>
              <a:rPr lang="zh-CN" altLang="en-US" sz="3600" dirty="0">
                <a:solidFill>
                  <a:srgbClr val="FF0000"/>
                </a:solidFill>
              </a:rPr>
              <a:t>◎ 你认识这些和“目”有关的字吗？</a:t>
            </a:r>
          </a:p>
          <a:p>
            <a:pPr>
              <a:lnSpc>
                <a:spcPts val="4900"/>
              </a:lnSpc>
            </a:pPr>
            <a:endParaRPr lang="zh-CN" altLang="en-US" sz="3600" dirty="0"/>
          </a:p>
          <a:p>
            <a:pPr>
              <a:lnSpc>
                <a:spcPts val="4900"/>
              </a:lnSpc>
            </a:pPr>
            <a:r>
              <a:rPr lang="zh-CN" altLang="en-US" sz="3600" dirty="0"/>
              <a:t>                 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393130A-FEFF-4072-90B3-AED2D98470D2}"/>
              </a:ext>
            </a:extLst>
          </p:cNvPr>
          <p:cNvPicPr/>
          <p:nvPr/>
        </p:nvPicPr>
        <p:blipFill rotWithShape="1">
          <a:blip r:embed="rId2" cstate="print"/>
          <a:srcRect l="53477" t="7329" r="15146" b="18139"/>
          <a:stretch/>
        </p:blipFill>
        <p:spPr bwMode="auto">
          <a:xfrm rot="5400000">
            <a:off x="3206897" y="30229"/>
            <a:ext cx="3863679" cy="8336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32960" y="231632"/>
            <a:ext cx="3614520" cy="1154080"/>
            <a:chOff x="32960" y="231632"/>
            <a:chExt cx="3614520" cy="1154080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D"/>
                </a:clrFrom>
                <a:clrTo>
                  <a:srgbClr val="FFFF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960" y="231632"/>
              <a:ext cx="1102179" cy="1154080"/>
            </a:xfrm>
            <a:prstGeom prst="rect">
              <a:avLst/>
            </a:prstGeom>
          </p:spPr>
        </p:pic>
        <p:grpSp>
          <p:nvGrpSpPr>
            <p:cNvPr id="23" name="组合 22"/>
            <p:cNvGrpSpPr/>
            <p:nvPr/>
          </p:nvGrpSpPr>
          <p:grpSpPr>
            <a:xfrm>
              <a:off x="970537" y="567600"/>
              <a:ext cx="2676943" cy="679269"/>
              <a:chOff x="1844447" y="2511380"/>
              <a:chExt cx="2676943" cy="679269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009049" y="2511380"/>
                <a:ext cx="1990058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2009049" y="3190649"/>
                <a:ext cx="1999939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3"/>
              <p:cNvSpPr txBox="1">
                <a:spLocks noChangeArrowheads="1"/>
              </p:cNvSpPr>
              <p:nvPr/>
            </p:nvSpPr>
            <p:spPr bwMode="auto">
              <a:xfrm>
                <a:off x="1844447" y="2551128"/>
                <a:ext cx="2676943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3200" b="1" spc="4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识字加油站</a:t>
                </a:r>
                <a:endParaRPr lang="zh-CN" altLang="en-US" sz="3200" b="1" spc="4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3990398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V="1">
                <a:off x="4007816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0039013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2703" y="1707350"/>
            <a:ext cx="10619740" cy="3234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/>
              <a:t>      </a:t>
            </a:r>
            <a:r>
              <a:rPr lang="zh-CN" altLang="en-US" sz="3600" smtClean="0"/>
              <a:t>   这些</a:t>
            </a:r>
            <a:r>
              <a:rPr lang="zh-CN" altLang="en-US" sz="3600" dirty="0"/>
              <a:t>带有“目”的字都和眼睛有关，有的和眼睛的部位有关，如眼眶；有的和眼睛的动作有关，如眨眼、怒目圆睁的“睁”等。在平时的学习中我们可以搜集一些有相同偏旁的字来进行归类学习，这样有助于我们快速、有效地认识</a:t>
            </a:r>
            <a:r>
              <a:rPr lang="zh-CN" altLang="en-US" sz="3600"/>
              <a:t>汉字</a:t>
            </a:r>
            <a:r>
              <a:rPr lang="zh-CN" altLang="en-US" sz="3600" smtClean="0"/>
              <a:t>。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6733720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61415" y="1634964"/>
            <a:ext cx="11010454" cy="3234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FF0000"/>
                </a:solidFill>
              </a:rPr>
              <a:t>      ◎ 读读想想，下面几个句子中加点的词语可以互相调换吗？选择一个词语写一句话。</a:t>
            </a: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◇  我军的伤员</a:t>
            </a:r>
            <a:r>
              <a:rPr lang="zh-CN" altLang="en-US" sz="3600" dirty="0">
                <a:solidFill>
                  <a:srgbClr val="FF0000"/>
                </a:solidFill>
              </a:rPr>
              <a:t>陆续</a:t>
            </a:r>
            <a:r>
              <a:rPr lang="zh-CN" altLang="en-US" sz="3600" dirty="0">
                <a:solidFill>
                  <a:srgbClr val="0000FF"/>
                </a:solidFill>
              </a:rPr>
              <a:t>从火线上抬下来。</a:t>
            </a: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◇  白求恩大夫在手术台旁，</a:t>
            </a:r>
            <a:r>
              <a:rPr lang="zh-CN" altLang="en-US" sz="3600" dirty="0">
                <a:solidFill>
                  <a:srgbClr val="FF0000"/>
                </a:solidFill>
              </a:rPr>
              <a:t>连续</a:t>
            </a:r>
            <a:r>
              <a:rPr lang="zh-CN" altLang="en-US" sz="3600" dirty="0">
                <a:solidFill>
                  <a:srgbClr val="0000FF"/>
                </a:solidFill>
              </a:rPr>
              <a:t>工作了六十九个小时。</a:t>
            </a: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◇  他低下头，</a:t>
            </a:r>
            <a:r>
              <a:rPr lang="zh-CN" altLang="en-US" sz="3600" dirty="0">
                <a:solidFill>
                  <a:srgbClr val="FF0000"/>
                </a:solidFill>
              </a:rPr>
              <a:t>继续</a:t>
            </a:r>
            <a:r>
              <a:rPr lang="zh-CN" altLang="en-US" sz="3600" dirty="0">
                <a:solidFill>
                  <a:srgbClr val="0000FF"/>
                </a:solidFill>
              </a:rPr>
              <a:t>帮我把扣子钉好。</a:t>
            </a:r>
            <a:endParaRPr lang="zh-CN" altLang="zh-CN" sz="3600" dirty="0">
              <a:solidFill>
                <a:srgbClr val="0000FF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052370" y="3481645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486124" y="3485554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032417" y="4733393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466171" y="4721672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799350" y="4102945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233104" y="4091224"/>
            <a:ext cx="93785" cy="8596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60250" y="213085"/>
            <a:ext cx="3419167" cy="1022985"/>
            <a:chOff x="356221" y="234351"/>
            <a:chExt cx="2902536" cy="102298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221" y="234351"/>
              <a:ext cx="1028124" cy="1022985"/>
            </a:xfrm>
            <a:prstGeom prst="rect">
              <a:avLst/>
            </a:prstGeom>
          </p:spPr>
        </p:pic>
        <p:grpSp>
          <p:nvGrpSpPr>
            <p:cNvPr id="27" name="组合 26"/>
            <p:cNvGrpSpPr/>
            <p:nvPr/>
          </p:nvGrpSpPr>
          <p:grpSpPr>
            <a:xfrm>
              <a:off x="1250565" y="536427"/>
              <a:ext cx="2008192" cy="679269"/>
              <a:chOff x="2130626" y="2511380"/>
              <a:chExt cx="2008192" cy="679269"/>
            </a:xfrm>
          </p:grpSpPr>
          <p:cxnSp>
            <p:nvCxnSpPr>
              <p:cNvPr id="28" name="直接连接符 27"/>
              <p:cNvCxnSpPr/>
              <p:nvPr/>
            </p:nvCxnSpPr>
            <p:spPr>
              <a:xfrm>
                <a:off x="2174057" y="2511380"/>
                <a:ext cx="1666423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TextBox 3"/>
              <p:cNvSpPr txBox="1">
                <a:spLocks noChangeArrowheads="1"/>
              </p:cNvSpPr>
              <p:nvPr/>
            </p:nvSpPr>
            <p:spPr bwMode="auto">
              <a:xfrm>
                <a:off x="2130626" y="2542905"/>
                <a:ext cx="1988529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词句段运用</a:t>
                </a:r>
                <a:endPara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2174057" y="3190649"/>
                <a:ext cx="1697086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628233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9039" y="1066553"/>
            <a:ext cx="10619740" cy="46705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600">
                <a:solidFill>
                  <a:srgbClr val="0000FF"/>
                </a:solidFill>
              </a:rPr>
              <a:t>        </a:t>
            </a:r>
            <a:r>
              <a:rPr lang="zh-CN" altLang="en-US" sz="3600" smtClean="0">
                <a:solidFill>
                  <a:srgbClr val="0000FF"/>
                </a:solidFill>
              </a:rPr>
              <a:t> 这</a:t>
            </a:r>
            <a:r>
              <a:rPr lang="zh-CN" altLang="en-US" sz="3600" dirty="0">
                <a:solidFill>
                  <a:srgbClr val="0000FF"/>
                </a:solidFill>
              </a:rPr>
              <a:t>道题实质考查的是对近义词的辨析和准确用词的能力。</a:t>
            </a:r>
          </a:p>
          <a:p>
            <a:pPr>
              <a:lnSpc>
                <a:spcPts val="5100"/>
              </a:lnSpc>
            </a:pPr>
            <a:r>
              <a:rPr lang="zh-CN" altLang="en-US" sz="3600">
                <a:solidFill>
                  <a:srgbClr val="0000FF"/>
                </a:solidFill>
              </a:rPr>
              <a:t>        </a:t>
            </a:r>
            <a:r>
              <a:rPr lang="zh-CN" altLang="en-US" sz="3600" smtClean="0">
                <a:solidFill>
                  <a:srgbClr val="0000FF"/>
                </a:solidFill>
              </a:rPr>
              <a:t> 虽然</a:t>
            </a:r>
            <a:r>
              <a:rPr lang="zh-CN" altLang="en-US" sz="3600" dirty="0">
                <a:solidFill>
                  <a:srgbClr val="0000FF"/>
                </a:solidFill>
              </a:rPr>
              <a:t>这三个词都有“进行下去、连接下去”的意思，但还是有一定区别的。“陆续”表示前后相继，时断时续，一般前接或后接对象是人或具体事物；“连续”表示一个接一个，一般后接表示时间、活动或具体动作等。</a:t>
            </a:r>
          </a:p>
        </p:txBody>
      </p:sp>
    </p:spTree>
    <p:extLst>
      <p:ext uri="{BB962C8B-B14F-4D97-AF65-F5344CB8AC3E}">
        <p14:creationId xmlns:p14="http://schemas.microsoft.com/office/powerpoint/2010/main" val="27670798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43849" y="1375108"/>
            <a:ext cx="10619740" cy="4016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600">
                <a:solidFill>
                  <a:srgbClr val="0000FF"/>
                </a:solidFill>
              </a:rPr>
              <a:t>     </a:t>
            </a:r>
            <a:r>
              <a:rPr lang="zh-CN" altLang="en-US" sz="3600" smtClean="0">
                <a:solidFill>
                  <a:srgbClr val="0000FF"/>
                </a:solidFill>
              </a:rPr>
              <a:t>    </a:t>
            </a:r>
            <a:r>
              <a:rPr lang="zh-CN" altLang="en-US" sz="3600" b="1" smtClean="0">
                <a:solidFill>
                  <a:srgbClr val="FF0000"/>
                </a:solidFill>
              </a:rPr>
              <a:t>参考</a:t>
            </a:r>
            <a:r>
              <a:rPr lang="zh-CN" altLang="en-US" sz="3600" b="1" dirty="0">
                <a:solidFill>
                  <a:srgbClr val="FF0000"/>
                </a:solidFill>
              </a:rPr>
              <a:t>答案：</a:t>
            </a:r>
            <a:r>
              <a:rPr lang="zh-CN" altLang="en-US" sz="3600" dirty="0">
                <a:solidFill>
                  <a:srgbClr val="0000FF"/>
                </a:solidFill>
              </a:rPr>
              <a:t>这三个句子中加点的词语不能互相调换。因为我军的伤员是时断时续地抬下来；白求恩大夫在手术台旁，一个接一个地救治伤员，工作了六十九个小时；他低下头，不间断地帮我把扣子钉好。如果调换了，就不能准确地表达句子的意思和人物的品质了。</a:t>
            </a:r>
          </a:p>
        </p:txBody>
      </p:sp>
    </p:spTree>
    <p:extLst>
      <p:ext uri="{BB962C8B-B14F-4D97-AF65-F5344CB8AC3E}">
        <p14:creationId xmlns:p14="http://schemas.microsoft.com/office/powerpoint/2010/main" val="49536573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47163" y="1368771"/>
            <a:ext cx="9279648" cy="342657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200"/>
              </a:lnSpc>
            </a:pPr>
            <a:r>
              <a:rPr lang="zh-CN" altLang="en-US" sz="3200" dirty="0">
                <a:solidFill>
                  <a:srgbClr val="FF0000"/>
                </a:solidFill>
              </a:rPr>
              <a:t>◎ 快过节了，妈妈准备去超市买下面的东西，</a:t>
            </a:r>
            <a:r>
              <a:rPr lang="zh-CN" altLang="en-US" sz="3200">
                <a:solidFill>
                  <a:srgbClr val="FF0000"/>
                </a:solidFill>
              </a:rPr>
              <a:t>请</a:t>
            </a:r>
            <a:r>
              <a:rPr lang="zh-CN" altLang="en-US" sz="3200" smtClean="0">
                <a:solidFill>
                  <a:srgbClr val="FF0000"/>
                </a:solidFill>
              </a:rPr>
              <a:t>你</a:t>
            </a:r>
            <a:endParaRPr lang="en-US" altLang="zh-CN" sz="3200" smtClean="0">
              <a:solidFill>
                <a:srgbClr val="FF0000"/>
              </a:solidFill>
            </a:endParaRPr>
          </a:p>
          <a:p>
            <a:pPr>
              <a:lnSpc>
                <a:spcPts val="5200"/>
              </a:lnSpc>
            </a:pPr>
            <a:r>
              <a:rPr lang="zh-CN" altLang="en-US" sz="3200" smtClean="0">
                <a:solidFill>
                  <a:srgbClr val="FF0000"/>
                </a:solidFill>
              </a:rPr>
              <a:t>帮她</a:t>
            </a:r>
            <a:r>
              <a:rPr lang="zh-CN" altLang="en-US" sz="3200" dirty="0">
                <a:solidFill>
                  <a:srgbClr val="FF0000"/>
                </a:solidFill>
              </a:rPr>
              <a:t>整理一份购物清单。</a:t>
            </a:r>
          </a:p>
          <a:p>
            <a:pPr>
              <a:lnSpc>
                <a:spcPts val="5200"/>
              </a:lnSpc>
            </a:pPr>
            <a:r>
              <a:rPr lang="zh-CN" altLang="en-US" sz="3200" smtClean="0">
                <a:solidFill>
                  <a:srgbClr val="0000FF"/>
                </a:solidFill>
              </a:rPr>
              <a:t>        鲫鱼       </a:t>
            </a:r>
            <a:r>
              <a:rPr lang="zh-CN" altLang="en-US" sz="3200" dirty="0">
                <a:solidFill>
                  <a:srgbClr val="0000FF"/>
                </a:solidFill>
              </a:rPr>
              <a:t>速冻饺子    馒头         橙子       毛毯</a:t>
            </a:r>
          </a:p>
          <a:p>
            <a:pPr>
              <a:lnSpc>
                <a:spcPts val="5200"/>
              </a:lnSpc>
            </a:pPr>
            <a:r>
              <a:rPr lang="zh-CN" altLang="en-US" sz="3200" smtClean="0">
                <a:solidFill>
                  <a:srgbClr val="0000FF"/>
                </a:solidFill>
              </a:rPr>
              <a:t>        牙刷          </a:t>
            </a:r>
            <a:r>
              <a:rPr lang="zh-CN" altLang="en-US" sz="3200" dirty="0">
                <a:solidFill>
                  <a:srgbClr val="0000FF"/>
                </a:solidFill>
              </a:rPr>
              <a:t>菜板          饼干        充电器    枕头</a:t>
            </a:r>
          </a:p>
          <a:p>
            <a:pPr>
              <a:lnSpc>
                <a:spcPts val="5200"/>
              </a:lnSpc>
            </a:pPr>
            <a:r>
              <a:rPr lang="zh-CN" altLang="en-US" sz="3200" smtClean="0">
                <a:solidFill>
                  <a:srgbClr val="0000FF"/>
                </a:solidFill>
              </a:rPr>
              <a:t>        垃圾桶       </a:t>
            </a:r>
            <a:r>
              <a:rPr lang="zh-CN" altLang="en-US" sz="3200" dirty="0">
                <a:solidFill>
                  <a:srgbClr val="0000FF"/>
                </a:solidFill>
              </a:rPr>
              <a:t>棉拖鞋     沐浴液    衣架</a:t>
            </a:r>
            <a:endParaRPr lang="zh-CN" altLang="zh-CN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2828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368" y="1385018"/>
            <a:ext cx="10908710" cy="496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8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在向别人请教时要注意以下几点：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．要敢于向别人请教，不要觉得请教别人是一件“丢面子”的事情，要知道，没有谁是万能的，每个人都有需要请教别人的地方。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．注意场合，要在别人方便的时候请教，不能妨碍别人。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．在请教别人时要有礼貌，说话得体。有礼貌不仅仅是在请教的时候要做到，在请教之后也要注意，不管别人是否帮你解决了问题，都要向别人表示感谢。</a:t>
            </a:r>
          </a:p>
          <a:p>
            <a:pPr>
              <a:lnSpc>
                <a:spcPts val="38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．请教别人时要把请教的问题和困难说清楚，表达要有条理，语言要简洁。如果别人的答复你有不清楚的地方，就要及时追问，直到弄清楚为止。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7368" y="35808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16361" y="35808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25354" y="35808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指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34346" y="35808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293634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20228" y="918273"/>
            <a:ext cx="9947772" cy="13490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/>
              <a:t>        </a:t>
            </a:r>
            <a:r>
              <a:rPr lang="zh-CN" altLang="en-US" sz="3600" smtClean="0"/>
              <a:t> 这</a:t>
            </a:r>
            <a:r>
              <a:rPr lang="zh-CN" altLang="en-US" sz="3600" dirty="0"/>
              <a:t>是一道生活实践题，目的是让我们</a:t>
            </a:r>
            <a:r>
              <a:rPr lang="zh-CN" altLang="en-US" sz="3600"/>
              <a:t>在</a:t>
            </a:r>
            <a:r>
              <a:rPr lang="zh-CN" altLang="en-US" sz="3600" smtClean="0"/>
              <a:t>生活</a:t>
            </a:r>
            <a:endParaRPr lang="en-US" altLang="zh-CN" sz="3600" smtClean="0"/>
          </a:p>
          <a:p>
            <a:pPr>
              <a:lnSpc>
                <a:spcPts val="4900"/>
              </a:lnSpc>
            </a:pPr>
            <a:r>
              <a:rPr lang="zh-CN" altLang="en-US" sz="3600" smtClean="0"/>
              <a:t>中</a:t>
            </a:r>
            <a:r>
              <a:rPr lang="zh-CN" altLang="en-US" sz="3600" dirty="0"/>
              <a:t>养成有条理地做事的习惯，提高做事的效率。</a:t>
            </a:r>
            <a:endParaRPr lang="zh-CN" altLang="zh-CN" sz="3600" dirty="0">
              <a:solidFill>
                <a:srgbClr val="0000FF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E99C3B9-D591-4F06-91C8-08AC675AA242}"/>
              </a:ext>
            </a:extLst>
          </p:cNvPr>
          <p:cNvSpPr txBox="1"/>
          <p:nvPr/>
        </p:nvSpPr>
        <p:spPr>
          <a:xfrm>
            <a:off x="720228" y="2223182"/>
            <a:ext cx="10619740" cy="3234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900"/>
              </a:lnSpc>
            </a:pPr>
            <a:r>
              <a:rPr lang="zh-CN" altLang="en-US" sz="3600" b="1" dirty="0">
                <a:solidFill>
                  <a:srgbClr val="FF0000"/>
                </a:solidFill>
              </a:rPr>
              <a:t>参考答案：</a:t>
            </a:r>
            <a:endParaRPr lang="en-US" altLang="zh-CN" sz="3600" b="1" dirty="0">
              <a:solidFill>
                <a:srgbClr val="FF0000"/>
              </a:solidFill>
            </a:endParaRP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生鲜类</a:t>
            </a:r>
            <a:r>
              <a:rPr lang="zh-CN" altLang="en-US" sz="3600" dirty="0"/>
              <a:t>：鲫鱼</a:t>
            </a:r>
            <a:r>
              <a:rPr lang="zh-CN" altLang="en-US" sz="3600"/>
              <a:t>　</a:t>
            </a:r>
            <a:r>
              <a:rPr lang="zh-CN" altLang="en-US" sz="3600" smtClean="0"/>
              <a:t>    </a:t>
            </a:r>
            <a:r>
              <a:rPr lang="zh-CN" altLang="en-US" sz="3600" smtClean="0">
                <a:solidFill>
                  <a:srgbClr val="0000FF"/>
                </a:solidFill>
              </a:rPr>
              <a:t>面</a:t>
            </a:r>
            <a:r>
              <a:rPr lang="zh-CN" altLang="en-US" sz="3600" dirty="0">
                <a:solidFill>
                  <a:srgbClr val="0000FF"/>
                </a:solidFill>
              </a:rPr>
              <a:t>类食品：</a:t>
            </a:r>
            <a:r>
              <a:rPr lang="zh-CN" altLang="en-US" sz="3600" dirty="0"/>
              <a:t>速冻饺子、馒头</a:t>
            </a: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零食</a:t>
            </a:r>
            <a:r>
              <a:rPr lang="zh-CN" altLang="en-US" sz="3600" dirty="0"/>
              <a:t>：饼干</a:t>
            </a:r>
            <a:r>
              <a:rPr lang="zh-CN" altLang="en-US" sz="3600"/>
              <a:t>　</a:t>
            </a:r>
            <a:r>
              <a:rPr lang="zh-CN" altLang="en-US" sz="3600" smtClean="0"/>
              <a:t>        </a:t>
            </a:r>
            <a:r>
              <a:rPr lang="zh-CN" altLang="en-US" sz="3600" smtClean="0">
                <a:solidFill>
                  <a:srgbClr val="0000FF"/>
                </a:solidFill>
              </a:rPr>
              <a:t>水果</a:t>
            </a:r>
            <a:r>
              <a:rPr lang="zh-CN" altLang="en-US" sz="3600" dirty="0">
                <a:solidFill>
                  <a:srgbClr val="0000FF"/>
                </a:solidFill>
              </a:rPr>
              <a:t>：</a:t>
            </a:r>
            <a:r>
              <a:rPr lang="zh-CN" altLang="en-US" sz="3600" dirty="0"/>
              <a:t>橙子</a:t>
            </a:r>
          </a:p>
          <a:p>
            <a:pPr>
              <a:lnSpc>
                <a:spcPts val="4900"/>
              </a:lnSpc>
            </a:pPr>
            <a:r>
              <a:rPr lang="zh-CN" altLang="en-US" sz="3600" dirty="0">
                <a:solidFill>
                  <a:srgbClr val="0000FF"/>
                </a:solidFill>
              </a:rPr>
              <a:t>生活用品</a:t>
            </a:r>
            <a:r>
              <a:rPr lang="zh-CN" altLang="en-US" sz="3600" dirty="0"/>
              <a:t>：毛毯、牙刷、菜板、充电器、枕头、垃圾桶、棉拖鞋、沐浴液、衣架</a:t>
            </a:r>
            <a:endParaRPr lang="zh-CN" altLang="zh-CN" sz="3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914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79155" y="1390045"/>
            <a:ext cx="11126425" cy="47865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altLang="zh-CN" sz="2800" dirty="0"/>
          </a:p>
          <a:p>
            <a:pPr>
              <a:lnSpc>
                <a:spcPct val="150000"/>
              </a:lnSpc>
            </a:pPr>
            <a:r>
              <a:rPr lang="zh-CN" altLang="zh-CN" sz="3200" b="1" smtClean="0">
                <a:solidFill>
                  <a:srgbClr val="FF0000"/>
                </a:solidFill>
              </a:rPr>
              <a:t>◎</a:t>
            </a:r>
            <a:r>
              <a:rPr lang="zh-CN" altLang="zh-CN" sz="3200" b="1" smtClean="0"/>
              <a:t> </a:t>
            </a:r>
            <a:r>
              <a:rPr lang="zh-CN" altLang="zh-CN" sz="3200" b="1" dirty="0"/>
              <a:t>爱人若爱其身。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——《墨子》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积爱成福，积怨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yu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3200" b="1" dirty="0"/>
              <a:t>n)</a:t>
            </a:r>
            <a:r>
              <a:rPr lang="zh-CN" altLang="zh-CN" sz="3200" b="1" dirty="0"/>
              <a:t>成祸</a:t>
            </a:r>
            <a:r>
              <a:rPr lang="en-US" altLang="zh-CN" sz="3200" b="1" dirty="0"/>
              <a:t>(hu</a:t>
            </a:r>
            <a:r>
              <a:rPr lang="zh-CN" altLang="zh-CN" sz="3200" b="1" dirty="0"/>
              <a:t>ò</a:t>
            </a:r>
            <a:r>
              <a:rPr lang="en-US" altLang="zh-CN" sz="3200" b="1" dirty="0"/>
              <a:t>)</a:t>
            </a:r>
            <a:r>
              <a:rPr lang="zh-CN" altLang="zh-CN" sz="3200" b="1" dirty="0"/>
              <a:t>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——《淮南子》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仁</a:t>
            </a:r>
            <a:r>
              <a:rPr lang="en-US" altLang="zh-CN" sz="3200" b="1" dirty="0"/>
              <a:t>(r</a:t>
            </a:r>
            <a:r>
              <a:rPr lang="zh-CN" altLang="zh-CN" sz="3200" b="1" dirty="0"/>
              <a:t>é</a:t>
            </a:r>
            <a:r>
              <a:rPr lang="en-US" altLang="zh-CN" sz="3200" b="1" dirty="0"/>
              <a:t>n)</a:t>
            </a:r>
            <a:r>
              <a:rPr lang="zh-CN" altLang="zh-CN" sz="3200" b="1" dirty="0"/>
              <a:t>者爱人，有礼者敬人。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——《孟子》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与人善言，暖于布帛</a:t>
            </a:r>
            <a:r>
              <a:rPr lang="en-US" altLang="zh-CN" sz="3200" b="1" dirty="0"/>
              <a:t>(b</a:t>
            </a:r>
            <a:r>
              <a:rPr lang="zh-CN" altLang="zh-CN" sz="3200" b="1" dirty="0"/>
              <a:t>ó</a:t>
            </a:r>
            <a:r>
              <a:rPr lang="en-US" altLang="zh-CN" sz="3200" b="1" dirty="0"/>
              <a:t>)</a:t>
            </a:r>
            <a:r>
              <a:rPr lang="zh-CN" altLang="zh-CN" sz="3200" b="1" dirty="0"/>
              <a:t>；伤人以言，深于矛</a:t>
            </a:r>
            <a:r>
              <a:rPr lang="en-US" altLang="zh-CN" sz="3200" b="1" dirty="0"/>
              <a:t>(m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á</a:t>
            </a:r>
            <a:r>
              <a:rPr lang="en-US" altLang="zh-CN" sz="3200" b="1" dirty="0"/>
              <a:t>o)</a:t>
            </a:r>
            <a:r>
              <a:rPr lang="zh-CN" altLang="zh-CN" sz="3200" b="1" dirty="0"/>
              <a:t>戟</a:t>
            </a:r>
            <a:r>
              <a:rPr lang="en-US" altLang="zh-CN" sz="3200" b="1" dirty="0"/>
              <a:t>(j</a:t>
            </a:r>
            <a:r>
              <a:rPr lang="zh-CN" altLang="zh-CN" sz="3200" b="1" dirty="0"/>
              <a:t>ǐ</a:t>
            </a:r>
            <a:r>
              <a:rPr lang="en-US" altLang="zh-CN" sz="3200" b="1" dirty="0"/>
              <a:t>)</a:t>
            </a:r>
            <a:r>
              <a:rPr lang="zh-CN" altLang="zh-CN" sz="3200" b="1"/>
              <a:t>。</a:t>
            </a:r>
            <a:r>
              <a:rPr lang="en-US" altLang="zh-CN" sz="3200" b="1"/>
              <a:t> </a:t>
            </a:r>
            <a:r>
              <a:rPr lang="en-US" altLang="zh-CN" sz="3200" b="1" smtClean="0"/>
              <a:t/>
            </a:r>
            <a:br>
              <a:rPr lang="en-US" altLang="zh-CN" sz="3200" b="1" smtClean="0"/>
            </a:br>
            <a:r>
              <a:rPr lang="en-US" altLang="zh-CN" sz="3200" b="1" smtClean="0"/>
              <a:t>                                                                                               </a:t>
            </a:r>
            <a:r>
              <a:rPr lang="zh-CN" altLang="zh-CN" sz="3200" b="1" dirty="0"/>
              <a:t>——《荀子》</a:t>
            </a:r>
          </a:p>
          <a:p>
            <a:pPr>
              <a:lnSpc>
                <a:spcPts val="4800"/>
              </a:lnSpc>
            </a:pPr>
            <a:endParaRPr lang="zh-CN" altLang="zh-CN" sz="3200" b="1" dirty="0"/>
          </a:p>
        </p:txBody>
      </p:sp>
      <p:grpSp>
        <p:nvGrpSpPr>
          <p:cNvPr id="13" name="组合 12"/>
          <p:cNvGrpSpPr/>
          <p:nvPr/>
        </p:nvGrpSpPr>
        <p:grpSpPr>
          <a:xfrm>
            <a:off x="72736" y="167675"/>
            <a:ext cx="3200332" cy="1193655"/>
            <a:chOff x="72736" y="167675"/>
            <a:chExt cx="3200332" cy="1193655"/>
          </a:xfrm>
        </p:grpSpPr>
        <p:grpSp>
          <p:nvGrpSpPr>
            <p:cNvPr id="18" name="组合 17"/>
            <p:cNvGrpSpPr/>
            <p:nvPr/>
          </p:nvGrpSpPr>
          <p:grpSpPr>
            <a:xfrm>
              <a:off x="1027310" y="567600"/>
              <a:ext cx="2245758" cy="679269"/>
              <a:chOff x="1938544" y="2511380"/>
              <a:chExt cx="2245758" cy="679269"/>
            </a:xfrm>
          </p:grpSpPr>
          <p:cxnSp>
            <p:nvCxnSpPr>
              <p:cNvPr id="22" name="直接连接符 21"/>
              <p:cNvCxnSpPr/>
              <p:nvPr/>
            </p:nvCxnSpPr>
            <p:spPr>
              <a:xfrm>
                <a:off x="1966053" y="2511380"/>
                <a:ext cx="1874427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1974761" y="3190649"/>
                <a:ext cx="18756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3"/>
              <p:cNvSpPr txBox="1">
                <a:spLocks noChangeArrowheads="1"/>
              </p:cNvSpPr>
              <p:nvPr/>
            </p:nvSpPr>
            <p:spPr bwMode="auto">
              <a:xfrm>
                <a:off x="1938544" y="2542905"/>
                <a:ext cx="2245758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3200" b="1" spc="5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日积月累</a:t>
                </a:r>
                <a:endParaRPr lang="zh-CN" altLang="en-US" sz="3200" b="1" spc="5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36" y="167675"/>
              <a:ext cx="1009037" cy="119365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0522013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51002" y="1002864"/>
            <a:ext cx="10590663" cy="401648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5100"/>
              </a:lnSpc>
            </a:pPr>
            <a:r>
              <a:rPr lang="zh-CN" altLang="en-US" sz="3200" b="1" smtClean="0">
                <a:solidFill>
                  <a:srgbClr val="FF0000"/>
                </a:solidFill>
              </a:rPr>
              <a:t>这</a:t>
            </a:r>
            <a:r>
              <a:rPr lang="zh-CN" altLang="en-US" sz="3200" b="1" dirty="0">
                <a:solidFill>
                  <a:srgbClr val="FF0000"/>
                </a:solidFill>
              </a:rPr>
              <a:t>四句话有一个共同的主题，那就是“宽容、博爱”。</a:t>
            </a:r>
            <a:endParaRPr lang="en-US" altLang="zh-CN" sz="3200" b="1" dirty="0">
              <a:solidFill>
                <a:srgbClr val="FF0000"/>
              </a:solidFill>
            </a:endParaRPr>
          </a:p>
          <a:p>
            <a:pPr>
              <a:lnSpc>
                <a:spcPts val="5100"/>
              </a:lnSpc>
            </a:pPr>
            <a:r>
              <a:rPr lang="zh-CN" altLang="zh-CN" sz="3200" b="1" smtClean="0">
                <a:solidFill>
                  <a:srgbClr val="FF0000"/>
                </a:solidFill>
              </a:rPr>
              <a:t>◎</a:t>
            </a:r>
            <a:r>
              <a:rPr lang="zh-CN" altLang="zh-CN" sz="3200" b="1" smtClean="0"/>
              <a:t> </a:t>
            </a:r>
            <a:r>
              <a:rPr lang="zh-CN" altLang="zh-CN" sz="3200" b="1" dirty="0"/>
              <a:t>爱人若爱其身。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——《墨子》</a:t>
            </a:r>
          </a:p>
          <a:p>
            <a:pPr>
              <a:lnSpc>
                <a:spcPts val="5100"/>
              </a:lnSpc>
            </a:pPr>
            <a:r>
              <a:rPr lang="en-US" altLang="zh-CN" sz="3200" b="1" dirty="0"/>
              <a:t>     </a:t>
            </a:r>
            <a:r>
              <a:rPr lang="zh-CN" altLang="zh-CN" sz="3200" b="1" dirty="0">
                <a:solidFill>
                  <a:srgbClr val="0000FF"/>
                </a:solidFill>
              </a:rPr>
              <a:t>关心别人要像关心自己一样。</a:t>
            </a:r>
          </a:p>
          <a:p>
            <a:pPr>
              <a:lnSpc>
                <a:spcPts val="51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积爱成福，积怨</a:t>
            </a:r>
            <a:r>
              <a:rPr lang="en-US" altLang="zh-CN" sz="3200" b="1" dirty="0"/>
              <a:t>(</a:t>
            </a:r>
            <a:r>
              <a:rPr lang="en-US" altLang="zh-CN" sz="3200" b="1" dirty="0" err="1"/>
              <a:t>yu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à</a:t>
            </a:r>
            <a:r>
              <a:rPr lang="en-US" altLang="zh-CN" sz="3200" b="1" dirty="0"/>
              <a:t>n)</a:t>
            </a:r>
            <a:r>
              <a:rPr lang="zh-CN" altLang="zh-CN" sz="3200" b="1" dirty="0"/>
              <a:t>成祸</a:t>
            </a:r>
            <a:r>
              <a:rPr lang="en-US" altLang="zh-CN" sz="3200" b="1" dirty="0"/>
              <a:t>(hu</a:t>
            </a:r>
            <a:r>
              <a:rPr lang="zh-CN" altLang="zh-CN" sz="3200" b="1" dirty="0"/>
              <a:t>ò</a:t>
            </a:r>
            <a:r>
              <a:rPr lang="en-US" altLang="zh-CN" sz="3200" b="1" dirty="0"/>
              <a:t>)</a:t>
            </a:r>
            <a:r>
              <a:rPr lang="zh-CN" altLang="zh-CN" sz="3200" b="1" dirty="0"/>
              <a:t>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——《淮南子》</a:t>
            </a:r>
          </a:p>
          <a:p>
            <a:pPr>
              <a:lnSpc>
                <a:spcPts val="5100"/>
              </a:lnSpc>
            </a:pPr>
            <a:r>
              <a:rPr lang="en-US" altLang="zh-CN" sz="3200" b="1">
                <a:solidFill>
                  <a:srgbClr val="0000FF"/>
                </a:solidFill>
              </a:rPr>
              <a:t>     </a:t>
            </a:r>
            <a:r>
              <a:rPr lang="en-US" altLang="zh-CN" sz="3200" b="1" smtClean="0">
                <a:solidFill>
                  <a:srgbClr val="0000FF"/>
                </a:solidFill>
              </a:rPr>
              <a:t>    </a:t>
            </a:r>
            <a:r>
              <a:rPr lang="zh-CN" altLang="zh-CN" sz="3200" b="1" smtClean="0">
                <a:solidFill>
                  <a:srgbClr val="0000FF"/>
                </a:solidFill>
              </a:rPr>
              <a:t>爱心</a:t>
            </a:r>
            <a:r>
              <a:rPr lang="zh-CN" altLang="zh-CN" sz="3200" b="1" dirty="0">
                <a:solidFill>
                  <a:srgbClr val="0000FF"/>
                </a:solidFill>
              </a:rPr>
              <a:t>累积起来就会为自己带来福分，怨恨积累起来就会为自己招来</a:t>
            </a:r>
            <a:r>
              <a:rPr lang="zh-CN" altLang="zh-CN" sz="3200" b="1">
                <a:solidFill>
                  <a:srgbClr val="0000FF"/>
                </a:solidFill>
              </a:rPr>
              <a:t>灾祸</a:t>
            </a:r>
            <a:r>
              <a:rPr lang="zh-CN" altLang="zh-CN" sz="3200" b="1" smtClean="0">
                <a:solidFill>
                  <a:srgbClr val="0000FF"/>
                </a:solidFill>
              </a:rPr>
              <a:t>。</a:t>
            </a:r>
            <a:endParaRPr lang="zh-CN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18793156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7966" y="953438"/>
            <a:ext cx="10931040" cy="50943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仁</a:t>
            </a:r>
            <a:r>
              <a:rPr lang="en-US" altLang="zh-CN" sz="3200" b="1" dirty="0"/>
              <a:t>(r</a:t>
            </a:r>
            <a:r>
              <a:rPr lang="zh-CN" altLang="zh-CN" sz="3200" b="1" dirty="0"/>
              <a:t>é</a:t>
            </a:r>
            <a:r>
              <a:rPr lang="en-US" altLang="zh-CN" sz="3200" b="1" dirty="0"/>
              <a:t>n)</a:t>
            </a:r>
            <a:r>
              <a:rPr lang="zh-CN" altLang="zh-CN" sz="3200" b="1" dirty="0"/>
              <a:t>者爱人，有礼者敬人。</a:t>
            </a:r>
            <a:r>
              <a:rPr lang="en-US" altLang="zh-CN" sz="3200" b="1" dirty="0"/>
              <a:t>    </a:t>
            </a:r>
            <a:r>
              <a:rPr lang="zh-CN" altLang="zh-CN" sz="3200" b="1" dirty="0"/>
              <a:t>——《孟子》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</a:rPr>
              <a:t>     </a:t>
            </a:r>
            <a:r>
              <a:rPr lang="zh-CN" altLang="zh-CN" sz="3200" b="1" dirty="0">
                <a:solidFill>
                  <a:srgbClr val="0000FF"/>
                </a:solidFill>
              </a:rPr>
              <a:t>仁德的人关心他人，讲礼仪的人尊敬他人。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0000"/>
                </a:solidFill>
              </a:rPr>
              <a:t>◎</a:t>
            </a:r>
            <a:r>
              <a:rPr lang="zh-CN" altLang="zh-CN" sz="3200" b="1" dirty="0"/>
              <a:t> 与人善言，暖于布帛</a:t>
            </a:r>
            <a:r>
              <a:rPr lang="en-US" altLang="zh-CN" sz="3200" b="1" dirty="0"/>
              <a:t>(b</a:t>
            </a:r>
            <a:r>
              <a:rPr lang="zh-CN" altLang="zh-CN" sz="3200" b="1" dirty="0"/>
              <a:t>ó</a:t>
            </a:r>
            <a:r>
              <a:rPr lang="en-US" altLang="zh-CN" sz="3200" b="1" dirty="0"/>
              <a:t>)</a:t>
            </a:r>
            <a:r>
              <a:rPr lang="zh-CN" altLang="zh-CN" sz="3200" b="1" dirty="0"/>
              <a:t>；伤人以言，深于矛</a:t>
            </a:r>
            <a:r>
              <a:rPr lang="en-US" altLang="zh-CN" sz="3200" b="1" dirty="0"/>
              <a:t>(m</a:t>
            </a:r>
            <a:r>
              <a:rPr lang="zh-CN" altLang="zh-CN" sz="3200" b="1" dirty="0">
                <a:latin typeface="黑体" pitchFamily="49" charset="-122"/>
                <a:ea typeface="黑体" pitchFamily="49" charset="-122"/>
              </a:rPr>
              <a:t>á</a:t>
            </a:r>
            <a:r>
              <a:rPr lang="en-US" altLang="zh-CN" sz="3200" b="1" dirty="0"/>
              <a:t>o)</a:t>
            </a:r>
            <a:r>
              <a:rPr lang="zh-CN" altLang="zh-CN" sz="3200" b="1" dirty="0"/>
              <a:t>戟</a:t>
            </a:r>
            <a:r>
              <a:rPr lang="en-US" altLang="zh-CN" sz="3200" b="1" dirty="0"/>
              <a:t>(j</a:t>
            </a:r>
            <a:r>
              <a:rPr lang="zh-CN" altLang="zh-CN" sz="3200" b="1" dirty="0"/>
              <a:t>ǐ</a:t>
            </a:r>
            <a:r>
              <a:rPr lang="en-US" altLang="zh-CN" sz="3200" b="1"/>
              <a:t>)</a:t>
            </a:r>
            <a:r>
              <a:rPr lang="zh-CN" altLang="zh-CN" sz="3200" b="1" smtClean="0"/>
              <a:t>。</a:t>
            </a:r>
            <a:r>
              <a:rPr lang="en-US" altLang="zh-CN" sz="3200" b="1" smtClean="0"/>
              <a:t/>
            </a:r>
            <a:br>
              <a:rPr lang="en-US" altLang="zh-CN" sz="3200" b="1" smtClean="0"/>
            </a:br>
            <a:r>
              <a:rPr lang="en-US" altLang="zh-CN" sz="3200" b="1" smtClean="0"/>
              <a:t>                                                                                             </a:t>
            </a:r>
            <a:r>
              <a:rPr lang="zh-CN" altLang="zh-CN" sz="3200" b="1" smtClean="0"/>
              <a:t>——</a:t>
            </a:r>
            <a:r>
              <a:rPr lang="zh-CN" altLang="zh-CN" sz="3200" b="1" dirty="0"/>
              <a:t>《荀子》</a:t>
            </a:r>
          </a:p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</a:rPr>
              <a:t>      </a:t>
            </a:r>
            <a:r>
              <a:rPr lang="en-US" altLang="zh-CN" sz="3200" b="1" smtClean="0">
                <a:solidFill>
                  <a:srgbClr val="0000FF"/>
                </a:solidFill>
              </a:rPr>
              <a:t>   </a:t>
            </a:r>
            <a:r>
              <a:rPr lang="zh-CN" altLang="zh-CN" sz="3200" b="1" smtClean="0">
                <a:solidFill>
                  <a:srgbClr val="0000FF"/>
                </a:solidFill>
              </a:rPr>
              <a:t>赠</a:t>
            </a:r>
            <a:r>
              <a:rPr lang="zh-CN" altLang="zh-CN" sz="3200" b="1" dirty="0">
                <a:solidFill>
                  <a:srgbClr val="0000FF"/>
                </a:solidFill>
              </a:rPr>
              <a:t>人以美好的言辞，比布帛更能温暖别人；用恶语伤人，比用矛戟刺人伤得还要深。</a:t>
            </a:r>
          </a:p>
          <a:p>
            <a:pPr>
              <a:lnSpc>
                <a:spcPts val="4800"/>
              </a:lnSpc>
            </a:pPr>
            <a:endParaRPr lang="zh-CN" altLang="zh-CN" sz="3200" b="1" dirty="0"/>
          </a:p>
        </p:txBody>
      </p:sp>
    </p:spTree>
    <p:extLst>
      <p:ext uri="{BB962C8B-B14F-4D97-AF65-F5344CB8AC3E}">
        <p14:creationId xmlns:p14="http://schemas.microsoft.com/office/powerpoint/2010/main" val="25913632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7147" y="1832229"/>
            <a:ext cx="6342033" cy="3554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400"/>
              </a:lnSpc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李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东海，咱们装的飞机模型一样，我怎么也装不好，不知道哪里出了问题。我看你装得又快又好，一定是这方面的高手，我想麻烦你教一下我，可以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吗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？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0BB86DA8-643D-4D94-B695-C85DC18B93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9255" y="1532955"/>
            <a:ext cx="2655639" cy="358063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交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范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chemeClr val="accent2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15735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7206" y="1533298"/>
            <a:ext cx="5904384" cy="428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400"/>
              </a:lnSpc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郭欣宜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，不好意思打扰一下，请问你现在有时间吗？有一道数学题，我绞尽脑汁，怎么想也想不出来，你是我们班的数学高手，能讲给我听一下吗？</a:t>
            </a:r>
          </a:p>
          <a:p>
            <a:pPr>
              <a:lnSpc>
                <a:spcPts val="5700"/>
              </a:lnSpc>
            </a:pP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BEED1D3-2769-45E9-ADBA-1D4FE4E8D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665" y="1324943"/>
            <a:ext cx="3374232" cy="430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22216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270" y="1294401"/>
            <a:ext cx="6184471" cy="4285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400"/>
              </a:lnSpc>
            </a:pP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周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英杰，为什么你做事总是井井有条，而我总是丢三落四呢？我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前几天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去郊游忘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带水了，今天上课时又发现作业本忘记带了。你能不能给我指点迷津呢？</a:t>
            </a:r>
          </a:p>
          <a:p>
            <a:pPr>
              <a:lnSpc>
                <a:spcPts val="5700"/>
              </a:lnSpc>
            </a:pP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ACAE2637-D274-4ED7-AF78-DA8E0D9872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31" t="2088" r="32929" b="1"/>
          <a:stretch/>
        </p:blipFill>
        <p:spPr>
          <a:xfrm>
            <a:off x="7249494" y="1401493"/>
            <a:ext cx="2884502" cy="388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8743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Box 3">
            <a:extLst>
              <a:ext uri="{FF2B5EF4-FFF2-40B4-BE49-F238E27FC236}">
                <a16:creationId xmlns="" xmlns:a16="http://schemas.microsoft.com/office/drawing/2014/main" id="{2D7139C7-1CC4-4E03-AA12-EDED78BEC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3594" y="1006076"/>
            <a:ext cx="5731389" cy="4163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54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文文，你是我最好的朋友，我想请你给我支支招。前些天我的邻居小辉把我的足球借去了，到现在都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没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还。提醒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他吧，好像显然我很小气；不提醒他吧，又担心他一直不</a:t>
            </a:r>
            <a:r>
              <a:rPr lang="zh-CN" altLang="en-US" sz="3200" b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还</a:t>
            </a:r>
            <a:r>
              <a:rPr lang="zh-CN" altLang="en-US" sz="32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B282F841-DDF0-42F1-A032-D2746E1487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9636" y="1563704"/>
            <a:ext cx="3352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16887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3">
            <a:extLst>
              <a:ext uri="{FF2B5EF4-FFF2-40B4-BE49-F238E27FC236}">
                <a16:creationId xmlns="" xmlns:a16="http://schemas.microsoft.com/office/drawing/2014/main" id="{9ED9F6C8-3C40-4D4B-93A6-F9196E11B1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37181" y="2458149"/>
            <a:ext cx="93376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9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那次玩得真高兴</a:t>
            </a:r>
            <a:endParaRPr lang="zh-CN" altLang="en-US" sz="9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84509" y="206733"/>
            <a:ext cx="2375806" cy="1115717"/>
            <a:chOff x="851778" y="206733"/>
            <a:chExt cx="2375806" cy="1115717"/>
          </a:xfrm>
        </p:grpSpPr>
        <p:grpSp>
          <p:nvGrpSpPr>
            <p:cNvPr id="24" name="组合 23"/>
            <p:cNvGrpSpPr/>
            <p:nvPr/>
          </p:nvGrpSpPr>
          <p:grpSpPr>
            <a:xfrm>
              <a:off x="1636915" y="567600"/>
              <a:ext cx="1590669" cy="679269"/>
              <a:chOff x="2548149" y="2511380"/>
              <a:chExt cx="1590669" cy="679269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2575653" y="2511380"/>
                <a:ext cx="12600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2576133" y="3190649"/>
                <a:ext cx="1260000" cy="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3"/>
              <p:cNvSpPr txBox="1">
                <a:spLocks noChangeArrowheads="1"/>
              </p:cNvSpPr>
              <p:nvPr/>
            </p:nvSpPr>
            <p:spPr bwMode="auto">
              <a:xfrm>
                <a:off x="2548149" y="2542905"/>
                <a:ext cx="1411090" cy="584775"/>
              </a:xfrm>
              <a:prstGeom prst="rect">
                <a:avLst/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3200" b="1" spc="500" smtClean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习 作</a:t>
                </a:r>
                <a:endParaRPr lang="zh-CN" altLang="en-US" sz="3200" b="1" spc="5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3831771" y="2511380"/>
                <a:ext cx="307047" cy="335280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V="1">
                <a:off x="3849189" y="2828613"/>
                <a:ext cx="269966" cy="362036"/>
              </a:xfrm>
              <a:prstGeom prst="line">
                <a:avLst/>
              </a:prstGeom>
              <a:ln w="31750">
                <a:solidFill>
                  <a:srgbClr val="92D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1778" y="206733"/>
              <a:ext cx="900074" cy="11157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2075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>
            <a:extLst>
              <a:ext uri="{FF2B5EF4-FFF2-40B4-BE49-F238E27FC236}">
                <a16:creationId xmlns="" xmlns:a16="http://schemas.microsoft.com/office/drawing/2014/main" id="{A4869818-BC95-4418-B59B-3053C4D80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8626" y="1784606"/>
            <a:ext cx="10195450" cy="400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en-US" alt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你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平时喜欢玩什么？有没有哪次玩得特别开心、印象特别深刻？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回忆一下，你当时是怎么玩的？把你玩的过程像放电影一样在脑海里回想一遍，然后写下来。写的时候注意正确使用标点符号。</a:t>
            </a:r>
            <a:endParaRPr lang="en-US" altLang="zh-CN" sz="3600" b="1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36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368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zh-CN" altLang="en-US" sz="44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6361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25354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4346" y="522847"/>
            <a:ext cx="748923" cy="769441"/>
          </a:xfrm>
          <a:prstGeom prst="rect">
            <a:avLst/>
          </a:prstGeom>
          <a:solidFill>
            <a:srgbClr val="00B05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440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容</a:t>
            </a:r>
            <a:endParaRPr lang="zh-CN" altLang="en-US" sz="44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167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5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2123</Words>
  <Application>Microsoft Office PowerPoint</Application>
  <PresentationFormat>宽屏</PresentationFormat>
  <Paragraphs>127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黑体</vt:lpstr>
      <vt:lpstr>华文楷体</vt:lpstr>
      <vt:lpstr>楷体</vt:lpstr>
      <vt:lpstr>宋体</vt:lpstr>
      <vt:lpstr>Arial</vt:lpstr>
      <vt:lpstr>Calibri</vt:lpstr>
      <vt:lpstr>Calibri Light</vt:lpstr>
      <vt:lpstr>Office 主题</vt:lpstr>
      <vt:lpstr>15_Office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133</cp:revision>
  <dcterms:created xsi:type="dcterms:W3CDTF">2018-03-12T14:29:00Z</dcterms:created>
  <dcterms:modified xsi:type="dcterms:W3CDTF">2018-07-22T09:13:44Z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