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3"/>
    <p:sldId id="278" r:id="rId4"/>
    <p:sldId id="256" r:id="rId5"/>
    <p:sldId id="257" r:id="rId6"/>
    <p:sldId id="258" r:id="rId7"/>
    <p:sldId id="259" r:id="rId8"/>
    <p:sldId id="269" r:id="rId9"/>
    <p:sldId id="271" r:id="rId10"/>
    <p:sldId id="270" r:id="rId11"/>
    <p:sldId id="261" r:id="rId12"/>
    <p:sldId id="280" r:id="rId13"/>
    <p:sldId id="265" r:id="rId14"/>
    <p:sldId id="263" r:id="rId15"/>
    <p:sldId id="279" r:id="rId16"/>
    <p:sldId id="277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0066FF"/>
    <a:srgbClr val="FF0066"/>
    <a:srgbClr val="66FFFF"/>
    <a:srgbClr val="0000FF"/>
    <a:srgbClr val="66FF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0"/>
    <p:restoredTop sz="95402"/>
  </p:normalViewPr>
  <p:slideViewPr>
    <p:cSldViewPr showGuides="1">
      <p:cViewPr varScale="1">
        <p:scale>
          <a:sx n="74" d="100"/>
          <a:sy n="74" d="100"/>
        </p:scale>
        <p:origin x="-2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5.jpeg"/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2.wav"/><Relationship Id="rId11" Type="http://schemas.openxmlformats.org/officeDocument/2006/relationships/audio" Target="../media/audio5.wav"/><Relationship Id="rId10" Type="http://schemas.openxmlformats.org/officeDocument/2006/relationships/audio" Target="../media/audio4.wav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6.wav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file:///F:\&#20219;&#33258;&#24378;k.mpg" TargetMode="External"/><Relationship Id="rId1" Type="http://schemas.openxmlformats.org/officeDocument/2006/relationships/video" Target="file:///F:\&#20219;&#33258;&#24378;k.m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hemeOverride" Target="../theme/themeOverride1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FF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7171" name="文本占位符 7170"/>
          <p:cNvSpPr>
            <a:spLocks noGrp="1"/>
          </p:cNvSpPr>
          <p:nvPr>
            <p:ph type="body"/>
          </p:nvPr>
        </p:nvSpPr>
        <p:spPr>
          <a:xfrm>
            <a:off x="395288" y="1484313"/>
            <a:ext cx="8229600" cy="4525962"/>
          </a:xfrm>
          <a:ln/>
        </p:spPr>
        <p:txBody>
          <a:bodyPr/>
          <a:p>
            <a:pPr lvl="0">
              <a:buNone/>
            </a:pPr>
            <a:r>
              <a:rPr lang="zh-CN" altLang="en-US" dirty="0"/>
              <a:t>　　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　　</a:t>
            </a:r>
            <a:r>
              <a:rPr lang="zh-CN" altLang="en-US" sz="4000" b="1" dirty="0">
                <a:solidFill>
                  <a:srgbClr val="0066FF"/>
                </a:solidFill>
              </a:rPr>
              <a:t>面 包　　牛 奶       火 腿 肠</a:t>
            </a:r>
            <a:endParaRPr lang="zh-CN" altLang="en-US" sz="4000" b="1">
              <a:solidFill>
                <a:srgbClr val="0066FF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0066FF"/>
                </a:solidFill>
              </a:rPr>
              <a:t>　　</a:t>
            </a:r>
            <a:endParaRPr lang="zh-CN" altLang="en-US" sz="4000" b="1" dirty="0">
              <a:solidFill>
                <a:srgbClr val="0066FF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0066FF"/>
                </a:solidFill>
              </a:rPr>
              <a:t>　  牙 膏　　毛 巾　　洗 衣 粉</a:t>
            </a:r>
            <a:endParaRPr lang="zh-CN" altLang="en-US" sz="4000" b="1" dirty="0">
              <a:solidFill>
                <a:srgbClr val="0066FF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0066FF"/>
                </a:solidFill>
              </a:rPr>
              <a:t>　　</a:t>
            </a:r>
            <a:endParaRPr lang="zh-CN" altLang="en-US" sz="4000" b="1" dirty="0">
              <a:solidFill>
                <a:srgbClr val="0066FF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0066FF"/>
                </a:solidFill>
              </a:rPr>
              <a:t>　  铅 笔　　尺 子　　作业 本  </a:t>
            </a:r>
            <a:endParaRPr lang="zh-CN" altLang="en-US" sz="4000" b="1" dirty="0">
              <a:solidFill>
                <a:srgbClr val="0066FF"/>
              </a:solidFill>
            </a:endParaRPr>
          </a:p>
          <a:p>
            <a:pPr lvl="0"/>
            <a:endParaRPr lang="zh-CN" altLang="en-US" sz="4000" b="1" dirty="0">
              <a:solidFill>
                <a:srgbClr val="0066FF"/>
              </a:solidFill>
            </a:endParaRPr>
          </a:p>
        </p:txBody>
      </p:sp>
      <p:pic>
        <p:nvPicPr>
          <p:cNvPr id="7180" name="图片 7179" descr="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8913"/>
            <a:ext cx="1219200" cy="117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1" name="图片 7180" descr="06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 rot="-10800000" flipV="1">
            <a:off x="7451725" y="188913"/>
            <a:ext cx="1296988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171">
                                            <p:txEl>
                                              <p:charRg st="3" end="2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7171">
                                            <p:txEl>
                                              <p:charRg st="26" end="2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7171">
                                            <p:txEl>
                                              <p:charRg st="29" end="4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7171">
                                            <p:txEl>
                                              <p:charRg st="48" end="5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7171">
                                            <p:txEl>
                                              <p:charRg st="51" end="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457200" y="981075"/>
            <a:ext cx="8229600" cy="436563"/>
          </a:xfrm>
          <a:gradFill rotWithShape="1">
            <a:gsLst>
              <a:gs pos="0">
                <a:srgbClr val="99FF33">
                  <a:alpha val="100000"/>
                </a:srgbClr>
              </a:gs>
              <a:gs pos="100000">
                <a:srgbClr val="66FFFF">
                  <a:alpha val="100000"/>
                </a:srgbClr>
              </a:gs>
            </a:gsLst>
            <a:lin ang="2700000" scaled="1"/>
            <a:tileRect/>
          </a:gradFill>
          <a:ln/>
        </p:spPr>
        <p:txBody>
          <a:bodyPr anchor="ctr"/>
          <a:p>
            <a:endParaRPr sz="4000" dirty="0"/>
          </a:p>
        </p:txBody>
      </p:sp>
      <p:sp>
        <p:nvSpPr>
          <p:cNvPr id="28679" name="文本占位符 286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gradFill rotWithShape="1">
            <a:gsLst>
              <a:gs pos="0">
                <a:srgbClr val="FF99FF">
                  <a:alpha val="100000"/>
                </a:srgbClr>
              </a:gs>
              <a:gs pos="100000">
                <a:srgbClr val="FFCCFF">
                  <a:alpha val="100000"/>
                </a:srgbClr>
              </a:gs>
            </a:gsLst>
            <a:lin ang="2700000" scaled="1"/>
            <a:tileRect/>
          </a:gradFill>
          <a:ln/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900" b="1" dirty="0"/>
              <a:t>     </a:t>
            </a:r>
            <a:r>
              <a:rPr lang="en-US" altLang="zh-CN" sz="1800" b="1" dirty="0">
                <a:solidFill>
                  <a:srgbClr val="3333CC"/>
                </a:solidFill>
              </a:rPr>
              <a:t>            </a:t>
            </a:r>
            <a:endParaRPr lang="en-US" altLang="zh-CN" sz="1800" b="1" dirty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1800" b="1" dirty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en-US" altLang="zh-CN" sz="1800" b="1" dirty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1800" b="1" dirty="0">
                <a:solidFill>
                  <a:srgbClr val="3333CC"/>
                </a:solidFill>
              </a:rPr>
              <a:t>               </a:t>
            </a:r>
            <a:r>
              <a:rPr lang="zh-CN" altLang="en-US" sz="4800" b="1" dirty="0">
                <a:solidFill>
                  <a:srgbClr val="3333CC"/>
                </a:solidFill>
              </a:rPr>
              <a:t>自选商场里有＿＿，有＿＿，</a:t>
            </a:r>
            <a:endParaRPr lang="zh-CN" altLang="en-US" sz="4800" b="1" dirty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3333CC"/>
                </a:solidFill>
              </a:rPr>
              <a:t>还有＿＿。</a:t>
            </a:r>
            <a:endParaRPr lang="zh-CN" altLang="en-US" sz="4800" b="1" dirty="0"/>
          </a:p>
          <a:p>
            <a:pPr>
              <a:lnSpc>
                <a:spcPct val="80000"/>
              </a:lnSpc>
              <a:buNone/>
            </a:pPr>
            <a:endParaRPr lang="zh-CN" altLang="en-US" sz="4800" b="1" dirty="0"/>
          </a:p>
          <a:p>
            <a:pPr>
              <a:lnSpc>
                <a:spcPct val="80000"/>
              </a:lnSpc>
              <a:buNone/>
            </a:pPr>
            <a:endParaRPr lang="zh-CN" altLang="en-US" sz="48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900" b="1" dirty="0"/>
              <a:t>                                </a:t>
            </a:r>
            <a:r>
              <a:rPr lang="zh-CN" altLang="en-US" sz="3600" b="1" dirty="0"/>
              <a:t>面　包　　牛　奶       火　腿　肠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牙　膏　　毛　巾　    洗   衣　粉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        铅　笔　　尺   子　　 作   业   本 </a:t>
            </a:r>
            <a:endParaRPr lang="zh-CN" altLang="en-US" sz="3600" b="1" dirty="0"/>
          </a:p>
          <a:p>
            <a:pPr>
              <a:lnSpc>
                <a:spcPct val="80000"/>
              </a:lnSpc>
            </a:pP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>
                <a:solidFill>
                  <a:srgbClr val="3333CC"/>
                </a:solidFill>
              </a:rPr>
              <a:t>  </a:t>
            </a:r>
            <a:endParaRPr lang="zh-CN" altLang="en-US" sz="36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2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8679">
                                            <p:txEl>
                                              <p:charRg st="20" end="4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4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28679">
                                            <p:txEl>
                                              <p:charRg st="49" end="5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57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28679">
                                            <p:txEl>
                                              <p:charRg st="57" end="1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110" end="1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28679">
                                            <p:txEl>
                                              <p:charRg st="110" end="13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charRg st="139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28679">
                                            <p:txEl>
                                              <p:charRg st="139" end="17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70" name="图片 11269" descr="PM_0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2412" y="0"/>
            <a:ext cx="9648825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占位符 11266"/>
          <p:cNvSpPr>
            <a:spLocks noGrp="1"/>
          </p:cNvSpPr>
          <p:nvPr>
            <p:ph type="body"/>
          </p:nvPr>
        </p:nvSpPr>
        <p:spPr>
          <a:xfrm>
            <a:off x="900113" y="2492375"/>
            <a:ext cx="7545387" cy="4094163"/>
          </a:xfrm>
          <a:ln/>
        </p:spPr>
        <p:txBody>
          <a:bodyPr/>
          <a:p>
            <a:pPr lvl="0">
              <a:buNone/>
            </a:pPr>
            <a:r>
              <a:rPr lang="zh-CN" altLang="en-US" dirty="0"/>
              <a:t>　</a:t>
            </a:r>
            <a:r>
              <a:rPr lang="zh-CN" altLang="en-US" sz="4000" b="1" dirty="0">
                <a:solidFill>
                  <a:srgbClr val="FF0066"/>
                </a:solidFill>
              </a:rPr>
              <a:t>商    场    包    奶    牙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FF0066"/>
                </a:solidFill>
              </a:rPr>
              <a:t>   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FF0066"/>
                </a:solidFill>
              </a:rPr>
              <a:t>    毛    巾    笔    尺    作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FF0066"/>
                </a:solidFill>
              </a:rPr>
              <a:t>    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sz="4000" b="1" dirty="0">
                <a:solidFill>
                  <a:srgbClr val="FF0066"/>
                </a:solidFill>
              </a:rPr>
              <a:t>    业    本    东    西</a:t>
            </a:r>
            <a:endParaRPr lang="zh-CN" altLang="en-US" sz="4000" b="1" dirty="0">
              <a:solidFill>
                <a:srgbClr val="FF0066"/>
              </a:solidFill>
            </a:endParaRPr>
          </a:p>
          <a:p>
            <a:pPr lvl="0"/>
            <a:endParaRPr lang="zh-CN" altLang="en-US" sz="40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126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11267">
                                            <p:txEl>
                                              <p:charRg st="23" end="2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1267">
                                            <p:txEl>
                                              <p:charRg st="27" end="5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3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" fill="hold"/>
                                        <p:tgtEl>
                                          <p:spTgt spid="11267">
                                            <p:txEl>
                                              <p:charRg st="53" end="5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1267">
                                            <p:txEl>
                                              <p:charRg st="58" end="7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accent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/>
          </p:nvPr>
        </p:nvSpPr>
        <p:spPr>
          <a:xfrm>
            <a:off x="1116013" y="1600200"/>
            <a:ext cx="7113587" cy="4525963"/>
          </a:xfrm>
          <a:ln/>
        </p:spPr>
        <p:txBody>
          <a:bodyPr/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>
              <a:buNone/>
            </a:pPr>
            <a:r>
              <a:rPr lang="zh-CN" altLang="en-US" dirty="0"/>
              <a:t>　　　　　</a:t>
            </a:r>
            <a:endParaRPr lang="zh-CN" altLang="en-US" dirty="0"/>
          </a:p>
        </p:txBody>
      </p:sp>
      <p:grpSp>
        <p:nvGrpSpPr>
          <p:cNvPr id="9228" name="组合 9227"/>
          <p:cNvGrpSpPr/>
          <p:nvPr/>
        </p:nvGrpSpPr>
        <p:grpSpPr>
          <a:xfrm rot="5400000">
            <a:off x="3167063" y="1663700"/>
            <a:ext cx="2879725" cy="3097213"/>
            <a:chOff x="1837" y="2069"/>
            <a:chExt cx="1165" cy="1166"/>
          </a:xfrm>
        </p:grpSpPr>
        <p:grpSp>
          <p:nvGrpSpPr>
            <p:cNvPr id="9227" name="组合 9226"/>
            <p:cNvGrpSpPr/>
            <p:nvPr/>
          </p:nvGrpSpPr>
          <p:grpSpPr>
            <a:xfrm>
              <a:off x="1837" y="2069"/>
              <a:ext cx="1165" cy="1166"/>
              <a:chOff x="1837" y="2069"/>
              <a:chExt cx="1165" cy="1166"/>
            </a:xfrm>
          </p:grpSpPr>
          <p:grpSp>
            <p:nvGrpSpPr>
              <p:cNvPr id="9223" name="组合 9222"/>
              <p:cNvGrpSpPr/>
              <p:nvPr/>
            </p:nvGrpSpPr>
            <p:grpSpPr>
              <a:xfrm>
                <a:off x="1837" y="2069"/>
                <a:ext cx="1165" cy="576"/>
                <a:chOff x="1837" y="2069"/>
                <a:chExt cx="1165" cy="576"/>
              </a:xfrm>
            </p:grpSpPr>
            <p:sp>
              <p:nvSpPr>
                <p:cNvPr id="9220" name="矩形 9219"/>
                <p:cNvSpPr/>
                <p:nvPr/>
              </p:nvSpPr>
              <p:spPr>
                <a:xfrm>
                  <a:off x="1837" y="2069"/>
                  <a:ext cx="576" cy="576"/>
                </a:xfrm>
                <a:prstGeom prst="rect">
                  <a:avLst/>
                </a:prstGeom>
                <a:solidFill>
                  <a:schemeClr val="bg1"/>
                </a:solidFill>
                <a:ln w="9525" cap="rnd" cmpd="sng">
                  <a:solidFill>
                    <a:schemeClr val="tx1"/>
                  </a:solidFill>
                  <a:prstDash val="sysDot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9222" name="矩形 9221"/>
                <p:cNvSpPr/>
                <p:nvPr/>
              </p:nvSpPr>
              <p:spPr>
                <a:xfrm>
                  <a:off x="2426" y="2069"/>
                  <a:ext cx="576" cy="576"/>
                </a:xfrm>
                <a:prstGeom prst="rect">
                  <a:avLst/>
                </a:prstGeom>
                <a:solidFill>
                  <a:schemeClr val="bg1"/>
                </a:solidFill>
                <a:ln w="9525" cap="rnd" cmpd="sng">
                  <a:solidFill>
                    <a:schemeClr val="tx1"/>
                  </a:solidFill>
                  <a:prstDash val="sysDot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9225" name="矩形 9224"/>
              <p:cNvSpPr/>
              <p:nvPr/>
            </p:nvSpPr>
            <p:spPr>
              <a:xfrm>
                <a:off x="1837" y="2659"/>
                <a:ext cx="576" cy="576"/>
              </a:xfrm>
              <a:prstGeom prst="rect">
                <a:avLst/>
              </a:prstGeom>
              <a:solidFill>
                <a:schemeClr val="bg1"/>
              </a:solidFill>
              <a:ln w="12700" cap="rnd" cmpd="sng">
                <a:solidFill>
                  <a:schemeClr val="tx1"/>
                </a:solidFill>
                <a:prstDash val="sysDot"/>
                <a:miter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9226" name="矩形 9225"/>
            <p:cNvSpPr/>
            <p:nvPr/>
          </p:nvSpPr>
          <p:spPr>
            <a:xfrm>
              <a:off x="2426" y="2659"/>
              <a:ext cx="576" cy="576"/>
            </a:xfrm>
            <a:prstGeom prst="rect">
              <a:avLst/>
            </a:prstGeom>
            <a:solidFill>
              <a:schemeClr val="bg1"/>
            </a:solidFill>
            <a:ln w="9525" cap="rnd" cmpd="sng">
              <a:solidFill>
                <a:schemeClr val="tx1"/>
              </a:solidFill>
              <a:prstDash val="sysDot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229" name="文本框 9228"/>
          <p:cNvSpPr txBox="1"/>
          <p:nvPr/>
        </p:nvSpPr>
        <p:spPr>
          <a:xfrm>
            <a:off x="3276600" y="1916113"/>
            <a:ext cx="2159000" cy="2713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17200" dirty="0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牙</a:t>
            </a:r>
            <a:endParaRPr lang="zh-CN" altLang="en-US" sz="17200" dirty="0">
              <a:solidFill>
                <a:srgbClr val="FF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65" name="图片 27664" descr="u=2933448569,3532706887&amp;gp=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72338" y="2708275"/>
            <a:ext cx="1871662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3276600" y="4797425"/>
            <a:ext cx="5543550" cy="2060575"/>
          </a:xfrm>
          <a:ln/>
        </p:spPr>
        <p:txBody>
          <a:bodyPr/>
          <a:p>
            <a:endParaRPr lang="en-US" altLang="zh-CN" sz="2800" b="1" dirty="0"/>
          </a:p>
          <a:p>
            <a:endParaRPr lang="en-US" altLang="zh-CN" sz="2800" b="1" dirty="0"/>
          </a:p>
          <a:p>
            <a:endParaRPr lang="en-US" altLang="zh-CN" dirty="0"/>
          </a:p>
        </p:txBody>
      </p:sp>
      <p:pic>
        <p:nvPicPr>
          <p:cNvPr id="27652" name="标题 27651" descr="sh02"/>
          <p:cNvPicPr>
            <a:picLocks noChangeAspect="1"/>
          </p:cNvPicPr>
          <p:nvPr>
            <p:ph type="title"/>
          </p:nvPr>
        </p:nvPicPr>
        <p:blipFill>
          <a:blip r:embed="rId2"/>
          <a:stretch>
            <a:fillRect/>
          </a:stretch>
        </p:blipFill>
        <p:spPr>
          <a:xfrm>
            <a:off x="250825" y="188913"/>
            <a:ext cx="1728788" cy="1655762"/>
          </a:xfrm>
          <a:ln/>
        </p:spPr>
      </p:pic>
      <p:pic>
        <p:nvPicPr>
          <p:cNvPr id="27653" name="图片 27652" descr="毛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338" y="188913"/>
            <a:ext cx="1676400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27653" descr="作业本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825" y="188913"/>
            <a:ext cx="1439863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27654" descr="铅笔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388" y="2708275"/>
            <a:ext cx="1512887" cy="160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图片 27655" descr="尺子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850" y="4941888"/>
            <a:ext cx="1800225" cy="170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图片 27656" descr="面包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2725" y="188913"/>
            <a:ext cx="1371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8" name="图片 27657" descr="牛奶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92500" y="5084763"/>
            <a:ext cx="2087563" cy="153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9" name="图片 27658" descr="牙膏">
            <a:hlinkClick r:id="" action="ppaction://noaction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35825" y="5084763"/>
            <a:ext cx="1600200" cy="1511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63" name="文本框 27662"/>
          <p:cNvSpPr txBox="1"/>
          <p:nvPr/>
        </p:nvSpPr>
        <p:spPr>
          <a:xfrm>
            <a:off x="3492500" y="2565400"/>
            <a:ext cx="56515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面包　牛奶　火腿肠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牙膏　毛巾　洗衣粉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铅笔　尺子　作业本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4" name="文本框 27663"/>
          <p:cNvSpPr txBox="1"/>
          <p:nvPr/>
        </p:nvSpPr>
        <p:spPr>
          <a:xfrm>
            <a:off x="1692275" y="2565400"/>
            <a:ext cx="2592388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食  品  类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日常用品类：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学习用品类：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/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2766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" fill="hold"/>
                                        <p:tgtEl>
                                          <p:spTgt spid="27664">
                                            <p:txEl>
                                              <p:charRg st="10" end="1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" fill="hold"/>
                                        <p:tgtEl>
                                          <p:spTgt spid="27664">
                                            <p:txEl>
                                              <p:charRg st="18" end="2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6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6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663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663">
                                            <p:txEl>
                                              <p:charRg st="1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66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663">
                                            <p:txEl>
                                              <p:charRg st="31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6" name="图片 24585" descr="FR_0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507413" cy="4525963"/>
          </a:xfrm>
          <a:ln/>
        </p:spPr>
        <p:txBody>
          <a:bodyPr/>
          <a:p>
            <a:pPr>
              <a:buNone/>
            </a:pPr>
            <a:r>
              <a:rPr lang="zh-CN" altLang="en-US" dirty="0"/>
              <a:t>　　　</a:t>
            </a:r>
            <a:endParaRPr lang="zh-CN" altLang="en-US" dirty="0"/>
          </a:p>
          <a:p>
            <a:pPr>
              <a:buNone/>
            </a:pPr>
            <a:r>
              <a:rPr lang="zh-CN" altLang="en-US" dirty="0"/>
              <a:t>　　</a:t>
            </a:r>
            <a:r>
              <a:rPr lang="zh-CN" altLang="en-US" dirty="0">
                <a:solidFill>
                  <a:schemeClr val="accent2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z</a:t>
            </a:r>
            <a:r>
              <a:rPr lang="en-US" altLang="zh-CN" b="1" err="1">
                <a:solidFill>
                  <a:srgbClr val="0000FF"/>
                </a:solidFill>
              </a:rPr>
              <a:t>à</a:t>
            </a:r>
            <a:r>
              <a:rPr lang="en-US" altLang="zh-CN" err="1">
                <a:solidFill>
                  <a:srgbClr val="0000FF"/>
                </a:solidFill>
              </a:rPr>
              <a:t>i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zì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xu</a:t>
            </a:r>
            <a:r>
              <a:rPr lang="en-US" altLang="zh-CN" b="1" err="1">
                <a:solidFill>
                  <a:srgbClr val="0000FF"/>
                </a:solidFill>
              </a:rPr>
              <a:t>ǎ</a:t>
            </a:r>
            <a:r>
              <a:rPr lang="en-US" altLang="zh-CN" err="1">
                <a:solidFill>
                  <a:srgbClr val="0000FF"/>
                </a:solidFill>
              </a:rPr>
              <a:t>n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sh</a:t>
            </a:r>
            <a:r>
              <a:rPr lang="en-US" altLang="zh-CN" b="1" err="1">
                <a:solidFill>
                  <a:srgbClr val="0000FF"/>
                </a:solidFill>
              </a:rPr>
              <a:t>ā</a:t>
            </a:r>
            <a:r>
              <a:rPr lang="en-US" altLang="zh-CN" err="1">
                <a:solidFill>
                  <a:srgbClr val="0000FF"/>
                </a:solidFill>
              </a:rPr>
              <a:t>ng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ch</a:t>
            </a:r>
            <a:r>
              <a:rPr lang="en-US" altLang="zh-CN" b="1" err="1">
                <a:solidFill>
                  <a:srgbClr val="0000FF"/>
                </a:solidFill>
              </a:rPr>
              <a:t>ǎ</a:t>
            </a:r>
            <a:r>
              <a:rPr lang="en-US" altLang="zh-CN" err="1">
                <a:solidFill>
                  <a:srgbClr val="0000FF"/>
                </a:solidFill>
              </a:rPr>
              <a:t>ng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l</a:t>
            </a:r>
            <a:r>
              <a:rPr lang="en-US" altLang="zh-CN" b="1" err="1">
                <a:solidFill>
                  <a:srgbClr val="0000FF"/>
                </a:solidFill>
              </a:rPr>
              <a:t>ǐ</a:t>
            </a:r>
            <a:endParaRPr lang="en-US" altLang="zh-CN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dirty="0">
                <a:solidFill>
                  <a:srgbClr val="0000FF"/>
                </a:solidFill>
              </a:rPr>
              <a:t>　　　</a:t>
            </a:r>
            <a:r>
              <a:rPr lang="zh-CN" altLang="en-US" b="1" dirty="0">
                <a:solidFill>
                  <a:srgbClr val="0000FF"/>
                </a:solidFill>
              </a:rPr>
              <a:t>在　自　选　　商　　　场　　里</a:t>
            </a:r>
            <a:endParaRPr lang="zh-CN" altLang="en-US" dirty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err="1">
                <a:solidFill>
                  <a:srgbClr val="0000FF"/>
                </a:solidFill>
              </a:rPr>
              <a:t>    </a:t>
            </a:r>
            <a:r>
              <a:rPr lang="en-US" altLang="zh-CN" err="1">
                <a:solidFill>
                  <a:srgbClr val="0000FF"/>
                </a:solidFill>
              </a:rPr>
              <a:t>m</a:t>
            </a:r>
            <a:r>
              <a:rPr lang="en-US" altLang="zh-CN" b="1" err="1">
                <a:solidFill>
                  <a:srgbClr val="0000FF"/>
                </a:solidFill>
              </a:rPr>
              <a:t>ǎ</a:t>
            </a:r>
            <a:r>
              <a:rPr lang="en-US" altLang="zh-CN" err="1">
                <a:solidFill>
                  <a:srgbClr val="0000FF"/>
                </a:solidFill>
              </a:rPr>
              <a:t>i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d</a:t>
            </a:r>
            <a:r>
              <a:rPr lang="en-US" altLang="zh-CN" b="1" err="1">
                <a:solidFill>
                  <a:srgbClr val="0000FF"/>
                </a:solidFill>
              </a:rPr>
              <a:t>ō</a:t>
            </a:r>
            <a:r>
              <a:rPr lang="en-US" altLang="zh-CN" err="1">
                <a:solidFill>
                  <a:srgbClr val="0000FF"/>
                </a:solidFill>
              </a:rPr>
              <a:t>ng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dirty="0">
                <a:solidFill>
                  <a:srgbClr val="0000FF"/>
                </a:solidFill>
              </a:rPr>
              <a:t>xi</a:t>
            </a:r>
            <a:r>
              <a:rPr lang="zh-CN" altLang="en-US" dirty="0">
                <a:solidFill>
                  <a:srgbClr val="0000FF"/>
                </a:solidFill>
              </a:rPr>
              <a:t>　　</a:t>
            </a:r>
            <a:r>
              <a:rPr lang="en-US" altLang="zh-CN" err="1">
                <a:solidFill>
                  <a:srgbClr val="0000FF"/>
                </a:solidFill>
              </a:rPr>
              <a:t>zh</a:t>
            </a:r>
            <a:r>
              <a:rPr lang="en-US" altLang="zh-CN" b="1" err="1">
                <a:solidFill>
                  <a:srgbClr val="0000FF"/>
                </a:solidFill>
              </a:rPr>
              <a:t>ē</a:t>
            </a:r>
            <a:r>
              <a:rPr lang="en-US" altLang="zh-CN" err="1">
                <a:solidFill>
                  <a:srgbClr val="0000FF"/>
                </a:solidFill>
              </a:rPr>
              <a:t>n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f</a:t>
            </a:r>
            <a:r>
              <a:rPr lang="en-US" altLang="zh-CN" b="1" err="1">
                <a:solidFill>
                  <a:srgbClr val="0000FF"/>
                </a:solidFill>
              </a:rPr>
              <a:t>ā</a:t>
            </a:r>
            <a:r>
              <a:rPr lang="en-US" altLang="zh-CN" err="1">
                <a:solidFill>
                  <a:srgbClr val="0000FF"/>
                </a:solidFill>
              </a:rPr>
              <a:t>ng</a:t>
            </a:r>
            <a:r>
              <a:rPr lang="zh-CN" altLang="en-US" dirty="0">
                <a:solidFill>
                  <a:srgbClr val="0000FF"/>
                </a:solidFill>
              </a:rPr>
              <a:t>　</a:t>
            </a:r>
            <a:r>
              <a:rPr lang="en-US" altLang="zh-CN" err="1">
                <a:solidFill>
                  <a:srgbClr val="0000FF"/>
                </a:solidFill>
              </a:rPr>
              <a:t>bi</a:t>
            </a:r>
            <a:r>
              <a:rPr lang="en-US" altLang="zh-CN" b="1" err="1">
                <a:solidFill>
                  <a:srgbClr val="0000FF"/>
                </a:solidFill>
              </a:rPr>
              <a:t>à</a:t>
            </a:r>
            <a:r>
              <a:rPr lang="en-US" altLang="zh-CN" err="1">
                <a:solidFill>
                  <a:srgbClr val="0000FF"/>
                </a:solidFill>
              </a:rPr>
              <a:t>n</a:t>
            </a:r>
            <a:endParaRPr lang="en-US" altLang="zh-CN">
              <a:solidFill>
                <a:srgbClr val="0000FF"/>
              </a:solidFill>
            </a:endParaRPr>
          </a:p>
          <a:p>
            <a:pPr>
              <a:buNone/>
            </a:pPr>
            <a:r>
              <a:rPr lang="en-US" altLang="zh-CN" b="1" dirty="0">
                <a:solidFill>
                  <a:srgbClr val="0000FF"/>
                </a:solidFill>
              </a:rPr>
              <a:t>     </a:t>
            </a:r>
            <a:r>
              <a:rPr lang="zh-CN" altLang="en-US" b="1" dirty="0">
                <a:solidFill>
                  <a:srgbClr val="0000FF"/>
                </a:solidFill>
              </a:rPr>
              <a:t>买　　东　　西　　真　　方　　便。</a:t>
            </a:r>
            <a:endParaRPr lang="zh-CN" altLang="en-US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</a:rPr>
              <a:t>　　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579">
                                            <p:txEl>
                                              <p:charRg st="4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4579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4579">
                                            <p:txEl>
                                              <p:charRg st="54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457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9" name="标题 26628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p>
            <a:endParaRPr dirty="0"/>
          </a:p>
        </p:txBody>
      </p:sp>
      <p:pic>
        <p:nvPicPr>
          <p:cNvPr id="26628" name="任自强k.mpg">
            <a:hlinkClick r:id="" action="ppaction://media"/>
          </p:cNvPr>
          <p:cNvPicPr>
            <a:picLocks noRot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sp>
        <p:nvSpPr>
          <p:cNvPr id="26631" name="动作按钮: 前进或下一项 26630">
            <a:hlinkClick r:id="" action="ppaction://hlinkshowjump?jump=nextslide"/>
          </p:cNvPr>
          <p:cNvSpPr/>
          <p:nvPr/>
        </p:nvSpPr>
        <p:spPr>
          <a:xfrm>
            <a:off x="8101013" y="5805488"/>
            <a:ext cx="1042987" cy="1052512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2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662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5" name="图片 2054" descr="PM_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9262" y="-1828800"/>
            <a:ext cx="12582525" cy="1051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053" descr="PM_0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81200" y="-1971675"/>
            <a:ext cx="13087350" cy="1068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0" y="2130425"/>
            <a:ext cx="8459788" cy="1803400"/>
          </a:xfrm>
          <a:ln/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en-US" altLang="zh-CN" sz="3200"/>
              <a:t>  </a:t>
            </a:r>
            <a:r>
              <a:rPr lang="en-US" altLang="zh-CN" sz="3200" b="1"/>
              <a:t>z</a:t>
            </a:r>
            <a:r>
              <a:rPr lang="en-US" altLang="en-US" sz="4000" b="1"/>
              <a:t>ì</a:t>
            </a:r>
            <a:r>
              <a:rPr lang="en-US" altLang="zh-CN" sz="3200" b="1" err="1"/>
              <a:t>        xu</a:t>
            </a:r>
            <a:r>
              <a:rPr lang="en-US" altLang="en-US" sz="4000" b="1" err="1"/>
              <a:t>ǎ</a:t>
            </a:r>
            <a:r>
              <a:rPr lang="en-US" altLang="zh-CN" sz="3200" b="1" err="1"/>
              <a:t>n        sh</a:t>
            </a:r>
            <a:r>
              <a:rPr lang="en-US" altLang="en-US" sz="4000" b="1" err="1"/>
              <a:t>ā</a:t>
            </a:r>
            <a:r>
              <a:rPr lang="en-US" altLang="zh-CN" sz="3200" b="1" err="1"/>
              <a:t>ng      ch</a:t>
            </a:r>
            <a:r>
              <a:rPr lang="en-US" altLang="en-US" sz="4000" b="1" err="1"/>
              <a:t>ǎ</a:t>
            </a:r>
            <a:r>
              <a:rPr lang="en-US" altLang="zh-CN" sz="3200" b="1" err="1"/>
              <a:t>ng</a:t>
            </a:r>
            <a:r>
              <a:rPr lang="en-US" altLang="zh-CN" sz="3200" b="1"/>
              <a:t>   </a:t>
            </a:r>
            <a:br>
              <a:rPr lang="en-US" altLang="zh-CN" sz="3200" b="1"/>
            </a:br>
            <a:r>
              <a:rPr lang="zh-CN" altLang="en-US" sz="8000" b="1" dirty="0">
                <a:latin typeface="华文新魏" pitchFamily="2" charset="-122"/>
                <a:ea typeface="华文新魏" pitchFamily="2" charset="-122"/>
              </a:rPr>
              <a:t>自  选  商  场</a:t>
            </a:r>
            <a:endParaRPr lang="zh-CN" altLang="en-US" sz="8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文本占位符 3074"/>
          <p:cNvSpPr>
            <a:spLocks noGrp="1"/>
          </p:cNvSpPr>
          <p:nvPr>
            <p:ph type="body"/>
          </p:nvPr>
        </p:nvSpPr>
        <p:spPr>
          <a:xfrm>
            <a:off x="-541337" y="3141663"/>
            <a:ext cx="8280400" cy="2301875"/>
          </a:xfrm>
          <a:ln/>
        </p:spPr>
        <p:txBody>
          <a:bodyPr/>
          <a:p>
            <a:pPr lvl="0">
              <a:buNone/>
            </a:pPr>
            <a:r>
              <a:rPr lang="zh-CN" altLang="en-US" dirty="0"/>
              <a:t>　　　</a:t>
            </a:r>
            <a:r>
              <a:rPr lang="zh-CN" altLang="en-US" sz="5400" b="1" dirty="0">
                <a:solidFill>
                  <a:srgbClr val="FF00FF"/>
                </a:solidFill>
              </a:rPr>
              <a:t>自选商场里有＿＿＿。</a:t>
            </a:r>
            <a:endParaRPr lang="zh-CN" altLang="en-US" sz="5400" b="1" dirty="0">
              <a:solidFill>
                <a:srgbClr val="FF00FF"/>
              </a:solidFill>
            </a:endParaRPr>
          </a:p>
        </p:txBody>
      </p:sp>
      <p:pic>
        <p:nvPicPr>
          <p:cNvPr id="3079" name="图片 3078" descr="200610271150477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304800"/>
            <a:ext cx="2286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07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1" name="图片 4100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7202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文本占位符 4098"/>
          <p:cNvSpPr>
            <a:spLocks noGrp="1"/>
          </p:cNvSpPr>
          <p:nvPr>
            <p:ph type="body"/>
          </p:nvPr>
        </p:nvSpPr>
        <p:spPr>
          <a:xfrm>
            <a:off x="468313" y="2852738"/>
            <a:ext cx="6769100" cy="2808287"/>
          </a:xfrm>
          <a:ln/>
        </p:spPr>
        <p:txBody>
          <a:bodyPr/>
          <a:p>
            <a:pPr lvl="0">
              <a:buNone/>
            </a:pPr>
            <a:r>
              <a:rPr lang="en-US" altLang="zh-CN" sz="4800" b="1" dirty="0">
                <a:solidFill>
                  <a:srgbClr val="3333CC"/>
                </a:solidFill>
              </a:rPr>
              <a:t>  </a:t>
            </a:r>
            <a:r>
              <a:rPr lang="zh-CN" altLang="en-US" sz="4800" b="1" dirty="0">
                <a:solidFill>
                  <a:srgbClr val="3333CC"/>
                </a:solidFill>
              </a:rPr>
              <a:t>自选商场里有＿＿＿，有＿＿，还有＿＿＿。</a:t>
            </a:r>
            <a:endParaRPr lang="zh-CN" altLang="en-US" sz="4800" b="1">
              <a:solidFill>
                <a:srgbClr val="3333CC"/>
              </a:solidFill>
            </a:endParaRPr>
          </a:p>
        </p:txBody>
      </p:sp>
      <p:sp>
        <p:nvSpPr>
          <p:cNvPr id="4103" name="文本框 4102"/>
          <p:cNvSpPr txBox="1"/>
          <p:nvPr/>
        </p:nvSpPr>
        <p:spPr>
          <a:xfrm>
            <a:off x="4716463" y="2781300"/>
            <a:ext cx="15843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苹果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5" name="文本框 4104"/>
          <p:cNvSpPr txBox="1"/>
          <p:nvPr/>
        </p:nvSpPr>
        <p:spPr>
          <a:xfrm>
            <a:off x="1476375" y="3573463"/>
            <a:ext cx="16557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香蕉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6" name="文本框 4105"/>
          <p:cNvSpPr txBox="1"/>
          <p:nvPr/>
        </p:nvSpPr>
        <p:spPr>
          <a:xfrm>
            <a:off x="4716463" y="3573463"/>
            <a:ext cx="15843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梨子</a:t>
            </a:r>
            <a:endParaRPr lang="zh-CN" altLang="en-US" sz="4800" dirty="0">
              <a:solidFill>
                <a:srgbClr val="FF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409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5" grpId="0"/>
      <p:bldP spid="41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5" name="图片 5124" descr="FR_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占位符 5122"/>
          <p:cNvSpPr>
            <a:spLocks noGrp="1"/>
          </p:cNvSpPr>
          <p:nvPr>
            <p:ph type="body"/>
          </p:nvPr>
        </p:nvSpPr>
        <p:spPr>
          <a:xfrm>
            <a:off x="971550" y="1412875"/>
            <a:ext cx="7905750" cy="4525963"/>
          </a:xfrm>
          <a:ln/>
        </p:spPr>
        <p:txBody>
          <a:bodyPr/>
          <a:p>
            <a:pPr lvl="0">
              <a:buNone/>
            </a:pPr>
            <a:r>
              <a:rPr lang="zh-CN" altLang="en-US" dirty="0"/>
              <a:t>　　　</a:t>
            </a:r>
            <a:endParaRPr lang="zh-CN" altLang="en-US" dirty="0"/>
          </a:p>
          <a:p>
            <a:pPr lvl="0">
              <a:buNone/>
            </a:pPr>
            <a:r>
              <a:rPr lang="zh-CN" altLang="en-US" dirty="0"/>
              <a:t>      </a:t>
            </a:r>
            <a:r>
              <a:rPr lang="en-US" altLang="zh-CN" err="1">
                <a:solidFill>
                  <a:srgbClr val="3333CC"/>
                </a:solidFill>
              </a:rPr>
              <a:t>zì    xu</a:t>
            </a:r>
            <a:r>
              <a:rPr lang="en-US" altLang="zh-CN" b="1" err="1">
                <a:solidFill>
                  <a:srgbClr val="3333CC"/>
                </a:solidFill>
              </a:rPr>
              <a:t>ǎ</a:t>
            </a:r>
            <a:r>
              <a:rPr lang="en-US" altLang="zh-CN" err="1">
                <a:solidFill>
                  <a:srgbClr val="3333CC"/>
                </a:solidFill>
              </a:rPr>
              <a:t>n   sh</a:t>
            </a:r>
            <a:r>
              <a:rPr lang="en-US" altLang="zh-CN" b="1" err="1">
                <a:solidFill>
                  <a:srgbClr val="3333CC"/>
                </a:solidFill>
              </a:rPr>
              <a:t>ā</a:t>
            </a:r>
            <a:r>
              <a:rPr lang="en-US" altLang="zh-CN" err="1">
                <a:solidFill>
                  <a:srgbClr val="3333CC"/>
                </a:solidFill>
              </a:rPr>
              <a:t>ng ch</a:t>
            </a:r>
            <a:r>
              <a:rPr lang="en-US" altLang="zh-CN" b="1" err="1">
                <a:solidFill>
                  <a:srgbClr val="3333CC"/>
                </a:solidFill>
              </a:rPr>
              <a:t>ǎ</a:t>
            </a:r>
            <a:r>
              <a:rPr lang="en-US" altLang="zh-CN" err="1">
                <a:solidFill>
                  <a:srgbClr val="3333CC"/>
                </a:solidFill>
              </a:rPr>
              <a:t>ng</a:t>
            </a:r>
            <a:r>
              <a:rPr lang="en-US" altLang="zh-CN">
                <a:solidFill>
                  <a:srgbClr val="3333CC"/>
                </a:solidFill>
              </a:rPr>
              <a:t>    l</a:t>
            </a:r>
            <a:r>
              <a:rPr lang="en-US" altLang="zh-CN" b="1">
                <a:solidFill>
                  <a:srgbClr val="3333CC"/>
                </a:solidFill>
              </a:rPr>
              <a:t>ǐ</a:t>
            </a:r>
            <a:r>
              <a:rPr lang="en-US" altLang="zh-CN">
                <a:solidFill>
                  <a:srgbClr val="3333CC"/>
                </a:solidFill>
              </a:rPr>
              <a:t>       de</a:t>
            </a:r>
            <a:endParaRPr lang="en-US" altLang="zh-CN">
              <a:solidFill>
                <a:srgbClr val="3333CC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</a:t>
            </a:r>
            <a:r>
              <a:rPr lang="zh-CN" altLang="en-US" b="1" dirty="0">
                <a:solidFill>
                  <a:srgbClr val="FF0066"/>
                </a:solidFill>
              </a:rPr>
              <a:t>自      选       商       场       里      的</a:t>
            </a:r>
            <a:endParaRPr lang="zh-CN" altLang="en-US" b="1" dirty="0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b="1">
                <a:solidFill>
                  <a:srgbClr val="FF0066"/>
                </a:solidFill>
              </a:rPr>
              <a:t>    </a:t>
            </a:r>
            <a:endParaRPr lang="zh-CN" altLang="en-US" b="1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zh-CN" altLang="en-US" b="1">
                <a:solidFill>
                  <a:srgbClr val="FF0066"/>
                </a:solidFill>
              </a:rPr>
              <a:t>    </a:t>
            </a:r>
            <a:r>
              <a:rPr lang="en-US" altLang="zh-CN" err="1">
                <a:solidFill>
                  <a:srgbClr val="3333CC"/>
                </a:solidFill>
              </a:rPr>
              <a:t>d</a:t>
            </a:r>
            <a:r>
              <a:rPr lang="en-US" altLang="zh-CN" b="1" err="1">
                <a:solidFill>
                  <a:srgbClr val="3333CC"/>
                </a:solidFill>
              </a:rPr>
              <a:t>ō</a:t>
            </a:r>
            <a:r>
              <a:rPr lang="en-US" altLang="zh-CN" err="1">
                <a:solidFill>
                  <a:srgbClr val="3333CC"/>
                </a:solidFill>
              </a:rPr>
              <a:t>ng     xi       zh</a:t>
            </a:r>
            <a:r>
              <a:rPr lang="en-US" altLang="zh-CN" b="1" err="1">
                <a:solidFill>
                  <a:srgbClr val="3333CC"/>
                </a:solidFill>
              </a:rPr>
              <a:t>ē</a:t>
            </a:r>
            <a:r>
              <a:rPr lang="en-US" altLang="zh-CN" err="1">
                <a:solidFill>
                  <a:srgbClr val="3333CC"/>
                </a:solidFill>
              </a:rPr>
              <a:t>n   du</a:t>
            </a:r>
            <a:r>
              <a:rPr lang="en-US" altLang="zh-CN" b="1" err="1">
                <a:solidFill>
                  <a:srgbClr val="3333CC"/>
                </a:solidFill>
              </a:rPr>
              <a:t>ō</a:t>
            </a:r>
            <a:endParaRPr lang="en-US" altLang="zh-CN" b="1">
              <a:solidFill>
                <a:srgbClr val="FF0066"/>
              </a:solidFill>
            </a:endParaRPr>
          </a:p>
          <a:p>
            <a:pPr lvl="0">
              <a:buNone/>
            </a:pPr>
            <a:r>
              <a:rPr lang="en-US" altLang="zh-CN" b="1" dirty="0">
                <a:solidFill>
                  <a:srgbClr val="FF0066"/>
                </a:solidFill>
              </a:rPr>
              <a:t>      </a:t>
            </a:r>
            <a:r>
              <a:rPr lang="zh-CN" altLang="en-US" b="1" dirty="0">
                <a:solidFill>
                  <a:srgbClr val="FF0066"/>
                </a:solidFill>
              </a:rPr>
              <a:t>东       西       真       多。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364" name="图片 15363" descr="面包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228600"/>
            <a:ext cx="42672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牛奶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3719513"/>
            <a:ext cx="3657600" cy="3138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15365"/>
          <p:cNvSpPr txBox="1"/>
          <p:nvPr/>
        </p:nvSpPr>
        <p:spPr>
          <a:xfrm>
            <a:off x="228600" y="3352800"/>
            <a:ext cx="213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4365625" y="868363"/>
            <a:ext cx="458788" cy="19510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6400800" y="3200400"/>
            <a:ext cx="2514600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mi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à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  b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面    包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6308725" y="5730875"/>
            <a:ext cx="1584325" cy="1128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niú   n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ǎ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i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牛   奶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71" name="图片 15370" descr="sh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358140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2" name="矩形 15371"/>
          <p:cNvSpPr/>
          <p:nvPr/>
        </p:nvSpPr>
        <p:spPr>
          <a:xfrm>
            <a:off x="250825" y="3352800"/>
            <a:ext cx="2305050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2400" err="1">
                <a:latin typeface="Arial" panose="020B0604020202020204" pitchFamily="34" charset="0"/>
                <a:ea typeface="宋体" panose="02010600030101010101" pitchFamily="2" charset="-122"/>
              </a:rPr>
              <a:t>hu</a:t>
            </a:r>
            <a:r>
              <a:rPr lang="en-US" altLang="zh-CN" sz="2400" b="1" err="1"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r>
              <a:rPr lang="en-US" altLang="zh-CN" sz="2400" err="1">
                <a:latin typeface="Arial" panose="020B0604020202020204" pitchFamily="34" charset="0"/>
                <a:ea typeface="宋体" panose="02010600030101010101" pitchFamily="2" charset="-122"/>
              </a:rPr>
              <a:t> tu</a:t>
            </a:r>
            <a:r>
              <a:rPr lang="en-US" altLang="zh-CN" sz="24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2400" err="1">
                <a:latin typeface="Arial" panose="020B0604020202020204" pitchFamily="34" charset="0"/>
                <a:ea typeface="宋体" panose="02010600030101010101" pitchFamily="2" charset="-122"/>
              </a:rPr>
              <a:t> ch</a:t>
            </a:r>
            <a:r>
              <a:rPr lang="en-US" altLang="zh-CN" sz="24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2400" err="1"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火  腿 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3" name="文本框 17412"/>
          <p:cNvSpPr txBox="1"/>
          <p:nvPr/>
        </p:nvSpPr>
        <p:spPr>
          <a:xfrm>
            <a:off x="669925" y="5257800"/>
            <a:ext cx="2530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4038600" y="555625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15" name="图片 17414" descr="牙膏">
            <a:hlinkClick r:id="" action="ppaction://noaction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3810000"/>
            <a:ext cx="32766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毛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28600"/>
            <a:ext cx="35052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矩形 17416"/>
          <p:cNvSpPr/>
          <p:nvPr/>
        </p:nvSpPr>
        <p:spPr>
          <a:xfrm>
            <a:off x="3635375" y="620713"/>
            <a:ext cx="182880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á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o j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毛  巾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矩形 17417"/>
          <p:cNvSpPr/>
          <p:nvPr/>
        </p:nvSpPr>
        <p:spPr>
          <a:xfrm>
            <a:off x="5638800" y="4724400"/>
            <a:ext cx="2057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y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á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g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o        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　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牙  膏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420" name="图片 17419" descr="u=2933448569,3532706887&amp;gp=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25" y="188913"/>
            <a:ext cx="3168650" cy="295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1" name="文本框 17420"/>
          <p:cNvSpPr txBox="1"/>
          <p:nvPr/>
        </p:nvSpPr>
        <p:spPr>
          <a:xfrm>
            <a:off x="250825" y="3213100"/>
            <a:ext cx="230505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x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y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f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洗 衣 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87" name="图片 16386" descr="铅笔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228600"/>
            <a:ext cx="251460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6387" descr="尺子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352800"/>
            <a:ext cx="35052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3851275" y="836613"/>
            <a:ext cx="2095500" cy="1128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qi</a:t>
            </a:r>
            <a:r>
              <a:rPr lang="en-US" altLang="en-US" sz="3200" b="1" err="1"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    b</a:t>
            </a:r>
            <a:r>
              <a:rPr lang="en-US" altLang="en-US" sz="32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铅      笔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文本框 16391"/>
          <p:cNvSpPr txBox="1"/>
          <p:nvPr/>
        </p:nvSpPr>
        <p:spPr>
          <a:xfrm flipV="1">
            <a:off x="4114800" y="2640013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3565525" y="5334000"/>
            <a:ext cx="1990725" cy="1677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   ch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ǐ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zi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尺  子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6394" name="图片 16393" descr="作业本">
            <a:hlinkClick r:id="" action="ppaction://hlinkshowjump?jump=lastslideviewed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52400"/>
            <a:ext cx="3352800" cy="4419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矩形 16394"/>
          <p:cNvSpPr/>
          <p:nvPr/>
        </p:nvSpPr>
        <p:spPr>
          <a:xfrm>
            <a:off x="304800" y="4649788"/>
            <a:ext cx="2590800" cy="140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zu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ò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y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  b</a:t>
            </a: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  <a:r>
              <a:rPr lang="en-US" altLang="zh-CN" sz="3200" err="1"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作  业  本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7B7"/>
    </a:accent6>
    <a:hlink>
      <a:srgbClr val="FF5050"/>
    </a:hlink>
    <a:folHlink>
      <a:srgbClr val="FF99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899</Words>
  <Application>WPS 演示</Application>
  <PresentationFormat>在屏幕上显示</PresentationFormat>
  <Paragraphs>104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华文新魏</vt:lpstr>
      <vt:lpstr>Webdings</vt:lpstr>
      <vt:lpstr>楷体_GB2312</vt:lpstr>
      <vt:lpstr>微软雅黑</vt:lpstr>
      <vt:lpstr>Calibri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自选商场</dc:title>
  <dc:creator>微软用户</dc:creator>
  <cp:lastModifiedBy>Administrator</cp:lastModifiedBy>
  <cp:revision>45</cp:revision>
  <dcterms:created xsi:type="dcterms:W3CDTF">2001-12-31T16:49:47Z</dcterms:created>
  <dcterms:modified xsi:type="dcterms:W3CDTF">2017-04-04T09:53:15Z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