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7" r:id="rId3"/>
    <p:sldId id="262" r:id="rId4"/>
    <p:sldId id="258" r:id="rId5"/>
    <p:sldId id="267" r:id="rId6"/>
    <p:sldId id="261" r:id="rId7"/>
    <p:sldId id="272" r:id="rId8"/>
    <p:sldId id="270" r:id="rId9"/>
    <p:sldId id="271" r:id="rId10"/>
    <p:sldId id="266" r:id="rId11"/>
    <p:sldId id="260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E10B-E587-4848-B088-244ECE4D3E9B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3F18-0B78-40ED-8F72-63F73736D8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E10B-E587-4848-B088-244ECE4D3E9B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3F18-0B78-40ED-8F72-63F73736D8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E10B-E587-4848-B088-244ECE4D3E9B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3F18-0B78-40ED-8F72-63F73736D8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E10B-E587-4848-B088-244ECE4D3E9B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3F18-0B78-40ED-8F72-63F73736D8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E10B-E587-4848-B088-244ECE4D3E9B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3F18-0B78-40ED-8F72-63F73736D8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E10B-E587-4848-B088-244ECE4D3E9B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3F18-0B78-40ED-8F72-63F73736D8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E10B-E587-4848-B088-244ECE4D3E9B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3F18-0B78-40ED-8F72-63F73736D8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E10B-E587-4848-B088-244ECE4D3E9B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3F18-0B78-40ED-8F72-63F73736D8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E10B-E587-4848-B088-244ECE4D3E9B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3F18-0B78-40ED-8F72-63F73736D8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E10B-E587-4848-B088-244ECE4D3E9B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3F18-0B78-40ED-8F72-63F73736D8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3E10B-E587-4848-B088-244ECE4D3E9B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3F18-0B78-40ED-8F72-63F73736D8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3E10B-E587-4848-B088-244ECE4D3E9B}" type="datetimeFigureOut">
              <a:rPr lang="zh-CN" altLang="en-US" smtClean="0"/>
              <a:pPr/>
              <a:t>2016-3-14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A3F18-0B78-40ED-8F72-63F73736D8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071802" y="428604"/>
            <a:ext cx="54292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1.</a:t>
            </a:r>
            <a:r>
              <a:rPr lang="zh-CN" altLang="en-US" sz="8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燕子</a:t>
            </a:r>
            <a:endParaRPr lang="zh-CN" altLang="en-US" sz="8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7620" y="5643578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仿宋_GB2312" pitchFamily="49" charset="-122"/>
                <a:ea typeface="仿宋_GB2312" pitchFamily="49" charset="-122"/>
              </a:rPr>
              <a:t>执教：永</a:t>
            </a:r>
            <a:r>
              <a:rPr lang="zh-CN" altLang="en-US" sz="2400" b="1" dirty="0" smtClean="0">
                <a:latin typeface="仿宋_GB2312" pitchFamily="49" charset="-122"/>
                <a:ea typeface="仿宋_GB2312" pitchFamily="49" charset="-122"/>
              </a:rPr>
              <a:t>川</a:t>
            </a:r>
            <a:r>
              <a:rPr lang="zh-CN" altLang="en-US" sz="2400" b="1" dirty="0" smtClean="0">
                <a:latin typeface="仿宋_GB2312" pitchFamily="49" charset="-122"/>
                <a:ea typeface="仿宋_GB2312" pitchFamily="49" charset="-122"/>
              </a:rPr>
              <a:t>区红专小学校   宋黛蓉</a:t>
            </a:r>
            <a:endParaRPr lang="zh-CN" altLang="en-US" sz="2400" b="1" dirty="0"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623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4000" dirty="0" smtClean="0"/>
              <a:t>      </a:t>
            </a:r>
            <a:r>
              <a:rPr lang="zh-CN" altLang="en-US" sz="49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思考：作者为什么只写燕子的这三部分？</a:t>
            </a:r>
          </a:p>
        </p:txBody>
      </p:sp>
      <p:sp>
        <p:nvSpPr>
          <p:cNvPr id="501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-857288" y="2786058"/>
            <a:ext cx="9144000" cy="4525963"/>
          </a:xfrm>
        </p:spPr>
        <p:txBody>
          <a:bodyPr/>
          <a:lstStyle/>
          <a:p>
            <a:pPr lvl="1"/>
            <a:endParaRPr lang="zh-CN" altLang="en-US" sz="5000" b="1" dirty="0" smtClean="0">
              <a:solidFill>
                <a:srgbClr val="FF0066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2071670" y="3357562"/>
            <a:ext cx="4429156" cy="1785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zh-CN" altLang="en-US" sz="3200" b="1" i="1" dirty="0" smtClean="0">
                <a:solidFill>
                  <a:srgbClr val="FFFF66"/>
                </a:solidFill>
                <a:latin typeface="楷体_GB2312" pitchFamily="49" charset="-122"/>
                <a:ea typeface="楷体_GB2312" pitchFamily="49" charset="-122"/>
              </a:rPr>
              <a:t>描写事物一定要抓住特点。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PM_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5000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7224" y="785794"/>
            <a:ext cx="571504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i="1" dirty="0" smtClean="0">
                <a:solidFill>
                  <a:srgbClr val="FF0000"/>
                </a:solidFill>
              </a:rPr>
              <a:t>试一试：</a:t>
            </a:r>
            <a:endParaRPr lang="en-US" altLang="zh-CN" sz="4000" b="1" i="1" dirty="0" smtClean="0">
              <a:solidFill>
                <a:srgbClr val="FF0000"/>
              </a:solidFill>
            </a:endParaRPr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  你能学习燕子的写法，写自己喜欢的一种小动物的外形吗？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M_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5000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571604" y="928670"/>
            <a:ext cx="5618163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1" lang="zh-CN" altLang="en-US" sz="4800" b="1" dirty="0">
                <a:latin typeface="Times New Roman" pitchFamily="18" charset="0"/>
              </a:rPr>
              <a:t> </a:t>
            </a:r>
            <a:r>
              <a:rPr kumimoji="1" lang="en-US" altLang="zh-CN" sz="4800" b="1" dirty="0">
                <a:solidFill>
                  <a:srgbClr val="0066FF"/>
                </a:solidFill>
                <a:latin typeface="Times New Roman" pitchFamily="18" charset="0"/>
              </a:rPr>
              <a:t>《</a:t>
            </a:r>
            <a:r>
              <a:rPr kumimoji="1" lang="zh-CN" altLang="en-US" sz="40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春天多美好</a:t>
            </a:r>
            <a:r>
              <a:rPr kumimoji="1" lang="en-US" altLang="zh-CN" sz="40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r>
              <a:rPr kumimoji="1" lang="zh-CN" altLang="en-US" sz="40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小燕子，真灵巧，</a:t>
            </a:r>
          </a:p>
          <a:p>
            <a:r>
              <a:rPr kumimoji="1" lang="zh-CN" altLang="en-US" sz="40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拖着一把小剪刀。</a:t>
            </a:r>
          </a:p>
          <a:p>
            <a:r>
              <a:rPr kumimoji="1" lang="zh-CN" altLang="en-US" sz="40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剪彩云，彩云飞，</a:t>
            </a:r>
          </a:p>
          <a:p>
            <a:r>
              <a:rPr kumimoji="1" lang="zh-CN" altLang="en-US" sz="40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剪柳条，柳条摇。</a:t>
            </a:r>
          </a:p>
          <a:p>
            <a:r>
              <a:rPr kumimoji="1" lang="zh-CN" altLang="en-US" sz="40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一幅图画剪好了，</a:t>
            </a:r>
          </a:p>
          <a:p>
            <a:r>
              <a:rPr kumimoji="1" lang="zh-CN" altLang="en-US" sz="40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春天风光多美好。</a:t>
            </a:r>
            <a:r>
              <a:rPr kumimoji="1" lang="zh-CN" altLang="en-US" sz="4400" dirty="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500034" y="714356"/>
            <a:ext cx="86439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郑振铎笔下的燕子外形是怎样的呢？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57166"/>
            <a:ext cx="8143932" cy="1957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5" descr="图片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背景"/>
          <p:cNvPicPr>
            <a:picLocks noChangeAspect="1" noChangeArrowheads="1"/>
          </p:cNvPicPr>
          <p:nvPr/>
        </p:nvPicPr>
        <p:blipFill>
          <a:blip r:embed="rId3"/>
          <a:srcRect l="5359" r="5801"/>
          <a:stretch>
            <a:fillRect/>
          </a:stretch>
        </p:blipFill>
        <p:spPr bwMode="auto">
          <a:xfrm>
            <a:off x="0" y="4786313"/>
            <a:ext cx="9121775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571472" y="3714752"/>
            <a:ext cx="81788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b="1" dirty="0">
                <a:latin typeface="Times New Roman" pitchFamily="18" charset="0"/>
                <a:ea typeface="楷体_GB2312" pitchFamily="49" charset="-122"/>
              </a:rPr>
              <a:t>  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一身        的羽毛，一对        的翅膀，</a:t>
            </a: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加上        尾巴，凑成了活泼机灵的小燕子。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2000232" y="3857628"/>
            <a:ext cx="1944687" cy="519112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  <a:ea typeface="楷体_GB2312" pitchFamily="49" charset="-122"/>
              </a:rPr>
              <a:t>乌黑光亮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5572132" y="3857628"/>
            <a:ext cx="1944687" cy="519112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  <a:ea typeface="楷体_GB2312" pitchFamily="49" charset="-122"/>
              </a:rPr>
              <a:t>俊俏轻快</a:t>
            </a: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1285852" y="4572008"/>
            <a:ext cx="1944687" cy="519112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  <a:ea typeface="楷体_GB2312" pitchFamily="49" charset="-122"/>
              </a:rPr>
              <a:t>剪刀似的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929058" y="4357694"/>
            <a:ext cx="504825" cy="71438"/>
            <a:chOff x="2517" y="3512"/>
            <a:chExt cx="318" cy="45"/>
          </a:xfrm>
        </p:grpSpPr>
        <p:sp>
          <p:nvSpPr>
            <p:cNvPr id="14351" name="Oval 8"/>
            <p:cNvSpPr>
              <a:spLocks noChangeArrowheads="1"/>
            </p:cNvSpPr>
            <p:nvPr/>
          </p:nvSpPr>
          <p:spPr bwMode="auto">
            <a:xfrm>
              <a:off x="2517" y="3512"/>
              <a:ext cx="45" cy="45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2" name="Oval 9"/>
            <p:cNvSpPr>
              <a:spLocks noChangeArrowheads="1"/>
            </p:cNvSpPr>
            <p:nvPr/>
          </p:nvSpPr>
          <p:spPr bwMode="auto">
            <a:xfrm>
              <a:off x="2790" y="3512"/>
              <a:ext cx="45" cy="45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7572396" y="4357694"/>
            <a:ext cx="461963" cy="71438"/>
            <a:chOff x="4794" y="3512"/>
            <a:chExt cx="291" cy="45"/>
          </a:xfrm>
        </p:grpSpPr>
        <p:sp>
          <p:nvSpPr>
            <p:cNvPr id="14349" name="Oval 11"/>
            <p:cNvSpPr>
              <a:spLocks noChangeArrowheads="1"/>
            </p:cNvSpPr>
            <p:nvPr/>
          </p:nvSpPr>
          <p:spPr bwMode="auto">
            <a:xfrm>
              <a:off x="4794" y="3512"/>
              <a:ext cx="45" cy="45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0" name="Oval 12"/>
            <p:cNvSpPr>
              <a:spLocks noChangeArrowheads="1"/>
            </p:cNvSpPr>
            <p:nvPr/>
          </p:nvSpPr>
          <p:spPr bwMode="auto">
            <a:xfrm>
              <a:off x="5040" y="3512"/>
              <a:ext cx="45" cy="45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2928926" y="5072074"/>
            <a:ext cx="504825" cy="71437"/>
            <a:chOff x="2517" y="3512"/>
            <a:chExt cx="318" cy="45"/>
          </a:xfrm>
        </p:grpSpPr>
        <p:sp>
          <p:nvSpPr>
            <p:cNvPr id="14347" name="Oval 14"/>
            <p:cNvSpPr>
              <a:spLocks noChangeArrowheads="1"/>
            </p:cNvSpPr>
            <p:nvPr/>
          </p:nvSpPr>
          <p:spPr bwMode="auto">
            <a:xfrm>
              <a:off x="2517" y="3512"/>
              <a:ext cx="45" cy="45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8" name="Oval 15"/>
            <p:cNvSpPr>
              <a:spLocks noChangeArrowheads="1"/>
            </p:cNvSpPr>
            <p:nvPr/>
          </p:nvSpPr>
          <p:spPr bwMode="auto">
            <a:xfrm>
              <a:off x="2790" y="3512"/>
              <a:ext cx="45" cy="45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  <p:bldP spid="2560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PM_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787106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2786050" y="571480"/>
            <a:ext cx="2520950" cy="1052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楷体_GB2312" pitchFamily="49" charset="-122"/>
                <a:cs typeface="+mj-cs"/>
              </a:rPr>
              <a:t>外形美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>
          <a:xfrm>
            <a:off x="214282" y="1714488"/>
            <a:ext cx="8143903" cy="342900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ts val="45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1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一身（                  ）的羽毛，</a:t>
            </a:r>
            <a:endParaRPr kumimoji="1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ts val="45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1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一对（                    ）的翅膀，</a:t>
            </a:r>
            <a:endParaRPr kumimoji="1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ts val="45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加上（                 ）的尾巴，</a:t>
            </a:r>
            <a:endParaRPr kumimoji="1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ts val="45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凑成了（                  ）的小燕子。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14546" y="1571612"/>
            <a:ext cx="235745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zh-CN" altLang="en-US" sz="4000" b="1" dirty="0" smtClean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乌黑光亮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43108" y="2285992"/>
            <a:ext cx="22431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000" b="1" dirty="0" smtClean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俊俏轻快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285984" y="2928934"/>
            <a:ext cx="172835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0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剪刀</a:t>
            </a:r>
            <a:r>
              <a:rPr kumimoji="1" lang="zh-CN" altLang="en-US" sz="4000" b="1" dirty="0" smtClean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似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714612" y="3571876"/>
            <a:ext cx="22431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000" b="1" dirty="0" smtClean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活泼机灵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2" name="Picture 2" descr="35befd59c95bf3d78d54304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7" y="442190"/>
            <a:ext cx="1285884" cy="1057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PM_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5000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472" y="857232"/>
            <a:ext cx="571504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i="1" dirty="0" smtClean="0">
                <a:solidFill>
                  <a:srgbClr val="0070C0"/>
                </a:solidFill>
              </a:rPr>
              <a:t>比一比，说说哪句话写得好，好在哪里：</a:t>
            </a:r>
            <a:endParaRPr lang="en-US" altLang="zh-CN" sz="2400" b="1" i="1" dirty="0" smtClean="0">
              <a:solidFill>
                <a:srgbClr val="0070C0"/>
              </a:solidFill>
            </a:endParaRPr>
          </a:p>
          <a:p>
            <a:endParaRPr lang="en-US" altLang="zh-CN" dirty="0"/>
          </a:p>
          <a:p>
            <a:r>
              <a:rPr lang="en-US" altLang="zh-CN" sz="3600" dirty="0" smtClean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600" dirty="0" smtClean="0">
                <a:latin typeface="楷体_GB2312" pitchFamily="49" charset="-122"/>
                <a:ea typeface="楷体_GB2312" pitchFamily="49" charset="-122"/>
              </a:rPr>
              <a:t>一身羽毛，一对翅膀，加上尾巴，凑成了小燕子。</a:t>
            </a:r>
            <a:endParaRPr lang="en-US" altLang="zh-CN" sz="3600" dirty="0" smtClean="0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3600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dirty="0" smtClean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600" dirty="0" smtClean="0">
                <a:latin typeface="楷体_GB2312" pitchFamily="49" charset="-122"/>
                <a:ea typeface="楷体_GB2312" pitchFamily="49" charset="-122"/>
              </a:rPr>
              <a:t>一身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乌黑光亮</a:t>
            </a:r>
            <a:r>
              <a:rPr lang="zh-CN" altLang="en-US" sz="3600" dirty="0" smtClean="0">
                <a:latin typeface="楷体_GB2312" pitchFamily="49" charset="-122"/>
                <a:ea typeface="楷体_GB2312" pitchFamily="49" charset="-122"/>
              </a:rPr>
              <a:t>的羽毛，一对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俊俏轻快</a:t>
            </a:r>
            <a:r>
              <a:rPr lang="zh-CN" altLang="en-US" sz="3600" dirty="0" smtClean="0">
                <a:latin typeface="楷体_GB2312" pitchFamily="49" charset="-122"/>
                <a:ea typeface="楷体_GB2312" pitchFamily="49" charset="-122"/>
              </a:rPr>
              <a:t>的翅膀，加上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剪刀似</a:t>
            </a:r>
            <a:r>
              <a:rPr lang="zh-CN" altLang="en-US" sz="3600" dirty="0" smtClean="0">
                <a:latin typeface="楷体_GB2312" pitchFamily="49" charset="-122"/>
                <a:ea typeface="楷体_GB2312" pitchFamily="49" charset="-122"/>
              </a:rPr>
              <a:t>的尾巴，凑成了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活泼机灵</a:t>
            </a:r>
            <a:r>
              <a:rPr lang="zh-CN" altLang="en-US" sz="3600" dirty="0" smtClean="0">
                <a:latin typeface="楷体_GB2312" pitchFamily="49" charset="-122"/>
                <a:ea typeface="楷体_GB2312" pitchFamily="49" charset="-122"/>
              </a:rPr>
              <a:t>的小燕子。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PM_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5000" cy="722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642909" y="785794"/>
            <a:ext cx="7858181" cy="966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羽毛、翅膀、尾巴能凑成一只完整的燕子吗？</a:t>
            </a:r>
          </a:p>
        </p:txBody>
      </p:sp>
      <p:sp>
        <p:nvSpPr>
          <p:cNvPr id="7" name="Rectangle 3"/>
          <p:cNvSpPr txBox="1">
            <a:spLocks noRot="1" noChangeArrowheads="1"/>
          </p:cNvSpPr>
          <p:nvPr/>
        </p:nvSpPr>
        <p:spPr>
          <a:xfrm>
            <a:off x="3214678" y="2663825"/>
            <a:ext cx="3262306" cy="419417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</a:rPr>
              <a:t>从图中，我们可以发现燕子除了羽毛、翅膀、尾巴还有哪些部分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？</a:t>
            </a:r>
          </a:p>
        </p:txBody>
      </p:sp>
      <p:pic>
        <p:nvPicPr>
          <p:cNvPr id="8" name="Picture 4" descr="1242011313ZfBxtHva"/>
          <p:cNvPicPr>
            <a:picLocks noChangeAspect="1" noChangeArrowheads="1"/>
          </p:cNvPicPr>
          <p:nvPr/>
        </p:nvPicPr>
        <p:blipFill>
          <a:blip r:embed="rId3"/>
          <a:srcRect l="21428" t="14178" r="7715" b="19296"/>
          <a:stretch>
            <a:fillRect/>
          </a:stretch>
        </p:blipFill>
        <p:spPr>
          <a:xfrm>
            <a:off x="785786" y="1857364"/>
            <a:ext cx="2643206" cy="2705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262</Words>
  <Application>Microsoft Office PowerPoint</Application>
  <PresentationFormat>全屏显示(4:3)</PresentationFormat>
  <Paragraphs>37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      思考：作者为什么只写燕子的这三部分？</vt:lpstr>
      <vt:lpstr>幻灯片 11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ccn</dc:creator>
  <cp:lastModifiedBy>ccn</cp:lastModifiedBy>
  <cp:revision>11</cp:revision>
  <dcterms:created xsi:type="dcterms:W3CDTF">2016-03-14T12:07:30Z</dcterms:created>
  <dcterms:modified xsi:type="dcterms:W3CDTF">2016-03-14T13:25:29Z</dcterms:modified>
</cp:coreProperties>
</file>