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5" r:id="rId3"/>
    <p:sldId id="293" r:id="rId4"/>
    <p:sldId id="294" r:id="rId5"/>
    <p:sldId id="296" r:id="rId6"/>
    <p:sldId id="292" r:id="rId7"/>
    <p:sldId id="289" r:id="rId8"/>
    <p:sldId id="290" r:id="rId9"/>
    <p:sldId id="291" r:id="rId10"/>
    <p:sldId id="26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9" r:id="rId23"/>
    <p:sldId id="310" r:id="rId24"/>
    <p:sldId id="311" r:id="rId25"/>
    <p:sldId id="313" r:id="rId26"/>
    <p:sldId id="314" r:id="rId27"/>
    <p:sldId id="315" r:id="rId28"/>
    <p:sldId id="263" r:id="rId29"/>
    <p:sldId id="288" r:id="rId30"/>
    <p:sldId id="264" r:id="rId31"/>
    <p:sldId id="285" r:id="rId32"/>
    <p:sldId id="283" r:id="rId33"/>
    <p:sldId id="281" r:id="rId34"/>
    <p:sldId id="316" r:id="rId35"/>
    <p:sldId id="286" r:id="rId36"/>
    <p:sldId id="275" r:id="rId37"/>
    <p:sldId id="276" r:id="rId38"/>
    <p:sldId id="270" r:id="rId39"/>
    <p:sldId id="259" r:id="rId40"/>
    <p:sldId id="260" r:id="rId41"/>
    <p:sldId id="271" r:id="rId42"/>
    <p:sldId id="284" r:id="rId43"/>
    <p:sldId id="269" r:id="rId44"/>
    <p:sldId id="287" r:id="rId45"/>
    <p:sldId id="278" r:id="rId46"/>
    <p:sldId id="317" r:id="rId47"/>
    <p:sldId id="320" r:id="rId48"/>
    <p:sldId id="318" r:id="rId4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99"/>
    <a:srgbClr val="660033"/>
    <a:srgbClr val="660066"/>
    <a:srgbClr val="FFFFCC"/>
    <a:srgbClr val="CC9900"/>
    <a:srgbClr val="FFFF00"/>
    <a:srgbClr val="FF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26" autoAdjust="0"/>
    <p:restoredTop sz="94719" autoAdjust="0"/>
  </p:normalViewPr>
  <p:slideViewPr>
    <p:cSldViewPr>
      <p:cViewPr varScale="1">
        <p:scale>
          <a:sx n="108" d="100"/>
          <a:sy n="108" d="100"/>
        </p:scale>
        <p:origin x="-7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D53F9-AB0C-4BA8-A3F7-513F4AAEFCD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D9E84E-AA40-416C-BE71-693909C15B4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649524-E41B-4BD6-A17A-83B4FB83072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OverChart" preserve="1">
  <p:cSld name="垂直排列标题且文本在图表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sz="half" idx="1"/>
          </p:nvPr>
        </p:nvSpPr>
        <p:spPr>
          <a:xfrm>
            <a:off x="685800" y="609600"/>
            <a:ext cx="5676900" cy="2667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85800" y="3429000"/>
            <a:ext cx="5676900" cy="2667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20EEE82-9FE4-4022-92AF-C94B25B3956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0F8C28-E804-40A0-8247-7C9FAFE30A1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10119D-1477-4770-8F63-0FE1A8F5651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61EE8-9828-49C9-8F58-3F2AE4B51FE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41F89-04D4-4A8F-8A28-6E86046F8E8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6E0A7-0019-4AF3-A45C-9177B99A33E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840F8F-40CF-4676-BC64-302FB710FDF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E33837-0A5E-410C-B5CA-7CA00D11280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CE6EAF-ADD8-428F-8AEC-3D3477022E7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87F2AC93-60F1-4BDA-AB0F-2EE463D2A2B4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blinds/>
  </p:transition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media" Target="file:///F:\&#22768;&#38899;\BG1.WAV" TargetMode="External"/><Relationship Id="rId3" Type="http://schemas.openxmlformats.org/officeDocument/2006/relationships/audio" Target="file:///F:\&#22768;&#38899;\BG1.WAV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media" Target="file:///F:\&#22768;&#38899;\&#27700;\AQUEDUCT.WAV" TargetMode="External"/><Relationship Id="rId3" Type="http://schemas.openxmlformats.org/officeDocument/2006/relationships/audio" Target="file:///F:\&#22768;&#38899;\&#27700;\AQUEDUCT.WAV" TargetMode="Externa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microsoft.com/office/2007/relationships/media" Target="file:///F:\&#22768;&#38899;\&#27700;\AQUEDUCT.WAV" TargetMode="External"/><Relationship Id="rId2" Type="http://schemas.openxmlformats.org/officeDocument/2006/relationships/audio" Target="file:///F:\&#22768;&#38899;\&#27700;\AQUEDUCT.WAV" TargetMode="External"/><Relationship Id="rId1" Type="http://schemas.openxmlformats.org/officeDocument/2006/relationships/image" Target="../media/image2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microsoft.com/office/2007/relationships/media" Target="file:///F:\&#22768;&#38899;\&#27700;\BOATSINK.WAV" TargetMode="External"/><Relationship Id="rId2" Type="http://schemas.openxmlformats.org/officeDocument/2006/relationships/audio" Target="file:///F:\&#22768;&#38899;\&#27700;\BOATSINK.WAV" TargetMode="External"/><Relationship Id="rId1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2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png"/><Relationship Id="rId3" Type="http://schemas.openxmlformats.org/officeDocument/2006/relationships/image" Target="../media/image15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蝴蝶边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67000" y="3505200"/>
            <a:ext cx="647700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蝴蝶边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6388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2" name="WordArt 8"/>
          <p:cNvSpPr>
            <a:spLocks noChangeArrowheads="1" noChangeShapeType="1" noTextEdit="1"/>
          </p:cNvSpPr>
          <p:nvPr/>
        </p:nvSpPr>
        <p:spPr bwMode="auto">
          <a:xfrm>
            <a:off x="1763688" y="1527245"/>
            <a:ext cx="5181600" cy="202460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kern="10" dirty="0" smtClean="0">
                <a:ln w="50800">
                  <a:solidFill>
                    <a:srgbClr val="000000"/>
                  </a:solidFill>
                  <a:round/>
                </a:ln>
                <a:solidFill>
                  <a:srgbClr val="FFFF00"/>
                </a:solidFill>
                <a:latin typeface="隶书" panose="02010509060101010101" charset="-122"/>
                <a:ea typeface="隶书" panose="02010509060101010101" charset="-122"/>
              </a:rPr>
              <a:t>风</a:t>
            </a:r>
            <a:r>
              <a:rPr lang="zh-CN" altLang="en-US" sz="4800" kern="10" dirty="0">
                <a:ln w="50800">
                  <a:solidFill>
                    <a:srgbClr val="000000"/>
                  </a:solidFill>
                  <a:round/>
                </a:ln>
                <a:solidFill>
                  <a:srgbClr val="FFFF00"/>
                </a:solidFill>
                <a:latin typeface="隶书" panose="02010509060101010101" charset="-122"/>
                <a:ea typeface="隶书" panose="02010509060101010101" charset="-122"/>
              </a:rPr>
              <a:t>娃娃</a:t>
            </a:r>
            <a:endParaRPr lang="zh-CN" altLang="en-US" sz="4800" kern="10" dirty="0">
              <a:ln w="50800">
                <a:solidFill>
                  <a:srgbClr val="000000"/>
                </a:solidFill>
                <a:round/>
              </a:ln>
              <a:solidFill>
                <a:srgbClr val="FFFF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11280" name="BG1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248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2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8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2d1a3070be753513958d5016e293a282_副本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3335" y="-13970"/>
            <a:ext cx="9157335" cy="6808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299" name="Oval 3"/>
          <p:cNvSpPr>
            <a:spLocks noChangeArrowheads="1"/>
          </p:cNvSpPr>
          <p:nvPr/>
        </p:nvSpPr>
        <p:spPr bwMode="auto">
          <a:xfrm>
            <a:off x="3851275" y="2852738"/>
            <a:ext cx="1295400" cy="1074737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lin ang="5400000" scaled="1"/>
          </a:gradFill>
          <a:ln w="5715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7200900" y="2881630"/>
            <a:ext cx="1943100" cy="159385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6600" b="1">
                <a:ea typeface="楷体_GB2312" panose="02010609030101010101" pitchFamily="49" charset="-122"/>
              </a:rPr>
              <a:t>踪</a:t>
            </a:r>
            <a:endParaRPr lang="zh-CN" altLang="en-US" sz="6600" b="1">
              <a:ea typeface="楷体_GB2312" panose="02010609030101010101" pitchFamily="49" charset="-122"/>
            </a:endParaRPr>
          </a:p>
        </p:txBody>
      </p:sp>
      <p:sp>
        <p:nvSpPr>
          <p:cNvPr id="55302" name="Line 6"/>
          <p:cNvSpPr>
            <a:spLocks noChangeShapeType="1"/>
          </p:cNvSpPr>
          <p:nvPr/>
        </p:nvSpPr>
        <p:spPr bwMode="auto">
          <a:xfrm flipH="1">
            <a:off x="4191000" y="3810000"/>
            <a:ext cx="76200" cy="685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3" name="Line 7"/>
          <p:cNvSpPr>
            <a:spLocks noChangeShapeType="1"/>
          </p:cNvSpPr>
          <p:nvPr/>
        </p:nvSpPr>
        <p:spPr bwMode="auto">
          <a:xfrm>
            <a:off x="3124200" y="2667000"/>
            <a:ext cx="60960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4" name="Line 8"/>
          <p:cNvSpPr>
            <a:spLocks noChangeShapeType="1"/>
          </p:cNvSpPr>
          <p:nvPr/>
        </p:nvSpPr>
        <p:spPr bwMode="auto">
          <a:xfrm flipH="1">
            <a:off x="3124200" y="3429000"/>
            <a:ext cx="60960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5" name="Line 9"/>
          <p:cNvSpPr>
            <a:spLocks noChangeShapeType="1"/>
          </p:cNvSpPr>
          <p:nvPr/>
        </p:nvSpPr>
        <p:spPr bwMode="auto">
          <a:xfrm>
            <a:off x="4800600" y="3657600"/>
            <a:ext cx="609600" cy="533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6" name="Line 10"/>
          <p:cNvSpPr>
            <a:spLocks noChangeShapeType="1"/>
          </p:cNvSpPr>
          <p:nvPr/>
        </p:nvSpPr>
        <p:spPr bwMode="auto">
          <a:xfrm flipH="1">
            <a:off x="4800600" y="2286000"/>
            <a:ext cx="533400" cy="457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7" name="Line 11"/>
          <p:cNvSpPr>
            <a:spLocks noChangeShapeType="1"/>
          </p:cNvSpPr>
          <p:nvPr/>
        </p:nvSpPr>
        <p:spPr bwMode="auto">
          <a:xfrm flipH="1">
            <a:off x="5029200" y="3200400"/>
            <a:ext cx="685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8" name="Line 12"/>
          <p:cNvSpPr>
            <a:spLocks noChangeShapeType="1"/>
          </p:cNvSpPr>
          <p:nvPr/>
        </p:nvSpPr>
        <p:spPr bwMode="auto">
          <a:xfrm>
            <a:off x="4284663" y="2205038"/>
            <a:ext cx="0" cy="609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4876800" y="4648200"/>
            <a:ext cx="403860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400" b="1">
                <a:latin typeface="楷体_GB2312" panose="02010609030101010101" pitchFamily="49" charset="-122"/>
                <a:ea typeface="楷体_GB2312" panose="02010609030101010101" pitchFamily="49" charset="-122"/>
              </a:rPr>
              <a:t>开生字花</a:t>
            </a:r>
            <a:endParaRPr kumimoji="0" lang="zh-CN" altLang="en-US" sz="4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5310" name="Text Box 14"/>
          <p:cNvSpPr txBox="1">
            <a:spLocks noChangeArrowheads="1"/>
          </p:cNvSpPr>
          <p:nvPr/>
        </p:nvSpPr>
        <p:spPr bwMode="auto">
          <a:xfrm>
            <a:off x="5487988" y="3716338"/>
            <a:ext cx="1025525" cy="110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0" lang="zh-CN" altLang="zh-CN" sz="6600" b="1">
              <a:latin typeface="Arial" panose="020B0604020202020204" pitchFamily="34" charset="0"/>
            </a:endParaRPr>
          </a:p>
        </p:txBody>
      </p:sp>
      <p:sp>
        <p:nvSpPr>
          <p:cNvPr id="55311" name="Text Box 15"/>
          <p:cNvSpPr txBox="1">
            <a:spLocks noChangeArrowheads="1"/>
          </p:cNvSpPr>
          <p:nvPr/>
        </p:nvSpPr>
        <p:spPr bwMode="auto">
          <a:xfrm>
            <a:off x="2176463" y="-215900"/>
            <a:ext cx="30988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kumimoji="0" lang="zh-CN" altLang="zh-CN" sz="4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-387350"/>
            <a:ext cx="8229600" cy="4525963"/>
          </a:xfrm>
        </p:spPr>
        <p:txBody>
          <a:bodyPr/>
          <a:lstStyle/>
          <a:p>
            <a:endParaRPr lang="zh-CN" altLang="zh-CN"/>
          </a:p>
        </p:txBody>
      </p:sp>
      <p:pic>
        <p:nvPicPr>
          <p:cNvPr id="56324" name="Picture 4" descr="2d1a3070be753513958d5016e293a282_副本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387350"/>
            <a:ext cx="9144000" cy="716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5" name="Oval 5"/>
          <p:cNvSpPr>
            <a:spLocks noChangeArrowheads="1"/>
          </p:cNvSpPr>
          <p:nvPr/>
        </p:nvSpPr>
        <p:spPr bwMode="auto">
          <a:xfrm>
            <a:off x="3132138" y="2205038"/>
            <a:ext cx="1908175" cy="1674812"/>
          </a:xfrm>
          <a:prstGeom prst="ellipse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80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吸</a:t>
            </a:r>
            <a:endParaRPr kumimoji="0" lang="zh-CN" altLang="en-US" sz="80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6326" name="Oval 6"/>
          <p:cNvSpPr>
            <a:spLocks noChangeArrowheads="1"/>
          </p:cNvSpPr>
          <p:nvPr/>
        </p:nvSpPr>
        <p:spPr bwMode="auto">
          <a:xfrm>
            <a:off x="1979613" y="2997200"/>
            <a:ext cx="1219200" cy="1143000"/>
          </a:xfrm>
          <a:prstGeom prst="ellipse">
            <a:avLst/>
          </a:prstGeom>
          <a:solidFill>
            <a:srgbClr val="FF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6327" name="Oval 7"/>
          <p:cNvSpPr>
            <a:spLocks noChangeArrowheads="1"/>
          </p:cNvSpPr>
          <p:nvPr/>
        </p:nvSpPr>
        <p:spPr bwMode="auto">
          <a:xfrm>
            <a:off x="4427538" y="3860800"/>
            <a:ext cx="1219200" cy="1143000"/>
          </a:xfrm>
          <a:prstGeom prst="ellipse">
            <a:avLst/>
          </a:prstGeom>
          <a:solidFill>
            <a:srgbClr val="FF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6328" name="Oval 8"/>
          <p:cNvSpPr>
            <a:spLocks noChangeArrowheads="1"/>
          </p:cNvSpPr>
          <p:nvPr/>
        </p:nvSpPr>
        <p:spPr bwMode="auto">
          <a:xfrm>
            <a:off x="5033963" y="2420938"/>
            <a:ext cx="1347787" cy="1162050"/>
          </a:xfrm>
          <a:prstGeom prst="ellipse">
            <a:avLst/>
          </a:prstGeom>
          <a:solidFill>
            <a:srgbClr val="FF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>
            <a:spAutoFit/>
          </a:bodyPr>
          <a:lstStyle/>
          <a:p>
            <a:pPr algn="ctr"/>
            <a:r>
              <a:rPr kumimoji="0" lang="zh-CN" altLang="en-US" sz="5400" b="1">
                <a:solidFill>
                  <a:srgbClr val="FF0000"/>
                </a:solidFill>
                <a:latin typeface="Arial" panose="020B0604020202020204" pitchFamily="34" charset="0"/>
              </a:rPr>
              <a:t>气</a:t>
            </a:r>
            <a:endParaRPr kumimoji="0" lang="zh-CN" altLang="en-US" sz="5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6329" name="Rectangle 9"/>
          <p:cNvSpPr>
            <a:spLocks noChangeArrowheads="1"/>
          </p:cNvSpPr>
          <p:nvPr/>
        </p:nvSpPr>
        <p:spPr bwMode="auto">
          <a:xfrm>
            <a:off x="4859338" y="4724400"/>
            <a:ext cx="42846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4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（开组词花</a:t>
            </a:r>
            <a:endParaRPr kumimoji="0" lang="zh-CN" altLang="en-US" sz="4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6330" name="Oval 10"/>
          <p:cNvSpPr>
            <a:spLocks noChangeArrowheads="1"/>
          </p:cNvSpPr>
          <p:nvPr/>
        </p:nvSpPr>
        <p:spPr bwMode="auto">
          <a:xfrm>
            <a:off x="1979613" y="2997200"/>
            <a:ext cx="1219200" cy="1143000"/>
          </a:xfrm>
          <a:prstGeom prst="ellipse">
            <a:avLst/>
          </a:prstGeom>
          <a:solidFill>
            <a:srgbClr val="FF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6331" name="Oval 11"/>
          <p:cNvSpPr>
            <a:spLocks noChangeArrowheads="1"/>
          </p:cNvSpPr>
          <p:nvPr/>
        </p:nvSpPr>
        <p:spPr bwMode="auto">
          <a:xfrm>
            <a:off x="2987675" y="4076700"/>
            <a:ext cx="1219200" cy="1143000"/>
          </a:xfrm>
          <a:prstGeom prst="ellipse">
            <a:avLst/>
          </a:prstGeom>
          <a:solidFill>
            <a:srgbClr val="FF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6332" name="Oval 12"/>
          <p:cNvSpPr>
            <a:spLocks noChangeArrowheads="1"/>
          </p:cNvSpPr>
          <p:nvPr/>
        </p:nvSpPr>
        <p:spPr bwMode="auto">
          <a:xfrm>
            <a:off x="2124075" y="1628775"/>
            <a:ext cx="1219200" cy="1143000"/>
          </a:xfrm>
          <a:prstGeom prst="ellipse">
            <a:avLst/>
          </a:prstGeom>
          <a:solidFill>
            <a:srgbClr val="FF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6333" name="Oval 13"/>
          <p:cNvSpPr>
            <a:spLocks noChangeArrowheads="1"/>
          </p:cNvSpPr>
          <p:nvPr/>
        </p:nvSpPr>
        <p:spPr bwMode="auto">
          <a:xfrm>
            <a:off x="3779838" y="1052513"/>
            <a:ext cx="1219200" cy="1143000"/>
          </a:xfrm>
          <a:prstGeom prst="ellipse">
            <a:avLst/>
          </a:prstGeom>
          <a:solidFill>
            <a:srgbClr val="FF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endParaRPr lang="zh-CN" altLang="zh-CN"/>
          </a:p>
        </p:txBody>
      </p:sp>
      <p:pic>
        <p:nvPicPr>
          <p:cNvPr id="57348" name="Picture 4" descr="2d1a3070be753513958d5016e293a282_副本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49" name="Line 5"/>
          <p:cNvSpPr>
            <a:spLocks noChangeShapeType="1"/>
          </p:cNvSpPr>
          <p:nvPr/>
        </p:nvSpPr>
        <p:spPr bwMode="auto">
          <a:xfrm>
            <a:off x="1447800" y="2438400"/>
            <a:ext cx="60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50" name="Line 6"/>
          <p:cNvSpPr>
            <a:spLocks noChangeShapeType="1"/>
          </p:cNvSpPr>
          <p:nvPr/>
        </p:nvSpPr>
        <p:spPr bwMode="auto">
          <a:xfrm>
            <a:off x="1447800" y="3581400"/>
            <a:ext cx="60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51" name="Line 7"/>
          <p:cNvSpPr>
            <a:spLocks noChangeShapeType="1"/>
          </p:cNvSpPr>
          <p:nvPr/>
        </p:nvSpPr>
        <p:spPr bwMode="auto">
          <a:xfrm>
            <a:off x="2057400" y="1981200"/>
            <a:ext cx="1143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52" name="Line 8"/>
          <p:cNvSpPr>
            <a:spLocks noChangeShapeType="1"/>
          </p:cNvSpPr>
          <p:nvPr/>
        </p:nvSpPr>
        <p:spPr bwMode="auto">
          <a:xfrm>
            <a:off x="2057400" y="3124200"/>
            <a:ext cx="1143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53" name="Line 9"/>
          <p:cNvSpPr>
            <a:spLocks noChangeShapeType="1"/>
          </p:cNvSpPr>
          <p:nvPr/>
        </p:nvSpPr>
        <p:spPr bwMode="auto">
          <a:xfrm>
            <a:off x="2209800" y="4343400"/>
            <a:ext cx="1066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54" name="Line 10"/>
          <p:cNvSpPr>
            <a:spLocks noChangeShapeType="1"/>
          </p:cNvSpPr>
          <p:nvPr/>
        </p:nvSpPr>
        <p:spPr bwMode="auto">
          <a:xfrm>
            <a:off x="3200400" y="1524000"/>
            <a:ext cx="381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55" name="Line 11"/>
          <p:cNvSpPr>
            <a:spLocks noChangeShapeType="1"/>
          </p:cNvSpPr>
          <p:nvPr/>
        </p:nvSpPr>
        <p:spPr bwMode="auto">
          <a:xfrm>
            <a:off x="3200400" y="2667000"/>
            <a:ext cx="3962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56" name="Line 12"/>
          <p:cNvSpPr>
            <a:spLocks noChangeShapeType="1"/>
          </p:cNvSpPr>
          <p:nvPr/>
        </p:nvSpPr>
        <p:spPr bwMode="auto">
          <a:xfrm>
            <a:off x="1524000" y="4800600"/>
            <a:ext cx="685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57" name="Line 13"/>
          <p:cNvSpPr>
            <a:spLocks noChangeShapeType="1"/>
          </p:cNvSpPr>
          <p:nvPr/>
        </p:nvSpPr>
        <p:spPr bwMode="auto">
          <a:xfrm>
            <a:off x="3276600" y="3886200"/>
            <a:ext cx="3962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58" name="Line 14"/>
          <p:cNvSpPr>
            <a:spLocks noChangeShapeType="1"/>
          </p:cNvSpPr>
          <p:nvPr/>
        </p:nvSpPr>
        <p:spPr bwMode="auto">
          <a:xfrm>
            <a:off x="2057400" y="19812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59" name="Line 15"/>
          <p:cNvSpPr>
            <a:spLocks noChangeShapeType="1"/>
          </p:cNvSpPr>
          <p:nvPr/>
        </p:nvSpPr>
        <p:spPr bwMode="auto">
          <a:xfrm>
            <a:off x="3200400" y="1524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60" name="Line 16"/>
          <p:cNvSpPr>
            <a:spLocks noChangeShapeType="1"/>
          </p:cNvSpPr>
          <p:nvPr/>
        </p:nvSpPr>
        <p:spPr bwMode="auto">
          <a:xfrm>
            <a:off x="2057400" y="31242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61" name="Line 17"/>
          <p:cNvSpPr>
            <a:spLocks noChangeShapeType="1"/>
          </p:cNvSpPr>
          <p:nvPr/>
        </p:nvSpPr>
        <p:spPr bwMode="auto">
          <a:xfrm>
            <a:off x="2209800" y="43434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62" name="Line 18"/>
          <p:cNvSpPr>
            <a:spLocks noChangeShapeType="1"/>
          </p:cNvSpPr>
          <p:nvPr/>
        </p:nvSpPr>
        <p:spPr bwMode="auto">
          <a:xfrm>
            <a:off x="3200400" y="26670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63" name="Line 19"/>
          <p:cNvSpPr>
            <a:spLocks noChangeShapeType="1"/>
          </p:cNvSpPr>
          <p:nvPr/>
        </p:nvSpPr>
        <p:spPr bwMode="auto">
          <a:xfrm>
            <a:off x="3276600" y="38862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64" name="Text Box 20"/>
          <p:cNvSpPr txBox="1">
            <a:spLocks noChangeArrowheads="1"/>
          </p:cNvSpPr>
          <p:nvPr/>
        </p:nvSpPr>
        <p:spPr bwMode="auto">
          <a:xfrm>
            <a:off x="1295400" y="1828800"/>
            <a:ext cx="8540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驶</a:t>
            </a:r>
            <a:endParaRPr kumimoji="0" lang="zh-CN" altLang="en-US" sz="44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7365" name="Text Box 21"/>
          <p:cNvSpPr txBox="1">
            <a:spLocks noChangeArrowheads="1"/>
          </p:cNvSpPr>
          <p:nvPr/>
        </p:nvSpPr>
        <p:spPr bwMode="auto">
          <a:xfrm>
            <a:off x="1258888" y="2997200"/>
            <a:ext cx="85407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踪</a:t>
            </a:r>
            <a:endParaRPr kumimoji="0" lang="zh-CN" altLang="en-US" sz="44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7366" name="Text Box 22"/>
          <p:cNvSpPr txBox="1">
            <a:spLocks noChangeArrowheads="1"/>
          </p:cNvSpPr>
          <p:nvPr/>
        </p:nvSpPr>
        <p:spPr bwMode="auto">
          <a:xfrm>
            <a:off x="1447800" y="381000"/>
            <a:ext cx="8540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抽</a:t>
            </a:r>
            <a:endParaRPr kumimoji="0" lang="zh-CN" altLang="en-US" sz="44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7367" name="Rectangle 23"/>
          <p:cNvSpPr>
            <a:spLocks noChangeArrowheads="1"/>
          </p:cNvSpPr>
          <p:nvPr/>
        </p:nvSpPr>
        <p:spPr bwMode="auto">
          <a:xfrm>
            <a:off x="2344738" y="407988"/>
            <a:ext cx="85407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筝</a:t>
            </a:r>
            <a:endParaRPr kumimoji="0" lang="zh-CN" altLang="en-US" sz="44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7368" name="Rectangle 24"/>
          <p:cNvSpPr>
            <a:spLocks noChangeArrowheads="1"/>
          </p:cNvSpPr>
          <p:nvPr/>
        </p:nvSpPr>
        <p:spPr bwMode="auto">
          <a:xfrm>
            <a:off x="6172200" y="381000"/>
            <a:ext cx="8540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伤</a:t>
            </a:r>
            <a:endParaRPr kumimoji="0" lang="zh-CN" altLang="en-US" sz="44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7369" name="Rectangle 25"/>
          <p:cNvSpPr>
            <a:spLocks noChangeArrowheads="1"/>
          </p:cNvSpPr>
          <p:nvPr/>
        </p:nvSpPr>
        <p:spPr bwMode="auto">
          <a:xfrm>
            <a:off x="3259138" y="381000"/>
            <a:ext cx="8540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极</a:t>
            </a:r>
            <a:endParaRPr kumimoji="0" lang="zh-CN" altLang="en-US" sz="44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7370" name="Rectangle 26"/>
          <p:cNvSpPr>
            <a:spLocks noChangeArrowheads="1"/>
          </p:cNvSpPr>
          <p:nvPr/>
        </p:nvSpPr>
        <p:spPr bwMode="auto">
          <a:xfrm>
            <a:off x="5165725" y="407988"/>
            <a:ext cx="85407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示</a:t>
            </a:r>
            <a:endParaRPr kumimoji="0" lang="zh-CN" altLang="en-US" sz="44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7371" name="Rectangle 27"/>
          <p:cNvSpPr>
            <a:spLocks noChangeArrowheads="1"/>
          </p:cNvSpPr>
          <p:nvPr/>
        </p:nvSpPr>
        <p:spPr bwMode="auto">
          <a:xfrm>
            <a:off x="4284663" y="419100"/>
            <a:ext cx="8540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汗</a:t>
            </a:r>
            <a:endParaRPr kumimoji="0" lang="zh-CN" altLang="en-US" sz="44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7372" name="Rectangle 28"/>
          <p:cNvSpPr>
            <a:spLocks noChangeArrowheads="1"/>
          </p:cNvSpPr>
          <p:nvPr/>
        </p:nvSpPr>
        <p:spPr bwMode="auto">
          <a:xfrm>
            <a:off x="7235825" y="419100"/>
            <a:ext cx="8540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责</a:t>
            </a:r>
            <a:endParaRPr kumimoji="0" lang="zh-CN" altLang="en-US" sz="44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7373" name="Text Box 29"/>
          <p:cNvSpPr txBox="1">
            <a:spLocks noChangeArrowheads="1"/>
          </p:cNvSpPr>
          <p:nvPr/>
        </p:nvSpPr>
        <p:spPr bwMode="auto">
          <a:xfrm>
            <a:off x="4114800" y="4495800"/>
            <a:ext cx="4876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0" lang="zh-CN" altLang="zh-CN" sz="4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7374" name="Text Box 30"/>
          <p:cNvSpPr txBox="1">
            <a:spLocks noChangeArrowheads="1"/>
          </p:cNvSpPr>
          <p:nvPr/>
        </p:nvSpPr>
        <p:spPr bwMode="auto">
          <a:xfrm>
            <a:off x="1476375" y="3933825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kumimoji="0" lang="zh-CN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20084167544134_2"/>
          <p:cNvPicPr>
            <a:picLocks noChangeAspect="1" noChangeArrowheads="1"/>
          </p:cNvPicPr>
          <p:nvPr/>
        </p:nvPicPr>
        <p:blipFill>
          <a:blip r:embed="rId1"/>
          <a:srcRect l="389" t="4852"/>
          <a:stretch>
            <a:fillRect/>
          </a:stretch>
        </p:blipFill>
        <p:spPr bwMode="auto">
          <a:xfrm>
            <a:off x="35560" y="166370"/>
            <a:ext cx="9108440" cy="6525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372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5364480" y="1557655"/>
            <a:ext cx="3779520" cy="79184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6000" b="1" u="sng">
                <a:solidFill>
                  <a:schemeClr val="accent2"/>
                </a:solidFill>
              </a:rPr>
              <a:t>考考你</a:t>
            </a:r>
            <a:r>
              <a:rPr lang="en-US" altLang="zh-CN" sz="6000" b="1" u="sng">
                <a:solidFill>
                  <a:schemeClr val="accent2"/>
                </a:solidFill>
              </a:rPr>
              <a:t>~~</a:t>
            </a:r>
            <a:endParaRPr lang="en-US" altLang="zh-CN" sz="6000" b="1" u="sng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2008479823412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66675"/>
            <a:ext cx="9144000" cy="692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6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2068830" y="1891030"/>
            <a:ext cx="3204845" cy="30765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6000"/>
              <a:t>    </a:t>
            </a:r>
            <a:r>
              <a:rPr lang="zh-CN" altLang="en-US" sz="7200" b="1">
                <a:latin typeface="宋体" panose="02010600030101010101" pitchFamily="2" charset="-122"/>
              </a:rPr>
              <a:t>抽水</a:t>
            </a:r>
            <a:endParaRPr lang="zh-CN" altLang="en-US" sz="72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连续</a:t>
            </a:r>
            <a:endParaRPr lang="zh-CN" altLang="en-US" sz="72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</a:t>
            </a:r>
            <a:endParaRPr lang="zh-CN" altLang="en-US" sz="7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2008479823412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66675"/>
            <a:ext cx="9144000" cy="692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420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2108835" y="1890395"/>
            <a:ext cx="3204845" cy="30765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6000"/>
              <a:t>    </a:t>
            </a:r>
            <a:r>
              <a:rPr lang="zh-CN" altLang="en-US" sz="7200" b="1">
                <a:latin typeface="宋体" panose="02010600030101010101" pitchFamily="2" charset="-122"/>
              </a:rPr>
              <a:t>吸气</a:t>
            </a:r>
            <a:endParaRPr lang="zh-CN" altLang="en-US" sz="72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南极</a:t>
            </a:r>
            <a:endParaRPr lang="zh-CN" altLang="en-US" sz="72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</a:t>
            </a:r>
            <a:endParaRPr lang="zh-CN" altLang="en-US" sz="7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2008479823412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66675"/>
            <a:ext cx="9144000" cy="692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44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1986280" y="1891030"/>
            <a:ext cx="3204845" cy="30765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6000"/>
              <a:t>    </a:t>
            </a:r>
            <a:r>
              <a:rPr lang="zh-CN" altLang="en-US" sz="7200" b="1">
                <a:latin typeface="宋体" panose="02010600030101010101" pitchFamily="2" charset="-122"/>
              </a:rPr>
              <a:t>纤夫</a:t>
            </a:r>
            <a:endParaRPr lang="zh-CN" altLang="en-US" sz="72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流汗</a:t>
            </a:r>
            <a:endParaRPr lang="zh-CN" altLang="en-US" sz="72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</a:t>
            </a:r>
            <a:endParaRPr lang="zh-CN" altLang="en-US" sz="7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2008479823412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66675"/>
            <a:ext cx="9144000" cy="692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6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055813" y="2203450"/>
            <a:ext cx="3205162" cy="30765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6000"/>
              <a:t>    </a:t>
            </a:r>
            <a:r>
              <a:rPr lang="zh-CN" altLang="en-US" sz="7200" b="1">
                <a:latin typeface="宋体" panose="02010600030101010101" pitchFamily="2" charset="-122"/>
              </a:rPr>
              <a:t>行驶</a:t>
            </a:r>
            <a:endParaRPr lang="zh-CN" altLang="en-US" sz="72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表示</a:t>
            </a:r>
            <a:endParaRPr lang="zh-CN" altLang="en-US" sz="72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</a:t>
            </a:r>
            <a:endParaRPr lang="zh-CN" altLang="en-US" sz="7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2008479823412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66675"/>
            <a:ext cx="9144000" cy="692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055813" y="2203450"/>
            <a:ext cx="3205162" cy="30765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6000"/>
              <a:t>    </a:t>
            </a:r>
            <a:r>
              <a:rPr lang="zh-CN" altLang="en-US" sz="7200" b="1">
                <a:latin typeface="宋体" panose="02010600030101010101" pitchFamily="2" charset="-122"/>
              </a:rPr>
              <a:t>出示</a:t>
            </a:r>
            <a:endParaRPr lang="zh-CN" altLang="en-US" sz="72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风筝</a:t>
            </a:r>
            <a:endParaRPr lang="zh-CN" altLang="en-US" sz="72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</a:t>
            </a:r>
            <a:endParaRPr lang="zh-CN" altLang="en-US" sz="7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2008479823412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66675"/>
            <a:ext cx="9144000" cy="692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055813" y="2203450"/>
            <a:ext cx="3205162" cy="30765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6000"/>
              <a:t>  </a:t>
            </a:r>
            <a:r>
              <a:rPr lang="zh-CN" altLang="en-US" sz="7200" b="1">
                <a:latin typeface="宋体" panose="02010600030101010101" pitchFamily="2" charset="-122"/>
              </a:rPr>
              <a:t>无影      无踪</a:t>
            </a:r>
            <a:endParaRPr lang="zh-CN" altLang="en-US" sz="72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伤心</a:t>
            </a:r>
            <a:endParaRPr lang="zh-CN" altLang="en-US" sz="72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</a:t>
            </a:r>
            <a:endParaRPr lang="zh-CN" altLang="en-US" sz="7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1204" name="Picture 4" descr="u=398074725,3118213980&amp;fm=5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457200" y="381000"/>
            <a:ext cx="607377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6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（一）科学坐姿</a:t>
            </a:r>
            <a:endParaRPr kumimoji="0" lang="zh-CN" altLang="en-US" sz="6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2590800" y="1600200"/>
            <a:ext cx="4572000" cy="344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5</a:t>
            </a:r>
            <a:r>
              <a:rPr kumimoji="0" lang="en-US" altLang="zh-CN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 </a:t>
            </a:r>
            <a:r>
              <a:rPr kumimoji="0" lang="zh-CN" alt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身正</a:t>
            </a:r>
            <a:endParaRPr kumimoji="0" lang="zh-CN" altLang="en-US" sz="4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楷体_GB2312" panose="02010609030101010101" pitchFamily="49" charset="-122"/>
            </a:endParaRPr>
          </a:p>
          <a:p>
            <a:r>
              <a:rPr kumimoji="0" 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4</a:t>
            </a:r>
            <a:r>
              <a:rPr kumimoji="0" lang="en-US" altLang="zh-CN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 </a:t>
            </a:r>
            <a:r>
              <a:rPr kumimoji="0" lang="zh-CN" alt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腰直</a:t>
            </a:r>
            <a:endParaRPr kumimoji="0" lang="zh-CN" altLang="en-US" sz="4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楷体_GB2312" panose="02010609030101010101" pitchFamily="49" charset="-122"/>
            </a:endParaRPr>
          </a:p>
          <a:p>
            <a:r>
              <a:rPr kumimoji="0" 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3</a:t>
            </a:r>
            <a:r>
              <a:rPr kumimoji="0" lang="en-US" altLang="zh-CN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 </a:t>
            </a:r>
            <a:r>
              <a:rPr kumimoji="0" lang="zh-CN" alt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肩平</a:t>
            </a:r>
            <a:endParaRPr kumimoji="0" lang="zh-CN" altLang="en-US" sz="4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楷体_GB2312" panose="02010609030101010101" pitchFamily="49" charset="-122"/>
            </a:endParaRPr>
          </a:p>
          <a:p>
            <a:r>
              <a:rPr kumimoji="0" 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2</a:t>
            </a:r>
            <a:r>
              <a:rPr kumimoji="0" lang="en-US" altLang="zh-CN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 </a:t>
            </a:r>
            <a:r>
              <a:rPr kumimoji="0" lang="zh-CN" alt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足安</a:t>
            </a:r>
            <a:endParaRPr kumimoji="0" lang="zh-CN" altLang="en-US" sz="4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楷体_GB2312" panose="02010609030101010101" pitchFamily="49" charset="-122"/>
            </a:endParaRPr>
          </a:p>
          <a:p>
            <a:r>
              <a:rPr kumimoji="0" 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1</a:t>
            </a:r>
            <a:r>
              <a:rPr kumimoji="0" lang="en-US" altLang="zh-CN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 </a:t>
            </a:r>
            <a:r>
              <a:rPr kumimoji="0" lang="zh-CN" alt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目视前方</a:t>
            </a:r>
            <a:endParaRPr kumimoji="0" lang="zh-CN" altLang="en-US" sz="4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楷体_GB2312" panose="02010609030101010101" pitchFamily="49" charset="-122"/>
            </a:endParaRP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0" y="5181600"/>
            <a:ext cx="9220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（目的：训练学生注意力的集中。）</a:t>
            </a:r>
            <a:endParaRPr kumimoji="0" lang="zh-CN" altLang="en-US" sz="44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2008479823412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66675"/>
            <a:ext cx="9144000" cy="692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4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055813" y="2203450"/>
            <a:ext cx="3205162" cy="30765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6000"/>
              <a:t>    </a:t>
            </a:r>
            <a:r>
              <a:rPr lang="zh-CN" altLang="en-US" sz="7200" b="1">
                <a:latin typeface="宋体" panose="02010600030101010101" pitchFamily="2" charset="-122"/>
              </a:rPr>
              <a:t>责怪</a:t>
            </a:r>
            <a:endParaRPr lang="zh-CN" altLang="en-US" sz="72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</a:t>
            </a:r>
            <a:endParaRPr lang="zh-CN" altLang="en-US" sz="72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</a:t>
            </a:r>
            <a:endParaRPr lang="zh-CN" altLang="en-US" sz="7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Line 2"/>
          <p:cNvSpPr>
            <a:spLocks noChangeShapeType="1"/>
          </p:cNvSpPr>
          <p:nvPr/>
        </p:nvSpPr>
        <p:spPr bwMode="auto">
          <a:xfrm>
            <a:off x="6934200" y="1600200"/>
            <a:ext cx="0" cy="4267200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7587" name="Group 3"/>
          <p:cNvGrpSpPr/>
          <p:nvPr/>
        </p:nvGrpSpPr>
        <p:grpSpPr bwMode="auto">
          <a:xfrm>
            <a:off x="2339975" y="1628775"/>
            <a:ext cx="4581525" cy="4267200"/>
            <a:chOff x="1488" y="1008"/>
            <a:chExt cx="2886" cy="2688"/>
          </a:xfrm>
        </p:grpSpPr>
        <p:grpSp>
          <p:nvGrpSpPr>
            <p:cNvPr id="67588" name="Group 4"/>
            <p:cNvGrpSpPr/>
            <p:nvPr/>
          </p:nvGrpSpPr>
          <p:grpSpPr bwMode="auto">
            <a:xfrm>
              <a:off x="1488" y="1008"/>
              <a:ext cx="2886" cy="2688"/>
              <a:chOff x="1584" y="1008"/>
              <a:chExt cx="2886" cy="2688"/>
            </a:xfrm>
          </p:grpSpPr>
          <p:sp>
            <p:nvSpPr>
              <p:cNvPr id="67589" name="Line 5"/>
              <p:cNvSpPr>
                <a:spLocks noChangeShapeType="1"/>
              </p:cNvSpPr>
              <p:nvPr/>
            </p:nvSpPr>
            <p:spPr bwMode="auto">
              <a:xfrm>
                <a:off x="1638" y="3696"/>
                <a:ext cx="2832" cy="0"/>
              </a:xfrm>
              <a:prstGeom prst="line">
                <a:avLst/>
              </a:prstGeom>
              <a:noFill/>
              <a:ln w="57150">
                <a:solidFill>
                  <a:srgbClr val="0066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590" name="Line 6"/>
              <p:cNvSpPr>
                <a:spLocks noChangeShapeType="1"/>
              </p:cNvSpPr>
              <p:nvPr/>
            </p:nvSpPr>
            <p:spPr bwMode="auto">
              <a:xfrm>
                <a:off x="1584" y="2352"/>
                <a:ext cx="2880" cy="0"/>
              </a:xfrm>
              <a:prstGeom prst="line">
                <a:avLst/>
              </a:prstGeom>
              <a:noFill/>
              <a:ln w="57150">
                <a:solidFill>
                  <a:srgbClr val="0066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591" name="Line 7"/>
              <p:cNvSpPr>
                <a:spLocks noChangeShapeType="1"/>
              </p:cNvSpPr>
              <p:nvPr/>
            </p:nvSpPr>
            <p:spPr bwMode="auto">
              <a:xfrm>
                <a:off x="1624" y="1008"/>
                <a:ext cx="2832" cy="0"/>
              </a:xfrm>
              <a:prstGeom prst="line">
                <a:avLst/>
              </a:prstGeom>
              <a:noFill/>
              <a:ln w="57150">
                <a:solidFill>
                  <a:srgbClr val="0066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592" name="Line 8"/>
              <p:cNvSpPr>
                <a:spLocks noChangeShapeType="1"/>
              </p:cNvSpPr>
              <p:nvPr/>
            </p:nvSpPr>
            <p:spPr bwMode="auto">
              <a:xfrm>
                <a:off x="1632" y="1008"/>
                <a:ext cx="0" cy="2688"/>
              </a:xfrm>
              <a:prstGeom prst="line">
                <a:avLst/>
              </a:prstGeom>
              <a:noFill/>
              <a:ln w="57150">
                <a:solidFill>
                  <a:srgbClr val="0066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7593" name="Line 9"/>
            <p:cNvSpPr>
              <a:spLocks noChangeShapeType="1"/>
            </p:cNvSpPr>
            <p:nvPr/>
          </p:nvSpPr>
          <p:spPr bwMode="auto">
            <a:xfrm>
              <a:off x="2976" y="1008"/>
              <a:ext cx="0" cy="2688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7594" name="Text Box 10"/>
          <p:cNvSpPr txBox="1">
            <a:spLocks noChangeArrowheads="1"/>
          </p:cNvSpPr>
          <p:nvPr/>
        </p:nvSpPr>
        <p:spPr bwMode="auto">
          <a:xfrm>
            <a:off x="2916238" y="1341438"/>
            <a:ext cx="4071620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0500" b="1">
                <a:solidFill>
                  <a:srgbClr val="800000"/>
                </a:solidFill>
                <a:ea typeface="楷体_GB2312" panose="02010609030101010101" pitchFamily="49" charset="-122"/>
              </a:rPr>
              <a:t>车</a:t>
            </a:r>
            <a:endParaRPr lang="zh-CN" altLang="zh-CN" sz="30500" b="1">
              <a:solidFill>
                <a:srgbClr val="80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Line 2"/>
          <p:cNvSpPr>
            <a:spLocks noChangeShapeType="1"/>
          </p:cNvSpPr>
          <p:nvPr/>
        </p:nvSpPr>
        <p:spPr bwMode="auto">
          <a:xfrm>
            <a:off x="6934200" y="1600200"/>
            <a:ext cx="0" cy="4267200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8611" name="Group 3"/>
          <p:cNvGrpSpPr/>
          <p:nvPr/>
        </p:nvGrpSpPr>
        <p:grpSpPr bwMode="auto">
          <a:xfrm>
            <a:off x="2339975" y="1628775"/>
            <a:ext cx="4581525" cy="4267200"/>
            <a:chOff x="1488" y="1008"/>
            <a:chExt cx="2886" cy="2688"/>
          </a:xfrm>
        </p:grpSpPr>
        <p:grpSp>
          <p:nvGrpSpPr>
            <p:cNvPr id="68612" name="Group 4"/>
            <p:cNvGrpSpPr/>
            <p:nvPr/>
          </p:nvGrpSpPr>
          <p:grpSpPr bwMode="auto">
            <a:xfrm>
              <a:off x="1488" y="1008"/>
              <a:ext cx="2886" cy="2688"/>
              <a:chOff x="1584" y="1008"/>
              <a:chExt cx="2886" cy="2688"/>
            </a:xfrm>
          </p:grpSpPr>
          <p:sp>
            <p:nvSpPr>
              <p:cNvPr id="68613" name="Line 5"/>
              <p:cNvSpPr>
                <a:spLocks noChangeShapeType="1"/>
              </p:cNvSpPr>
              <p:nvPr/>
            </p:nvSpPr>
            <p:spPr bwMode="auto">
              <a:xfrm>
                <a:off x="1638" y="3696"/>
                <a:ext cx="2832" cy="0"/>
              </a:xfrm>
              <a:prstGeom prst="line">
                <a:avLst/>
              </a:prstGeom>
              <a:noFill/>
              <a:ln w="57150">
                <a:solidFill>
                  <a:srgbClr val="0066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614" name="Line 6"/>
              <p:cNvSpPr>
                <a:spLocks noChangeShapeType="1"/>
              </p:cNvSpPr>
              <p:nvPr/>
            </p:nvSpPr>
            <p:spPr bwMode="auto">
              <a:xfrm>
                <a:off x="1584" y="2352"/>
                <a:ext cx="2880" cy="0"/>
              </a:xfrm>
              <a:prstGeom prst="line">
                <a:avLst/>
              </a:prstGeom>
              <a:noFill/>
              <a:ln w="57150">
                <a:solidFill>
                  <a:srgbClr val="0066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615" name="Line 7"/>
              <p:cNvSpPr>
                <a:spLocks noChangeShapeType="1"/>
              </p:cNvSpPr>
              <p:nvPr/>
            </p:nvSpPr>
            <p:spPr bwMode="auto">
              <a:xfrm>
                <a:off x="1624" y="1008"/>
                <a:ext cx="2832" cy="0"/>
              </a:xfrm>
              <a:prstGeom prst="line">
                <a:avLst/>
              </a:prstGeom>
              <a:noFill/>
              <a:ln w="57150">
                <a:solidFill>
                  <a:srgbClr val="0066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616" name="Line 8"/>
              <p:cNvSpPr>
                <a:spLocks noChangeShapeType="1"/>
              </p:cNvSpPr>
              <p:nvPr/>
            </p:nvSpPr>
            <p:spPr bwMode="auto">
              <a:xfrm>
                <a:off x="1632" y="1008"/>
                <a:ext cx="0" cy="2688"/>
              </a:xfrm>
              <a:prstGeom prst="line">
                <a:avLst/>
              </a:prstGeom>
              <a:noFill/>
              <a:ln w="57150">
                <a:solidFill>
                  <a:srgbClr val="0066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8617" name="Line 9"/>
            <p:cNvSpPr>
              <a:spLocks noChangeShapeType="1"/>
            </p:cNvSpPr>
            <p:nvPr/>
          </p:nvSpPr>
          <p:spPr bwMode="auto">
            <a:xfrm>
              <a:off x="2976" y="1008"/>
              <a:ext cx="0" cy="2688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8618" name="Text Box 10"/>
          <p:cNvSpPr txBox="1">
            <a:spLocks noChangeArrowheads="1"/>
          </p:cNvSpPr>
          <p:nvPr/>
        </p:nvSpPr>
        <p:spPr bwMode="auto">
          <a:xfrm>
            <a:off x="2916238" y="1341438"/>
            <a:ext cx="4071620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0500" b="1">
                <a:solidFill>
                  <a:srgbClr val="800000"/>
                </a:solidFill>
                <a:ea typeface="楷体_GB2312" panose="02010609030101010101" pitchFamily="49" charset="-122"/>
              </a:rPr>
              <a:t>得</a:t>
            </a:r>
            <a:endParaRPr lang="zh-CN" altLang="en-US" sz="30500" b="1">
              <a:solidFill>
                <a:srgbClr val="80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BAS0019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684213" y="1844675"/>
            <a:ext cx="80645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0" lang="zh-CN" altLang="zh-CN" sz="4400" b="1">
              <a:ea typeface="楷体_GB2312" panose="02010609030101010101" pitchFamily="49" charset="-122"/>
            </a:endParaRP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539750" y="981075"/>
            <a:ext cx="8512175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/>
              <a:t>1</a:t>
            </a:r>
            <a:r>
              <a:rPr lang="zh-CN" altLang="en-US" sz="3600" b="1" dirty="0"/>
              <a:t>、大风车抽上来的水断断续续的流着。</a:t>
            </a:r>
            <a:endParaRPr lang="zh-CN" altLang="en-US" sz="3600" b="1" dirty="0"/>
          </a:p>
          <a:p>
            <a:r>
              <a:rPr lang="en-US" altLang="zh-CN" sz="3600" b="1" dirty="0"/>
              <a:t>2</a:t>
            </a:r>
            <a:r>
              <a:rPr lang="zh-CN" altLang="en-US" sz="3600" b="1" dirty="0"/>
              <a:t>、我使劲吸了一口气，然后慢慢地呼出来，觉得舒服极了。</a:t>
            </a:r>
            <a:endParaRPr lang="zh-CN" altLang="en-US" sz="3600" b="1" dirty="0"/>
          </a:p>
          <a:p>
            <a:r>
              <a:rPr lang="en-US" altLang="zh-CN" sz="3600" b="1" dirty="0"/>
              <a:t>3</a:t>
            </a:r>
            <a:r>
              <a:rPr lang="zh-CN" altLang="en-US" sz="3600" b="1" dirty="0"/>
              <a:t>、有许多纤夫在河边使劲的拉船。</a:t>
            </a:r>
            <a:endParaRPr lang="zh-CN" altLang="en-US" sz="3600" b="1" dirty="0"/>
          </a:p>
          <a:p>
            <a:r>
              <a:rPr lang="en-US" altLang="zh-CN" sz="3600" b="1" dirty="0"/>
              <a:t>4</a:t>
            </a:r>
            <a:r>
              <a:rPr lang="zh-CN" altLang="en-US" sz="3600" b="1" dirty="0"/>
              <a:t>、一艘轮船在河面上飞快的行驶。</a:t>
            </a:r>
            <a:endParaRPr lang="zh-CN" altLang="en-US" sz="3600" b="1" dirty="0"/>
          </a:p>
          <a:p>
            <a:r>
              <a:rPr lang="en-US" altLang="zh-CN" sz="3600" b="1" dirty="0"/>
              <a:t>5</a:t>
            </a:r>
            <a:r>
              <a:rPr lang="zh-CN" altLang="en-US" sz="3600" b="1" dirty="0"/>
              <a:t>、一阵大风把风筝吹的无影无踪。</a:t>
            </a:r>
            <a:endParaRPr lang="zh-CN" altLang="en-US" sz="3600" b="1" dirty="0"/>
          </a:p>
          <a:p>
            <a:r>
              <a:rPr lang="en-US" altLang="zh-CN" sz="3600" b="1" dirty="0"/>
              <a:t>6</a:t>
            </a:r>
            <a:r>
              <a:rPr lang="zh-CN" altLang="en-US" sz="3600" b="1" dirty="0"/>
              <a:t>、小妹妹摔倒了，伤心的哭了。</a:t>
            </a:r>
            <a:endParaRPr lang="zh-CN" altLang="en-US" sz="3600" b="1" dirty="0"/>
          </a:p>
          <a:p>
            <a:r>
              <a:rPr lang="en-US" altLang="zh-CN" sz="3600" b="1" dirty="0"/>
              <a:t>7</a:t>
            </a:r>
            <a:r>
              <a:rPr lang="zh-CN" altLang="en-US" sz="3600" b="1" dirty="0"/>
              <a:t>、小明不讲卫生，大家都在责怪他。</a:t>
            </a:r>
            <a:endParaRPr lang="zh-CN" altLang="en-US" sz="3600" b="1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BAS0019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1714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684213" y="1844675"/>
            <a:ext cx="80645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0" lang="zh-CN" altLang="zh-CN" sz="4400" b="1">
              <a:ea typeface="楷体_GB2312" panose="02010609030101010101" pitchFamily="49" charset="-122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1116013" y="938213"/>
            <a:ext cx="7485062" cy="478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90440" rIns="190440" anchor="ctr">
            <a:spAutoFit/>
          </a:bodyPr>
          <a:lstStyle/>
          <a:p>
            <a:r>
              <a:rPr lang="en-US" altLang="zh-CN"/>
              <a:t>       </a:t>
            </a:r>
            <a:r>
              <a:rPr lang="zh-CN" altLang="en-US" sz="2800" b="1"/>
              <a:t>风娃娃是春姑娘的孩子，她浑身透明，长着一双炯炯有神的大眼睛，可爱极了。有一天，风娃娃在外面玩，忽然看见一只凶恶的老狼正张开血盆大口扑向一只小白兔，风娃娃急中生智使劲</a:t>
            </a:r>
            <a:r>
              <a:rPr lang="zh-CN" altLang="en-US" sz="2800" b="1">
                <a:solidFill>
                  <a:srgbClr val="FF0000"/>
                </a:solidFill>
              </a:rPr>
              <a:t>吸</a:t>
            </a:r>
            <a:r>
              <a:rPr lang="zh-CN" altLang="en-US" sz="2800" b="1"/>
              <a:t>了一口气，用力吹向老狼，老狼一下子被吹得</a:t>
            </a:r>
            <a:r>
              <a:rPr lang="zh-CN" altLang="en-US" sz="2800" b="1">
                <a:solidFill>
                  <a:srgbClr val="FF0000"/>
                </a:solidFill>
              </a:rPr>
              <a:t>无影无踪</a:t>
            </a:r>
            <a:r>
              <a:rPr lang="zh-CN" altLang="en-US" sz="2800" b="1"/>
              <a:t>。小白兔的救了。它给风娃娃送来了萝卜表示感谢。</a:t>
            </a:r>
            <a:endParaRPr lang="zh-CN" altLang="en-US" sz="2800" b="1"/>
          </a:p>
          <a:p>
            <a:r>
              <a:rPr lang="zh-CN" altLang="en-US" sz="2800" b="1"/>
              <a:t>      风娃娃来到了田地里，它看到一对农民夫妇正在种地，汗水掉在泥土里。风娃娃想我给他们吹点风吧！凉风吹到脸上舒服</a:t>
            </a:r>
            <a:r>
              <a:rPr lang="zh-CN" altLang="en-US" sz="2800" b="1">
                <a:solidFill>
                  <a:srgbClr val="FF0000"/>
                </a:solidFill>
              </a:rPr>
              <a:t>极</a:t>
            </a:r>
            <a:r>
              <a:rPr lang="zh-CN" altLang="en-US" sz="2800" b="1"/>
              <a:t>了。</a:t>
            </a:r>
            <a:endParaRPr lang="zh-CN" altLang="en-US" sz="2800" b="1"/>
          </a:p>
          <a:p>
            <a:r>
              <a:rPr lang="zh-CN" altLang="en-US" sz="2800" b="1"/>
              <a:t>        风娃娃为人们做好事，人们喜欢风娃娃。</a:t>
            </a:r>
            <a:endParaRPr lang="zh-CN" altLang="en-US" sz="2800" b="1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844675"/>
            <a:ext cx="7772400" cy="4114800"/>
          </a:xfrm>
        </p:spPr>
        <p:txBody>
          <a:bodyPr/>
          <a:lstStyle/>
          <a:p>
            <a:endParaRPr lang="zh-CN" altLang="zh-CN"/>
          </a:p>
        </p:txBody>
      </p:sp>
      <p:pic>
        <p:nvPicPr>
          <p:cNvPr id="72708" name="Picture 4" descr="t01ea554a598ebc4b2b"/>
          <p:cNvPicPr>
            <a:picLocks noChangeAspect="1" noChangeArrowheads="1"/>
          </p:cNvPicPr>
          <p:nvPr/>
        </p:nvPicPr>
        <p:blipFill>
          <a:blip r:embed="rId1"/>
          <a:srcRect r="528" b="16452"/>
          <a:stretch>
            <a:fillRect/>
          </a:stretch>
        </p:blipFill>
        <p:spPr bwMode="auto">
          <a:xfrm>
            <a:off x="0" y="0"/>
            <a:ext cx="4067810" cy="2924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09" name="Picture 5" descr="t014d4f1b3ac8602a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4538"/>
            <a:ext cx="4067175" cy="357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4211638" y="692150"/>
            <a:ext cx="4643437" cy="612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/>
              <a:t>              </a:t>
            </a:r>
            <a:r>
              <a:rPr lang="zh-CN" altLang="en-US" sz="4400" b="1">
                <a:solidFill>
                  <a:srgbClr val="FF3300"/>
                </a:solidFill>
              </a:rPr>
              <a:t>看图说话</a:t>
            </a:r>
            <a:endParaRPr lang="zh-CN" altLang="en-US" sz="4400" b="1">
              <a:solidFill>
                <a:srgbClr val="FF3300"/>
              </a:solidFill>
            </a:endParaRPr>
          </a:p>
          <a:p>
            <a:r>
              <a:rPr lang="zh-CN" altLang="en-US" sz="4400" b="1">
                <a:solidFill>
                  <a:srgbClr val="FF3300"/>
                </a:solidFill>
              </a:rPr>
              <a:t>     星期天我到奶奶家里去，奶奶家住在大海边，我看到了</a:t>
            </a:r>
            <a:r>
              <a:rPr lang="en-US" altLang="zh-CN" sz="4400" b="1">
                <a:solidFill>
                  <a:srgbClr val="FF3300"/>
                </a:solidFill>
              </a:rPr>
              <a:t>……</a:t>
            </a:r>
            <a:r>
              <a:rPr lang="zh-CN" altLang="en-US" sz="4400" b="1">
                <a:solidFill>
                  <a:srgbClr val="FF3300"/>
                </a:solidFill>
              </a:rPr>
              <a:t>请用上风筝、纤夫、无影无踪、行驶等词说一段话。</a:t>
            </a:r>
            <a:endParaRPr lang="zh-CN" altLang="en-US" sz="4400" b="1">
              <a:solidFill>
                <a:srgbClr val="FF3300"/>
              </a:solidFill>
            </a:endParaRPr>
          </a:p>
          <a:p>
            <a:endParaRPr lang="en-US" altLang="zh-CN" sz="44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>
    <p:blinds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BAS0019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17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684213" y="1844675"/>
            <a:ext cx="80645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0" lang="zh-CN" altLang="zh-CN" sz="4400" b="1">
              <a:ea typeface="楷体_GB2312" panose="02010609030101010101" pitchFamily="49" charset="-122"/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539750" y="981075"/>
            <a:ext cx="8512175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/>
              <a:t>                         </a:t>
            </a:r>
            <a:r>
              <a:rPr lang="zh-CN" altLang="en-US" sz="3600" b="1"/>
              <a:t>第二课时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en-US" altLang="zh-CN" sz="3600" b="1"/>
              <a:t>1</a:t>
            </a:r>
            <a:r>
              <a:rPr lang="zh-CN" altLang="en-US" sz="3600" b="1"/>
              <a:t>、学生默读课文，想一想风娃娃到过哪些地方？做了哪些事？</a:t>
            </a:r>
            <a:endParaRPr lang="zh-CN" altLang="en-US" sz="3600" b="1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ARD132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685800" y="1447800"/>
            <a:ext cx="7620000" cy="420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dirty="0"/>
              <a:t>                   </a:t>
            </a:r>
            <a:r>
              <a:rPr lang="zh-CN" altLang="en-US" sz="5400" b="1" dirty="0">
                <a:solidFill>
                  <a:srgbClr val="000066"/>
                </a:solidFill>
                <a:ea typeface="楷体_GB2312" panose="02010609030101010101" pitchFamily="49" charset="-122"/>
              </a:rPr>
              <a:t>风娃娃长大了。 风妈妈说：“到田野里去吧，在那里，你可以帮人们做许多事。”</a:t>
            </a:r>
            <a:br>
              <a:rPr lang="zh-CN" altLang="en-US" sz="5400" dirty="0">
                <a:ea typeface="楷体_GB2312" panose="02010609030101010101" pitchFamily="49" charset="-122"/>
              </a:rPr>
            </a:br>
            <a:endParaRPr lang="zh-CN" altLang="en-US" sz="5400" dirty="0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RLSC(XSEUJQ8D[)GV~F0$W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CARD131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219200" y="1447800"/>
            <a:ext cx="7924800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dirty="0"/>
              <a:t>        </a:t>
            </a:r>
            <a:r>
              <a:rPr lang="zh-CN" altLang="en-US" sz="40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风娃娃来到田野，看见一架大风车正在慢慢转动，</a:t>
            </a:r>
            <a:r>
              <a:rPr lang="zh-CN" altLang="en-US" sz="4000" b="1" dirty="0">
                <a:solidFill>
                  <a:srgbClr val="FF0000"/>
                </a:solidFill>
                <a:ea typeface="楷体_GB2312" panose="02010609030101010101" pitchFamily="49" charset="-122"/>
              </a:rPr>
              <a:t>抽</a:t>
            </a:r>
            <a:r>
              <a:rPr lang="zh-CN" altLang="en-US" sz="40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上来的水</a:t>
            </a:r>
            <a:r>
              <a:rPr lang="zh-CN" altLang="en-US" sz="4000" b="1" dirty="0">
                <a:solidFill>
                  <a:srgbClr val="FF0000"/>
                </a:solidFill>
                <a:ea typeface="楷体_GB2312" panose="02010609030101010101" pitchFamily="49" charset="-122"/>
              </a:rPr>
              <a:t>断断续续</a:t>
            </a:r>
            <a:r>
              <a:rPr lang="zh-CN" altLang="en-US" sz="40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地流着。他深深地</a:t>
            </a:r>
            <a:r>
              <a:rPr lang="zh-CN" altLang="en-US" sz="4000" b="1" dirty="0">
                <a:solidFill>
                  <a:srgbClr val="FF0000"/>
                </a:solidFill>
                <a:ea typeface="楷体_GB2312" panose="02010609030101010101" pitchFamily="49" charset="-122"/>
              </a:rPr>
              <a:t>吸</a:t>
            </a:r>
            <a:r>
              <a:rPr lang="zh-CN" altLang="en-US" sz="40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了一口气，使劲向风车吹去。风车一下子转得飞快！抽上来的水奔跑着，向田里流去。秧苗喝足了水，笑着不住地点头，风娃娃也高兴</a:t>
            </a:r>
            <a:r>
              <a:rPr lang="zh-CN" altLang="en-US" sz="4000" b="1" dirty="0">
                <a:solidFill>
                  <a:srgbClr val="FF0000"/>
                </a:solidFill>
                <a:ea typeface="楷体_GB2312" panose="02010609030101010101" pitchFamily="49" charset="-122"/>
              </a:rPr>
              <a:t>极</a:t>
            </a:r>
            <a:r>
              <a:rPr lang="zh-CN" altLang="en-US" sz="40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了。</a:t>
            </a:r>
            <a:endParaRPr lang="zh-CN" altLang="en-US" sz="4000" b="1" dirty="0">
              <a:solidFill>
                <a:schemeClr val="accent2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 descr="u=398074725,3118213980&amp;fm=5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Rectangle 3"/>
          <p:cNvSpPr>
            <a:spLocks noGrp="1" noChangeArrowheads="1"/>
          </p:cNvSpPr>
          <p:nvPr>
            <p:ph type="title"/>
          </p:nvPr>
        </p:nvSpPr>
        <p:spPr>
          <a:xfrm>
            <a:off x="-685800" y="1219200"/>
            <a:ext cx="9372600" cy="1143000"/>
          </a:xfrm>
        </p:spPr>
        <p:txBody>
          <a:bodyPr/>
          <a:lstStyle/>
          <a:p>
            <a:r>
              <a:rPr lang="zh-CN" altLang="en-US" sz="6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（二）眼脑机能训练</a:t>
            </a:r>
            <a:endParaRPr lang="zh-CN" altLang="en-US" sz="6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304800" y="2286000"/>
            <a:ext cx="539432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kumimoji="0"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</a:t>
            </a:r>
            <a:r>
              <a:rPr kumimoji="0" lang="en-US" altLang="zh-CN" sz="4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1</a:t>
            </a:r>
            <a:r>
              <a:rPr kumimoji="0"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）定点凝视训练</a:t>
            </a:r>
            <a:endParaRPr kumimoji="0" lang="zh-CN" altLang="en-US" sz="4800" b="1" dirty="0"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533400" y="3200400"/>
            <a:ext cx="86106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目的：集中注意力。</a:t>
            </a:r>
            <a:endParaRPr kumimoji="0" lang="zh-CN" altLang="en-US" sz="4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要求：</a:t>
            </a: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楷体_GB2312" panose="02010609030101010101" pitchFamily="49" charset="-122"/>
              </a:rPr>
              <a:t>头不动，眼不眨，</a:t>
            </a:r>
            <a:r>
              <a:rPr kumimoji="0" 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楷体_GB2312" panose="02010609030101010101" pitchFamily="49" charset="-122"/>
              </a:rPr>
              <a:t>30</a:t>
            </a: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楷体_GB2312" panose="02010609030101010101" pitchFamily="49" charset="-122"/>
              </a:rPr>
              <a:t>秒</a:t>
            </a:r>
            <a:r>
              <a:rPr kumimoji="0" lang="zh-CN" altLang="en-US" sz="4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kumimoji="0" lang="zh-CN" altLang="en-US" sz="44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90600" y="1447800"/>
            <a:ext cx="7543800" cy="502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 b="1"/>
              <a:t>        </a:t>
            </a:r>
            <a:r>
              <a:rPr lang="zh-CN" altLang="en-US" sz="5400" b="1">
                <a:ea typeface="楷体_GB2312" panose="02010609030101010101" pitchFamily="49" charset="-122"/>
              </a:rPr>
              <a:t>秧苗喝足了水，笑着不住地点头，对风娃娃说：“</a:t>
            </a:r>
            <a:r>
              <a:rPr lang="en-US" altLang="zh-CN" sz="5400" b="1">
                <a:ea typeface="楷体_GB2312" panose="02010609030101010101" pitchFamily="49" charset="-122"/>
              </a:rPr>
              <a:t>————————————————————————————</a:t>
            </a:r>
            <a:r>
              <a:rPr lang="zh-CN" altLang="en-US" sz="5400" b="1">
                <a:ea typeface="楷体_GB2312" panose="02010609030101010101" pitchFamily="49" charset="-122"/>
              </a:rPr>
              <a:t>。”</a:t>
            </a:r>
            <a:endParaRPr lang="zh-CN" altLang="en-US" sz="5400" b="1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81000"/>
            <a:ext cx="9144000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未命名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95400"/>
            <a:ext cx="8382000" cy="4953000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4400" b="1" dirty="0">
                <a:ea typeface="楷体_GB2312" panose="02010609030101010101" pitchFamily="49" charset="-122"/>
              </a:rPr>
              <a:t>           </a:t>
            </a:r>
            <a:r>
              <a:rPr lang="zh-CN" altLang="en-US" sz="4400" b="1" dirty="0">
                <a:ea typeface="楷体_GB2312" panose="02010609030101010101" pitchFamily="49" charset="-122"/>
              </a:rPr>
              <a:t>风娃娃又来到河边，看见许多</a:t>
            </a:r>
            <a:r>
              <a:rPr lang="zh-CN" altLang="en-US" sz="4400" b="1" dirty="0">
                <a:ea typeface="楷体_GB2312" panose="02010609030101010101" pitchFamily="49" charset="-122"/>
                <a:sym typeface="+mn-ea"/>
              </a:rPr>
              <a:t>船工</a:t>
            </a:r>
            <a:r>
              <a:rPr lang="zh-CN" altLang="en-US" sz="4400" b="1" dirty="0">
                <a:ea typeface="楷体_GB2312" panose="02010609030101010101" pitchFamily="49" charset="-122"/>
              </a:rPr>
              <a:t>正拉着一艘大船。</a:t>
            </a:r>
            <a:r>
              <a:rPr lang="zh-CN" altLang="en-US" sz="4400" b="1" dirty="0">
                <a:solidFill>
                  <a:srgbClr val="FF3300"/>
                </a:solidFill>
                <a:ea typeface="楷体_GB2312" panose="02010609030101010101" pitchFamily="49" charset="-122"/>
              </a:rPr>
              <a:t>他们弯着腰，流着汗，</a:t>
            </a:r>
            <a:r>
              <a:rPr lang="en-US" altLang="zh-CN" sz="4400" b="1" dirty="0">
                <a:solidFill>
                  <a:srgbClr val="FF3300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4400" b="1" dirty="0">
                <a:solidFill>
                  <a:srgbClr val="FF3300"/>
                </a:solidFill>
                <a:ea typeface="楷体_GB2312" panose="02010609030101010101" pitchFamily="49" charset="-122"/>
              </a:rPr>
              <a:t>嗨哟，嗨哟</a:t>
            </a:r>
            <a:r>
              <a:rPr lang="en-US" altLang="zh-CN" sz="4400" b="1" dirty="0">
                <a:solidFill>
                  <a:srgbClr val="FF3300"/>
                </a:solidFill>
                <a:ea typeface="楷体_GB2312" panose="02010609030101010101" pitchFamily="49" charset="-122"/>
              </a:rPr>
              <a:t>”</a:t>
            </a:r>
            <a:r>
              <a:rPr lang="zh-CN" altLang="en-US" sz="4400" b="1" dirty="0">
                <a:solidFill>
                  <a:srgbClr val="FF3300"/>
                </a:solidFill>
                <a:ea typeface="楷体_GB2312" panose="02010609030101010101" pitchFamily="49" charset="-122"/>
              </a:rPr>
              <a:t>喊着号子，可是船却走得很慢。</a:t>
            </a:r>
            <a:r>
              <a:rPr lang="zh-CN" altLang="en-US" sz="4400" b="1" dirty="0">
                <a:ea typeface="楷体_GB2312" panose="02010609030101010101" pitchFamily="49" charset="-122"/>
              </a:rPr>
              <a:t>他急忙跑过去，对着船帆用力吹了口气。船飞快地跑了起来。船工们笑了，</a:t>
            </a:r>
            <a:r>
              <a:rPr lang="zh-CN" altLang="en-US" sz="44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一边</a:t>
            </a:r>
            <a:r>
              <a:rPr lang="zh-CN" altLang="en-US" sz="4400" b="1" dirty="0">
                <a:ea typeface="楷体_GB2312" panose="02010609030101010101" pitchFamily="49" charset="-122"/>
              </a:rPr>
              <a:t>收起纤绳，</a:t>
            </a:r>
            <a:r>
              <a:rPr lang="zh-CN" altLang="en-US" sz="44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一边</a:t>
            </a:r>
            <a:r>
              <a:rPr lang="zh-CN" altLang="en-US" sz="4400" b="1" dirty="0">
                <a:ea typeface="楷体_GB2312" panose="02010609030101010101" pitchFamily="49" charset="-122"/>
              </a:rPr>
              <a:t>向风娃娃表示感谢。</a:t>
            </a:r>
            <a:endParaRPr lang="zh-CN" altLang="en-US" sz="4400" b="1" dirty="0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6" name="Picture 4" descr="t0191eac5b8bebfe962"/>
          <p:cNvPicPr>
            <a:picLocks noChangeAspect="1" noChangeArrowheads="1"/>
          </p:cNvPicPr>
          <p:nvPr/>
        </p:nvPicPr>
        <p:blipFill>
          <a:blip r:embed="rId1"/>
          <a:srcRect r="966" b="30545"/>
          <a:stretch>
            <a:fillRect/>
          </a:stretch>
        </p:blipFill>
        <p:spPr bwMode="auto">
          <a:xfrm>
            <a:off x="755650" y="908050"/>
            <a:ext cx="7488555" cy="360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295400" y="1600200"/>
            <a:ext cx="7010400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800" b="1"/>
              <a:t>        </a:t>
            </a:r>
            <a:r>
              <a:rPr lang="zh-CN" altLang="en-US" sz="4800" b="1"/>
              <a:t>船工们</a:t>
            </a:r>
            <a:r>
              <a:rPr lang="zh-CN" altLang="en-US" sz="4800" b="1">
                <a:ea typeface="楷体_GB2312" panose="02010609030101010101" pitchFamily="49" charset="-122"/>
              </a:rPr>
              <a:t>笑了，一边收起纤绳，一边向风娃娃表示感谢，说</a:t>
            </a:r>
            <a:r>
              <a:rPr lang="zh-CN" altLang="en-US" sz="4800" b="1"/>
              <a:t>：“</a:t>
            </a:r>
            <a:r>
              <a:rPr lang="en-US" altLang="zh-CN" sz="4800" b="1"/>
              <a:t>——————————————————————</a:t>
            </a:r>
            <a:r>
              <a:rPr lang="zh-CN" altLang="en-US" sz="4800" b="1"/>
              <a:t>。”</a:t>
            </a:r>
            <a:endParaRPr lang="zh-CN" altLang="en-US" sz="4800" b="1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45339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0"/>
            <a:ext cx="5410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6" name="AQUEDUCT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172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6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6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02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AQUEDUCT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172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6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75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81000" y="0"/>
            <a:ext cx="9525000" cy="723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066800" y="381000"/>
            <a:ext cx="7620000" cy="317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我会说：</a:t>
            </a:r>
            <a:endParaRPr lang="zh-CN" altLang="en-US" sz="3600" b="1"/>
          </a:p>
          <a:p>
            <a:pPr>
              <a:spcBef>
                <a:spcPct val="50000"/>
              </a:spcBef>
            </a:pPr>
            <a:r>
              <a:rPr lang="zh-CN" altLang="en-US" sz="3700" b="1"/>
              <a:t>舞台上，演员一边唱歌，一边＿＿。</a:t>
            </a:r>
            <a:endParaRPr lang="zh-CN" altLang="en-US" sz="800" b="1"/>
          </a:p>
          <a:p>
            <a:pPr>
              <a:spcBef>
                <a:spcPct val="50000"/>
              </a:spcBef>
            </a:pPr>
            <a:r>
              <a:rPr lang="zh-CN" altLang="en-US" sz="3700" b="1"/>
              <a:t>妈妈一边＿＿＿＿，一边＿＿＿＿。</a:t>
            </a:r>
            <a:endParaRPr lang="zh-CN" altLang="en-US" sz="800" b="1"/>
          </a:p>
          <a:p>
            <a:pPr>
              <a:spcBef>
                <a:spcPct val="50000"/>
              </a:spcBef>
            </a:pPr>
            <a:r>
              <a:rPr lang="zh-CN" altLang="en-US" sz="3700" b="1"/>
              <a:t>＿＿一边＿＿＿＿，一边＿＿＿＿。</a:t>
            </a:r>
            <a:endParaRPr lang="zh-CN" altLang="en-US" sz="3700" b="1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ARD132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990600" y="1600200"/>
            <a:ext cx="6858000" cy="228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/>
              <a:t>          </a:t>
            </a:r>
            <a:r>
              <a:rPr lang="zh-CN" altLang="en-US" sz="4800" b="1">
                <a:solidFill>
                  <a:schemeClr val="accent2"/>
                </a:solidFill>
              </a:rPr>
              <a:t>风娃娃想：帮助人们做好事，真容易，只要有力气就行。</a:t>
            </a:r>
            <a:endParaRPr lang="zh-CN" altLang="en-US" sz="48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6862445"/>
          </a:xfrm>
          <a:prstGeom prst="rect">
            <a:avLst/>
          </a:prstGeom>
          <a:noFill/>
          <a:ln w="190500" cap="rnd">
            <a:solidFill>
              <a:srgbClr val="FF6600"/>
            </a:solidFill>
            <a:prstDash val="sysDot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/>
              <a:t>        </a:t>
            </a:r>
            <a:r>
              <a:rPr lang="zh-CN" altLang="en-US" sz="4400" b="1">
                <a:latin typeface="楷体_GB2312" panose="02010609030101010101" pitchFamily="49" charset="-122"/>
                <a:ea typeface="楷体_GB2312" panose="02010609030101010101" pitchFamily="49" charset="-122"/>
              </a:rPr>
              <a:t>他这么想着，来到一个广场上。那里有几个孩子正在放风筝。风娃娃看见了，赶紧过去用力吹。风筝在空中摇摇摆摆，有的还翻起了跟头。不一会儿，风筝被吹得无影无踪，孩子们伤心极了。</a:t>
            </a:r>
            <a:endParaRPr lang="zh-CN" altLang="en-US" sz="4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4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风娃娃却一点儿也不知道，他仍然东吹吹，西吹吹，吹跑了人们晾晒的衣服，折断了路边新栽的小树</a:t>
            </a:r>
            <a:r>
              <a:rPr lang="en-US" altLang="zh-CN" sz="4400" b="1">
                <a:latin typeface="Times New Roman" panose="02020603050405020304"/>
                <a:ea typeface="楷体_GB2312" panose="02010609030101010101" pitchFamily="49" charset="-122"/>
              </a:rPr>
              <a:t>……</a:t>
            </a:r>
            <a:r>
              <a:rPr lang="zh-CN" altLang="en-US" sz="4400" b="1">
                <a:latin typeface="楷体_GB2312" panose="02010609030101010101" pitchFamily="49" charset="-122"/>
                <a:ea typeface="楷体_GB2312" panose="02010609030101010101" pitchFamily="49" charset="-122"/>
              </a:rPr>
              <a:t>人们都生气了，纷纷责怪他。</a:t>
            </a:r>
            <a:endParaRPr lang="zh-CN" altLang="en-US" sz="4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4275" name="Picture 3" descr="2d1a3070be753513958d5016e293a282_副本"/>
          <p:cNvPicPr>
            <a:picLocks noChangeAspect="1" noChangeArrowheads="1"/>
          </p:cNvPicPr>
          <p:nvPr>
            <p:ph type="title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0" y="1447800"/>
            <a:ext cx="9144000" cy="321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6FCA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0" lang="zh-CN" altLang="en-US" sz="6000" b="1">
                <a:latin typeface="Arial" panose="020B0604020202020204" pitchFamily="34" charset="0"/>
                <a:ea typeface="楷体_GB2312" panose="02010609030101010101" pitchFamily="49" charset="-122"/>
              </a:rPr>
              <a:t>指读课文</a:t>
            </a:r>
            <a:endParaRPr kumimoji="0" lang="zh-CN" altLang="en-US" sz="60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0"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要求：左手指读课文，</a:t>
            </a:r>
            <a:endParaRPr kumimoji="0" lang="zh-CN" altLang="en-US" sz="54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0"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        读准字音，看清字形。</a:t>
            </a:r>
            <a:endParaRPr kumimoji="0" lang="zh-CN" altLang="en-US" sz="54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533400"/>
            <a:ext cx="91440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BOATSINK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248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5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56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755650" y="549275"/>
            <a:ext cx="7704138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/>
              <a:t>     </a:t>
            </a:r>
            <a:r>
              <a:rPr lang="zh-CN" altLang="en-US" sz="3200" b="1"/>
              <a:t>风娃娃不敢再去帮忙了，委屈地在天上转着、想着：我帮人们做事，为什么他们还责怪我呢</a:t>
            </a:r>
            <a:r>
              <a:rPr lang="zh-CN" altLang="en-US" sz="3200"/>
              <a:t>？</a:t>
            </a:r>
            <a:endParaRPr lang="zh-CN" altLang="en-US" sz="3200"/>
          </a:p>
        </p:txBody>
      </p:sp>
    </p:spTree>
  </p:cSld>
  <p:clrMapOvr>
    <a:masterClrMapping/>
  </p:clrMapOvr>
  <p:transition>
    <p:blinds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4211638" y="476250"/>
            <a:ext cx="4572000" cy="613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chemeClr val="accent2"/>
                </a:solidFill>
                <a:ea typeface="楷体_GB2312" panose="02010609030101010101" pitchFamily="49" charset="-122"/>
              </a:rPr>
              <a:t>小朋友你能帮帮风娃娃，告诉它为什么人们都责怪它吗？</a:t>
            </a:r>
            <a:endParaRPr lang="zh-CN" altLang="en-US" sz="6600" b="1">
              <a:solidFill>
                <a:schemeClr val="accent2"/>
              </a:solidFill>
              <a:ea typeface="楷体_GB2312" panose="02010609030101010101" pitchFamily="49" charset="-122"/>
            </a:endParaRPr>
          </a:p>
        </p:txBody>
      </p:sp>
      <p:pic>
        <p:nvPicPr>
          <p:cNvPr id="20483" name="Picture 3" descr="CARD0524"/>
          <p:cNvPicPr>
            <a:picLocks noChangeAspect="1" noChangeArrowheads="1"/>
          </p:cNvPicPr>
          <p:nvPr>
            <p:ph type="title" orient="vert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457200"/>
            <a:ext cx="4114800" cy="6400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-828675" y="3357563"/>
            <a:ext cx="1200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/>
              <a:t>        </a:t>
            </a:r>
            <a:endParaRPr lang="en-US" altLang="zh-CN" sz="1800" b="1"/>
          </a:p>
        </p:txBody>
      </p:sp>
      <p:pic>
        <p:nvPicPr>
          <p:cNvPr id="44037" name="Picture 5" descr="小孩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95963" y="3429000"/>
            <a:ext cx="3024187" cy="316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38" name="AutoShape 6" descr="花束"/>
          <p:cNvSpPr>
            <a:spLocks noChangeArrowheads="1"/>
          </p:cNvSpPr>
          <p:nvPr/>
        </p:nvSpPr>
        <p:spPr bwMode="auto">
          <a:xfrm>
            <a:off x="1979613" y="3860800"/>
            <a:ext cx="4176712" cy="1944688"/>
          </a:xfrm>
          <a:prstGeom prst="cloudCallout">
            <a:avLst>
              <a:gd name="adj1" fmla="val 70676"/>
              <a:gd name="adj2" fmla="val 68856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200" b="1">
                <a:ea typeface="楷体_GB2312" panose="02010609030101010101" pitchFamily="49" charset="-122"/>
              </a:rPr>
              <a:t>风娃娃，我知道人们为什么责怪你。</a:t>
            </a:r>
            <a:endParaRPr lang="zh-CN" altLang="en-US" sz="3200" b="1">
              <a:ea typeface="楷体_GB2312" panose="02010609030101010101" pitchFamily="49" charset="-122"/>
            </a:endParaRPr>
          </a:p>
        </p:txBody>
      </p:sp>
      <p:sp>
        <p:nvSpPr>
          <p:cNvPr id="44039" name="AutoShape 7"/>
          <p:cNvSpPr>
            <a:spLocks noChangeArrowheads="1"/>
          </p:cNvSpPr>
          <p:nvPr/>
        </p:nvSpPr>
        <p:spPr bwMode="auto">
          <a:xfrm>
            <a:off x="1116013" y="476250"/>
            <a:ext cx="7343775" cy="1571625"/>
          </a:xfrm>
          <a:prstGeom prst="cloudCallout">
            <a:avLst>
              <a:gd name="adj1" fmla="val -22157"/>
              <a:gd name="adj2" fmla="val 450708"/>
            </a:avLst>
          </a:prstGeom>
          <a:gradFill rotWithShape="0">
            <a:gsLst>
              <a:gs pos="0">
                <a:srgbClr val="FF0066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帮人们做好事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光有好的目的是不行的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还要看是不是真的对别人有用。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kumimoji="0" lang="zh-CN" altLang="en-US" sz="3200" b="1">
              <a:solidFill>
                <a:srgbClr val="8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endParaRPr kumimoji="0" lang="en-US" altLang="zh-CN" sz="4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 animBg="1"/>
      <p:bldP spid="4403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276600"/>
            <a:ext cx="44958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0" y="0"/>
            <a:ext cx="47625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0198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91000" y="3352800"/>
            <a:ext cx="49530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2743200"/>
            <a:ext cx="4635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tx2"/>
                </a:solidFill>
              </a:rPr>
              <a:t>1</a:t>
            </a:r>
            <a:endParaRPr lang="en-US" altLang="zh-CN" sz="4400">
              <a:solidFill>
                <a:schemeClr val="tx2"/>
              </a:solidFill>
            </a:endParaRP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6172200" y="2438400"/>
            <a:ext cx="3841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tx2"/>
                </a:solidFill>
              </a:rPr>
              <a:t>2</a:t>
            </a:r>
            <a:endParaRPr lang="en-US" altLang="zh-CN" sz="4400">
              <a:solidFill>
                <a:schemeClr val="tx2"/>
              </a:solidFill>
            </a:endParaRPr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0" y="6096000"/>
            <a:ext cx="3079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tx2"/>
                </a:solidFill>
              </a:rPr>
              <a:t>3</a:t>
            </a:r>
            <a:endParaRPr lang="en-US" altLang="zh-CN" sz="4400">
              <a:solidFill>
                <a:schemeClr val="tx2"/>
              </a:solidFill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4191000" y="6096000"/>
            <a:ext cx="3079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tx2"/>
                </a:solidFill>
              </a:rPr>
              <a:t>4</a:t>
            </a:r>
            <a:endParaRPr lang="en-US" altLang="zh-CN" sz="4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blinds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611188" y="0"/>
            <a:ext cx="8064500" cy="617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0" lang="en-US" altLang="zh-CN" sz="3200" b="1" dirty="0"/>
          </a:p>
          <a:p>
            <a:r>
              <a:rPr kumimoji="0" lang="zh-CN" altLang="en-US" sz="3200" b="1" dirty="0"/>
              <a:t>　　</a:t>
            </a:r>
            <a:r>
              <a:rPr kumimoji="0" lang="zh-CN" altLang="en-US" b="1" dirty="0"/>
              <a:t>春天，风儿抚摸着柳树姑娘的秀发，让柳树姑娘的头发上长出嫩芽。</a:t>
            </a:r>
            <a:endParaRPr kumimoji="0" lang="zh-CN" altLang="en-US" b="1" dirty="0"/>
          </a:p>
          <a:p>
            <a:r>
              <a:rPr kumimoji="0" lang="zh-CN" altLang="en-US" b="1" dirty="0"/>
              <a:t>　　夏天，风儿偷懒了，它</a:t>
            </a:r>
            <a:r>
              <a:rPr kumimoji="0" lang="zh-CN" altLang="en-US" b="1" dirty="0">
                <a:solidFill>
                  <a:srgbClr val="FF0000"/>
                </a:solidFill>
              </a:rPr>
              <a:t>断断续续</a:t>
            </a:r>
            <a:r>
              <a:rPr kumimoji="0" lang="zh-CN" altLang="en-US" b="1" dirty="0"/>
              <a:t>地吹风，人们汗流满面，嘴里不住的</a:t>
            </a:r>
            <a:r>
              <a:rPr kumimoji="0" lang="zh-CN" altLang="en-US" b="1" dirty="0">
                <a:solidFill>
                  <a:srgbClr val="FF0000"/>
                </a:solidFill>
              </a:rPr>
              <a:t>责怪</a:t>
            </a:r>
            <a:r>
              <a:rPr kumimoji="0" lang="zh-CN" altLang="en-US" b="1" dirty="0"/>
              <a:t>着风娃娃。风娃娃听了生气</a:t>
            </a:r>
            <a:r>
              <a:rPr kumimoji="0" lang="zh-CN" altLang="en-US" b="1" dirty="0">
                <a:solidFill>
                  <a:srgbClr val="FF0000"/>
                </a:solidFill>
              </a:rPr>
              <a:t>极</a:t>
            </a:r>
            <a:r>
              <a:rPr kumimoji="0" lang="zh-CN" altLang="en-US" b="1" dirty="0"/>
              <a:t>了，它就不起床。任凭热辣辣的太阳晒着大地。</a:t>
            </a:r>
            <a:endParaRPr kumimoji="0" lang="zh-CN" altLang="en-US" b="1" dirty="0"/>
          </a:p>
          <a:p>
            <a:r>
              <a:rPr kumimoji="0" lang="zh-CN" altLang="en-US" b="1" dirty="0"/>
              <a:t>　　秋天，风儿向果园和庄稼地吹去，水果和庄稼们顿时精神抖擞，开始了热闹的交谈。果园里，苹果姐姐乐红了脸，石榴阿姨一不小心笑破了肚皮，柿子家族为了庆祝丰收，在树枝上挂了许许多多的橙灯。只有葡萄妹妹的绿袍子丢了，她急得到处找，所以现在只能穿紫袍。庄稼地里，玉米伯伯长出了长胡子，茄子小姐戴上了耳环</a:t>
            </a:r>
            <a:r>
              <a:rPr kumimoji="0" lang="en-US" altLang="zh-CN" b="1" dirty="0"/>
              <a:t>……</a:t>
            </a:r>
            <a:endParaRPr kumimoji="0" lang="en-US" altLang="zh-CN" b="1" dirty="0"/>
          </a:p>
          <a:p>
            <a:r>
              <a:rPr kumimoji="0" lang="zh-CN" altLang="en-US" b="1" dirty="0"/>
              <a:t>　　冬天，风儿的本领可大了，他运用魔法，把雪花带到了人间。</a:t>
            </a:r>
            <a:endParaRPr kumimoji="0" lang="zh-CN" altLang="en-US" b="1" dirty="0"/>
          </a:p>
          <a:p>
            <a:r>
              <a:rPr kumimoji="0" lang="zh-CN" altLang="en-US" b="1" dirty="0"/>
              <a:t>风的性格是变化万千的，它们让人类经历了各种酸甜苦辣，不管是什么样的风，我都喜欢。　　 </a:t>
            </a:r>
            <a:endParaRPr kumimoji="0" lang="zh-CN" altLang="en-US" b="1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404664"/>
            <a:ext cx="8352928" cy="6096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前天，台风来了，家家户户都把窗子关得紧紧的。狂风夹着暴雨以飞快地速度来到这里。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　　突然，一声轰天的巨响传到云霄。好像是龙王接到玉帝的指令，撕开了天幕，把天河之水流放到人间，下起豆大般的雨珠。我打开门想看个究竟，却被狂风吹得睁不开眼睛，只得把赶紧把门关上。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　　雨越下越大，风越刮越狂，大地山灵都受到破坏。根底浅的树被连根拔起，枝丫长得不牢固的被吹断了。大地都是树叶。农民伯伯一年辛苦种植的香蕉吹断了半腰。真掺呀！损失多么的大啊！农民伯伯到手的钱飞了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　　过了很久，台风走了，但它遗留下来的东西非常多，有连根拔起的树，有满地的树叶，有断了的枝丫。这下可苦了清洁工人。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　　我希望台风不要再来了。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endParaRPr lang="en-US" altLang="zh-CN" sz="800" dirty="0"/>
          </a:p>
        </p:txBody>
      </p:sp>
    </p:spTree>
  </p:cSld>
  <p:clrMapOvr>
    <a:masterClrMapping/>
  </p:clrMapOvr>
  <p:transition>
    <p:blinds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76804" name="Picture 4" descr="t011f7a496486896bc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171450"/>
            <a:ext cx="9144000" cy="702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396875" y="1366838"/>
            <a:ext cx="549275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看图说话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blind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l"/>
            <a:r>
              <a:rPr lang="zh-CN" altLang="en-US" sz="8000" b="1" dirty="0"/>
              <a:t>我会读</a:t>
            </a:r>
            <a:endParaRPr lang="zh-CN" altLang="en-US" sz="8000" b="1" dirty="0"/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441325" y="32210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533400" y="2133600"/>
            <a:ext cx="8321675" cy="411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抽  续  吸  极   纤 夫  汗  驶  绳   示易  筝  踪  伤   仍  折  责</a:t>
            </a:r>
            <a:endParaRPr lang="zh-CN" altLang="en-US" sz="6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l"/>
            <a:r>
              <a:rPr lang="zh-CN" altLang="en-US" sz="8000" b="1" dirty="0"/>
              <a:t>我会读</a:t>
            </a:r>
            <a:endParaRPr lang="zh-CN" altLang="en-US" sz="8000" b="1" dirty="0"/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250825" y="1773238"/>
            <a:ext cx="8950325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b="1" dirty="0" err="1"/>
              <a:t>chōu</a:t>
            </a:r>
            <a:r>
              <a:rPr lang="en-US" altLang="zh-CN" sz="6600" b="1" dirty="0"/>
              <a:t>   </a:t>
            </a:r>
            <a:r>
              <a:rPr lang="en-US" altLang="zh-CN" sz="6000" b="1" dirty="0" err="1"/>
              <a:t>xù</a:t>
            </a:r>
            <a:r>
              <a:rPr lang="en-US" altLang="zh-CN" sz="6600" b="1" dirty="0"/>
              <a:t>    </a:t>
            </a:r>
            <a:r>
              <a:rPr lang="en-US" altLang="zh-CN" sz="6000" b="1" dirty="0" err="1"/>
              <a:t>xī</a:t>
            </a:r>
            <a:r>
              <a:rPr lang="en-US" altLang="zh-CN" sz="6600" b="1" dirty="0"/>
              <a:t>   </a:t>
            </a:r>
            <a:r>
              <a:rPr lang="en-US" altLang="zh-CN" sz="5400" b="1" dirty="0" err="1"/>
              <a:t>jí</a:t>
            </a:r>
            <a:r>
              <a:rPr lang="en-US" altLang="zh-CN" sz="6600" b="1" dirty="0"/>
              <a:t>  </a:t>
            </a:r>
            <a:r>
              <a:rPr lang="en-US" altLang="zh-CN" sz="6000" b="1" dirty="0" err="1"/>
              <a:t>qi</a:t>
            </a:r>
            <a:r>
              <a:rPr lang="en-US" altLang="zh-CN" sz="6000" b="1" dirty="0" err="1">
                <a:latin typeface="宋体" panose="02010600030101010101" pitchFamily="2" charset="-122"/>
              </a:rPr>
              <a:t>à</a:t>
            </a:r>
            <a:r>
              <a:rPr lang="en-US" altLang="zh-CN" sz="6000" b="1" dirty="0" err="1"/>
              <a:t>n</a:t>
            </a:r>
            <a:r>
              <a:rPr lang="en-US" altLang="zh-CN" sz="6600" b="1" dirty="0"/>
              <a:t> </a:t>
            </a:r>
            <a:r>
              <a:rPr lang="en-US" altLang="zh-CN" sz="6000" b="1" dirty="0" err="1"/>
              <a:t>fū</a:t>
            </a:r>
            <a:endParaRPr lang="en-US" altLang="zh-CN" sz="6000" b="1" dirty="0"/>
          </a:p>
          <a:p>
            <a:r>
              <a:rPr lang="en-US" altLang="zh-CN" sz="6600" b="1" dirty="0"/>
              <a:t>  </a:t>
            </a:r>
            <a:r>
              <a:rPr lang="zh-CN" altLang="en-US" sz="6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抽  续  吸 极 纤 夫</a:t>
            </a:r>
            <a:endParaRPr lang="zh-CN" altLang="en-US" sz="6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611188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抽水</a:t>
            </a:r>
            <a:endParaRPr lang="zh-CN" altLang="en-US" sz="80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2268538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断续</a:t>
            </a:r>
            <a:endParaRPr lang="zh-CN" altLang="en-US" sz="80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3851275" y="477202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吸气</a:t>
            </a:r>
            <a:endParaRPr lang="zh-CN" altLang="en-US" sz="80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292725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积极</a:t>
            </a:r>
            <a:endParaRPr lang="zh-CN" altLang="en-US" sz="80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7315200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纤夫</a:t>
            </a:r>
            <a:endParaRPr lang="zh-CN" altLang="en-US" sz="80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71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71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71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710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71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71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71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utoUpdateAnimBg="0"/>
      <p:bldP spid="47107" grpId="0" autoUpdateAnimBg="0"/>
      <p:bldP spid="47108" grpId="0" autoUpdateAnimBg="0"/>
      <p:bldP spid="47109" grpId="0" autoUpdateAnimBg="0"/>
      <p:bldP spid="47110" grpId="0" autoUpdateAnimBg="0"/>
      <p:bldP spid="47111" grpId="0" autoUpdateAnimBg="0"/>
      <p:bldP spid="4711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l"/>
            <a:r>
              <a:rPr lang="zh-CN" altLang="en-US" sz="8000" b="1"/>
              <a:t>我会读</a:t>
            </a:r>
            <a:endParaRPr lang="zh-CN" altLang="en-US" sz="8000" b="1"/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-26988" y="1919288"/>
            <a:ext cx="9280526" cy="201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/>
              <a:t>h</a:t>
            </a:r>
            <a:r>
              <a:rPr lang="en-US" altLang="zh-CN" sz="5400" b="1">
                <a:latin typeface="宋体" panose="02010600030101010101" pitchFamily="2" charset="-122"/>
              </a:rPr>
              <a:t>à</a:t>
            </a:r>
            <a:r>
              <a:rPr lang="en-US" altLang="zh-CN" sz="5400" b="1"/>
              <a:t>n</a:t>
            </a:r>
            <a:r>
              <a:rPr lang="en-US" altLang="zh-CN" sz="6000" b="1"/>
              <a:t> </a:t>
            </a:r>
            <a:r>
              <a:rPr lang="en-US" altLang="zh-CN" sz="5400" b="1"/>
              <a:t>shǐ</a:t>
            </a:r>
            <a:r>
              <a:rPr lang="en-US" altLang="zh-CN" sz="6000" b="1"/>
              <a:t>   </a:t>
            </a:r>
            <a:r>
              <a:rPr lang="en-US" altLang="zh-CN" sz="5400" b="1"/>
              <a:t>shén</a:t>
            </a:r>
            <a:r>
              <a:rPr lang="en-US" altLang="zh-CN" sz="5400" b="1">
                <a:latin typeface="Arial" panose="020B0604020202020204" pitchFamily="34" charset="0"/>
              </a:rPr>
              <a:t>g</a:t>
            </a:r>
            <a:r>
              <a:rPr lang="en-US" altLang="zh-CN" sz="6000" b="1"/>
              <a:t>  </a:t>
            </a:r>
            <a:r>
              <a:rPr lang="en-US" altLang="zh-CN" sz="5400" b="1"/>
              <a:t>shì   yì</a:t>
            </a:r>
            <a:r>
              <a:rPr lang="en-US" altLang="zh-CN" sz="6000" b="1"/>
              <a:t>  </a:t>
            </a:r>
            <a:r>
              <a:rPr lang="en-US" altLang="zh-CN" sz="5400" b="1"/>
              <a:t>zhēn</a:t>
            </a:r>
            <a:r>
              <a:rPr lang="en-US" altLang="zh-CN" sz="5400" b="1">
                <a:latin typeface="Arial" panose="020B0604020202020204" pitchFamily="34" charset="0"/>
              </a:rPr>
              <a:t>g</a:t>
            </a:r>
            <a:endParaRPr lang="en-US" altLang="zh-CN" sz="5400" b="1">
              <a:latin typeface="Arial" panose="020B0604020202020204" pitchFamily="34" charset="0"/>
            </a:endParaRPr>
          </a:p>
          <a:p>
            <a:r>
              <a:rPr lang="zh-CN" altLang="en-US" sz="6600" b="1">
                <a:latin typeface="楷体_GB2312" panose="02010609030101010101" pitchFamily="49" charset="-122"/>
                <a:ea typeface="楷体_GB2312" panose="02010609030101010101" pitchFamily="49" charset="-122"/>
              </a:rPr>
              <a:t>汗 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6600" b="1">
                <a:latin typeface="楷体_GB2312" panose="02010609030101010101" pitchFamily="49" charset="-122"/>
                <a:ea typeface="楷体_GB2312" panose="02010609030101010101" pitchFamily="49" charset="-122"/>
              </a:rPr>
              <a:t>驶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6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绳  示 易  筝</a:t>
            </a:r>
            <a:endParaRPr lang="zh-CN" altLang="en-US" sz="6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0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流汗</a:t>
            </a:r>
            <a:endParaRPr lang="zh-CN" altLang="en-US" sz="80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1371600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行驶</a:t>
            </a:r>
            <a:endParaRPr lang="zh-CN" altLang="en-US" sz="80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3124200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绳子</a:t>
            </a:r>
            <a:endParaRPr lang="zh-CN" altLang="en-US" sz="80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4859338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表示</a:t>
            </a:r>
            <a:endParaRPr lang="zh-CN" altLang="en-US" sz="80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6156325" y="477202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容易</a:t>
            </a:r>
            <a:endParaRPr lang="zh-CN" altLang="en-US" sz="80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7740650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风筝</a:t>
            </a:r>
            <a:endParaRPr lang="zh-CN" altLang="en-US" sz="80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81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81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81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81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81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81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81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481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utoUpdateAnimBg="0"/>
      <p:bldP spid="48131" grpId="0" autoUpdateAnimBg="0"/>
      <p:bldP spid="48132" grpId="0" autoUpdateAnimBg="0"/>
      <p:bldP spid="48133" grpId="0" autoUpdateAnimBg="0"/>
      <p:bldP spid="48134" grpId="0" autoUpdateAnimBg="0"/>
      <p:bldP spid="48135" grpId="0" autoUpdateAnimBg="0"/>
      <p:bldP spid="48136" grpId="0" autoUpdateAnimBg="0"/>
      <p:bldP spid="4813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620713"/>
            <a:ext cx="7772400" cy="1143000"/>
          </a:xfrm>
        </p:spPr>
        <p:txBody>
          <a:bodyPr/>
          <a:lstStyle/>
          <a:p>
            <a:pPr algn="l"/>
            <a:r>
              <a:rPr lang="zh-CN" altLang="en-US" sz="8000" b="1"/>
              <a:t>我会读</a:t>
            </a:r>
            <a:endParaRPr lang="zh-CN" altLang="en-US" sz="8000" b="1"/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0" y="1762125"/>
            <a:ext cx="9010650" cy="201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latin typeface="PMingLiU" panose="02020500000000000000" pitchFamily="18" charset="-120"/>
                <a:ea typeface="PMingLiU" panose="02020500000000000000" pitchFamily="18" charset="-120"/>
              </a:rPr>
              <a:t> </a:t>
            </a:r>
            <a:r>
              <a:rPr lang="en-US" altLang="zh-CN" sz="4800" b="1">
                <a:latin typeface="PMingLiU" panose="02020500000000000000" pitchFamily="18" charset="-120"/>
                <a:ea typeface="PMingLiU" panose="02020500000000000000" pitchFamily="18" charset="-120"/>
              </a:rPr>
              <a:t>zōng</a:t>
            </a:r>
            <a:r>
              <a:rPr lang="en-US" altLang="zh-CN" sz="5400" b="1">
                <a:latin typeface="Gungsuh" panose="02030600000101010101" pitchFamily="18" charset="-127"/>
                <a:ea typeface="Gungsuh" panose="02030600000101010101" pitchFamily="18" charset="-127"/>
              </a:rPr>
              <a:t>   </a:t>
            </a:r>
            <a:r>
              <a:rPr lang="en-US" altLang="zh-CN" sz="5400" b="1">
                <a:latin typeface="PMingLiU" panose="02020500000000000000" pitchFamily="18" charset="-120"/>
                <a:ea typeface="PMingLiU" panose="02020500000000000000" pitchFamily="18" charset="-120"/>
              </a:rPr>
              <a:t>sh</a:t>
            </a:r>
            <a:r>
              <a:rPr lang="en-US" altLang="zh-CN" sz="5400" b="1">
                <a:latin typeface="宋体" panose="02010600030101010101" pitchFamily="2" charset="-122"/>
              </a:rPr>
              <a:t>ā</a:t>
            </a:r>
            <a:r>
              <a:rPr lang="en-US" altLang="zh-CN" sz="5400" b="1">
                <a:latin typeface="PMingLiU" panose="02020500000000000000" pitchFamily="18" charset="-120"/>
                <a:ea typeface="PMingLiU" panose="02020500000000000000" pitchFamily="18" charset="-120"/>
              </a:rPr>
              <a:t>n</a:t>
            </a:r>
            <a:r>
              <a:rPr lang="en-US" altLang="zh-CN" sz="4800" b="1">
                <a:latin typeface="Arial" panose="020B0604020202020204" pitchFamily="34" charset="0"/>
                <a:ea typeface="PMingLiU" panose="02020500000000000000" pitchFamily="18" charset="-120"/>
              </a:rPr>
              <a:t>g</a:t>
            </a:r>
            <a:r>
              <a:rPr lang="en-US" altLang="zh-CN" sz="6000" b="1">
                <a:latin typeface="Gungsuh" panose="02030600000101010101" pitchFamily="18" charset="-127"/>
                <a:ea typeface="Gungsuh" panose="02030600000101010101" pitchFamily="18" charset="-127"/>
              </a:rPr>
              <a:t> </a:t>
            </a:r>
            <a:r>
              <a:rPr lang="en-US" altLang="zh-CN" sz="5400" b="1">
                <a:latin typeface="Gungsuh" panose="02030600000101010101" pitchFamily="18" charset="-127"/>
                <a:ea typeface="Gungsuh" panose="02030600000101010101" pitchFamily="18" charset="-127"/>
              </a:rPr>
              <a:t>r</a:t>
            </a:r>
            <a:r>
              <a:rPr lang="en-US" altLang="zh-CN" sz="5400" b="1">
                <a:latin typeface="Times New Roman" panose="02020603050405020304"/>
                <a:ea typeface="Gungsuh" panose="02030600000101010101" pitchFamily="18" charset="-127"/>
              </a:rPr>
              <a:t>é</a:t>
            </a:r>
            <a:r>
              <a:rPr lang="en-US" altLang="zh-CN" sz="5400" b="1">
                <a:latin typeface="Gungsuh" panose="02030600000101010101" pitchFamily="18" charset="-127"/>
                <a:ea typeface="Gungsuh" panose="02030600000101010101" pitchFamily="18" charset="-127"/>
              </a:rPr>
              <a:t>ng</a:t>
            </a:r>
            <a:r>
              <a:rPr lang="en-US" altLang="zh-CN" sz="6000" b="1">
                <a:latin typeface="Gungsuh" panose="02030600000101010101" pitchFamily="18" charset="-127"/>
                <a:ea typeface="Gungsuh" panose="02030600000101010101" pitchFamily="18" charset="-127"/>
              </a:rPr>
              <a:t>  </a:t>
            </a:r>
            <a:r>
              <a:rPr lang="en-US" altLang="zh-CN" sz="4800" b="1">
                <a:latin typeface="Gungsuh" panose="02030600000101010101" pitchFamily="18" charset="-127"/>
                <a:ea typeface="Gungsuh" panose="02030600000101010101" pitchFamily="18" charset="-127"/>
              </a:rPr>
              <a:t>zh</a:t>
            </a:r>
            <a:r>
              <a:rPr lang="en-US" altLang="zh-CN" sz="5400" b="1">
                <a:latin typeface="Times New Roman" panose="02020603050405020304"/>
                <a:ea typeface="Gungsuh" panose="02030600000101010101" pitchFamily="18" charset="-127"/>
              </a:rPr>
              <a:t>é</a:t>
            </a:r>
            <a:r>
              <a:rPr lang="en-US" altLang="zh-CN" sz="6000" b="1">
                <a:latin typeface="Gungsuh" panose="02030600000101010101" pitchFamily="18" charset="-127"/>
                <a:ea typeface="Gungsuh" panose="02030600000101010101" pitchFamily="18" charset="-127"/>
              </a:rPr>
              <a:t>   </a:t>
            </a:r>
            <a:r>
              <a:rPr lang="en-US" altLang="zh-CN" sz="5400" b="1">
                <a:latin typeface="Gungsuh" panose="02030600000101010101" pitchFamily="18" charset="-127"/>
                <a:ea typeface="Gungsuh" panose="02030600000101010101" pitchFamily="18" charset="-127"/>
              </a:rPr>
              <a:t>z</a:t>
            </a:r>
            <a:r>
              <a:rPr lang="en-US" altLang="zh-CN" sz="5400" b="1">
                <a:latin typeface="Times New Roman" panose="02020603050405020304"/>
                <a:ea typeface="Gungsuh" panose="02030600000101010101" pitchFamily="18" charset="-127"/>
              </a:rPr>
              <a:t>é</a:t>
            </a:r>
            <a:endParaRPr lang="en-US" altLang="zh-CN" sz="5400" b="1">
              <a:latin typeface="Gungsuh" panose="02030600000101010101" pitchFamily="18" charset="-127"/>
              <a:ea typeface="Gungsuh" panose="02030600000101010101" pitchFamily="18" charset="-127"/>
            </a:endParaRPr>
          </a:p>
          <a:p>
            <a:r>
              <a:rPr lang="en-US" altLang="zh-CN" sz="6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6600" b="1">
                <a:latin typeface="楷体_GB2312" panose="02010609030101010101" pitchFamily="49" charset="-122"/>
                <a:ea typeface="楷体_GB2312" panose="02010609030101010101" pitchFamily="49" charset="-122"/>
              </a:rPr>
              <a:t>踪   伤  仍   折  责</a:t>
            </a:r>
            <a:endParaRPr lang="zh-CN" altLang="en-US" sz="6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228600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踪影</a:t>
            </a:r>
            <a:endParaRPr lang="zh-CN" altLang="en-US" sz="80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2339975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伤心</a:t>
            </a:r>
            <a:endParaRPr lang="zh-CN" altLang="en-US" sz="80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4211638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仍然</a:t>
            </a:r>
            <a:endParaRPr lang="zh-CN" altLang="en-US" sz="80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6011863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折断</a:t>
            </a:r>
            <a:endParaRPr lang="zh-CN" altLang="en-US" sz="80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7740650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责怪</a:t>
            </a:r>
            <a:endParaRPr lang="zh-CN" altLang="en-US" sz="80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91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91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91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91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91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91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91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utoUpdateAnimBg="0"/>
      <p:bldP spid="49155" grpId="0" autoUpdateAnimBg="0"/>
      <p:bldP spid="49156" grpId="0" autoUpdateAnimBg="0"/>
      <p:bldP spid="49157" grpId="0" autoUpdateAnimBg="0"/>
      <p:bldP spid="49158" grpId="0" autoUpdateAnimBg="0"/>
      <p:bldP spid="49159" grpId="0" autoUpdateAnimBg="0"/>
      <p:bldP spid="4916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back0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31591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304800"/>
            <a:ext cx="8534400" cy="59436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5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抽水　　伤心　　吸气  </a:t>
            </a:r>
            <a:endParaRPr lang="zh-CN" altLang="en-US" sz="58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FontTx/>
              <a:buNone/>
            </a:pPr>
            <a:r>
              <a:rPr lang="zh-CN" altLang="en-US" sz="5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责怪　　纤夫　　汗水</a:t>
            </a:r>
            <a:endParaRPr lang="zh-CN" altLang="en-US" sz="58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FontTx/>
              <a:buNone/>
            </a:pPr>
            <a:r>
              <a:rPr lang="zh-CN" altLang="en-US" sz="5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行驶　　表示　　风筝</a:t>
            </a:r>
            <a:endParaRPr lang="zh-CN" altLang="en-US" sz="58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FontTx/>
              <a:buNone/>
            </a:pPr>
            <a:r>
              <a:rPr lang="zh-CN" altLang="en-US" sz="5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无影无踪　　  断断续续    </a:t>
            </a:r>
            <a:endParaRPr lang="zh-CN" altLang="en-US" sz="58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FontTx/>
              <a:buNone/>
            </a:pPr>
            <a:r>
              <a:rPr lang="zh-CN" altLang="en-US" sz="5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好极了  号子  慢慢转动</a:t>
            </a:r>
            <a:endParaRPr lang="zh-CN" altLang="en-US" sz="58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utoUpdateAnimBg="0"/>
    </p:bldLst>
  </p:timing>
</p:sld>
</file>

<file path=ppt/theme/theme1.xml><?xml version="1.0" encoding="utf-8"?>
<a:theme xmlns:a="http://schemas.openxmlformats.org/drawingml/2006/main" name="www.youyi100.com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2407</Words>
  <Application>WPS 演示</Application>
  <PresentationFormat>全屏显示(4:3)</PresentationFormat>
  <Paragraphs>217</Paragraphs>
  <Slides>47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1" baseType="lpstr">
      <vt:lpstr>Arial</vt:lpstr>
      <vt:lpstr>宋体</vt:lpstr>
      <vt:lpstr>Wingdings</vt:lpstr>
      <vt:lpstr>Times New Roman</vt:lpstr>
      <vt:lpstr>Calibri</vt:lpstr>
      <vt:lpstr>隶书</vt:lpstr>
      <vt:lpstr>微软雅黑</vt:lpstr>
      <vt:lpstr>楷体_GB2312</vt:lpstr>
      <vt:lpstr>PMingLiU</vt:lpstr>
      <vt:lpstr>Gungsuh</vt:lpstr>
      <vt:lpstr>Times New Roman</vt:lpstr>
      <vt:lpstr>Arial Unicode MS</vt:lpstr>
      <vt:lpstr>Arial</vt:lpstr>
      <vt:lpstr>www.youyi100.com</vt:lpstr>
      <vt:lpstr>PowerPoint 演示文稿</vt:lpstr>
      <vt:lpstr>PowerPoint 演示文稿</vt:lpstr>
      <vt:lpstr>（二）眼脑机能训练</vt:lpstr>
      <vt:lpstr>PowerPoint 演示文稿</vt:lpstr>
      <vt:lpstr>我会读</vt:lpstr>
      <vt:lpstr>我会读</vt:lpstr>
      <vt:lpstr>我会读</vt:lpstr>
      <vt:lpstr>我会读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Administrator</cp:lastModifiedBy>
  <cp:revision>40</cp:revision>
  <dcterms:created xsi:type="dcterms:W3CDTF">2003-08-21T21:49:00Z</dcterms:created>
  <dcterms:modified xsi:type="dcterms:W3CDTF">2017-08-01T03:21:16Z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