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7" r:id="rId3"/>
    <p:sldId id="314" r:id="rId4"/>
    <p:sldId id="273" r:id="rId6"/>
    <p:sldId id="272" r:id="rId7"/>
    <p:sldId id="316" r:id="rId8"/>
    <p:sldId id="317" r:id="rId9"/>
    <p:sldId id="328" r:id="rId10"/>
    <p:sldId id="318" r:id="rId11"/>
    <p:sldId id="320" r:id="rId12"/>
    <p:sldId id="321" r:id="rId13"/>
    <p:sldId id="322" r:id="rId14"/>
    <p:sldId id="323" r:id="rId15"/>
    <p:sldId id="324" r:id="rId16"/>
    <p:sldId id="325" r:id="rId17"/>
    <p:sldId id="326" r:id="rId18"/>
    <p:sldId id="319" r:id="rId19"/>
    <p:sldId id="292" r:id="rId20"/>
    <p:sldId id="329" r:id="rId21"/>
    <p:sldId id="330" r:id="rId22"/>
    <p:sldId id="331" r:id="rId23"/>
    <p:sldId id="332" r:id="rId24"/>
    <p:sldId id="333" r:id="rId25"/>
    <p:sldId id="334" r:id="rId26"/>
    <p:sldId id="335" r:id="rId27"/>
    <p:sldId id="336" r:id="rId28"/>
    <p:sldId id="337" r:id="rId29"/>
    <p:sldId id="338" r:id="rId30"/>
    <p:sldId id="339" r:id="rId31"/>
    <p:sldId id="340" r:id="rId32"/>
    <p:sldId id="341" r:id="rId33"/>
    <p:sldId id="342" r:id="rId34"/>
    <p:sldId id="343" r:id="rId35"/>
    <p:sldId id="294" r:id="rId36"/>
    <p:sldId id="274" r:id="rId37"/>
    <p:sldId id="275" r:id="rId38"/>
    <p:sldId id="357" r:id="rId39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FF99"/>
    <a:srgbClr val="CC9900"/>
    <a:srgbClr val="33CCFF"/>
    <a:srgbClr val="00CC99"/>
    <a:srgbClr val="996633"/>
    <a:srgbClr val="FF6600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56"/>
        <p:guide pos="2814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jpeg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jpeg"/><Relationship Id="rId1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jpeg"/><Relationship Id="rId1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jpeg"/><Relationship Id="rId1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jpeg"/><Relationship Id="rId1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jpe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9" name="标题 1"/>
          <p:cNvSpPr>
            <a:spLocks noGrp="1"/>
          </p:cNvSpPr>
          <p:nvPr>
            <p:ph type="ctrTitle"/>
          </p:nvPr>
        </p:nvSpPr>
        <p:spPr/>
        <p:txBody>
          <a:bodyPr anchor="b"/>
          <a:p>
            <a:pPr defTabSz="914400"/>
            <a:endParaRPr lang="zh-CN" altLang="en-US" kern="1200" baseline="0">
              <a:latin typeface="+mj-lt"/>
              <a:ea typeface="+mj-ea"/>
              <a:cs typeface="+mj-cs"/>
            </a:endParaRPr>
          </a:p>
        </p:txBody>
      </p:sp>
      <p:sp>
        <p:nvSpPr>
          <p:cNvPr id="2050" name="副标题 2"/>
          <p:cNvSpPr>
            <a:spLocks noGrp="1"/>
          </p:cNvSpPr>
          <p:nvPr>
            <p:ph type="subTitle" idx="1"/>
          </p:nvPr>
        </p:nvSpPr>
        <p:spPr/>
        <p:txBody>
          <a:bodyPr anchor="t"/>
          <a:p>
            <a:pPr defTabSz="914400"/>
            <a:endParaRPr lang="zh-CN" altLang="en-US" kern="1200" baseline="0">
              <a:latin typeface="+mn-lt"/>
              <a:ea typeface="+mn-ea"/>
              <a:cs typeface="+mn-cs"/>
            </a:endParaRPr>
          </a:p>
        </p:txBody>
      </p:sp>
      <p:pic>
        <p:nvPicPr>
          <p:cNvPr id="2051" name="图片 3" descr="timg (5)_看图王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00050" y="1588"/>
            <a:ext cx="9945688" cy="6856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t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6037" y="15875"/>
            <a:ext cx="6856412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6253163" y="2428875"/>
            <a:ext cx="1860550" cy="10064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indent="0"/>
            <a:r>
              <a:rPr lang="zh-CN" altLang="en-US" sz="60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木星</a:t>
            </a:r>
            <a:endParaRPr lang="zh-CN" altLang="en-US" sz="6000" b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08700" y="3752850"/>
            <a:ext cx="2435225" cy="639763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indent="0"/>
            <a:r>
              <a:rPr lang="zh-CN" altLang="en-US" sz="36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个头最大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timg (1)_看图王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00" y="812800"/>
            <a:ext cx="5935663" cy="4857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6253163" y="2428875"/>
            <a:ext cx="1860550" cy="10064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indent="0"/>
            <a:r>
              <a:rPr lang="zh-CN" altLang="en-US" sz="60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水星</a:t>
            </a:r>
            <a:endParaRPr lang="zh-CN" altLang="en-US" sz="6000" b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40500" y="3752850"/>
            <a:ext cx="2433638" cy="639763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indent="0"/>
            <a:r>
              <a:rPr lang="zh-CN" altLang="en-US" sz="36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最小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6253163" y="2428875"/>
            <a:ext cx="1860550" cy="10064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indent="0"/>
            <a:r>
              <a:rPr lang="zh-CN" altLang="en-US" sz="60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火星</a:t>
            </a:r>
            <a:endParaRPr lang="zh-CN" altLang="en-US" sz="6000" b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 descr="timg (3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693738"/>
            <a:ext cx="5470525" cy="5468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5880100" y="3632200"/>
            <a:ext cx="2784475" cy="639763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indent="0"/>
            <a:r>
              <a:rPr lang="zh-CN" altLang="en-US" sz="36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离地球最近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timg (4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6675" y="588963"/>
            <a:ext cx="6561138" cy="5380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6253163" y="2428875"/>
            <a:ext cx="1860550" cy="10064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indent="0"/>
            <a:r>
              <a:rPr lang="zh-CN" altLang="en-US" sz="60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土星</a:t>
            </a:r>
            <a:endParaRPr lang="zh-CN" altLang="en-US" sz="6000" b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51538" y="3632200"/>
            <a:ext cx="2784475" cy="639763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indent="0"/>
            <a:r>
              <a:rPr lang="zh-CN" altLang="en-US" sz="36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转着呼啦圈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5638800" y="2428875"/>
            <a:ext cx="3025775" cy="10064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indent="0"/>
            <a:r>
              <a:rPr lang="zh-CN" altLang="en-US" sz="60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天王星</a:t>
            </a:r>
            <a:endParaRPr lang="zh-CN" altLang="en-US" sz="6000" b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80100" y="3632200"/>
            <a:ext cx="2784475" cy="639763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indent="0"/>
            <a:r>
              <a:rPr lang="zh-CN" altLang="en-US" sz="36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温度最低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" name="图片 6" descr="u=70278666,1908484088&amp;fm=21&amp;gp=0_看图王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0213" y="993775"/>
            <a:ext cx="4783137" cy="46085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timg (5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" y="974725"/>
            <a:ext cx="6383338" cy="4351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5638800" y="2428875"/>
            <a:ext cx="3025775" cy="10064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indent="0"/>
            <a:r>
              <a:rPr lang="zh-CN" altLang="en-US" sz="60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海王星</a:t>
            </a:r>
            <a:endParaRPr lang="zh-CN" altLang="en-US" sz="6000" b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80100" y="3632200"/>
            <a:ext cx="2784475" cy="639763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indent="0"/>
            <a:r>
              <a:rPr lang="zh-CN" altLang="en-US" sz="36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淡蓝色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430" y="1270"/>
            <a:ext cx="9145905" cy="6903085"/>
          </a:xfrm>
          <a:prstGeom prst="rect">
            <a:avLst/>
          </a:prstGeom>
        </p:spPr>
      </p:pic>
      <p:pic>
        <p:nvPicPr>
          <p:cNvPr id="2" name="图片 1" descr="图片1_看图王(3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484" y="1031081"/>
            <a:ext cx="8260556" cy="321802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65321" y="2270760"/>
            <a:ext cx="974408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latin typeface="楷体" panose="02010609060101010101" charset="-122"/>
                <a:ea typeface="楷体" panose="02010609060101010101" charset="-122"/>
              </a:rPr>
              <a:t>太阳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86100" y="1836420"/>
            <a:ext cx="997268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地球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05526" y="1341596"/>
            <a:ext cx="92964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金星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88669" y="1295876"/>
            <a:ext cx="1009650" cy="502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木星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92141" y="2925128"/>
            <a:ext cx="848678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水星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60896" y="3694271"/>
            <a:ext cx="1067276" cy="502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火星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85021" y="3441383"/>
            <a:ext cx="1067276" cy="594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300" b="1">
                <a:latin typeface="楷体" panose="02010609060101010101" charset="-122"/>
                <a:ea typeface="楷体" panose="02010609060101010101" charset="-122"/>
              </a:rPr>
              <a:t>土星</a:t>
            </a:r>
            <a:endParaRPr lang="zh-CN" altLang="en-US" sz="33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52298" y="1836420"/>
            <a:ext cx="1181576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天王星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571899" y="3717131"/>
            <a:ext cx="1341596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海王星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171" name="Picture 2" descr="https://timgsa.baidu.com/timg?image&amp;quality=80&amp;size=b10000_10000&amp;sec=1491144167&amp;di=69bd2c6e39c24c7e67fbbc5534c74d1f&amp;src=http://i1.ce.cn/sci/coverages/tshx/9/200909/02/W02009090231724994367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858645"/>
            <a:ext cx="9144000" cy="8242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430" y="-81280"/>
            <a:ext cx="9145905" cy="69723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795" y="-80645"/>
            <a:ext cx="9144635" cy="697103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430" y="1270"/>
            <a:ext cx="9145905" cy="6862445"/>
          </a:xfrm>
          <a:prstGeom prst="rect">
            <a:avLst/>
          </a:prstGeom>
        </p:spPr>
      </p:pic>
      <p:pic>
        <p:nvPicPr>
          <p:cNvPr id="2" name="图片 1" descr="图片2_看图王(2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393" y="1236345"/>
            <a:ext cx="8175784" cy="252698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4300" y="4393406"/>
            <a:ext cx="8856821" cy="7086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5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我们美丽的家园是（          ）。</a:t>
            </a:r>
            <a:endParaRPr lang="zh-CN" altLang="en-US" sz="4050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53990" y="4244816"/>
            <a:ext cx="196215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地球</a:t>
            </a:r>
            <a:endParaRPr lang="zh-CN" altLang="zh-CN" sz="6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694623" y="2707005"/>
            <a:ext cx="1135856" cy="0"/>
          </a:xfrm>
          <a:prstGeom prst="line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430" y="-26035"/>
            <a:ext cx="9145905" cy="69176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-11906" y="2731770"/>
            <a:ext cx="9146381" cy="1097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6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12.</a:t>
            </a:r>
            <a:r>
              <a:rPr lang="zh-CN" altLang="zh-CN" sz="66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地球和它的七个兄弟</a:t>
            </a:r>
            <a:endParaRPr lang="zh-CN" altLang="zh-CN" sz="6600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430" y="42545"/>
            <a:ext cx="9145905" cy="68491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4786" y="1123950"/>
            <a:ext cx="8546306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地球和它的兄弟们都围绕着（     ）转。</a:t>
            </a:r>
            <a:endParaRPr lang="zh-CN" altLang="en-US" sz="5400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43464" y="2041684"/>
            <a:ext cx="1572101" cy="8458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95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太阳</a:t>
            </a:r>
            <a:endParaRPr lang="zh-CN" altLang="en-US" sz="495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678" y="3384233"/>
            <a:ext cx="9326404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是（    ）中的（  ）个行星。</a:t>
            </a:r>
            <a:endParaRPr lang="zh-CN" altLang="en-US" sz="5400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07306" y="3487103"/>
            <a:ext cx="1892618" cy="7086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5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太阳系</a:t>
            </a:r>
            <a:endParaRPr lang="zh-CN" altLang="en-US" sz="405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55945" y="3452813"/>
            <a:ext cx="929164" cy="8458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95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八</a:t>
            </a:r>
            <a:endParaRPr lang="zh-CN" altLang="en-US" sz="495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430" y="-11430"/>
            <a:ext cx="9145905" cy="6917055"/>
          </a:xfrm>
          <a:prstGeom prst="rect">
            <a:avLst/>
          </a:prstGeom>
        </p:spPr>
      </p:pic>
      <p:pic>
        <p:nvPicPr>
          <p:cNvPr id="2" name="图片 1" descr="图片2_看图王(4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430" y="-11430"/>
            <a:ext cx="9145270" cy="691705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430" y="835819"/>
            <a:ext cx="9145905" cy="5165884"/>
          </a:xfrm>
          <a:prstGeom prst="rect">
            <a:avLst/>
          </a:prstGeom>
        </p:spPr>
      </p:pic>
      <p:pic>
        <p:nvPicPr>
          <p:cNvPr id="2" name="图片 1" descr="图片1_看图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430" y="1270"/>
            <a:ext cx="4507230" cy="6876415"/>
          </a:xfrm>
          <a:prstGeom prst="rect">
            <a:avLst/>
          </a:prstGeom>
        </p:spPr>
      </p:pic>
      <p:pic>
        <p:nvPicPr>
          <p:cNvPr id="3" name="图片 2" descr="图片2_看图王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6435" y="635"/>
            <a:ext cx="4638040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430" y="835819"/>
            <a:ext cx="9145905" cy="5165884"/>
          </a:xfrm>
          <a:prstGeom prst="rect">
            <a:avLst/>
          </a:prstGeom>
        </p:spPr>
      </p:pic>
      <p:pic>
        <p:nvPicPr>
          <p:cNvPr id="2" name="图片 1" descr="图片2_看图王(4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065" y="15875"/>
            <a:ext cx="9147175" cy="2701290"/>
          </a:xfrm>
          <a:prstGeom prst="rect">
            <a:avLst/>
          </a:prstGeom>
        </p:spPr>
      </p:pic>
      <p:pic>
        <p:nvPicPr>
          <p:cNvPr id="3" name="图片 2" descr="图片2_看图王(2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430" y="2429510"/>
            <a:ext cx="9146540" cy="442023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430" y="-40005"/>
            <a:ext cx="9145905" cy="6917690"/>
          </a:xfrm>
          <a:prstGeom prst="rect">
            <a:avLst/>
          </a:prstGeom>
        </p:spPr>
      </p:pic>
      <p:pic>
        <p:nvPicPr>
          <p:cNvPr id="2" name="图片 1" descr="aHR0cDovL3AxLnNvLnFoaW1nLmNvbS9zZHIvXzI0MF8vdDAxNmM5YWYwZWFhZTNjNzQ1Yi5qcGc=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" y="1284446"/>
            <a:ext cx="3932873" cy="393287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24364" y="1744028"/>
            <a:ext cx="3842861" cy="33724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1525" b="1">
                <a:latin typeface="楷体" panose="02010609060101010101" charset="-122"/>
                <a:ea typeface="楷体" panose="02010609060101010101" charset="-122"/>
              </a:rPr>
              <a:t>兄</a:t>
            </a:r>
            <a:endParaRPr lang="zh-CN" altLang="en-US" sz="21525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82979" y="1892618"/>
            <a:ext cx="3108960" cy="42989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625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兄长</a:t>
            </a:r>
            <a:endParaRPr lang="zh-CN" altLang="en-US" sz="8625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8625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兄弟</a:t>
            </a:r>
            <a:endParaRPr lang="zh-CN" altLang="en-US" sz="8625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10350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430" y="15875"/>
            <a:ext cx="9145905" cy="6917055"/>
          </a:xfrm>
          <a:prstGeom prst="rect">
            <a:avLst/>
          </a:prstGeom>
        </p:spPr>
      </p:pic>
      <p:pic>
        <p:nvPicPr>
          <p:cNvPr id="2" name="图片 1" descr="aHR0cDovL3AxLnNvLnFoaW1nLmNvbS9zZHIvXzI0MF8vdDAxNmM5YWYwZWFhZTNjNzQ1Yi5qcGc=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" y="1284446"/>
            <a:ext cx="3932873" cy="393287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96766" y="1485900"/>
            <a:ext cx="3842861" cy="33724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1525" b="1">
                <a:latin typeface="楷体" panose="02010609060101010101" charset="-122"/>
                <a:ea typeface="楷体" panose="02010609060101010101" charset="-122"/>
              </a:rPr>
              <a:t>弟</a:t>
            </a:r>
            <a:endParaRPr lang="zh-CN" altLang="en-US" sz="21525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81111" y="1485900"/>
            <a:ext cx="3108960" cy="5614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625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弟弟</a:t>
            </a:r>
            <a:endParaRPr lang="zh-CN" altLang="en-US" sz="8625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8625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兄弟</a:t>
            </a:r>
            <a:endParaRPr lang="zh-CN" altLang="en-US" sz="8625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8625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小弟</a:t>
            </a:r>
            <a:endParaRPr lang="zh-CN" altLang="en-US" sz="8625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10350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430" y="-53975"/>
            <a:ext cx="9145905" cy="7237095"/>
          </a:xfrm>
          <a:prstGeom prst="rect">
            <a:avLst/>
          </a:prstGeom>
        </p:spPr>
      </p:pic>
      <p:pic>
        <p:nvPicPr>
          <p:cNvPr id="2" name="图片 1" descr="aHR0cDovL3AxLnNvLnFoaW1nLmNvbS9zZHIvXzI0MF8vdDAxNmM5YWYwZWFhZTNjNzQ1Yi5qcGc=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" y="1284446"/>
            <a:ext cx="3932873" cy="393287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96766" y="1485900"/>
            <a:ext cx="3842861" cy="33724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1525" b="1">
                <a:latin typeface="楷体" panose="02010609060101010101" charset="-122"/>
                <a:ea typeface="楷体" panose="02010609060101010101" charset="-122"/>
              </a:rPr>
              <a:t>住</a:t>
            </a:r>
            <a:endParaRPr lang="zh-CN" altLang="en-US" sz="21525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81111" y="1485900"/>
            <a:ext cx="3108960" cy="5614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625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住在</a:t>
            </a:r>
            <a:endParaRPr lang="zh-CN" altLang="en-US" sz="8625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8625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站住</a:t>
            </a:r>
            <a:endParaRPr lang="zh-CN" altLang="en-US" sz="8625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8625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住手</a:t>
            </a:r>
            <a:endParaRPr lang="zh-CN" altLang="en-US" sz="8625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10350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430" y="-321945"/>
            <a:ext cx="9145905" cy="7186295"/>
          </a:xfrm>
          <a:prstGeom prst="rect">
            <a:avLst/>
          </a:prstGeom>
        </p:spPr>
      </p:pic>
      <p:pic>
        <p:nvPicPr>
          <p:cNvPr id="2" name="图片 1" descr="aHR0cDovL3AxLnNvLnFoaW1nLmNvbS9zZHIvXzI0MF8vdDAxNmM5YWYwZWFhZTNjNzQ1Yi5qcGc=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" y="1284446"/>
            <a:ext cx="3932873" cy="393287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96766" y="1485900"/>
            <a:ext cx="3842861" cy="33724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1525" b="1">
                <a:latin typeface="楷体" panose="02010609060101010101" charset="-122"/>
                <a:ea typeface="楷体" panose="02010609060101010101" charset="-122"/>
              </a:rPr>
              <a:t>呼</a:t>
            </a:r>
            <a:endParaRPr lang="zh-CN" altLang="en-US" sz="21525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81111" y="1485900"/>
            <a:ext cx="3108960" cy="5614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625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呼吸</a:t>
            </a:r>
            <a:endParaRPr lang="zh-CN" altLang="en-US" sz="8625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8625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呼气</a:t>
            </a:r>
            <a:endParaRPr lang="zh-CN" altLang="en-US" sz="8625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8625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打呼</a:t>
            </a:r>
            <a:endParaRPr lang="zh-CN" altLang="en-US" sz="8625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10350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430" y="-25400"/>
            <a:ext cx="9145905" cy="7042150"/>
          </a:xfrm>
          <a:prstGeom prst="rect">
            <a:avLst/>
          </a:prstGeom>
        </p:spPr>
      </p:pic>
      <p:pic>
        <p:nvPicPr>
          <p:cNvPr id="2" name="图片 1" descr="aHR0cDovL3AxLnNvLnFoaW1nLmNvbS9zZHIvXzI0MF8vdDAxNmM5YWYwZWFhZTNjNzQ1Yi5qcGc=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" y="1284446"/>
            <a:ext cx="3932873" cy="393287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96766" y="1485900"/>
            <a:ext cx="3842861" cy="33724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1525" b="1">
                <a:latin typeface="楷体" panose="02010609060101010101" charset="-122"/>
                <a:ea typeface="楷体" panose="02010609060101010101" charset="-122"/>
              </a:rPr>
              <a:t>王</a:t>
            </a:r>
            <a:endParaRPr lang="zh-CN" altLang="en-US" sz="21525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81111" y="1485900"/>
            <a:ext cx="3108960" cy="5614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625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大王</a:t>
            </a:r>
            <a:endParaRPr lang="zh-CN" altLang="en-US" sz="8625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8625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小王</a:t>
            </a:r>
            <a:endParaRPr lang="zh-CN" altLang="en-US" sz="8625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8625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王子</a:t>
            </a:r>
            <a:endParaRPr lang="zh-CN" altLang="en-US" sz="8625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10350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70" y="-15875"/>
            <a:ext cx="9145905" cy="6917690"/>
          </a:xfrm>
          <a:prstGeom prst="rect">
            <a:avLst/>
          </a:prstGeom>
        </p:spPr>
      </p:pic>
      <p:pic>
        <p:nvPicPr>
          <p:cNvPr id="2" name="图片 1" descr="aHR0cDovL3AxLnNvLnFoaW1nLmNvbS9zZHIvXzI0MF8vdDAxNmM5YWYwZWFhZTNjNzQ1Yi5qcGc=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" y="1284446"/>
            <a:ext cx="3932873" cy="393287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96766" y="1485900"/>
            <a:ext cx="3842861" cy="33724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1525" b="1">
                <a:latin typeface="楷体" panose="02010609060101010101" charset="-122"/>
                <a:ea typeface="楷体" panose="02010609060101010101" charset="-122"/>
              </a:rPr>
              <a:t>行</a:t>
            </a:r>
            <a:endParaRPr lang="zh-CN" altLang="en-US" sz="21525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81111" y="1485900"/>
            <a:ext cx="3108960" cy="5614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625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行星</a:t>
            </a:r>
            <a:endParaRPr lang="zh-CN" altLang="en-US" sz="8625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8625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行走</a:t>
            </a:r>
            <a:endParaRPr lang="zh-CN" altLang="en-US" sz="8625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8625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真行</a:t>
            </a:r>
            <a:endParaRPr lang="zh-CN" altLang="en-US" sz="8625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10350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0250" y="2009775"/>
            <a:ext cx="8229600" cy="4525963"/>
          </a:xfrm>
        </p:spPr>
        <p:txBody>
          <a:bodyPr/>
          <a:p>
            <a:pPr marL="0" indent="0">
              <a:buNone/>
            </a:pPr>
            <a:r>
              <a:rPr lang="zh-CN" altLang="en-US" sz="4400" b="1">
                <a:solidFill>
                  <a:srgbClr val="0070C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兄弟  住着  呼啦圈  海王星</a:t>
            </a:r>
            <a:endParaRPr lang="zh-CN" altLang="en-US" sz="4400" b="1">
              <a:solidFill>
                <a:srgbClr val="0070C0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4400" b="1">
                <a:solidFill>
                  <a:srgbClr val="0070C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 </a:t>
            </a:r>
            <a:endParaRPr lang="zh-CN" altLang="en-US" sz="4400" b="1">
              <a:solidFill>
                <a:srgbClr val="0070C0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4400" b="1">
                <a:solidFill>
                  <a:srgbClr val="0070C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行星  晴朗  太阳系  淡蓝色</a:t>
            </a:r>
            <a:endParaRPr lang="zh-CN" altLang="en-US" sz="4400" b="1">
              <a:solidFill>
                <a:srgbClr val="0070C0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endParaRPr lang="zh-CN" altLang="en-US" sz="4400" b="1">
              <a:solidFill>
                <a:srgbClr val="0070C0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4400" b="1">
                <a:solidFill>
                  <a:srgbClr val="0070C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温度  围绕  不停地</a:t>
            </a:r>
            <a:endParaRPr lang="zh-CN" altLang="en-US" sz="4400" b="1">
              <a:solidFill>
                <a:srgbClr val="0070C0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098" name="文本框 1"/>
          <p:cNvSpPr txBox="1"/>
          <p:nvPr/>
        </p:nvSpPr>
        <p:spPr>
          <a:xfrm>
            <a:off x="306388" y="1400175"/>
            <a:ext cx="9301162" cy="5778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</a:t>
            </a:r>
            <a:r>
              <a:rPr lang="zh-CN" altLang="en-US" sz="320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iōng dì    zhù zhe    hū lā quān       wáng </a:t>
            </a:r>
            <a:endParaRPr lang="zh-CN" altLang="en-US" sz="320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9" name="文本框 3"/>
          <p:cNvSpPr txBox="1"/>
          <p:nvPr/>
        </p:nvSpPr>
        <p:spPr>
          <a:xfrm>
            <a:off x="290513" y="2962275"/>
            <a:ext cx="9301162" cy="5778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</a:t>
            </a:r>
            <a:r>
              <a:rPr lang="zh-CN" altLang="en-US" sz="320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íng              lǎng               xì      dàn </a:t>
            </a:r>
            <a:endParaRPr lang="zh-CN" altLang="en-US" sz="320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0" name="文本框 4"/>
          <p:cNvSpPr txBox="1"/>
          <p:nvPr/>
        </p:nvSpPr>
        <p:spPr>
          <a:xfrm>
            <a:off x="273050" y="4595813"/>
            <a:ext cx="9301163" cy="579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w</a:t>
            </a:r>
            <a:r>
              <a:rPr lang="zh-CN" altLang="en-US" sz="320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ēn dù     wéi rào        tíng</a:t>
            </a:r>
            <a:endParaRPr lang="zh-CN" altLang="en-US" sz="320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0520" y="277494"/>
            <a:ext cx="2472690" cy="1005841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p>
            <a:pPr algn="ctr" fontAlgn="base"/>
            <a:r>
              <a:rPr lang="zh-CN" altLang="en-US" sz="6000" b="1" strike="noStrike" noProof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latin typeface="华文楷体" charset="-122"/>
                <a:ea typeface="华文楷体" charset="-122"/>
                <a:cs typeface="+mn-ea"/>
              </a:rPr>
              <a:t>我会认</a:t>
            </a:r>
            <a:endParaRPr lang="zh-CN" altLang="en-US" sz="6000" b="1" strike="noStrike" noProof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  <a:latin typeface="华文楷体" charset="-122"/>
              <a:ea typeface="华文楷体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26035"/>
            <a:ext cx="9145905" cy="68884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49116" y="2592705"/>
            <a:ext cx="2018348" cy="19888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45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行</a:t>
            </a:r>
            <a:endParaRPr lang="zh-CN" altLang="en-US" sz="12450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2327434" y="1871663"/>
            <a:ext cx="837724" cy="3407569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 sz="1350"/>
          </a:p>
        </p:txBody>
      </p:sp>
      <p:sp>
        <p:nvSpPr>
          <p:cNvPr id="5" name="文本框 4"/>
          <p:cNvSpPr txBox="1"/>
          <p:nvPr/>
        </p:nvSpPr>
        <p:spPr>
          <a:xfrm>
            <a:off x="3165158" y="2143125"/>
            <a:ext cx="3694748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0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x</a:t>
            </a:r>
            <a:r>
              <a:rPr lang="en-US" altLang="zh-CN" sz="60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íng(</a:t>
            </a:r>
            <a:r>
              <a:rPr lang="zh-CN" altLang="en-US" sz="60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行星）</a:t>
            </a:r>
            <a:endParaRPr lang="zh-CN" altLang="en-US" sz="6000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36583" y="4036219"/>
            <a:ext cx="3751898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0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h</a:t>
            </a:r>
            <a:r>
              <a:rPr lang="en-US" altLang="zh-CN" sz="60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áng(</a:t>
            </a:r>
            <a:r>
              <a:rPr lang="zh-CN" altLang="en-US" sz="60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一行）</a:t>
            </a:r>
            <a:endParaRPr lang="zh-CN" altLang="en-US" sz="6000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430" y="1270"/>
            <a:ext cx="9145905" cy="6890385"/>
          </a:xfrm>
          <a:prstGeom prst="rect">
            <a:avLst/>
          </a:prstGeom>
        </p:spPr>
      </p:pic>
      <p:pic>
        <p:nvPicPr>
          <p:cNvPr id="2" name="图片 1" descr="图片2_看图王(3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299" y="1005364"/>
            <a:ext cx="6005989" cy="4826318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430" y="-26035"/>
            <a:ext cx="9145905" cy="69310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62890" y="1203960"/>
            <a:ext cx="7778591" cy="7086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5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我知道地球和它七个兄弟的特点：</a:t>
            </a:r>
            <a:endParaRPr lang="zh-CN" altLang="en-US" sz="4050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2890" y="2087404"/>
            <a:ext cx="8872061" cy="38633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95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金星：（  ）木星：（   ）</a:t>
            </a:r>
            <a:endParaRPr lang="zh-CN" altLang="en-US" sz="4950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95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水星：（  ）火星：（   ）</a:t>
            </a:r>
            <a:endParaRPr lang="zh-CN" altLang="en-US" sz="4950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95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土星：（  ）天王星：（    ）</a:t>
            </a:r>
            <a:endParaRPr lang="zh-CN" altLang="en-US" sz="4950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95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海王星：（    ）</a:t>
            </a:r>
            <a:endParaRPr lang="zh-CN" altLang="en-US" sz="4950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95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地球：（    ）</a:t>
            </a:r>
            <a:endParaRPr lang="zh-CN" altLang="en-US" sz="4950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4338" name="Picture 1" descr="C:\Users\K555L\AppData\Roaming\Tencent\Users\116118500\QQ\WinTemp\RichOle\$%U87@I[6JQ]7R4K__4647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07950" y="98425"/>
            <a:ext cx="1042988" cy="1243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标题 1"/>
          <p:cNvSpPr txBox="1"/>
          <p:nvPr/>
        </p:nvSpPr>
        <p:spPr bwMode="auto">
          <a:xfrm>
            <a:off x="539750" y="179388"/>
            <a:ext cx="269875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p>
            <a:pPr lvl="0" algn="ctr" eaLnBrk="1" hangingPunct="1"/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</a:rPr>
              <a:t>走近行星感受特点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4340" name="组合 17"/>
          <p:cNvGrpSpPr/>
          <p:nvPr/>
        </p:nvGrpSpPr>
        <p:grpSpPr>
          <a:xfrm>
            <a:off x="252730" y="1488758"/>
            <a:ext cx="8496300" cy="4319587"/>
            <a:chOff x="323528" y="1988840"/>
            <a:chExt cx="8496944" cy="4320480"/>
          </a:xfrm>
        </p:grpSpPr>
        <p:grpSp>
          <p:nvGrpSpPr>
            <p:cNvPr id="14359" name="组合 12"/>
            <p:cNvGrpSpPr/>
            <p:nvPr/>
          </p:nvGrpSpPr>
          <p:grpSpPr>
            <a:xfrm>
              <a:off x="323528" y="1988840"/>
              <a:ext cx="8496944" cy="4320480"/>
              <a:chOff x="323528" y="1988840"/>
              <a:chExt cx="8496944" cy="432048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323528" y="1988840"/>
                <a:ext cx="8496944" cy="432048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323528" y="3717032"/>
                <a:ext cx="8496944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323528" y="2852936"/>
                <a:ext cx="8496944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323528" y="5445224"/>
                <a:ext cx="8496944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323528" y="4581128"/>
                <a:ext cx="8496944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5" name="直接连接符 14"/>
            <p:cNvCxnSpPr/>
            <p:nvPr/>
          </p:nvCxnSpPr>
          <p:spPr>
            <a:xfrm>
              <a:off x="1475656" y="1988840"/>
              <a:ext cx="0" cy="432048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4572000" y="1988840"/>
              <a:ext cx="0" cy="432048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5796136" y="1988840"/>
              <a:ext cx="0" cy="432048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341" name="标题 1"/>
          <p:cNvSpPr>
            <a:spLocks noGrp="1"/>
          </p:cNvSpPr>
          <p:nvPr>
            <p:ph type="title"/>
          </p:nvPr>
        </p:nvSpPr>
        <p:spPr>
          <a:xfrm>
            <a:off x="107950" y="1489075"/>
            <a:ext cx="1511300" cy="1143000"/>
          </a:xfrm>
        </p:spPr>
        <p:txBody>
          <a:bodyPr vert="horz" wrap="square" lIns="91440" tIns="45720" rIns="91440" bIns="45720" anchor="ctr"/>
          <a:p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</a:rPr>
              <a:t>行星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标题 1"/>
          <p:cNvSpPr txBox="1"/>
          <p:nvPr/>
        </p:nvSpPr>
        <p:spPr bwMode="auto">
          <a:xfrm>
            <a:off x="4391978" y="1489075"/>
            <a:ext cx="1512888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p>
            <a:pPr lvl="0" algn="ctr" eaLnBrk="0" hangingPunct="0"/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</a:rPr>
              <a:t>行星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标题 1"/>
          <p:cNvSpPr txBox="1"/>
          <p:nvPr/>
        </p:nvSpPr>
        <p:spPr bwMode="auto">
          <a:xfrm>
            <a:off x="1512253" y="1341755"/>
            <a:ext cx="2879725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p>
            <a:pPr lvl="0" algn="ctr" eaLnBrk="0" hangingPunct="0"/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</a:rPr>
              <a:t>主要特点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标题 1"/>
          <p:cNvSpPr txBox="1"/>
          <p:nvPr/>
        </p:nvSpPr>
        <p:spPr bwMode="auto">
          <a:xfrm>
            <a:off x="5725160" y="1489075"/>
            <a:ext cx="2881313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p>
            <a:pPr lvl="0" algn="ctr" eaLnBrk="0" hangingPunct="0"/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</a:rPr>
              <a:t>主要特点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标题 1"/>
          <p:cNvSpPr txBox="1"/>
          <p:nvPr/>
        </p:nvSpPr>
        <p:spPr bwMode="auto">
          <a:xfrm>
            <a:off x="107950" y="2211070"/>
            <a:ext cx="15113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p>
            <a:pPr lvl="0" algn="ctr" eaLnBrk="0" hangingPunct="0"/>
            <a:r>
              <a:rPr lang="zh-CN" altLang="en-US" sz="3400" b="1" dirty="0">
                <a:latin typeface="楷体" panose="02010609060101010101" charset="-122"/>
                <a:ea typeface="楷体" panose="02010609060101010101" charset="-122"/>
              </a:rPr>
              <a:t>金星</a:t>
            </a:r>
            <a:endParaRPr lang="zh-CN" altLang="en-US" sz="3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标题 1"/>
          <p:cNvSpPr txBox="1"/>
          <p:nvPr/>
        </p:nvSpPr>
        <p:spPr bwMode="auto">
          <a:xfrm>
            <a:off x="36830" y="3076893"/>
            <a:ext cx="15113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p>
            <a:pPr lvl="0" algn="ctr" eaLnBrk="0" hangingPunct="0"/>
            <a:r>
              <a:rPr lang="zh-CN" altLang="en-US" sz="3400" b="1" dirty="0">
                <a:latin typeface="楷体" panose="02010609060101010101" charset="-122"/>
                <a:ea typeface="楷体" panose="02010609060101010101" charset="-122"/>
              </a:rPr>
              <a:t>木星</a:t>
            </a:r>
            <a:endParaRPr lang="zh-CN" altLang="en-US" sz="3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标题 1"/>
          <p:cNvSpPr txBox="1"/>
          <p:nvPr/>
        </p:nvSpPr>
        <p:spPr bwMode="auto">
          <a:xfrm>
            <a:off x="36830" y="3870325"/>
            <a:ext cx="15113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p>
            <a:pPr lvl="0" algn="ctr" eaLnBrk="0" hangingPunct="0"/>
            <a:r>
              <a:rPr lang="zh-CN" altLang="en-US" sz="3400" b="1" dirty="0">
                <a:latin typeface="楷体" panose="02010609060101010101" charset="-122"/>
                <a:ea typeface="楷体" panose="02010609060101010101" charset="-122"/>
              </a:rPr>
              <a:t>水星</a:t>
            </a:r>
            <a:endParaRPr lang="zh-CN" altLang="en-US" sz="3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标题 1"/>
          <p:cNvSpPr txBox="1"/>
          <p:nvPr/>
        </p:nvSpPr>
        <p:spPr bwMode="auto">
          <a:xfrm>
            <a:off x="107950" y="4837748"/>
            <a:ext cx="15113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p>
            <a:pPr lvl="0" algn="ctr" eaLnBrk="0" hangingPunct="0"/>
            <a:r>
              <a:rPr lang="zh-CN" altLang="en-US" sz="3400" b="1" dirty="0">
                <a:latin typeface="楷体" panose="02010609060101010101" charset="-122"/>
                <a:ea typeface="楷体" panose="02010609060101010101" charset="-122"/>
              </a:rPr>
              <a:t>火星</a:t>
            </a:r>
            <a:endParaRPr lang="zh-CN" altLang="en-US" sz="3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标题 1"/>
          <p:cNvSpPr txBox="1"/>
          <p:nvPr/>
        </p:nvSpPr>
        <p:spPr bwMode="auto">
          <a:xfrm>
            <a:off x="4427538" y="2211070"/>
            <a:ext cx="1512888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p>
            <a:pPr lvl="0" algn="ctr" eaLnBrk="0" hangingPunct="0"/>
            <a:r>
              <a:rPr lang="zh-CN" altLang="en-US" sz="3400" b="1" dirty="0">
                <a:latin typeface="楷体" panose="02010609060101010101" charset="-122"/>
                <a:ea typeface="楷体" panose="02010609060101010101" charset="-122"/>
              </a:rPr>
              <a:t>土星</a:t>
            </a:r>
            <a:endParaRPr lang="zh-CN" altLang="en-US" sz="3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标题 1"/>
          <p:cNvSpPr txBox="1"/>
          <p:nvPr/>
        </p:nvSpPr>
        <p:spPr bwMode="auto">
          <a:xfrm>
            <a:off x="4211638" y="3077210"/>
            <a:ext cx="187325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p>
            <a:pPr lvl="0" algn="ctr" eaLnBrk="0" hangingPunct="0"/>
            <a:r>
              <a:rPr lang="zh-CN" altLang="en-US" sz="3400" b="1" dirty="0">
                <a:latin typeface="楷体" panose="02010609060101010101" charset="-122"/>
                <a:ea typeface="楷体" panose="02010609060101010101" charset="-122"/>
              </a:rPr>
              <a:t>天王星</a:t>
            </a:r>
            <a:endParaRPr lang="zh-CN" altLang="en-US" sz="3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标题 1"/>
          <p:cNvSpPr txBox="1"/>
          <p:nvPr/>
        </p:nvSpPr>
        <p:spPr bwMode="auto">
          <a:xfrm>
            <a:off x="4427538" y="4080193"/>
            <a:ext cx="1512888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p>
            <a:pPr lvl="0" algn="ctr" eaLnBrk="0" hangingPunct="0"/>
            <a:r>
              <a:rPr lang="zh-CN" altLang="en-US" sz="3400" b="1" dirty="0">
                <a:latin typeface="楷体" panose="02010609060101010101" charset="-122"/>
                <a:ea typeface="楷体" panose="02010609060101010101" charset="-122"/>
              </a:rPr>
              <a:t>海王星</a:t>
            </a:r>
            <a:endParaRPr lang="zh-CN" altLang="en-US" sz="3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" name="标题 1"/>
          <p:cNvSpPr txBox="1"/>
          <p:nvPr/>
        </p:nvSpPr>
        <p:spPr bwMode="auto">
          <a:xfrm>
            <a:off x="2051050" y="2211070"/>
            <a:ext cx="1512888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p>
            <a:pPr lvl="0" algn="ctr" eaLnBrk="0" hangingPunct="0"/>
            <a:r>
              <a:rPr lang="zh-CN" altLang="en-US" sz="34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rPr>
              <a:t>最亮</a:t>
            </a:r>
            <a:endParaRPr lang="zh-CN" altLang="en-US" sz="3400" b="1" dirty="0">
              <a:solidFill>
                <a:srgbClr val="000099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标题 1"/>
          <p:cNvSpPr txBox="1"/>
          <p:nvPr/>
        </p:nvSpPr>
        <p:spPr bwMode="auto">
          <a:xfrm>
            <a:off x="1763713" y="3076893"/>
            <a:ext cx="2303463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p>
            <a:pPr lvl="0" algn="ctr" eaLnBrk="0" hangingPunct="0"/>
            <a:r>
              <a:rPr lang="zh-CN" altLang="en-US" sz="34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rPr>
              <a:t>个头最大</a:t>
            </a:r>
            <a:endParaRPr lang="zh-CN" altLang="en-US" sz="3400" b="1" dirty="0">
              <a:solidFill>
                <a:srgbClr val="000099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标题 1"/>
          <p:cNvSpPr txBox="1"/>
          <p:nvPr/>
        </p:nvSpPr>
        <p:spPr bwMode="auto">
          <a:xfrm>
            <a:off x="2051050" y="4080193"/>
            <a:ext cx="1512888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p>
            <a:pPr lvl="0" algn="ctr" eaLnBrk="0" hangingPunct="0"/>
            <a:r>
              <a:rPr lang="zh-CN" altLang="en-US" sz="34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rPr>
              <a:t>最小</a:t>
            </a:r>
            <a:endParaRPr lang="zh-CN" altLang="en-US" sz="3400" b="1" dirty="0">
              <a:solidFill>
                <a:srgbClr val="000099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" name="标题 1"/>
          <p:cNvSpPr txBox="1"/>
          <p:nvPr/>
        </p:nvSpPr>
        <p:spPr bwMode="auto">
          <a:xfrm>
            <a:off x="1763713" y="4837748"/>
            <a:ext cx="2376488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p>
            <a:pPr lvl="0" algn="ctr" eaLnBrk="0" hangingPunct="0"/>
            <a:r>
              <a:rPr lang="zh-CN" altLang="en-US" sz="34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rPr>
              <a:t>离地球最近</a:t>
            </a:r>
            <a:endParaRPr lang="zh-CN" altLang="en-US" sz="3400" b="1" dirty="0">
              <a:solidFill>
                <a:srgbClr val="000099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标题 1"/>
          <p:cNvSpPr txBox="1"/>
          <p:nvPr/>
        </p:nvSpPr>
        <p:spPr bwMode="auto">
          <a:xfrm>
            <a:off x="6158548" y="2211070"/>
            <a:ext cx="2447925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p>
            <a:pPr lvl="0" algn="ctr" eaLnBrk="0" hangingPunct="0"/>
            <a:r>
              <a:rPr lang="zh-CN" altLang="en-US" sz="34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rPr>
              <a:t>转着呼啦圈</a:t>
            </a:r>
            <a:endParaRPr lang="zh-CN" altLang="en-US" sz="3400" b="1" dirty="0">
              <a:solidFill>
                <a:srgbClr val="000099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" name="标题 1"/>
          <p:cNvSpPr txBox="1"/>
          <p:nvPr/>
        </p:nvSpPr>
        <p:spPr bwMode="auto">
          <a:xfrm>
            <a:off x="5940743" y="3216910"/>
            <a:ext cx="230505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p>
            <a:pPr lvl="0" algn="ctr" eaLnBrk="0" hangingPunct="0"/>
            <a:r>
              <a:rPr lang="zh-CN" altLang="en-US" sz="34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rPr>
              <a:t>温度最低</a:t>
            </a:r>
            <a:endParaRPr lang="zh-CN" altLang="en-US" sz="3400" b="1" dirty="0">
              <a:solidFill>
                <a:srgbClr val="000099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" name="标题 1"/>
          <p:cNvSpPr txBox="1"/>
          <p:nvPr/>
        </p:nvSpPr>
        <p:spPr bwMode="auto">
          <a:xfrm>
            <a:off x="6337618" y="4080193"/>
            <a:ext cx="15113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p>
            <a:pPr lvl="0" algn="ctr" eaLnBrk="0" hangingPunct="0"/>
            <a:r>
              <a:rPr lang="zh-CN" altLang="en-US" sz="3400" b="1" dirty="0">
                <a:solidFill>
                  <a:srgbClr val="000099"/>
                </a:solidFill>
                <a:latin typeface="楷体" panose="02010609060101010101" charset="-122"/>
                <a:ea typeface="楷体" panose="02010609060101010101" charset="-122"/>
              </a:rPr>
              <a:t>浅蓝色</a:t>
            </a:r>
            <a:endParaRPr lang="zh-CN" altLang="en-US" sz="3400" b="1" dirty="0">
              <a:solidFill>
                <a:srgbClr val="000099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00880" y="5165090"/>
            <a:ext cx="100711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地球</a:t>
            </a:r>
            <a:endParaRPr lang="zh-CN" altLang="en-US" sz="3200"/>
          </a:p>
        </p:txBody>
      </p:sp>
      <p:sp>
        <p:nvSpPr>
          <p:cNvPr id="9" name="文本框 8"/>
          <p:cNvSpPr txBox="1"/>
          <p:nvPr/>
        </p:nvSpPr>
        <p:spPr>
          <a:xfrm>
            <a:off x="6457950" y="5165090"/>
            <a:ext cx="184975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chemeClr val="accent2"/>
                </a:solidFill>
              </a:rPr>
              <a:t>美丽</a:t>
            </a:r>
            <a:endParaRPr lang="zh-CN" altLang="en-US" sz="3200">
              <a:solidFill>
                <a:schemeClr val="accent2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52730" y="5981065"/>
            <a:ext cx="8814435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共同特点</a:t>
            </a:r>
            <a:r>
              <a:rPr lang="en-US" altLang="zh-CN" sz="2800"/>
              <a:t>;</a:t>
            </a:r>
            <a:r>
              <a:rPr lang="zh-CN" altLang="en-US" sz="2800"/>
              <a:t>不停地绕着太阳转，被称为太阳系的八大行星。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图片 4" descr="t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0962" y="233363"/>
            <a:ext cx="9082087" cy="6392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032250"/>
            <a:ext cx="8229600" cy="1844675"/>
          </a:xfrm>
        </p:spPr>
        <p:txBody>
          <a:bodyPr anchor="t"/>
          <a:p>
            <a:pPr marL="0" indent="0">
              <a:buNone/>
            </a:pPr>
            <a:r>
              <a:rPr lang="zh-CN" altLang="en-US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太阳系的八个行星按照离太阳系的距离从近到远，依次是水星、金星、地球、火星、木星、土星、天王星、海王星。</a:t>
            </a:r>
            <a:endParaRPr lang="zh-CN" altLang="en-US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935038" y="992188"/>
            <a:ext cx="186055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indent="0"/>
            <a:r>
              <a:rPr lang="zh-CN" altLang="en-US" sz="4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金星</a:t>
            </a:r>
            <a:endParaRPr lang="zh-CN" altLang="en-US" sz="4400" b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95950" y="4133850"/>
            <a:ext cx="2433638" cy="701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indent="0"/>
            <a:r>
              <a:rPr lang="zh-CN" altLang="en-US" sz="40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最亮</a:t>
            </a:r>
            <a:endParaRPr lang="zh-CN" altLang="en-US" sz="4000" b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5038" y="1727200"/>
            <a:ext cx="186055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indent="0"/>
            <a:r>
              <a:rPr lang="zh-CN" altLang="en-US" sz="4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木星</a:t>
            </a:r>
            <a:endParaRPr lang="zh-CN" altLang="en-US" sz="4400" b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35638" y="1727200"/>
            <a:ext cx="2433638" cy="700088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indent="0"/>
            <a:r>
              <a:rPr lang="zh-CN" altLang="en-US" sz="40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个头最大</a:t>
            </a:r>
            <a:endParaRPr lang="zh-CN" altLang="en-US" sz="4000" b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5038" y="2549525"/>
            <a:ext cx="186055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indent="0"/>
            <a:r>
              <a:rPr lang="zh-CN" altLang="en-US" sz="4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水星</a:t>
            </a:r>
            <a:endParaRPr lang="zh-CN" altLang="en-US" sz="4400" b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62613" y="4957763"/>
            <a:ext cx="2433638" cy="700088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indent="0"/>
            <a:r>
              <a:rPr lang="zh-CN" altLang="en-US" sz="40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最小</a:t>
            </a:r>
            <a:endParaRPr lang="zh-CN" altLang="en-US" sz="4000" b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35038" y="3371850"/>
            <a:ext cx="186055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indent="0"/>
            <a:r>
              <a:rPr lang="zh-CN" altLang="en-US" sz="4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火星</a:t>
            </a:r>
            <a:endParaRPr lang="zh-CN" altLang="en-US" sz="4400" b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03888" y="3371850"/>
            <a:ext cx="2784475" cy="701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indent="0"/>
            <a:r>
              <a:rPr lang="zh-CN" altLang="en-US" sz="40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离地球最近</a:t>
            </a:r>
            <a:endParaRPr lang="zh-CN" altLang="en-US" sz="4000" b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35038" y="4195763"/>
            <a:ext cx="186055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indent="0"/>
            <a:r>
              <a:rPr lang="zh-CN" altLang="en-US" sz="4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土星</a:t>
            </a:r>
            <a:endParaRPr lang="zh-CN" altLang="en-US" sz="4400" b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41988" y="2549525"/>
            <a:ext cx="2784475" cy="701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indent="0"/>
            <a:r>
              <a:rPr lang="zh-CN" altLang="en-US" sz="40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转着呼啦圈</a:t>
            </a:r>
            <a:endParaRPr lang="zh-CN" altLang="en-US" sz="4000" b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5000" y="4935538"/>
            <a:ext cx="3027363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indent="0"/>
            <a:r>
              <a:rPr lang="zh-CN" altLang="en-US" sz="4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天王星</a:t>
            </a:r>
            <a:endParaRPr lang="zh-CN" altLang="en-US" sz="4400" b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70550" y="5697538"/>
            <a:ext cx="2784475" cy="700088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indent="0"/>
            <a:r>
              <a:rPr lang="zh-CN" altLang="en-US" sz="40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温度最低</a:t>
            </a:r>
            <a:endParaRPr lang="zh-CN" altLang="en-US" sz="4000" b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35000" y="5768975"/>
            <a:ext cx="3027363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indent="0"/>
            <a:r>
              <a:rPr lang="zh-CN" altLang="en-US" sz="4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海王星</a:t>
            </a:r>
            <a:endParaRPr lang="zh-CN" altLang="en-US" sz="4400" b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735638" y="976313"/>
            <a:ext cx="2786063" cy="701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indent="0"/>
            <a:r>
              <a:rPr lang="zh-CN" altLang="en-US" sz="40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淡蓝色</a:t>
            </a:r>
            <a:endParaRPr lang="zh-CN" altLang="en-US" sz="4000" b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015615" y="50800"/>
            <a:ext cx="2701290" cy="1097279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p>
            <a:pPr algn="ctr" fontAlgn="base"/>
            <a:r>
              <a:rPr lang="zh-CN" altLang="en-US" sz="6600" b="1" strike="noStrike" noProof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+mn-ea"/>
              </a:rPr>
              <a:t>连一连</a:t>
            </a:r>
            <a:endParaRPr lang="zh-CN" altLang="en-US" sz="6600" b="1" strike="noStrike" noProof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  <a:latin typeface="华文新魏" panose="02010800040101010101" charset="-122"/>
              <a:ea typeface="华文新魏" panose="02010800040101010101" charset="-122"/>
            </a:endParaRPr>
          </a:p>
        </p:txBody>
      </p:sp>
      <p:cxnSp>
        <p:nvCxnSpPr>
          <p:cNvPr id="19" name="直接连接符 18"/>
          <p:cNvCxnSpPr>
            <a:endCxn id="6" idx="1"/>
          </p:cNvCxnSpPr>
          <p:nvPr/>
        </p:nvCxnSpPr>
        <p:spPr>
          <a:xfrm>
            <a:off x="2222500" y="1379538"/>
            <a:ext cx="3473450" cy="310515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endCxn id="6" idx="1"/>
          </p:cNvCxnSpPr>
          <p:nvPr/>
        </p:nvCxnSpPr>
        <p:spPr>
          <a:xfrm flipV="1">
            <a:off x="2206625" y="2133600"/>
            <a:ext cx="3444875" cy="1905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endCxn id="6" idx="1"/>
          </p:cNvCxnSpPr>
          <p:nvPr/>
        </p:nvCxnSpPr>
        <p:spPr>
          <a:xfrm>
            <a:off x="2224088" y="2909888"/>
            <a:ext cx="3355975" cy="231933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endCxn id="6" idx="1"/>
          </p:cNvCxnSpPr>
          <p:nvPr/>
        </p:nvCxnSpPr>
        <p:spPr>
          <a:xfrm flipV="1">
            <a:off x="2262188" y="3695700"/>
            <a:ext cx="3444875" cy="1905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endCxn id="6" idx="1"/>
          </p:cNvCxnSpPr>
          <p:nvPr/>
        </p:nvCxnSpPr>
        <p:spPr>
          <a:xfrm flipV="1">
            <a:off x="2251075" y="2997200"/>
            <a:ext cx="3400425" cy="15890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endCxn id="6" idx="1"/>
          </p:cNvCxnSpPr>
          <p:nvPr/>
        </p:nvCxnSpPr>
        <p:spPr>
          <a:xfrm>
            <a:off x="2457450" y="5356225"/>
            <a:ext cx="3122613" cy="71755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endCxn id="17" idx="1"/>
          </p:cNvCxnSpPr>
          <p:nvPr/>
        </p:nvCxnSpPr>
        <p:spPr>
          <a:xfrm flipV="1">
            <a:off x="2457450" y="1327150"/>
            <a:ext cx="3278188" cy="47466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430" y="28575"/>
            <a:ext cx="9145905" cy="68630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-11906" y="2731770"/>
            <a:ext cx="9146381" cy="1097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6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12.</a:t>
            </a:r>
            <a:r>
              <a:rPr lang="zh-CN" altLang="zh-CN" sz="66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地球和它的七个兄弟</a:t>
            </a:r>
            <a:endParaRPr lang="zh-CN" altLang="zh-CN" sz="6600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0250" y="1793875"/>
            <a:ext cx="8229600" cy="4525963"/>
          </a:xfrm>
        </p:spPr>
        <p:txBody>
          <a:bodyPr/>
          <a:p>
            <a:pPr marL="0" indent="0">
              <a:buNone/>
            </a:pPr>
            <a:r>
              <a:rPr lang="zh-CN" altLang="en-US" sz="4400" b="1">
                <a:solidFill>
                  <a:srgbClr val="0070C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兄弟  住着  呼啦圈  海王星</a:t>
            </a:r>
            <a:endParaRPr lang="zh-CN" altLang="en-US" sz="4400" b="1">
              <a:solidFill>
                <a:srgbClr val="0070C0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4400" b="1">
                <a:solidFill>
                  <a:srgbClr val="0070C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 </a:t>
            </a:r>
            <a:endParaRPr lang="zh-CN" altLang="en-US" sz="4400" b="1">
              <a:solidFill>
                <a:srgbClr val="0070C0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4400" b="1">
                <a:solidFill>
                  <a:srgbClr val="0070C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行星  晴朗  太阳系  淡蓝色</a:t>
            </a:r>
            <a:endParaRPr lang="zh-CN" altLang="en-US" sz="4400" b="1">
              <a:solidFill>
                <a:srgbClr val="0070C0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endParaRPr lang="zh-CN" altLang="en-US" sz="4400" b="1">
              <a:solidFill>
                <a:srgbClr val="0070C0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4400" b="1">
                <a:solidFill>
                  <a:srgbClr val="0070C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温度  围绕  不停地</a:t>
            </a:r>
            <a:endParaRPr lang="zh-CN" altLang="en-US" sz="4400" b="1">
              <a:solidFill>
                <a:srgbClr val="0070C0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0520" y="277494"/>
            <a:ext cx="2472690" cy="1005841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p>
            <a:pPr algn="ctr" fontAlgn="base"/>
            <a:r>
              <a:rPr lang="zh-CN" altLang="en-US" sz="6000" b="1" strike="noStrike" noProof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latin typeface="华文楷体" charset="-122"/>
                <a:ea typeface="华文楷体" charset="-122"/>
                <a:cs typeface="+mn-ea"/>
              </a:rPr>
              <a:t>比一比</a:t>
            </a:r>
            <a:endParaRPr lang="zh-CN" altLang="en-US" sz="6000" b="1" strike="noStrike" noProof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  <a:latin typeface="华文楷体" charset="-122"/>
              <a:ea typeface="华文楷体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430" y="835819"/>
            <a:ext cx="9145905" cy="5165884"/>
          </a:xfrm>
          <a:prstGeom prst="rect">
            <a:avLst/>
          </a:prstGeom>
        </p:spPr>
      </p:pic>
      <p:pic>
        <p:nvPicPr>
          <p:cNvPr id="2" name="图片 1" descr="图片1_看图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430" y="-40640"/>
            <a:ext cx="4507230" cy="6903720"/>
          </a:xfrm>
          <a:prstGeom prst="rect">
            <a:avLst/>
          </a:prstGeom>
        </p:spPr>
      </p:pic>
      <p:pic>
        <p:nvPicPr>
          <p:cNvPr id="3" name="图片 2" descr="图片2_看图王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6435" y="-40640"/>
            <a:ext cx="4638040" cy="690308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-29845"/>
            <a:ext cx="9145905" cy="6889750"/>
          </a:xfrm>
          <a:prstGeom prst="rect">
            <a:avLst/>
          </a:prstGeom>
        </p:spPr>
      </p:pic>
      <p:pic>
        <p:nvPicPr>
          <p:cNvPr id="2" name="图片 1" descr="图片1_看图王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854" y="970121"/>
            <a:ext cx="7485698" cy="17621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5730" y="3729038"/>
            <a:ext cx="8777288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地球和它的七个兄弟住在（        ）。    </a:t>
            </a:r>
            <a:endParaRPr lang="zh-CN" altLang="en-US" sz="3600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33085" y="3774758"/>
            <a:ext cx="2214086" cy="594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3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太阳系里</a:t>
            </a:r>
            <a:endParaRPr lang="zh-CN" altLang="en-US" sz="33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5730" y="4772025"/>
            <a:ext cx="830580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（       ）是地球和它的七个兄弟的家。</a:t>
            </a:r>
            <a:endParaRPr lang="zh-CN" altLang="en-US" sz="3600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3405" y="4772025"/>
            <a:ext cx="1616869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太阳系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430" y="-635"/>
            <a:ext cx="9145905" cy="6846570"/>
          </a:xfrm>
          <a:prstGeom prst="rect">
            <a:avLst/>
          </a:prstGeom>
        </p:spPr>
      </p:pic>
      <p:pic>
        <p:nvPicPr>
          <p:cNvPr id="2" name="图片 1" descr="图片1_看图王(2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430" y="835819"/>
            <a:ext cx="5579269" cy="2796064"/>
          </a:xfrm>
          <a:prstGeom prst="rect">
            <a:avLst/>
          </a:prstGeom>
        </p:spPr>
      </p:pic>
      <p:pic>
        <p:nvPicPr>
          <p:cNvPr id="3" name="图片 2" descr="图片2_看图王(1)"/>
          <p:cNvPicPr>
            <a:picLocks noChangeAspect="1"/>
          </p:cNvPicPr>
          <p:nvPr/>
        </p:nvPicPr>
        <p:blipFill>
          <a:blip r:embed="rId3"/>
          <a:srcRect r="19365"/>
          <a:stretch>
            <a:fillRect/>
          </a:stretch>
        </p:blipFill>
        <p:spPr>
          <a:xfrm>
            <a:off x="5293360" y="1266825"/>
            <a:ext cx="3841274" cy="16148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-80486" y="3859054"/>
            <a:ext cx="9110186" cy="1463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5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地球的兄弟有（  ）（  ）（  ）（  ）（  ）（   ） （   ）</a:t>
            </a:r>
            <a:endParaRPr lang="zh-CN" altLang="zh-CN" sz="4500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60483" y="3974306"/>
            <a:ext cx="1227773" cy="502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金星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67839" y="3974306"/>
            <a:ext cx="1021080" cy="502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木星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41870" y="3928586"/>
            <a:ext cx="1067276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水星</a:t>
            </a:r>
            <a:endParaRPr lang="zh-CN" altLang="en-US" sz="3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0040" y="4673918"/>
            <a:ext cx="1032510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火星</a:t>
            </a:r>
            <a:endParaRPr lang="zh-CN" altLang="en-US" sz="3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64544" y="4673918"/>
            <a:ext cx="1112996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土星</a:t>
            </a:r>
            <a:endParaRPr lang="zh-CN" altLang="en-US" sz="3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60483" y="4673918"/>
            <a:ext cx="1215866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天王星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14574" y="4628198"/>
            <a:ext cx="1387793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海王星</a:t>
            </a:r>
            <a:endParaRPr lang="zh-CN" altLang="en-US" sz="3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430" y="-12700"/>
            <a:ext cx="9145905" cy="69183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0020" y="1283970"/>
            <a:ext cx="8845391" cy="3794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5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在地球的七个兄弟中：</a:t>
            </a:r>
            <a:endParaRPr lang="zh-CN" altLang="en-US" sz="4050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05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最亮的是（     ），个头最大的是（     ），最小的是（      ），</a:t>
            </a:r>
            <a:endParaRPr lang="zh-CN" altLang="en-US" sz="4050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05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离地球最近的是（     ），转着呼啦圈的是（      ），温度最低的是（      ），淡蓝色的是（      ）</a:t>
            </a:r>
            <a:endParaRPr lang="zh-CN" altLang="en-US" sz="4050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90838" y="1927384"/>
            <a:ext cx="1227296" cy="7086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5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金星</a:t>
            </a:r>
            <a:endParaRPr lang="zh-CN" altLang="en-US" sz="405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8191" y="2488883"/>
            <a:ext cx="1364456" cy="777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木星</a:t>
            </a:r>
            <a:endParaRPr lang="zh-CN" altLang="en-US" sz="45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12619" y="2557463"/>
            <a:ext cx="1445895" cy="7086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5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水星</a:t>
            </a:r>
            <a:endParaRPr lang="zh-CN" altLang="en-US" sz="405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73416" y="3166110"/>
            <a:ext cx="1239203" cy="7086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5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火星</a:t>
            </a:r>
            <a:endParaRPr lang="zh-CN" altLang="en-US" sz="405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97443" y="3737610"/>
            <a:ext cx="1388269" cy="777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土星</a:t>
            </a:r>
            <a:endParaRPr lang="zh-CN" altLang="en-US" sz="45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5331" y="4484370"/>
            <a:ext cx="1652111" cy="594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3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天王星</a:t>
            </a:r>
            <a:endParaRPr lang="zh-CN" altLang="en-US" sz="33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16529" y="4484370"/>
            <a:ext cx="1583055" cy="594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3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海王星</a:t>
            </a:r>
            <a:endParaRPr lang="zh-CN" altLang="en-US" sz="33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timg (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0875" y="228600"/>
            <a:ext cx="5360988" cy="6097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6253163" y="2428875"/>
            <a:ext cx="1860550" cy="10064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indent="0"/>
            <a:r>
              <a:rPr lang="zh-CN" altLang="en-US" sz="60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金星</a:t>
            </a:r>
            <a:endParaRPr lang="zh-CN" altLang="en-US" sz="6000" b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40500" y="3752850"/>
            <a:ext cx="2433638" cy="639763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indent="0"/>
            <a:r>
              <a:rPr lang="zh-CN" altLang="en-US" sz="36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最亮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932</Words>
  <Application>WPS 演示</Application>
  <PresentationFormat/>
  <Paragraphs>259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5" baseType="lpstr">
      <vt:lpstr>Arial</vt:lpstr>
      <vt:lpstr>宋体</vt:lpstr>
      <vt:lpstr>Wingdings</vt:lpstr>
      <vt:lpstr>楷体</vt:lpstr>
      <vt:lpstr>华文楷体</vt:lpstr>
      <vt:lpstr>微软雅黑</vt:lpstr>
      <vt:lpstr>Calibri</vt:lpstr>
      <vt:lpstr>华文新魏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行星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30</cp:revision>
  <dcterms:created xsi:type="dcterms:W3CDTF">2017-04-18T09:42:00Z</dcterms:created>
  <dcterms:modified xsi:type="dcterms:W3CDTF">2017-05-10T08:09:12Z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2052-10.1.0.6391</vt:lpwstr>
  </property>
</Properties>
</file>