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6"/>
  </p:notesMasterIdLst>
  <p:sldIdLst>
    <p:sldId id="256" r:id="rId11"/>
    <p:sldId id="306" r:id="rId12"/>
    <p:sldId id="317" r:id="rId13"/>
    <p:sldId id="318" r:id="rId14"/>
    <p:sldId id="319" r:id="rId15"/>
    <p:sldId id="313" r:id="rId16"/>
    <p:sldId id="320" r:id="rId17"/>
    <p:sldId id="316" r:id="rId18"/>
    <p:sldId id="321" r:id="rId19"/>
    <p:sldId id="322" r:id="rId20"/>
    <p:sldId id="323" r:id="rId21"/>
    <p:sldId id="324" r:id="rId22"/>
    <p:sldId id="325" r:id="rId23"/>
    <p:sldId id="326" r:id="rId24"/>
    <p:sldId id="260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  <a:srgbClr val="E97117"/>
    <a:srgbClr val="E6931A"/>
    <a:srgbClr val="000000"/>
    <a:srgbClr val="E6DCA2"/>
    <a:srgbClr val="1B9B15"/>
    <a:srgbClr val="F0A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>
        <p:scale>
          <a:sx n="60" d="100"/>
          <a:sy n="60" d="100"/>
        </p:scale>
        <p:origin x="-1098" y="-204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146050"/>
            <a:ext cx="1943100" cy="195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2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3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Celtic Garamond the 2nd" charset="0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5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2.png"/><Relationship Id="rId3" Type="http://schemas.openxmlformats.org/officeDocument/2006/relationships/image" Target="../media/image28.png"/><Relationship Id="rId2" Type="http://schemas.openxmlformats.org/officeDocument/2006/relationships/slide" Target="slide15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5.jpe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png"/><Relationship Id="rId2" Type="http://schemas.openxmlformats.org/officeDocument/2006/relationships/image" Target="../media/image24.pn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1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8.png"/><Relationship Id="rId3" Type="http://schemas.openxmlformats.org/officeDocument/2006/relationships/slide" Target="slide15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1.jpe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四年级上册 第四单元 运算律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273300"/>
            <a:ext cx="5565775" cy="1565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Group 8"/>
          <p:cNvGrpSpPr/>
          <p:nvPr/>
        </p:nvGrpSpPr>
        <p:grpSpPr>
          <a:xfrm rot="120000">
            <a:off x="1481138" y="4240213"/>
            <a:ext cx="1905000" cy="769937"/>
            <a:chOff x="0" y="0"/>
            <a:chExt cx="1586" cy="1212"/>
          </a:xfrm>
        </p:grpSpPr>
        <p:sp>
          <p:nvSpPr>
            <p:cNvPr id="11272" name="AutoShape 9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AutoShape 10">
              <a:hlinkClick r:id="rId2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第一课时</a:t>
              </a:r>
              <a:endParaRPr lang="zh-CN" altLang="en-US" sz="3200" dirty="0">
                <a:solidFill>
                  <a:srgbClr val="FF9B05"/>
                </a:solidFill>
                <a:latin typeface="Arial" panose="020B0604020202020204" pitchFamily="34" charset="0"/>
                <a:ea typeface="华文琥珀" pitchFamily="2" charset="-122"/>
              </a:endParaRPr>
            </a:p>
          </p:txBody>
        </p:sp>
      </p:grpSp>
      <p:grpSp>
        <p:nvGrpSpPr>
          <p:cNvPr id="11269" name="Group 11"/>
          <p:cNvGrpSpPr/>
          <p:nvPr/>
        </p:nvGrpSpPr>
        <p:grpSpPr>
          <a:xfrm rot="-540000">
            <a:off x="5000625" y="4268788"/>
            <a:ext cx="2005013" cy="768350"/>
            <a:chOff x="0" y="0"/>
            <a:chExt cx="1586" cy="1212"/>
          </a:xfrm>
        </p:grpSpPr>
        <p:sp>
          <p:nvSpPr>
            <p:cNvPr id="11270" name="AutoShape 12"/>
            <p:cNvSpPr/>
            <p:nvPr/>
          </p:nvSpPr>
          <p:spPr>
            <a:xfrm>
              <a:off x="0" y="0"/>
              <a:ext cx="1586" cy="1213"/>
            </a:xfrm>
            <a:prstGeom prst="roundRect">
              <a:avLst>
                <a:gd name="adj" fmla="val 26296"/>
              </a:avLst>
            </a:prstGeom>
            <a:solidFill>
              <a:srgbClr val="FF9B05"/>
            </a:soli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AutoShape 13">
              <a:hlinkClick r:id="rId3" action="ppaction://hlinksldjump"/>
            </p:cNvPr>
            <p:cNvSpPr/>
            <p:nvPr/>
          </p:nvSpPr>
          <p:spPr>
            <a:xfrm>
              <a:off x="39" y="40"/>
              <a:ext cx="1497" cy="1112"/>
            </a:xfrm>
            <a:prstGeom prst="roundRect">
              <a:avLst>
                <a:gd name="adj" fmla="val 27069"/>
              </a:avLst>
            </a:prstGeom>
            <a:gradFill rotWithShape="0">
              <a:gsLst>
                <a:gs pos="0">
                  <a:schemeClr val="bg1"/>
                </a:gs>
                <a:gs pos="100000">
                  <a:srgbClr val="DDDDDD">
                    <a:alpha val="87999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rgbClr val="FF9B05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 eaLnBrk="1" hangingPunct="1"/>
              <a:r>
                <a:rPr lang="zh-CN" altLang="en-US" sz="3200" dirty="0">
                  <a:solidFill>
                    <a:srgbClr val="FF9B05"/>
                  </a:solidFill>
                  <a:latin typeface="Arial" panose="020B0604020202020204" pitchFamily="34" charset="0"/>
                  <a:ea typeface="华文琥珀" pitchFamily="2" charset="-122"/>
                </a:rPr>
                <a:t>第二课时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Box 9"/>
          <p:cNvSpPr txBox="1"/>
          <p:nvPr/>
        </p:nvSpPr>
        <p:spPr>
          <a:xfrm>
            <a:off x="539750" y="1412875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观察下面算式的特点并计算。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4" name="Picture 2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725" y="2490788"/>
            <a:ext cx="8783638" cy="180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" y="5487988"/>
            <a:ext cx="460375" cy="655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7" descr="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Box 9"/>
          <p:cNvSpPr txBox="1"/>
          <p:nvPr/>
        </p:nvSpPr>
        <p:spPr>
          <a:xfrm>
            <a:off x="539750" y="1412875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水果丰收了。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9" name="图片 5" descr="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8" y="2133600"/>
            <a:ext cx="8662987" cy="2767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Box 9"/>
          <p:cNvSpPr txBox="1"/>
          <p:nvPr/>
        </p:nvSpPr>
        <p:spPr>
          <a:xfrm>
            <a:off x="431800" y="4900613"/>
            <a:ext cx="860425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⑴ 共有多少箱水果？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⑵ 这些水果一共能卖多少元？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Box 9"/>
          <p:cNvSpPr txBox="1"/>
          <p:nvPr/>
        </p:nvSpPr>
        <p:spPr>
          <a:xfrm>
            <a:off x="539750" y="1412875"/>
            <a:ext cx="8208963" cy="1693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妈妈给淘气订了一套可以自由组合的小柜子，每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个小柜子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元，柜门上每张贴画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元，算一算，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这套小柜子一共花了多少元？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0" y="3500438"/>
            <a:ext cx="2374900" cy="247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66850"/>
            <a:ext cx="490538" cy="696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7" descr="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Box 9"/>
          <p:cNvSpPr txBox="1"/>
          <p:nvPr/>
        </p:nvSpPr>
        <p:spPr>
          <a:xfrm>
            <a:off x="539750" y="1412875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我们经常用竖式来计算多位数乘法。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7" name="TextBox 9"/>
          <p:cNvSpPr txBox="1"/>
          <p:nvPr/>
        </p:nvSpPr>
        <p:spPr>
          <a:xfrm>
            <a:off x="468313" y="2133600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⑴ 你能结合乘法分配律解释其中的道理吗？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8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963863"/>
            <a:ext cx="2038350" cy="2552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438" y="3049588"/>
            <a:ext cx="2886075" cy="246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163" y="3084513"/>
            <a:ext cx="3724275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66850"/>
            <a:ext cx="490538" cy="696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7" descr="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Box 9"/>
          <p:cNvSpPr txBox="1"/>
          <p:nvPr/>
        </p:nvSpPr>
        <p:spPr>
          <a:xfrm>
            <a:off x="539750" y="1412875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我们经常用竖式来计算多位数乘法。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81" name="TextBox 9"/>
          <p:cNvSpPr txBox="1"/>
          <p:nvPr/>
        </p:nvSpPr>
        <p:spPr>
          <a:xfrm>
            <a:off x="468313" y="2133600"/>
            <a:ext cx="86042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⑵尝试运用乘法分配律计算下列各题。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2857500"/>
            <a:ext cx="455295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60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5626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9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560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561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2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60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5610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1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2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3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560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5609" name="Text Box 29"/>
          <p:cNvPicPr/>
          <p:nvPr/>
        </p:nvPicPr>
        <p:blipFill>
          <a:blip r:embed="rId2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2306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1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2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3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4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5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6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7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217613"/>
            <a:ext cx="7543800" cy="5019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0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8" y="1833563"/>
            <a:ext cx="969962" cy="3995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33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838" y="1441450"/>
            <a:ext cx="2716212" cy="73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625" y="774700"/>
            <a:ext cx="2800350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30" descr="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138" y="1798638"/>
            <a:ext cx="3395662" cy="1901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31" descr="8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3838" y="3005138"/>
            <a:ext cx="3389312" cy="270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32" descr="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8438" y="1816100"/>
            <a:ext cx="1030287" cy="3878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33" descr="6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8400" y="1792288"/>
            <a:ext cx="2444750" cy="326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" name="TextBox 34"/>
          <p:cNvSpPr txBox="1"/>
          <p:nvPr/>
        </p:nvSpPr>
        <p:spPr>
          <a:xfrm>
            <a:off x="2087563" y="5254625"/>
            <a:ext cx="2552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3×10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5×10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87950" y="5268913"/>
            <a:ext cx="2552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×10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2" name="图片 37" descr="1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93838" y="2286000"/>
            <a:ext cx="279400" cy="3408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TextBox 40"/>
          <p:cNvSpPr txBox="1"/>
          <p:nvPr/>
        </p:nvSpPr>
        <p:spPr>
          <a:xfrm>
            <a:off x="2063750" y="5778500"/>
            <a:ext cx="2552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4×8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6×8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304" name="图片 41" descr="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7163" y="4595813"/>
            <a:ext cx="3529012" cy="109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TextBox 42"/>
          <p:cNvSpPr txBox="1"/>
          <p:nvPr/>
        </p:nvSpPr>
        <p:spPr>
          <a:xfrm>
            <a:off x="5187950" y="5778500"/>
            <a:ext cx="2552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×8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41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3331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6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7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9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0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1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42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5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576263"/>
            <a:ext cx="4387850" cy="291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30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150" y="931863"/>
            <a:ext cx="566738" cy="233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TextBox 34"/>
          <p:cNvSpPr txBox="1"/>
          <p:nvPr/>
        </p:nvSpPr>
        <p:spPr>
          <a:xfrm>
            <a:off x="1476375" y="3429000"/>
            <a:ext cx="25511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3×10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5×10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Box 35"/>
          <p:cNvSpPr txBox="1"/>
          <p:nvPr/>
        </p:nvSpPr>
        <p:spPr>
          <a:xfrm>
            <a:off x="4568825" y="3430588"/>
            <a:ext cx="25527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×10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TextBox 40"/>
          <p:cNvSpPr txBox="1"/>
          <p:nvPr/>
        </p:nvSpPr>
        <p:spPr>
          <a:xfrm>
            <a:off x="1681163" y="3983038"/>
            <a:ext cx="2552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4×8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6×8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Box 42"/>
          <p:cNvSpPr txBox="1"/>
          <p:nvPr/>
        </p:nvSpPr>
        <p:spPr>
          <a:xfrm>
            <a:off x="4576763" y="3952875"/>
            <a:ext cx="25527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×8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4508500"/>
            <a:ext cx="5467350" cy="42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等于号 36"/>
          <p:cNvSpPr/>
          <p:nvPr/>
        </p:nvSpPr>
        <p:spPr>
          <a:xfrm>
            <a:off x="3965575" y="3556000"/>
            <a:ext cx="755650" cy="288925"/>
          </a:xfrm>
          <a:prstGeom prst="mathEqual">
            <a:avLst>
              <a:gd name="adj1" fmla="val 23520"/>
              <a:gd name="adj2" fmla="val 2384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等于号 38"/>
          <p:cNvSpPr/>
          <p:nvPr/>
        </p:nvSpPr>
        <p:spPr>
          <a:xfrm>
            <a:off x="3975100" y="4097338"/>
            <a:ext cx="757238" cy="287338"/>
          </a:xfrm>
          <a:prstGeom prst="mathEqual">
            <a:avLst>
              <a:gd name="adj1" fmla="val 23520"/>
              <a:gd name="adj2" fmla="val 2384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25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4937125"/>
            <a:ext cx="7991475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6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6700" y="5416550"/>
            <a:ext cx="3524250" cy="419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39"/>
          <p:cNvSpPr txBox="1"/>
          <p:nvPr/>
        </p:nvSpPr>
        <p:spPr>
          <a:xfrm>
            <a:off x="3130550" y="5930900"/>
            <a:ext cx="2552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lang="zh-CN" altLang="en-US" sz="28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乘法分配律</a:t>
            </a:r>
            <a:endParaRPr lang="zh-CN" altLang="en-US" sz="28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434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39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268413"/>
            <a:ext cx="8467725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28" descr="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" y="2163763"/>
            <a:ext cx="6653213" cy="368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5369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4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5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6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7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8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9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80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63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268413"/>
            <a:ext cx="8467725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825" y="2170113"/>
            <a:ext cx="5334000" cy="361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Box 9"/>
          <p:cNvSpPr txBox="1"/>
          <p:nvPr/>
        </p:nvSpPr>
        <p:spPr>
          <a:xfrm>
            <a:off x="539750" y="1412875"/>
            <a:ext cx="7818438" cy="1773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学校要给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28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个人的合唱队买服装。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⑴下面是淘气、笑笑列的算式，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和同伴说说他们是怎么想的。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8" name="图片 7" descr="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50" y="1557338"/>
            <a:ext cx="2867025" cy="1931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8" descr="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188" y="3489325"/>
            <a:ext cx="6634162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9"/>
          <p:cNvSpPr txBox="1"/>
          <p:nvPr/>
        </p:nvSpPr>
        <p:spPr>
          <a:xfrm>
            <a:off x="569913" y="4652963"/>
            <a:ext cx="7818437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⑵请你算算买服装要花多少元。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7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604838"/>
            <a:ext cx="179228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Box 9"/>
          <p:cNvSpPr txBox="1"/>
          <p:nvPr/>
        </p:nvSpPr>
        <p:spPr>
          <a:xfrm>
            <a:off x="539750" y="1412875"/>
            <a:ext cx="8604250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结合图与同伴说说等式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3×6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4×3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＝（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×3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为什么成立。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3" y="3140075"/>
            <a:ext cx="8982075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2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025" y="5935663"/>
            <a:ext cx="922338" cy="922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7" name="图片 15" descr="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0288" y="557213"/>
            <a:ext cx="1787525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AutoShape 2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AutoShape 4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40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28775"/>
            <a:ext cx="4991100" cy="40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TextBox 13"/>
          <p:cNvSpPr txBox="1"/>
          <p:nvPr/>
        </p:nvSpPr>
        <p:spPr>
          <a:xfrm>
            <a:off x="2484438" y="2492375"/>
            <a:ext cx="3490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×25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3132138" y="2205038"/>
            <a:ext cx="1727200" cy="647700"/>
          </a:xfrm>
          <a:prstGeom prst="arc">
            <a:avLst>
              <a:gd name="adj1" fmla="val 10837547"/>
              <a:gd name="adj2" fmla="val 0"/>
            </a:avLst>
          </a:prstGeom>
          <a:ln w="28575">
            <a:solidFill>
              <a:srgbClr val="FF0000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弧形 15"/>
          <p:cNvSpPr/>
          <p:nvPr/>
        </p:nvSpPr>
        <p:spPr>
          <a:xfrm flipV="1">
            <a:off x="3743325" y="2681288"/>
            <a:ext cx="1116013" cy="539750"/>
          </a:xfrm>
          <a:prstGeom prst="arc">
            <a:avLst>
              <a:gd name="adj1" fmla="val 10837547"/>
              <a:gd name="adj2" fmla="val 0"/>
            </a:avLst>
          </a:prstGeom>
          <a:ln w="28575">
            <a:solidFill>
              <a:srgbClr val="FF0000"/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4075" y="3216275"/>
            <a:ext cx="349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80×25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4×25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4075" y="3841750"/>
            <a:ext cx="349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9950" y="4489450"/>
            <a:ext cx="349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2100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Oval 2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Oval 2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Oval 2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图片 15" descr="1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0288" y="557213"/>
            <a:ext cx="1787525" cy="86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AutoShape 2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AutoShape 4" descr="http://imgt5.bdstatic.com/it/u=518166827,2933410968&amp;fm=23&amp;gp=0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Box 13"/>
          <p:cNvSpPr txBox="1"/>
          <p:nvPr/>
        </p:nvSpPr>
        <p:spPr>
          <a:xfrm>
            <a:off x="2411413" y="2492375"/>
            <a:ext cx="349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34×72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34×28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24075" y="3360738"/>
            <a:ext cx="34925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34×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72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24075" y="3986213"/>
            <a:ext cx="34925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34×100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39950" y="4633913"/>
            <a:ext cx="34925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3400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570038"/>
            <a:ext cx="5543550" cy="4191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1" name="直接连接符 20"/>
          <p:cNvCxnSpPr/>
          <p:nvPr/>
        </p:nvCxnSpPr>
        <p:spPr>
          <a:xfrm>
            <a:off x="2411413" y="3016250"/>
            <a:ext cx="1296988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555875" y="2093913"/>
            <a:ext cx="11525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72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967163" y="3022600"/>
            <a:ext cx="1295400" cy="0"/>
          </a:xfrm>
          <a:prstGeom prst="line">
            <a:avLst/>
          </a:prstGeom>
          <a:ln w="28575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079875" y="2101850"/>
            <a:ext cx="1150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en-US" altLang="zh-CN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</Words>
  <Application>WPS 演示</Application>
  <PresentationFormat>全屏显示(4:3)</PresentationFormat>
  <Paragraphs>72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Celtic Garamond the 2nd</vt:lpstr>
      <vt:lpstr>Gulim</vt:lpstr>
      <vt:lpstr>Urban Jungle</vt:lpstr>
      <vt:lpstr>黑体</vt:lpstr>
      <vt:lpstr>华文琥珀</vt:lpstr>
      <vt:lpstr>楷体_GB2312</vt:lpstr>
      <vt:lpstr>Segoe Print</vt:lpstr>
      <vt:lpstr>Malgun Gothic</vt:lpstr>
      <vt:lpstr>新宋体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lilingyu</cp:lastModifiedBy>
  <cp:revision>275</cp:revision>
  <dcterms:created xsi:type="dcterms:W3CDTF">2012-09-21T09:22:25Z</dcterms:created>
  <dcterms:modified xsi:type="dcterms:W3CDTF">2016-09-18T08:04:07Z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  <property fmtid="{D5CDD505-2E9C-101B-9397-08002B2CF9AE}" pid="3" name="NXTAG2">
    <vt:lpwstr>0008002e24000000000001024140</vt:lpwstr>
  </property>
</Properties>
</file>