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00A0CE-3016-4ED9-8C33-B6BC0BD89C4D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73EBE-FFB7-481B-8A7E-FEA2ECAE5BC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6C36AB-3CCF-49EB-BEFF-58D0B3FF1453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17FE8-8E0C-474F-813C-0A60B5BFA1D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F98E5-B04F-4440-ACDC-94C899AFA705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67F74-C85F-4BD8-8A12-0FA5FB5F092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F5539A-62D0-46CB-997F-8D91A0F85970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B3AF6-FF32-40DE-857D-FC9A81BCFA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20399E-616F-40DC-A115-B7CB40594E86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D4774-187B-428E-9B32-B02B449655B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77D2C-0CC9-448D-9EFC-CCB840CC43A3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3E0E7-126A-4856-9876-759091E7A5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BD8937-2660-4092-84EB-851DBC1A6333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C6C50-872A-4E08-B340-FF7E59BF670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F0B23-C241-4D9F-A114-BB587E4243DA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DDBEF-F5C5-48E0-9425-20B7442E55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CD93EB-E0C1-4129-A0AF-ACBF859B878A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CD462-BED5-419F-A5A7-43C7753AE3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BF51EF-9B77-46E7-B4EA-7CDA62935136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8E49E-565D-4E6C-A52E-D1934BCF211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2BF873-8D03-45AE-AC30-D257828D03B9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055839-59E4-4AAB-BE20-6EFDFB4494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</a:defRPr>
            </a:lvl1pPr>
          </a:lstStyle>
          <a:p>
            <a:fld id="{2DF87C04-C2D5-4F4B-B49C-AE69BDC67C7E}" type="datetimeFigureOut">
              <a:rPr lang="zh-CN" altLang="en-US"/>
              <a:pPr/>
              <a:t>2018/3/2</a:t>
            </a:fld>
            <a:endParaRPr lang="en-US" altLang="zh-CN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</a:defRPr>
            </a:lvl1pPr>
          </a:lstStyle>
          <a:p>
            <a:fld id="{D0D684C7-6F91-4631-9E67-D297845A3C6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>
            <a:spLocks noChangeArrowheads="1"/>
          </p:cNvSpPr>
          <p:nvPr/>
        </p:nvSpPr>
        <p:spPr bwMode="auto">
          <a:xfrm>
            <a:off x="1331913" y="1641475"/>
            <a:ext cx="6264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22  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小  毛  虫</a:t>
            </a:r>
            <a:endParaRPr lang="en-US" altLang="zh-CN" sz="3600" b="1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>
            <a:off x="2195513" y="2284413"/>
            <a:ext cx="3970337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13315" name="Picture 2" descr="https://timgsa.baidu.com/timg?image&amp;quality=80&amp;size=b9999_10000&amp;sec=1520315253&amp;di=bb36eff527afa3f4cf427bc2d7656523&amp;imgtype=jpg&amp;er=1&amp;src=http%3A%2F%2Fpic.qiantucdn.com%2F58pic%2F16%2F83%2F87%2F37c58PICWXA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708275"/>
            <a:ext cx="5110162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2535" name="矩形 8"/>
          <p:cNvSpPr>
            <a:spLocks noChangeArrowheads="1"/>
          </p:cNvSpPr>
          <p:nvPr/>
        </p:nvSpPr>
        <p:spPr bwMode="auto">
          <a:xfrm>
            <a:off x="755650" y="2420938"/>
            <a:ext cx="8064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   ⑥       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万事万物都有自己的规律！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”小毛虫听到一个声音在回答，“你要耐心等待，以后会明白的。”</a:t>
            </a:r>
          </a:p>
        </p:txBody>
      </p:sp>
      <p:sp>
        <p:nvSpPr>
          <p:cNvPr id="22536" name="矩形 9"/>
          <p:cNvSpPr>
            <a:spLocks noChangeArrowheads="1"/>
          </p:cNvSpPr>
          <p:nvPr/>
        </p:nvSpPr>
        <p:spPr bwMode="auto">
          <a:xfrm>
            <a:off x="611188" y="4005263"/>
            <a:ext cx="82089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怎样理解这句话呢？</a:t>
            </a:r>
            <a:endParaRPr lang="en-US" altLang="zh-CN" sz="2800">
              <a:solidFill>
                <a:srgbClr val="FF0000"/>
              </a:solidFill>
              <a:latin typeface="Calibri" pitchFamily="34" charset="0"/>
            </a:endParaRPr>
          </a:p>
          <a:p>
            <a:endParaRPr lang="en-US" altLang="zh-CN" sz="28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小毛虫已经在正确的道路上付出了足够的努力，功到自然成，它必将变成美丽的蝴蝶。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559" name="矩形 7"/>
          <p:cNvSpPr>
            <a:spLocks noChangeArrowheads="1"/>
          </p:cNvSpPr>
          <p:nvPr/>
        </p:nvSpPr>
        <p:spPr bwMode="auto">
          <a:xfrm>
            <a:off x="755650" y="2262188"/>
            <a:ext cx="75612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⑦   时辰到了，它清醒了过来，但它已不再是笨手笨脚的小毛虫，已经变成了色彩斑斓的蝴蝶。</a:t>
            </a:r>
          </a:p>
        </p:txBody>
      </p:sp>
      <p:sp>
        <p:nvSpPr>
          <p:cNvPr id="23560" name="矩形 8"/>
          <p:cNvSpPr>
            <a:spLocks noChangeArrowheads="1"/>
          </p:cNvSpPr>
          <p:nvPr/>
        </p:nvSpPr>
        <p:spPr bwMode="auto">
          <a:xfrm>
            <a:off x="971550" y="4141788"/>
            <a:ext cx="7059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如果你是这只小毛虫，此时你会说些什么？</a:t>
            </a:r>
          </a:p>
        </p:txBody>
      </p:sp>
      <p:pic>
        <p:nvPicPr>
          <p:cNvPr id="4100" name="Picture 4" descr="https://timgsa.baidu.com/timg?image&amp;quality=80&amp;size=b9999_10000&amp;sec=1519726260000&amp;di=9fee1639e78ff173f7586fd7939d664f&amp;imgtype=0&amp;src=http%3A%2F%2Fscimg.jb51.net%2Fallimg%2F150416%2F14-1504161641123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16216" y="5157192"/>
            <a:ext cx="1940406" cy="14836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2492375"/>
            <a:ext cx="39433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458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458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2624138"/>
            <a:ext cx="42767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https://timgsa.baidu.com/timg?image&amp;quality=80&amp;size=b9999_10000&amp;sec=1519726360158&amp;di=de36a3a5995d55b08f74a0063f7a330e&amp;imgtype=0&amp;src=http%3A%2F%2Fpic.58pic.com%2F58pic%2F15%2F41%2F57%2F27b58PIC7Px_10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66456" y="3528439"/>
            <a:ext cx="3792306" cy="2907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5607" name="矩形 15"/>
          <p:cNvSpPr>
            <a:spLocks noChangeArrowheads="1"/>
          </p:cNvSpPr>
          <p:nvPr/>
        </p:nvSpPr>
        <p:spPr bwMode="auto">
          <a:xfrm>
            <a:off x="611188" y="2420938"/>
            <a:ext cx="7561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思考：小毛虫经历了哪些变化？</a:t>
            </a:r>
          </a:p>
        </p:txBody>
      </p:sp>
      <p:pic>
        <p:nvPicPr>
          <p:cNvPr id="2560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6713" y="4076700"/>
            <a:ext cx="50673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下箭头 16"/>
          <p:cNvSpPr/>
          <p:nvPr/>
        </p:nvSpPr>
        <p:spPr bwMode="auto">
          <a:xfrm>
            <a:off x="3722688" y="3284538"/>
            <a:ext cx="431800" cy="57785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6631" name="矩形 7"/>
          <p:cNvSpPr>
            <a:spLocks noChangeArrowheads="1"/>
          </p:cNvSpPr>
          <p:nvPr/>
        </p:nvSpPr>
        <p:spPr bwMode="auto">
          <a:xfrm>
            <a:off x="684213" y="2349500"/>
            <a:ext cx="7783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小毛虫的成长经历对你有什么启示呢</a:t>
            </a:r>
            <a:r>
              <a:rPr lang="en-US" altLang="zh-CN" sz="360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632" name="矩形 8"/>
          <p:cNvSpPr>
            <a:spLocks noChangeArrowheads="1"/>
          </p:cNvSpPr>
          <p:nvPr/>
        </p:nvSpPr>
        <p:spPr bwMode="auto">
          <a:xfrm>
            <a:off x="827088" y="3743325"/>
            <a:ext cx="720883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小毛虫的成长经历告诉我们：</a:t>
            </a: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一切事物都将按照自己的规律发展，每个人都有自己该做的事情，我们只要尽心竭力地做好自己的事，就会取得成功。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17224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3025" y="2805113"/>
            <a:ext cx="64579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8" y="1616075"/>
            <a:ext cx="183673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867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1039813"/>
            <a:ext cx="17875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746125" y="2565400"/>
            <a:ext cx="7848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    课文描写了一只小毛虫从结茧到破茧羽化的变化过程：小毛虫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蝴蝶。告诉人们：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一切事物都将按照自己的规律发展，每个人都有自己该做的事情，我们只要尽心竭力地做好自己的事，就会取得成功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99" name="矩形 6"/>
          <p:cNvSpPr>
            <a:spLocks noChangeArrowheads="1"/>
          </p:cNvSpPr>
          <p:nvPr/>
        </p:nvSpPr>
        <p:spPr bwMode="auto">
          <a:xfrm>
            <a:off x="287338" y="2205038"/>
            <a:ext cx="88566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仿写句子。</a:t>
            </a: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>
                <a:latin typeface="楷体" pitchFamily="49" charset="-122"/>
                <a:ea typeface="楷体" pitchFamily="49" charset="-122"/>
              </a:rPr>
              <a:t>1.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这个可怜的小毛虫，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既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不会唱，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不会跑，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不会飞。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  </a:t>
            </a:r>
            <a:r>
              <a:rPr lang="zh-CN" altLang="en-US" sz="2400" u="sng">
                <a:latin typeface="楷体" pitchFamily="49" charset="-122"/>
                <a:ea typeface="楷体" pitchFamily="49" charset="-122"/>
              </a:rPr>
              <a:t>我家的小狗，既不贪吃，也不偷懒</a:t>
            </a:r>
            <a:r>
              <a:rPr lang="en-US" altLang="zh-CN" sz="2400" u="sng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u="sng">
                <a:latin typeface="楷体" pitchFamily="49" charset="-122"/>
                <a:ea typeface="楷体" pitchFamily="49" charset="-122"/>
              </a:rPr>
              <a:t>更不闯祸。</a:t>
            </a:r>
          </a:p>
          <a:p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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尽管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如此，它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不悲观失望，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不羡慕任何人。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u="sng">
                <a:latin typeface="楷体" pitchFamily="49" charset="-122"/>
                <a:ea typeface="楷体" pitchFamily="49" charset="-122"/>
              </a:rPr>
              <a:t>尽管学习很好，我并不骄傲，也不炫耀。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998538"/>
            <a:ext cx="19462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514350" y="950913"/>
            <a:ext cx="173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学习目标</a:t>
            </a: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77838" y="1427163"/>
            <a:ext cx="1803400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950" y="1700213"/>
            <a:ext cx="8950325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认识</a:t>
            </a:r>
            <a:r>
              <a:rPr lang="en-US" altLang="zh-CN" sz="2800" b="1" dirty="0">
                <a:latin typeface="+mn-ea"/>
                <a:ea typeface="+mn-ea"/>
              </a:rPr>
              <a:t>15</a:t>
            </a:r>
            <a:r>
              <a:rPr lang="zh-CN" altLang="en-US" sz="2800" b="1" dirty="0">
                <a:latin typeface="+mn-ea"/>
                <a:ea typeface="+mn-ea"/>
              </a:rPr>
              <a:t>个生字，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个多音字。会写</a:t>
            </a:r>
            <a:r>
              <a:rPr lang="en-US" altLang="zh-CN" sz="2800" b="1" dirty="0">
                <a:latin typeface="+mn-ea"/>
                <a:ea typeface="+mn-ea"/>
              </a:rPr>
              <a:t>8</a:t>
            </a:r>
            <a:r>
              <a:rPr lang="zh-CN" altLang="en-US" sz="2800" b="1" dirty="0">
                <a:latin typeface="+mn-ea"/>
                <a:ea typeface="+mn-ea"/>
              </a:rPr>
              <a:t>个生字。在语言环境中正确认读本课的生字，通过多种方法理解“生机勃勃、笨拙、悲观失望”等词语。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正确、流利地朗读课文，尝试有感情地朗读关键语段。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借助关键词句复述这个故事。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了解世界上的一切事物都将按照自己的规律发展；懂得只要尽心尽力地做好自己的事情，对自己有信心，坚持下去就会成功的道理。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90613"/>
            <a:ext cx="2305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95288" y="1916113"/>
            <a:ext cx="7975600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>
                <a:latin typeface="+mn-ea"/>
                <a:ea typeface="+mn-ea"/>
              </a:rPr>
              <a:t>达</a:t>
            </a:r>
            <a:r>
              <a:rPr lang="en-US" altLang="zh-CN" sz="2800" b="1" dirty="0">
                <a:latin typeface="+mn-ea"/>
                <a:ea typeface="+mn-ea"/>
              </a:rPr>
              <a:t>·</a:t>
            </a:r>
            <a:r>
              <a:rPr lang="zh-CN" altLang="en-US" sz="2800" b="1" dirty="0">
                <a:latin typeface="+mn-ea"/>
                <a:ea typeface="+mn-ea"/>
              </a:rPr>
              <a:t>芬奇</a:t>
            </a:r>
            <a:r>
              <a:rPr lang="en-US" altLang="zh-CN" sz="2800" dirty="0">
                <a:latin typeface="+mn-ea"/>
                <a:ea typeface="+mn-ea"/>
              </a:rPr>
              <a:t>(1452—1519)</a:t>
            </a:r>
            <a:r>
              <a:rPr lang="zh-CN" altLang="en-US" sz="2800" dirty="0">
                <a:latin typeface="+mn-ea"/>
                <a:ea typeface="+mn-ea"/>
              </a:rPr>
              <a:t>，意大利艺术家兼科学家。本文选自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达</a:t>
            </a:r>
            <a:r>
              <a:rPr lang="en-US" altLang="zh-CN" sz="2800" dirty="0">
                <a:latin typeface="+mn-ea"/>
                <a:ea typeface="+mn-ea"/>
              </a:rPr>
              <a:t>·</a:t>
            </a:r>
            <a:r>
              <a:rPr lang="zh-CN" altLang="en-US" sz="2800" dirty="0">
                <a:latin typeface="+mn-ea"/>
                <a:ea typeface="+mn-ea"/>
              </a:rPr>
              <a:t>芬奇寓言故事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达</a:t>
            </a:r>
            <a:r>
              <a:rPr lang="en-US" altLang="zh-CN" sz="2800" dirty="0">
                <a:latin typeface="+mn-ea"/>
                <a:ea typeface="+mn-ea"/>
              </a:rPr>
              <a:t>·</a:t>
            </a:r>
            <a:r>
              <a:rPr lang="zh-CN" altLang="en-US" sz="2800" dirty="0">
                <a:latin typeface="+mn-ea"/>
                <a:ea typeface="+mn-ea"/>
              </a:rPr>
              <a:t>芬奇寓言故事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  <a:r>
              <a:rPr lang="zh-CN" altLang="en-US" sz="2800" dirty="0">
                <a:latin typeface="+mn-ea"/>
                <a:ea typeface="+mn-ea"/>
              </a:rPr>
              <a:t>收入达</a:t>
            </a:r>
            <a:r>
              <a:rPr lang="en-US" altLang="zh-CN" sz="2800" dirty="0">
                <a:latin typeface="+mn-ea"/>
                <a:ea typeface="+mn-ea"/>
              </a:rPr>
              <a:t>·</a:t>
            </a:r>
            <a:r>
              <a:rPr lang="zh-CN" altLang="en-US" sz="2800" dirty="0">
                <a:latin typeface="+mn-ea"/>
                <a:ea typeface="+mn-ea"/>
              </a:rPr>
              <a:t>芬奇创作的寓言、童话、故事八十篇，数目虽然不多，但篇篇精彩，字字珠玑，其中大多数作品都可以与希腊寓言大师伊索的优秀作品相媲美。这些作品短小精悍，叙述简洁明快，语言生动，思想深刻，凝结着达</a:t>
            </a:r>
            <a:r>
              <a:rPr lang="en-US" altLang="zh-CN" sz="2800" dirty="0">
                <a:latin typeface="+mn-ea"/>
                <a:ea typeface="+mn-ea"/>
              </a:rPr>
              <a:t>·</a:t>
            </a:r>
            <a:r>
              <a:rPr lang="zh-CN" altLang="en-US" sz="2800" dirty="0">
                <a:latin typeface="+mn-ea"/>
                <a:ea typeface="+mn-ea"/>
              </a:rPr>
              <a:t>芬奇丰富的人生经验，读来饶有趣味。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>
            <a:grpSpLocks/>
          </p:cNvGrpSpPr>
          <p:nvPr/>
        </p:nvGrpSpPr>
        <p:grpSpPr bwMode="auto">
          <a:xfrm>
            <a:off x="350838" y="1481138"/>
            <a:ext cx="1827212" cy="6350"/>
            <a:chOff x="0" y="656178"/>
            <a:chExt cx="2071702" cy="5754"/>
          </a:xfrm>
        </p:grpSpPr>
        <p:sp>
          <p:nvSpPr>
            <p:cNvPr id="3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638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952500"/>
            <a:ext cx="17795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93953" y="957278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latin typeface="+mn-lt"/>
              <a:ea typeface="+mn-ea"/>
            </a:endParaRPr>
          </a:p>
        </p:txBody>
      </p:sp>
      <p:sp>
        <p:nvSpPr>
          <p:cNvPr id="16388" name="文本框 3"/>
          <p:cNvSpPr txBox="1">
            <a:spLocks noChangeArrowheads="1"/>
          </p:cNvSpPr>
          <p:nvPr/>
        </p:nvSpPr>
        <p:spPr bwMode="auto">
          <a:xfrm>
            <a:off x="412750" y="2193925"/>
            <a:ext cx="83312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昆（昆虫）  怜（可怜） 挪（挪动）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仿佛         任何      纺（纺织）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竭（竭力）   规律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待（等待）  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挣（挣钱）  愉（愉快） 绒（绒毛）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89" name="文本框 4"/>
          <p:cNvSpPr txBox="1">
            <a:spLocks noChangeArrowheads="1"/>
          </p:cNvSpPr>
          <p:nvPr/>
        </p:nvSpPr>
        <p:spPr bwMode="auto">
          <a:xfrm>
            <a:off x="436563" y="1751013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kūn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90" name="文本框 5"/>
          <p:cNvSpPr txBox="1">
            <a:spLocks noChangeArrowheads="1"/>
          </p:cNvSpPr>
          <p:nvPr/>
        </p:nvSpPr>
        <p:spPr bwMode="auto">
          <a:xfrm>
            <a:off x="5756275" y="1758950"/>
            <a:ext cx="671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nuó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249613" y="1731963"/>
            <a:ext cx="6413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li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+mn-ea"/>
              </a:rPr>
              <a:t>á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5695950" y="2989263"/>
            <a:ext cx="7334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+mn-ea"/>
              </a:rPr>
              <a:t>ǎ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ng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93" name="文本框 13"/>
          <p:cNvSpPr txBox="1">
            <a:spLocks noChangeArrowheads="1"/>
          </p:cNvSpPr>
          <p:nvPr/>
        </p:nvSpPr>
        <p:spPr bwMode="auto">
          <a:xfrm>
            <a:off x="3457575" y="3014663"/>
            <a:ext cx="603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rèn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94" name="文本框 14"/>
          <p:cNvSpPr txBox="1">
            <a:spLocks noChangeArrowheads="1"/>
          </p:cNvSpPr>
          <p:nvPr/>
        </p:nvSpPr>
        <p:spPr bwMode="auto">
          <a:xfrm>
            <a:off x="1255713" y="3014663"/>
            <a:ext cx="441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fú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95" name="文本框 15"/>
          <p:cNvSpPr txBox="1">
            <a:spLocks noChangeArrowheads="1"/>
          </p:cNvSpPr>
          <p:nvPr/>
        </p:nvSpPr>
        <p:spPr bwMode="auto">
          <a:xfrm>
            <a:off x="458788" y="4124325"/>
            <a:ext cx="484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jié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96" name="文本框 17"/>
          <p:cNvSpPr txBox="1">
            <a:spLocks noChangeArrowheads="1"/>
          </p:cNvSpPr>
          <p:nvPr/>
        </p:nvSpPr>
        <p:spPr bwMode="auto">
          <a:xfrm>
            <a:off x="3433763" y="4135438"/>
            <a:ext cx="587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g</a:t>
            </a:r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uī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文本框 18"/>
          <p:cNvSpPr txBox="1"/>
          <p:nvPr/>
        </p:nvSpPr>
        <p:spPr>
          <a:xfrm>
            <a:off x="5762625" y="4067175"/>
            <a:ext cx="5715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+mn-ea"/>
              </a:rPr>
              <a:t>à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i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98" name="文本框 19"/>
          <p:cNvSpPr txBox="1">
            <a:spLocks noChangeArrowheads="1"/>
          </p:cNvSpPr>
          <p:nvPr/>
        </p:nvSpPr>
        <p:spPr bwMode="auto">
          <a:xfrm>
            <a:off x="534988" y="5133975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zhèn</a:t>
            </a:r>
            <a:r>
              <a:rPr lang="en-US" altLang="zh-CN" sz="24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g</a:t>
            </a:r>
            <a:endParaRPr lang="zh-CN" altLang="en-US" sz="240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399" name="文本框 20"/>
          <p:cNvSpPr txBox="1">
            <a:spLocks noChangeArrowheads="1"/>
          </p:cNvSpPr>
          <p:nvPr/>
        </p:nvSpPr>
        <p:spPr bwMode="auto">
          <a:xfrm>
            <a:off x="5753100" y="5208588"/>
            <a:ext cx="7826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rón</a:t>
            </a:r>
            <a:r>
              <a:rPr lang="en-US" altLang="zh-CN" sz="24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g</a:t>
            </a:r>
            <a:endParaRPr lang="zh-CN" altLang="en-US" sz="240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2750" y="2967038"/>
            <a:ext cx="9271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en-US" altLang="zh-CN" sz="2800" dirty="0" err="1">
                <a:solidFill>
                  <a:srgbClr val="FF0000"/>
                </a:solidFill>
                <a:latin typeface="+mj-lt"/>
                <a:ea typeface="+mn-ea"/>
              </a:rPr>
              <a:t>ǎ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+mn-ea"/>
              </a:rPr>
              <a:t>ng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401" name="TextBox 18"/>
          <p:cNvSpPr txBox="1">
            <a:spLocks noChangeArrowheads="1"/>
          </p:cNvSpPr>
          <p:nvPr/>
        </p:nvSpPr>
        <p:spPr bwMode="auto">
          <a:xfrm>
            <a:off x="3152775" y="5176838"/>
            <a:ext cx="785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yú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402" name="文本框 13"/>
          <p:cNvSpPr txBox="1">
            <a:spLocks noChangeArrowheads="1"/>
          </p:cNvSpPr>
          <p:nvPr/>
        </p:nvSpPr>
        <p:spPr bwMode="auto">
          <a:xfrm>
            <a:off x="3968750" y="3025775"/>
            <a:ext cx="5000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hé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403" name="文本框 17"/>
          <p:cNvSpPr txBox="1">
            <a:spLocks noChangeArrowheads="1"/>
          </p:cNvSpPr>
          <p:nvPr/>
        </p:nvSpPr>
        <p:spPr bwMode="auto">
          <a:xfrm>
            <a:off x="4010025" y="4151313"/>
            <a:ext cx="417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lǜ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973138"/>
            <a:ext cx="17795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组合 5"/>
          <p:cNvGrpSpPr>
            <a:grpSpLocks/>
          </p:cNvGrpSpPr>
          <p:nvPr/>
        </p:nvGrpSpPr>
        <p:grpSpPr bwMode="auto">
          <a:xfrm>
            <a:off x="347663" y="1500188"/>
            <a:ext cx="1827212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75856" y="952179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多音字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latin typeface="+mn-lt"/>
              <a:ea typeface="+mn-ea"/>
            </a:endParaRP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468313" y="2565400"/>
            <a:ext cx="539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尽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008063" y="2133600"/>
            <a:ext cx="323850" cy="1295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4" name="TextBox 3"/>
          <p:cNvSpPr txBox="1">
            <a:spLocks noChangeArrowheads="1"/>
          </p:cNvSpPr>
          <p:nvPr/>
        </p:nvSpPr>
        <p:spPr bwMode="auto">
          <a:xfrm>
            <a:off x="1403350" y="2133600"/>
            <a:ext cx="28813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方正中等线简体"/>
                <a:ea typeface="方正中等线简体"/>
                <a:cs typeface="方正中等线简体"/>
              </a:rPr>
              <a:t>jǐn</a:t>
            </a:r>
            <a:r>
              <a:rPr lang="zh-CN" altLang="en-US" sz="2800">
                <a:latin typeface="Calibri" pitchFamily="34" charset="0"/>
              </a:rPr>
              <a:t>（尽管）</a:t>
            </a:r>
          </a:p>
        </p:txBody>
      </p:sp>
      <p:sp>
        <p:nvSpPr>
          <p:cNvPr id="17415" name="TextBox 4"/>
          <p:cNvSpPr txBox="1">
            <a:spLocks noChangeArrowheads="1"/>
          </p:cNvSpPr>
          <p:nvPr/>
        </p:nvSpPr>
        <p:spPr bwMode="auto">
          <a:xfrm>
            <a:off x="1403350" y="3068638"/>
            <a:ext cx="273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方正中等线简体"/>
                <a:ea typeface="方正中等线简体"/>
                <a:cs typeface="方正中等线简体"/>
              </a:rPr>
              <a:t>jìn</a:t>
            </a:r>
            <a:r>
              <a:rPr lang="zh-CN" altLang="en-US" sz="2800">
                <a:latin typeface="Calibri" pitchFamily="34" charset="0"/>
              </a:rPr>
              <a:t>（尽力）</a:t>
            </a:r>
          </a:p>
        </p:txBody>
      </p:sp>
      <p:sp>
        <p:nvSpPr>
          <p:cNvPr id="17416" name="矩形 9"/>
          <p:cNvSpPr>
            <a:spLocks noChangeArrowheads="1"/>
          </p:cNvSpPr>
          <p:nvPr/>
        </p:nvSpPr>
        <p:spPr bwMode="auto">
          <a:xfrm>
            <a:off x="347663" y="4508500"/>
            <a:ext cx="8388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串句记忆：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尽（ｊ</a:t>
            </a: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ǐ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ｎ）管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时间紧迫，但是我一定会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尽（ｊ</a:t>
            </a: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ì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ｎ）全力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完成任务。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0013" y="4111625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6463" y="4089400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4040188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9213" y="2570163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7100" y="2554288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2498725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文本框 5"/>
          <p:cNvSpPr txBox="1">
            <a:spLocks noChangeArrowheads="1"/>
          </p:cNvSpPr>
          <p:nvPr/>
        </p:nvSpPr>
        <p:spPr bwMode="auto">
          <a:xfrm>
            <a:off x="360363" y="2581275"/>
            <a:ext cx="2681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整 （整体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18440" name="文本框 6"/>
          <p:cNvSpPr txBox="1">
            <a:spLocks noChangeArrowheads="1"/>
          </p:cNvSpPr>
          <p:nvPr/>
        </p:nvSpPr>
        <p:spPr bwMode="auto">
          <a:xfrm>
            <a:off x="3535363" y="2616200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抽（抽筋）</a:t>
            </a:r>
          </a:p>
        </p:txBody>
      </p:sp>
      <p:sp>
        <p:nvSpPr>
          <p:cNvPr id="18441" name="文本框 7"/>
          <p:cNvSpPr txBox="1">
            <a:spLocks noChangeArrowheads="1"/>
          </p:cNvSpPr>
          <p:nvPr/>
        </p:nvSpPr>
        <p:spPr bwMode="auto">
          <a:xfrm>
            <a:off x="6502400" y="2652713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纺（纺织）</a:t>
            </a:r>
          </a:p>
        </p:txBody>
      </p:sp>
      <p:sp>
        <p:nvSpPr>
          <p:cNvPr id="18442" name="文本框 8"/>
          <p:cNvSpPr txBox="1">
            <a:spLocks noChangeArrowheads="1"/>
          </p:cNvSpPr>
          <p:nvPr/>
        </p:nvSpPr>
        <p:spPr bwMode="auto">
          <a:xfrm>
            <a:off x="360363" y="4124325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织（织布）</a:t>
            </a:r>
          </a:p>
        </p:txBody>
      </p:sp>
      <p:sp>
        <p:nvSpPr>
          <p:cNvPr id="18443" name="文本框 9"/>
          <p:cNvSpPr txBox="1">
            <a:spLocks noChangeArrowheads="1"/>
          </p:cNvSpPr>
          <p:nvPr/>
        </p:nvSpPr>
        <p:spPr bwMode="auto">
          <a:xfrm>
            <a:off x="3535363" y="4160838"/>
            <a:ext cx="2500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编（编写）</a:t>
            </a:r>
          </a:p>
        </p:txBody>
      </p:sp>
      <p:sp>
        <p:nvSpPr>
          <p:cNvPr id="18444" name="文本框 10"/>
          <p:cNvSpPr txBox="1">
            <a:spLocks noChangeArrowheads="1"/>
          </p:cNvSpPr>
          <p:nvPr/>
        </p:nvSpPr>
        <p:spPr bwMode="auto">
          <a:xfrm>
            <a:off x="6529388" y="4195763"/>
            <a:ext cx="2501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怎（怎么）</a:t>
            </a:r>
          </a:p>
        </p:txBody>
      </p:sp>
      <p:sp>
        <p:nvSpPr>
          <p:cNvPr id="18445" name="文本框 13"/>
          <p:cNvSpPr txBox="1">
            <a:spLocks noChangeArrowheads="1"/>
          </p:cNvSpPr>
          <p:nvPr/>
        </p:nvSpPr>
        <p:spPr bwMode="auto">
          <a:xfrm>
            <a:off x="273050" y="2092325"/>
            <a:ext cx="955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zhěn</a:t>
            </a:r>
            <a:r>
              <a:rPr lang="en-US" altLang="zh-CN" sz="24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g</a:t>
            </a:r>
            <a:endParaRPr lang="zh-CN" altLang="en-US" sz="240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8446" name="文本框 14"/>
          <p:cNvSpPr txBox="1">
            <a:spLocks noChangeArrowheads="1"/>
          </p:cNvSpPr>
          <p:nvPr/>
        </p:nvSpPr>
        <p:spPr bwMode="auto">
          <a:xfrm>
            <a:off x="3573463" y="21542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chōu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80175" y="2154238"/>
            <a:ext cx="76676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+mn-ea"/>
              </a:rPr>
              <a:t>ǎ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8" name="文本框 17"/>
          <p:cNvSpPr txBox="1">
            <a:spLocks noChangeArrowheads="1"/>
          </p:cNvSpPr>
          <p:nvPr/>
        </p:nvSpPr>
        <p:spPr bwMode="auto">
          <a:xfrm>
            <a:off x="346075" y="3627438"/>
            <a:ext cx="539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zhī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" name="文本框 18"/>
          <p:cNvSpPr txBox="1"/>
          <p:nvPr/>
        </p:nvSpPr>
        <p:spPr>
          <a:xfrm>
            <a:off x="3665538" y="3698875"/>
            <a:ext cx="7270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bi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+mn-ea"/>
              </a:rPr>
              <a:t>ā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450" name="文本框 19"/>
          <p:cNvSpPr txBox="1">
            <a:spLocks noChangeArrowheads="1"/>
          </p:cNvSpPr>
          <p:nvPr/>
        </p:nvSpPr>
        <p:spPr bwMode="auto">
          <a:xfrm>
            <a:off x="6462713" y="3705225"/>
            <a:ext cx="614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zěn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8451" name="图片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5562600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3763" y="5565775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3" name="文本框 17"/>
          <p:cNvSpPr txBox="1">
            <a:spLocks noChangeArrowheads="1"/>
          </p:cNvSpPr>
          <p:nvPr/>
        </p:nvSpPr>
        <p:spPr bwMode="auto">
          <a:xfrm>
            <a:off x="460375" y="5113338"/>
            <a:ext cx="50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bù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3" name="文本框 17"/>
          <p:cNvSpPr txBox="1"/>
          <p:nvPr/>
        </p:nvSpPr>
        <p:spPr>
          <a:xfrm>
            <a:off x="3535363" y="5113338"/>
            <a:ext cx="7207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xi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ā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</a:rPr>
              <a:t>o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455" name="文本框 8"/>
          <p:cNvSpPr txBox="1">
            <a:spLocks noChangeArrowheads="1"/>
          </p:cNvSpPr>
          <p:nvPr/>
        </p:nvSpPr>
        <p:spPr bwMode="auto">
          <a:xfrm>
            <a:off x="360363" y="5659438"/>
            <a:ext cx="2500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布（分布）</a:t>
            </a:r>
          </a:p>
        </p:txBody>
      </p:sp>
      <p:sp>
        <p:nvSpPr>
          <p:cNvPr id="18456" name="文本框 8"/>
          <p:cNvSpPr txBox="1">
            <a:spLocks noChangeArrowheads="1"/>
          </p:cNvSpPr>
          <p:nvPr/>
        </p:nvSpPr>
        <p:spPr bwMode="auto">
          <a:xfrm>
            <a:off x="3505200" y="5630863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消（消化）</a:t>
            </a:r>
          </a:p>
        </p:txBody>
      </p:sp>
      <p:pic>
        <p:nvPicPr>
          <p:cNvPr id="1845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135063"/>
            <a:ext cx="1936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58" name="组合 5"/>
          <p:cNvGrpSpPr>
            <a:grpSpLocks/>
          </p:cNvGrpSpPr>
          <p:nvPr/>
        </p:nvGrpSpPr>
        <p:grpSpPr bwMode="auto">
          <a:xfrm>
            <a:off x="425450" y="1733550"/>
            <a:ext cx="1987550" cy="6350"/>
            <a:chOff x="0" y="656178"/>
            <a:chExt cx="2071702" cy="5754"/>
          </a:xfrm>
        </p:grpSpPr>
        <p:sp>
          <p:nvSpPr>
            <p:cNvPr id="28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35063"/>
            <a:ext cx="1936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组合 5"/>
          <p:cNvGrpSpPr>
            <a:grpSpLocks/>
          </p:cNvGrpSpPr>
          <p:nvPr/>
        </p:nvGrpSpPr>
        <p:grpSpPr bwMode="auto">
          <a:xfrm>
            <a:off x="468313" y="1687513"/>
            <a:ext cx="19875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我</a:t>
            </a: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+mn-ea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latin typeface="+mn-lt"/>
              <a:ea typeface="+mn-ea"/>
            </a:endParaRPr>
          </a:p>
        </p:txBody>
      </p: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179388" y="2762250"/>
            <a:ext cx="78247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毛虫    叶子   目光     周 游  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纺织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编织    怎 样    声 音  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花纹      消失</a:t>
            </a:r>
          </a:p>
        </p:txBody>
      </p:sp>
      <p:sp>
        <p:nvSpPr>
          <p:cNvPr id="19461" name="文本框 5"/>
          <p:cNvSpPr txBox="1">
            <a:spLocks noChangeArrowheads="1"/>
          </p:cNvSpPr>
          <p:nvPr/>
        </p:nvSpPr>
        <p:spPr bwMode="auto">
          <a:xfrm>
            <a:off x="179388" y="2311400"/>
            <a:ext cx="7426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máo chón</a:t>
            </a:r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Arial Unicode MS"/>
              </a:rPr>
              <a:t>g</a:t>
            </a:r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yè zi      mù  guāng      zhōu yóu</a:t>
            </a:r>
            <a:endParaRPr lang="zh-CN" altLang="en-US" sz="240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9462" name="文本框 8"/>
          <p:cNvSpPr txBox="1">
            <a:spLocks noChangeArrowheads="1"/>
          </p:cNvSpPr>
          <p:nvPr/>
        </p:nvSpPr>
        <p:spPr bwMode="auto">
          <a:xfrm>
            <a:off x="276225" y="3436938"/>
            <a:ext cx="7870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fǎng  zhī   biān zhī     zěn yàn</a:t>
            </a:r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Arial Unicode MS"/>
              </a:rPr>
              <a:t>g</a:t>
            </a:r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 shēng yīn</a:t>
            </a:r>
            <a:endParaRPr lang="zh-CN" altLang="en-US" sz="240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9463" name="矩形 8"/>
          <p:cNvSpPr>
            <a:spLocks noChangeArrowheads="1"/>
          </p:cNvSpPr>
          <p:nvPr/>
        </p:nvSpPr>
        <p:spPr bwMode="auto">
          <a:xfrm>
            <a:off x="460375" y="4527550"/>
            <a:ext cx="3889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huā  wén        xiāo shī </a:t>
            </a:r>
            <a:endParaRPr lang="zh-CN" altLang="en-US" sz="240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125" y="1760538"/>
            <a:ext cx="8640763" cy="2954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①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一条小毛虫趴在一片叶子上，用新奇的目光打量着周围的一切：大大小小的昆虫又是唱，又是跳，跑的跑，飞的飞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到处生机勃勃。只有它，这个可怜的小毛虫，既不会唱，也不会跑，更不会飞。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②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小毛虫费了九牛二虎之力，才挪动了一点点。当它笨拙地从一片叶子爬到另一片叶子上时，它觉得自己仿佛周游了整个世界。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8" name="矩形 8"/>
          <p:cNvSpPr>
            <a:spLocks noChangeArrowheads="1"/>
          </p:cNvSpPr>
          <p:nvPr/>
        </p:nvSpPr>
        <p:spPr bwMode="auto">
          <a:xfrm>
            <a:off x="755650" y="5013325"/>
            <a:ext cx="5597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         </a:t>
            </a:r>
            <a:r>
              <a:rPr lang="zh-CN" altLang="en-US" sz="2800">
                <a:solidFill>
                  <a:srgbClr val="FF0000"/>
                </a:solidFill>
                <a:latin typeface="Calibri" pitchFamily="34" charset="0"/>
              </a:rPr>
              <a:t>如果你是这只笨拙、可怜的小毛虫，看着轻歌曼舞的昆虫，你会想些什么呢？</a:t>
            </a:r>
          </a:p>
        </p:txBody>
      </p:sp>
      <p:pic>
        <p:nvPicPr>
          <p:cNvPr id="20489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80125" y="4076700"/>
            <a:ext cx="2595563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6600" y="1009650"/>
            <a:ext cx="184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09650"/>
            <a:ext cx="1866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150" y="1585913"/>
            <a:ext cx="1917700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1276350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389188"/>
            <a:ext cx="42005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789363"/>
            <a:ext cx="41814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992</Words>
  <Application>Microsoft Office PowerPoint</Application>
  <PresentationFormat>全屏显示(4:3)</PresentationFormat>
  <Paragraphs>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Calibri</vt:lpstr>
      <vt:lpstr>宋体</vt:lpstr>
      <vt:lpstr>Arial</vt:lpstr>
      <vt:lpstr>黑体</vt:lpstr>
      <vt:lpstr>楷体</vt:lpstr>
      <vt:lpstr>Calibri Light</vt:lpstr>
      <vt:lpstr>Arial Unicode MS</vt:lpstr>
      <vt:lpstr>方正中等线简体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lixiaomeng</dc:creator>
  <cp:lastModifiedBy>SDWM</cp:lastModifiedBy>
  <cp:revision>16</cp:revision>
  <dcterms:created xsi:type="dcterms:W3CDTF">2018-02-27T05:35:40Z</dcterms:created>
  <dcterms:modified xsi:type="dcterms:W3CDTF">2018-03-02T10:17:36Z</dcterms:modified>
</cp:coreProperties>
</file>