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60" r:id="rId4"/>
    <p:sldId id="261" r:id="rId5"/>
    <p:sldId id="262" r:id="rId6"/>
    <p:sldId id="258" r:id="rId7"/>
    <p:sldId id="265" r:id="rId8"/>
    <p:sldId id="263" r:id="rId9"/>
    <p:sldId id="264" r:id="rId10"/>
    <p:sldId id="266" r:id="rId11"/>
    <p:sldId id="268" r:id="rId12"/>
    <p:sldId id="267" r:id="rId13"/>
    <p:sldId id="269" r:id="rId14"/>
    <p:sldId id="25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152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173157"/>
            <a:ext cx="7772400" cy="1470025"/>
          </a:xfrm>
        </p:spPr>
        <p:txBody>
          <a:bodyPr anchor="b"/>
          <a:lstStyle>
            <a:lvl1pPr algn="l">
              <a:defRPr sz="480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87716" y="2643182"/>
            <a:ext cx="6670366" cy="1752600"/>
          </a:xfrm>
        </p:spPr>
        <p:txBody>
          <a:bodyPr/>
          <a:lstStyle>
            <a:lvl1pPr marL="0" indent="0" algn="l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7BAAC6-C515-4E21-BE88-27A30B2FE499}" type="datetimeFigureOut">
              <a:rPr lang="zh-CN" altLang="en-US" smtClean="0"/>
              <a:pPr/>
              <a:t>2017-3-29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6F3B5-4557-473B-98F8-BA9ACD589B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7BAAC6-C515-4E21-BE88-27A30B2FE499}" type="datetimeFigureOut">
              <a:rPr lang="zh-CN" altLang="en-US" smtClean="0"/>
              <a:pPr/>
              <a:t>2017-3-29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6F3B5-4557-473B-98F8-BA9ACD589B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143768" y="274639"/>
            <a:ext cx="1543032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61513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7BAAC6-C515-4E21-BE88-27A30B2FE499}" type="datetimeFigureOut">
              <a:rPr lang="zh-CN" altLang="en-US" smtClean="0"/>
              <a:pPr/>
              <a:t>2017-3-29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6F3B5-4557-473B-98F8-BA9ACD589B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7BAAC6-C515-4E21-BE88-27A30B2FE499}" type="datetimeFigureOut">
              <a:rPr lang="zh-CN" altLang="en-US" smtClean="0"/>
              <a:pPr/>
              <a:t>2017-3-29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6F3B5-4557-473B-98F8-BA9ACD589B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2924181"/>
            <a:ext cx="7772400" cy="1362075"/>
          </a:xfrm>
        </p:spPr>
        <p:txBody>
          <a:bodyPr anchor="t"/>
          <a:lstStyle>
            <a:lvl1pPr algn="l">
              <a:defRPr sz="4400" b="0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5800" y="1428747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7BAAC6-C515-4E21-BE88-27A30B2FE499}" type="datetimeFigureOut">
              <a:rPr lang="zh-CN" altLang="en-US" smtClean="0"/>
              <a:pPr/>
              <a:t>2017-3-29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6F3B5-4557-473B-98F8-BA9ACD589B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7BAAC6-C515-4E21-BE88-27A30B2FE499}" type="datetimeFigureOut">
              <a:rPr lang="zh-CN" altLang="en-US" smtClean="0"/>
              <a:pPr/>
              <a:t>2017-3-29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6F3B5-4557-473B-98F8-BA9ACD589B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7BAAC6-C515-4E21-BE88-27A30B2FE499}" type="datetimeFigureOut">
              <a:rPr lang="zh-CN" altLang="en-US" smtClean="0"/>
              <a:pPr/>
              <a:t>2017-3-29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6F3B5-4557-473B-98F8-BA9ACD589B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7BAAC6-C515-4E21-BE88-27A30B2FE499}" type="datetimeFigureOut">
              <a:rPr lang="zh-CN" altLang="en-US" smtClean="0"/>
              <a:pPr/>
              <a:t>2017-3-29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6F3B5-4557-473B-98F8-BA9ACD589B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7BAAC6-C515-4E21-BE88-27A30B2FE499}" type="datetimeFigureOut">
              <a:rPr lang="zh-CN" altLang="en-US" smtClean="0"/>
              <a:pPr/>
              <a:t>2017-3-29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6F3B5-4557-473B-98F8-BA9ACD589B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0382" y="1071546"/>
            <a:ext cx="5111750" cy="50497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679083" y="1071546"/>
            <a:ext cx="3008313" cy="342902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7BAAC6-C515-4E21-BE88-27A30B2FE499}" type="datetimeFigureOut">
              <a:rPr lang="zh-CN" altLang="en-US" smtClean="0"/>
              <a:pPr/>
              <a:t>2017-3-29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6F3B5-4557-473B-98F8-BA9ACD589B3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85728"/>
            <a:ext cx="8230993" cy="696626"/>
          </a:xfrm>
        </p:spPr>
        <p:txBody>
          <a:bodyPr anchor="ctr"/>
          <a:lstStyle>
            <a:lvl1pPr algn="ctr">
              <a:defRPr sz="36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001024" y="642918"/>
            <a:ext cx="785818" cy="4572032"/>
          </a:xfrm>
        </p:spPr>
        <p:txBody>
          <a:bodyPr vert="eaVert" anchor="ctr"/>
          <a:lstStyle>
            <a:lvl1pPr algn="l">
              <a:defRPr sz="24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42922" y="541340"/>
            <a:ext cx="6415094" cy="5459428"/>
          </a:xfrm>
          <a:prstGeom prst="roundRect">
            <a:avLst>
              <a:gd name="adj" fmla="val 4800"/>
            </a:avLst>
          </a:prstGeom>
          <a:solidFill>
            <a:schemeClr val="accent1">
              <a:tint val="20000"/>
            </a:schemeClr>
          </a:solidFill>
          <a:ln w="38100">
            <a:gradFill flip="none" rotWithShape="1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1">
                    <a:tint val="20000"/>
                  </a:schemeClr>
                </a:gs>
              </a:gsLst>
              <a:lin ang="16200000" scaled="1"/>
              <a:tileRect/>
            </a:gradFill>
          </a:ln>
          <a:effectLst>
            <a:outerShdw blurRad="76200" dist="38100" dir="5400000" sx="100500" sy="100500" algn="tl" rotWithShape="0">
              <a:srgbClr val="000000">
                <a:alpha val="50000"/>
              </a:srgb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072330" y="1000108"/>
            <a:ext cx="914368" cy="4214842"/>
          </a:xfrm>
        </p:spPr>
        <p:txBody>
          <a:bodyPr vert="eaVert" anchor="ctr"/>
          <a:lstStyle>
            <a:lvl1pPr marL="0" indent="0" algn="ctr">
              <a:buNone/>
              <a:defRPr sz="1400"/>
            </a:lvl1pPr>
            <a:lvl2pPr marL="457200" indent="0" algn="ctr">
              <a:buNone/>
              <a:defRPr sz="1200"/>
            </a:lvl2pPr>
            <a:lvl3pPr marL="914400" indent="0" algn="ctr">
              <a:buNone/>
              <a:defRPr sz="1000"/>
            </a:lvl3pPr>
            <a:lvl4pPr marL="1371600" indent="0" algn="ctr">
              <a:buNone/>
              <a:defRPr sz="900"/>
            </a:lvl4pPr>
            <a:lvl5pPr marL="1828800" indent="0" algn="ctr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7BAAC6-C515-4E21-BE88-27A30B2FE499}" type="datetimeFigureOut">
              <a:rPr lang="zh-CN" altLang="en-US" smtClean="0"/>
              <a:pPr/>
              <a:t>2017-3-29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6F3B5-4557-473B-98F8-BA9ACD589B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3">
            <a:duotone>
              <a:schemeClr val="accent1"/>
              <a:srgbClr val="FFFFFF"/>
            </a:duotone>
            <a:lum bright="12000" contrast="40000"/>
          </a:blip>
          <a:stretch>
            <a:fillRect/>
          </a:stretch>
        </p:blipFill>
        <p:spPr>
          <a:xfrm>
            <a:off x="6667809" y="4915143"/>
            <a:ext cx="2476191" cy="1942857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矩形 9"/>
          <p:cNvSpPr/>
          <p:nvPr/>
        </p:nvSpPr>
        <p:spPr>
          <a:xfrm>
            <a:off x="0" y="0"/>
            <a:ext cx="9144000" cy="7143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50000"/>
                  <a:hueMod val="100000"/>
                  <a:satMod val="250000"/>
                  <a:alpha val="0"/>
                </a:schemeClr>
              </a:gs>
              <a:gs pos="75000">
                <a:schemeClr val="accent1">
                  <a:tint val="80000"/>
                  <a:shade val="100000"/>
                  <a:hueMod val="100000"/>
                  <a:satMod val="375000"/>
                  <a:alpha val="20000"/>
                </a:schemeClr>
              </a:gs>
              <a:gs pos="100000">
                <a:schemeClr val="accent1">
                  <a:tint val="50000"/>
                  <a:shade val="100000"/>
                  <a:hueMod val="100000"/>
                  <a:satMod val="500000"/>
                </a:schemeClr>
              </a:gs>
            </a:gsLst>
            <a:lin ang="18900000" scaled="1"/>
            <a:tileRect/>
          </a:gradFill>
          <a:ln w="12700" cap="rnd" cmpd="sng" algn="ctr">
            <a:noFill/>
            <a:prstDash val="soli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0" y="40951"/>
            <a:ext cx="4572000" cy="7143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50000"/>
                  <a:hueMod val="100000"/>
                  <a:satMod val="250000"/>
                  <a:alpha val="0"/>
                </a:schemeClr>
              </a:gs>
              <a:gs pos="75000">
                <a:schemeClr val="accent1">
                  <a:tint val="80000"/>
                  <a:shade val="100000"/>
                  <a:hueMod val="100000"/>
                  <a:satMod val="375000"/>
                  <a:alpha val="5000"/>
                </a:schemeClr>
              </a:gs>
              <a:gs pos="100000">
                <a:schemeClr val="accent1">
                  <a:tint val="50000"/>
                  <a:shade val="100000"/>
                  <a:hueMod val="100000"/>
                  <a:satMod val="500000"/>
                  <a:alpha val="60000"/>
                </a:schemeClr>
              </a:gs>
            </a:gsLst>
            <a:lin ang="8100000" scaled="1"/>
            <a:tileRect/>
          </a:gradFill>
          <a:ln w="12700" cap="rnd" cmpd="sng" algn="ctr">
            <a:noFill/>
            <a:prstDash val="solid"/>
          </a:ln>
          <a:effectLst>
            <a:glow>
              <a:schemeClr val="accent1">
                <a:tint val="100000"/>
                <a:shade val="100000"/>
                <a:hueMod val="100000"/>
                <a:satMod val="100000"/>
              </a:schemeClr>
            </a:glow>
            <a:softEdge rad="127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4">
            <a:duotone>
              <a:schemeClr val="accent1"/>
              <a:srgbClr val="FFFFFF"/>
            </a:duotone>
            <a:lum bright="35000" contrast="40000"/>
          </a:blip>
          <a:stretch>
            <a:fillRect/>
          </a:stretch>
        </p:blipFill>
        <p:spPr>
          <a:xfrm>
            <a:off x="0" y="6420445"/>
            <a:ext cx="9144000" cy="437555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7BAAC6-C515-4E21-BE88-27A30B2FE499}" type="datetimeFigureOut">
              <a:rPr lang="zh-CN" altLang="en-US" smtClean="0"/>
              <a:pPr/>
              <a:t>2017-3-29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36F3B5-4557-473B-98F8-BA9ACD589B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50000"/>
        <a:buFont typeface="Wingdings 2"/>
        <a:buChar char="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2"/>
        </a:buClr>
        <a:buSzPct val="50000"/>
        <a:buFont typeface="Wingdings 2"/>
        <a:buChar char="³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3"/>
        </a:buClr>
        <a:buSzPct val="60000"/>
        <a:buFont typeface="Wingdings 2"/>
        <a:buChar char="®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5"/>
        </a:buClr>
        <a:buSzPct val="45000"/>
        <a:buFont typeface="Wingdings 2"/>
        <a:buChar char="¯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6"/>
        </a:buClr>
        <a:buFont typeface="Wingdings 2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QQ图片2017032910395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28" y="0"/>
            <a:ext cx="7715272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57158" y="357166"/>
            <a:ext cx="923330" cy="62865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800" dirty="0" smtClean="0">
                <a:solidFill>
                  <a:srgbClr val="FF0000"/>
                </a:solidFill>
              </a:rPr>
              <a:t>明德小学    冯本山</a:t>
            </a:r>
            <a:endParaRPr lang="zh-CN" altLang="en-US" sz="4800" dirty="0">
              <a:solidFill>
                <a:srgbClr val="FF0000"/>
              </a:solidFill>
            </a:endParaRP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2285984" y="285728"/>
            <a:ext cx="4535487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9600" b="1" dirty="0">
                <a:solidFill>
                  <a:srgbClr val="FF3399"/>
                </a:solidFill>
                <a:ea typeface="华文彩云" pitchFamily="2" charset="-122"/>
              </a:rPr>
              <a:t>识 字 </a:t>
            </a:r>
            <a:r>
              <a:rPr lang="en-US" altLang="zh-CN" sz="9600" b="1" dirty="0" smtClean="0">
                <a:solidFill>
                  <a:srgbClr val="FF3399"/>
                </a:solidFill>
                <a:ea typeface="华文彩云" pitchFamily="2" charset="-122"/>
              </a:rPr>
              <a:t>7</a:t>
            </a:r>
            <a:endParaRPr lang="en-US" altLang="zh-CN" sz="9600" b="1" dirty="0">
              <a:solidFill>
                <a:srgbClr val="FF3399"/>
              </a:solidFill>
              <a:ea typeface="华文彩云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>
          <a:xfrm>
            <a:off x="0" y="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000" b="1" dirty="0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  <a:t>课文详解</a:t>
            </a:r>
            <a:endParaRPr lang="zh-CN" altLang="en-US" dirty="0">
              <a:solidFill>
                <a:srgbClr val="FFFF00"/>
              </a:solidFill>
              <a:latin typeface="Arial" pitchFamily="34" charset="0"/>
            </a:endParaRP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43306" y="142852"/>
            <a:ext cx="5715040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1"/>
          <p:cNvSpPr>
            <a:spLocks noChangeArrowheads="1"/>
          </p:cNvSpPr>
          <p:nvPr/>
        </p:nvSpPr>
        <p:spPr bwMode="auto">
          <a:xfrm>
            <a:off x="0" y="571480"/>
            <a:ext cx="4286247" cy="6186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4400" dirty="0" smtClean="0">
                <a:solidFill>
                  <a:srgbClr val="002060"/>
                </a:solidFill>
                <a:latin typeface="Arial" pitchFamily="34" charset="0"/>
              </a:rPr>
              <a:t>     儿歌</a:t>
            </a:r>
            <a:r>
              <a:rPr lang="zh-CN" altLang="en-US" sz="4400" dirty="0">
                <a:solidFill>
                  <a:srgbClr val="002060"/>
                </a:solidFill>
                <a:latin typeface="Arial" pitchFamily="34" charset="0"/>
              </a:rPr>
              <a:t>描写了蜻蜓在池塘边捉虫的情景。儿歌中编进了新学的带有“青”字的汉字</a:t>
            </a:r>
            <a:r>
              <a:rPr lang="en-US" altLang="zh-CN" sz="4400" dirty="0">
                <a:solidFill>
                  <a:srgbClr val="002060"/>
                </a:solidFill>
                <a:latin typeface="Arial" pitchFamily="34" charset="0"/>
              </a:rPr>
              <a:t>,</a:t>
            </a:r>
            <a:r>
              <a:rPr lang="zh-CN" altLang="en-US" sz="4400" dirty="0">
                <a:solidFill>
                  <a:srgbClr val="002060"/>
                </a:solidFill>
                <a:latin typeface="Arial" pitchFamily="34" charset="0"/>
              </a:rPr>
              <a:t>为我们理解生字提供了语境</a:t>
            </a:r>
            <a:r>
              <a:rPr lang="en-US" altLang="zh-CN" sz="4400" dirty="0">
                <a:solidFill>
                  <a:srgbClr val="002060"/>
                </a:solidFill>
                <a:latin typeface="Arial" pitchFamily="34" charset="0"/>
              </a:rPr>
              <a:t>,</a:t>
            </a:r>
            <a:r>
              <a:rPr lang="zh-CN" altLang="en-US" sz="4400" dirty="0">
                <a:solidFill>
                  <a:srgbClr val="002060"/>
                </a:solidFill>
                <a:latin typeface="Arial" pitchFamily="34" charset="0"/>
              </a:rPr>
              <a:t>能帮助我们理解字义。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14778" y="3214686"/>
            <a:ext cx="4786378" cy="364331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0" y="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000" b="1" dirty="0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  <a:t>概括主题</a:t>
            </a:r>
            <a:endParaRPr lang="zh-CN" altLang="en-US" dirty="0">
              <a:solidFill>
                <a:srgbClr val="FFFF00"/>
              </a:solidFill>
              <a:latin typeface="Arial" pitchFamily="34" charset="0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142844" y="571480"/>
            <a:ext cx="9001156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indent="828675"/>
            <a:r>
              <a:rPr lang="zh-CN" altLang="en-US" sz="4800" dirty="0">
                <a:solidFill>
                  <a:srgbClr val="FF0000"/>
                </a:solidFill>
                <a:latin typeface="Arial" pitchFamily="34" charset="0"/>
              </a:rPr>
              <a:t>本课采用形声字归类的方法识字。“青”是声旁</a:t>
            </a:r>
            <a:r>
              <a:rPr lang="en-US" altLang="zh-CN" sz="4800" dirty="0">
                <a:solidFill>
                  <a:srgbClr val="FF0000"/>
                </a:solidFill>
                <a:latin typeface="Arial" pitchFamily="34" charset="0"/>
              </a:rPr>
              <a:t>,</a:t>
            </a:r>
            <a:r>
              <a:rPr lang="zh-CN" altLang="en-US" sz="4800" dirty="0">
                <a:solidFill>
                  <a:srgbClr val="FF0000"/>
                </a:solidFill>
                <a:latin typeface="Arial" pitchFamily="34" charset="0"/>
              </a:rPr>
              <a:t>换上不同的偏旁可以组成“清、情、晴、蜻、请、睛”等字</a:t>
            </a:r>
            <a:r>
              <a:rPr lang="en-US" altLang="zh-CN" sz="4800" dirty="0">
                <a:solidFill>
                  <a:srgbClr val="FF0000"/>
                </a:solidFill>
                <a:latin typeface="Arial" pitchFamily="34" charset="0"/>
              </a:rPr>
              <a:t>,</a:t>
            </a:r>
            <a:r>
              <a:rPr lang="zh-CN" altLang="en-US" sz="4800" dirty="0">
                <a:solidFill>
                  <a:srgbClr val="FF0000"/>
                </a:solidFill>
                <a:latin typeface="Arial" pitchFamily="34" charset="0"/>
              </a:rPr>
              <a:t>揭示了形声字的构字规律。插图再现了儿歌的内容</a:t>
            </a:r>
            <a:r>
              <a:rPr lang="en-US" altLang="zh-CN" sz="4800" dirty="0">
                <a:solidFill>
                  <a:srgbClr val="FF0000"/>
                </a:solidFill>
                <a:latin typeface="Arial" pitchFamily="34" charset="0"/>
              </a:rPr>
              <a:t>,</a:t>
            </a:r>
            <a:r>
              <a:rPr lang="zh-CN" altLang="en-US" sz="4800" dirty="0">
                <a:solidFill>
                  <a:srgbClr val="FF0000"/>
                </a:solidFill>
                <a:latin typeface="Arial" pitchFamily="34" charset="0"/>
              </a:rPr>
              <a:t>给我们带来了美的享受</a:t>
            </a:r>
            <a:r>
              <a:rPr lang="en-US" altLang="zh-CN" sz="4800" dirty="0">
                <a:solidFill>
                  <a:srgbClr val="FF0000"/>
                </a:solidFill>
                <a:latin typeface="Arial" pitchFamily="34" charset="0"/>
              </a:rPr>
              <a:t>,</a:t>
            </a:r>
            <a:r>
              <a:rPr lang="zh-CN" altLang="en-US" sz="4800" dirty="0">
                <a:solidFill>
                  <a:srgbClr val="FF0000"/>
                </a:solidFill>
                <a:latin typeface="Arial" pitchFamily="34" charset="0"/>
              </a:rPr>
              <a:t>也有利于帮助我们理解儿歌</a:t>
            </a:r>
            <a:r>
              <a:rPr lang="zh-CN" altLang="en-US" sz="4800" dirty="0" smtClean="0">
                <a:solidFill>
                  <a:srgbClr val="FF0000"/>
                </a:solidFill>
                <a:latin typeface="Arial" pitchFamily="34" charset="0"/>
              </a:rPr>
              <a:t>。让我们知道了蜻蜓是益虫</a:t>
            </a:r>
            <a:r>
              <a:rPr lang="en-US" altLang="zh-CN" sz="4800" dirty="0" smtClean="0">
                <a:solidFill>
                  <a:srgbClr val="FF0000"/>
                </a:solidFill>
                <a:latin typeface="Arial" pitchFamily="34" charset="0"/>
              </a:rPr>
              <a:t>,</a:t>
            </a:r>
            <a:r>
              <a:rPr lang="zh-CN" altLang="en-US" sz="4800" dirty="0" smtClean="0">
                <a:solidFill>
                  <a:srgbClr val="FF0000"/>
                </a:solidFill>
                <a:latin typeface="Arial" pitchFamily="34" charset="0"/>
              </a:rPr>
              <a:t>要保护蜻蜓。</a:t>
            </a:r>
            <a:endParaRPr lang="zh-CN" altLang="en-US" sz="4800" dirty="0">
              <a:solidFill>
                <a:srgbClr val="FF0000"/>
              </a:solidFill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同侧圆角矩形 3"/>
          <p:cNvSpPr/>
          <p:nvPr/>
        </p:nvSpPr>
        <p:spPr>
          <a:xfrm>
            <a:off x="0" y="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000" b="1" dirty="0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  <a:t>拓展提升</a:t>
            </a:r>
            <a:endParaRPr lang="zh-CN" altLang="en-US" dirty="0">
              <a:solidFill>
                <a:srgbClr val="FFFF00"/>
              </a:solidFill>
              <a:latin typeface="Arial" pitchFamily="34" charset="0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642910" y="714356"/>
            <a:ext cx="8501090" cy="558614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square" bIns="0" anchor="ctr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Arial" pitchFamily="34" charset="0"/>
              </a:rPr>
              <a:t>描写蜻蜓的诗句</a:t>
            </a:r>
          </a:p>
          <a:p>
            <a:r>
              <a:rPr lang="en-US" altLang="zh-CN" sz="3600" dirty="0" smtClean="0">
                <a:solidFill>
                  <a:srgbClr val="FF0000"/>
                </a:solidFill>
                <a:latin typeface="Arial" pitchFamily="34" charset="0"/>
              </a:rPr>
              <a:t>1</a:t>
            </a:r>
            <a:r>
              <a:rPr lang="zh-CN" altLang="en-US" sz="3600" dirty="0" smtClean="0">
                <a:solidFill>
                  <a:srgbClr val="FF0000"/>
                </a:solidFill>
                <a:latin typeface="Arial" pitchFamily="34" charset="0"/>
              </a:rPr>
              <a:t>、日</a:t>
            </a:r>
            <a:r>
              <a:rPr lang="zh-CN" altLang="en-US" sz="3600" dirty="0">
                <a:solidFill>
                  <a:srgbClr val="FF0000"/>
                </a:solidFill>
                <a:latin typeface="Arial" pitchFamily="34" charset="0"/>
              </a:rPr>
              <a:t>长篱落无人过</a:t>
            </a:r>
            <a:r>
              <a:rPr lang="en-US" altLang="zh-CN" sz="3600" dirty="0">
                <a:solidFill>
                  <a:srgbClr val="FF0000"/>
                </a:solidFill>
                <a:latin typeface="Arial" pitchFamily="34" charset="0"/>
              </a:rPr>
              <a:t>,</a:t>
            </a:r>
            <a:r>
              <a:rPr lang="zh-CN" altLang="en-US" sz="3600" dirty="0">
                <a:solidFill>
                  <a:srgbClr val="FF0000"/>
                </a:solidFill>
                <a:latin typeface="Arial" pitchFamily="34" charset="0"/>
              </a:rPr>
              <a:t>唯有蜻蜓蛱蝶飞。 </a:t>
            </a:r>
            <a:r>
              <a:rPr lang="en-US" altLang="zh-CN" sz="3600" dirty="0">
                <a:solidFill>
                  <a:srgbClr val="FF0000"/>
                </a:solidFill>
                <a:latin typeface="Arial" pitchFamily="34" charset="0"/>
              </a:rPr>
              <a:t>(</a:t>
            </a:r>
            <a:r>
              <a:rPr lang="zh-CN" altLang="en-US" sz="3600" dirty="0">
                <a:solidFill>
                  <a:srgbClr val="FF0000"/>
                </a:solidFill>
                <a:latin typeface="Arial" pitchFamily="34" charset="0"/>
              </a:rPr>
              <a:t>宋</a:t>
            </a:r>
            <a:r>
              <a:rPr lang="en-US" altLang="zh-CN" sz="3600" dirty="0">
                <a:solidFill>
                  <a:srgbClr val="FF0000"/>
                </a:solidFill>
                <a:latin typeface="Arial" pitchFamily="34" charset="0"/>
              </a:rPr>
              <a:t>•</a:t>
            </a:r>
            <a:r>
              <a:rPr lang="zh-CN" altLang="en-US" sz="3600" dirty="0">
                <a:solidFill>
                  <a:srgbClr val="FF0000"/>
                </a:solidFill>
                <a:latin typeface="Arial" pitchFamily="34" charset="0"/>
              </a:rPr>
              <a:t>范成大</a:t>
            </a:r>
            <a:r>
              <a:rPr lang="en-US" altLang="zh-CN" sz="3600" dirty="0">
                <a:solidFill>
                  <a:srgbClr val="FF0000"/>
                </a:solidFill>
                <a:latin typeface="Arial" pitchFamily="34" charset="0"/>
              </a:rPr>
              <a:t>《</a:t>
            </a:r>
            <a:r>
              <a:rPr lang="zh-CN" altLang="en-US" sz="3600" dirty="0">
                <a:solidFill>
                  <a:srgbClr val="FF0000"/>
                </a:solidFill>
                <a:latin typeface="Arial" pitchFamily="34" charset="0"/>
              </a:rPr>
              <a:t>四时田园杂兴</a:t>
            </a:r>
            <a:r>
              <a:rPr lang="en-US" altLang="zh-CN" sz="3600" dirty="0">
                <a:solidFill>
                  <a:srgbClr val="FF0000"/>
                </a:solidFill>
                <a:latin typeface="Arial" pitchFamily="34" charset="0"/>
              </a:rPr>
              <a:t>》)</a:t>
            </a:r>
          </a:p>
          <a:p>
            <a:r>
              <a:rPr lang="en-US" altLang="zh-CN" sz="3600" dirty="0" smtClean="0">
                <a:solidFill>
                  <a:srgbClr val="FF0000"/>
                </a:solidFill>
                <a:latin typeface="Arial" pitchFamily="34" charset="0"/>
              </a:rPr>
              <a:t>2</a:t>
            </a:r>
            <a:r>
              <a:rPr lang="zh-CN" altLang="en-US" sz="3600" dirty="0" smtClean="0">
                <a:solidFill>
                  <a:srgbClr val="FF0000"/>
                </a:solidFill>
                <a:latin typeface="Arial" pitchFamily="34" charset="0"/>
              </a:rPr>
              <a:t>、行</a:t>
            </a:r>
            <a:r>
              <a:rPr lang="zh-CN" altLang="en-US" sz="3600" dirty="0">
                <a:solidFill>
                  <a:srgbClr val="FF0000"/>
                </a:solidFill>
                <a:latin typeface="Arial" pitchFamily="34" charset="0"/>
              </a:rPr>
              <a:t>到中庭数花朵</a:t>
            </a:r>
            <a:r>
              <a:rPr lang="en-US" altLang="zh-CN" sz="3600" dirty="0">
                <a:solidFill>
                  <a:srgbClr val="FF0000"/>
                </a:solidFill>
                <a:latin typeface="Arial" pitchFamily="34" charset="0"/>
              </a:rPr>
              <a:t>,</a:t>
            </a:r>
            <a:r>
              <a:rPr lang="zh-CN" altLang="en-US" sz="3600" dirty="0">
                <a:solidFill>
                  <a:srgbClr val="FF0000"/>
                </a:solidFill>
                <a:latin typeface="Arial" pitchFamily="34" charset="0"/>
              </a:rPr>
              <a:t>蜻蜓飞上玉搔头。 </a:t>
            </a:r>
            <a:r>
              <a:rPr lang="en-US" altLang="zh-CN" sz="3600" dirty="0">
                <a:solidFill>
                  <a:srgbClr val="FF0000"/>
                </a:solidFill>
                <a:latin typeface="Arial" pitchFamily="34" charset="0"/>
              </a:rPr>
              <a:t>(</a:t>
            </a:r>
            <a:r>
              <a:rPr lang="zh-CN" altLang="en-US" sz="3600" dirty="0">
                <a:solidFill>
                  <a:srgbClr val="FF0000"/>
                </a:solidFill>
                <a:latin typeface="Arial" pitchFamily="34" charset="0"/>
              </a:rPr>
              <a:t>唐</a:t>
            </a:r>
            <a:r>
              <a:rPr lang="en-US" altLang="zh-CN" sz="3600" dirty="0">
                <a:solidFill>
                  <a:srgbClr val="FF0000"/>
                </a:solidFill>
                <a:latin typeface="Arial" pitchFamily="34" charset="0"/>
              </a:rPr>
              <a:t>•</a:t>
            </a:r>
            <a:r>
              <a:rPr lang="zh-CN" altLang="en-US" sz="3600" dirty="0">
                <a:solidFill>
                  <a:srgbClr val="FF0000"/>
                </a:solidFill>
                <a:latin typeface="Arial" pitchFamily="34" charset="0"/>
              </a:rPr>
              <a:t>刘禹锡</a:t>
            </a:r>
            <a:r>
              <a:rPr lang="en-US" altLang="zh-CN" sz="3600" dirty="0">
                <a:solidFill>
                  <a:srgbClr val="FF0000"/>
                </a:solidFill>
                <a:latin typeface="Arial" pitchFamily="34" charset="0"/>
              </a:rPr>
              <a:t>《</a:t>
            </a:r>
            <a:r>
              <a:rPr lang="zh-CN" altLang="en-US" sz="3600" dirty="0">
                <a:solidFill>
                  <a:srgbClr val="FF0000"/>
                </a:solidFill>
                <a:latin typeface="Arial" pitchFamily="34" charset="0"/>
              </a:rPr>
              <a:t>春词</a:t>
            </a:r>
            <a:r>
              <a:rPr lang="en-US" altLang="zh-CN" sz="3600" dirty="0">
                <a:solidFill>
                  <a:srgbClr val="FF0000"/>
                </a:solidFill>
                <a:latin typeface="Arial" pitchFamily="34" charset="0"/>
              </a:rPr>
              <a:t>》)</a:t>
            </a:r>
          </a:p>
          <a:p>
            <a:r>
              <a:rPr lang="en-US" altLang="zh-CN" sz="3600" dirty="0" smtClean="0">
                <a:solidFill>
                  <a:srgbClr val="FF0000"/>
                </a:solidFill>
                <a:latin typeface="Arial" pitchFamily="34" charset="0"/>
              </a:rPr>
              <a:t>3</a:t>
            </a:r>
            <a:r>
              <a:rPr lang="zh-CN" altLang="en-US" sz="3600" dirty="0" smtClean="0">
                <a:solidFill>
                  <a:srgbClr val="FF0000"/>
                </a:solidFill>
                <a:latin typeface="Arial" pitchFamily="34" charset="0"/>
              </a:rPr>
              <a:t>、穿</a:t>
            </a:r>
            <a:r>
              <a:rPr lang="zh-CN" altLang="en-US" sz="3600" dirty="0">
                <a:solidFill>
                  <a:srgbClr val="FF0000"/>
                </a:solidFill>
                <a:latin typeface="Arial" pitchFamily="34" charset="0"/>
              </a:rPr>
              <a:t>花蛱蝶深深见</a:t>
            </a:r>
            <a:r>
              <a:rPr lang="en-US" altLang="zh-CN" sz="3600" dirty="0">
                <a:solidFill>
                  <a:srgbClr val="FF0000"/>
                </a:solidFill>
                <a:latin typeface="Arial" pitchFamily="34" charset="0"/>
              </a:rPr>
              <a:t>,</a:t>
            </a:r>
            <a:r>
              <a:rPr lang="zh-CN" altLang="en-US" sz="3600" dirty="0">
                <a:solidFill>
                  <a:srgbClr val="FF0000"/>
                </a:solidFill>
                <a:latin typeface="Arial" pitchFamily="34" charset="0"/>
              </a:rPr>
              <a:t>点水蜻蜓款款飞。 </a:t>
            </a:r>
            <a:r>
              <a:rPr lang="en-US" altLang="zh-CN" sz="3600" dirty="0">
                <a:solidFill>
                  <a:srgbClr val="FF0000"/>
                </a:solidFill>
                <a:latin typeface="Arial" pitchFamily="34" charset="0"/>
              </a:rPr>
              <a:t>(</a:t>
            </a:r>
            <a:r>
              <a:rPr lang="zh-CN" altLang="en-US" sz="3600" dirty="0">
                <a:solidFill>
                  <a:srgbClr val="FF0000"/>
                </a:solidFill>
                <a:latin typeface="Arial" pitchFamily="34" charset="0"/>
              </a:rPr>
              <a:t>唐</a:t>
            </a:r>
            <a:r>
              <a:rPr lang="en-US" altLang="zh-CN" sz="3600" dirty="0">
                <a:solidFill>
                  <a:srgbClr val="FF0000"/>
                </a:solidFill>
                <a:latin typeface="Arial" pitchFamily="34" charset="0"/>
              </a:rPr>
              <a:t>•</a:t>
            </a:r>
            <a:r>
              <a:rPr lang="zh-CN" altLang="en-US" sz="3600" dirty="0">
                <a:solidFill>
                  <a:srgbClr val="FF0000"/>
                </a:solidFill>
                <a:latin typeface="Arial" pitchFamily="34" charset="0"/>
              </a:rPr>
              <a:t>杜甫</a:t>
            </a:r>
            <a:r>
              <a:rPr lang="en-US" altLang="zh-CN" sz="3600" dirty="0">
                <a:solidFill>
                  <a:srgbClr val="FF0000"/>
                </a:solidFill>
                <a:latin typeface="Arial" pitchFamily="34" charset="0"/>
              </a:rPr>
              <a:t>《</a:t>
            </a:r>
            <a:r>
              <a:rPr lang="zh-CN" altLang="en-US" sz="3600" dirty="0">
                <a:solidFill>
                  <a:srgbClr val="FF0000"/>
                </a:solidFill>
                <a:latin typeface="Arial" pitchFamily="34" charset="0"/>
              </a:rPr>
              <a:t>曲江二首</a:t>
            </a:r>
            <a:r>
              <a:rPr lang="en-US" altLang="zh-CN" sz="3600" dirty="0">
                <a:solidFill>
                  <a:srgbClr val="FF0000"/>
                </a:solidFill>
                <a:latin typeface="Arial" pitchFamily="34" charset="0"/>
              </a:rPr>
              <a:t>》)</a:t>
            </a:r>
          </a:p>
          <a:p>
            <a:r>
              <a:rPr lang="en-US" altLang="zh-CN" sz="3600" dirty="0" smtClean="0">
                <a:solidFill>
                  <a:srgbClr val="FF0000"/>
                </a:solidFill>
                <a:latin typeface="Arial" pitchFamily="34" charset="0"/>
              </a:rPr>
              <a:t>4</a:t>
            </a:r>
            <a:r>
              <a:rPr lang="zh-CN" altLang="en-US" sz="3600" dirty="0" smtClean="0">
                <a:solidFill>
                  <a:srgbClr val="FF0000"/>
                </a:solidFill>
                <a:latin typeface="Arial" pitchFamily="34" charset="0"/>
              </a:rPr>
              <a:t>、小</a:t>
            </a:r>
            <a:r>
              <a:rPr lang="zh-CN" altLang="en-US" sz="3600" dirty="0">
                <a:solidFill>
                  <a:srgbClr val="FF0000"/>
                </a:solidFill>
                <a:latin typeface="Arial" pitchFamily="34" charset="0"/>
              </a:rPr>
              <a:t>荷才露尖尖角</a:t>
            </a:r>
            <a:r>
              <a:rPr lang="en-US" altLang="zh-CN" sz="3600" dirty="0">
                <a:solidFill>
                  <a:srgbClr val="FF0000"/>
                </a:solidFill>
                <a:latin typeface="Arial" pitchFamily="34" charset="0"/>
              </a:rPr>
              <a:t>,</a:t>
            </a:r>
            <a:r>
              <a:rPr lang="zh-CN" altLang="en-US" sz="3600" dirty="0">
                <a:solidFill>
                  <a:srgbClr val="FF0000"/>
                </a:solidFill>
                <a:latin typeface="Arial" pitchFamily="34" charset="0"/>
              </a:rPr>
              <a:t>早有蜻蜓立上头</a:t>
            </a:r>
            <a:r>
              <a:rPr lang="zh-CN" altLang="en-US" sz="3600" dirty="0" smtClean="0">
                <a:solidFill>
                  <a:srgbClr val="FF0000"/>
                </a:solidFill>
                <a:latin typeface="Arial" pitchFamily="34" charset="0"/>
              </a:rPr>
              <a:t>。</a:t>
            </a:r>
            <a:endParaRPr lang="en-US" altLang="zh-CN" sz="3600" dirty="0" smtClean="0">
              <a:solidFill>
                <a:srgbClr val="FF0000"/>
              </a:solidFill>
              <a:latin typeface="Arial" pitchFamily="34" charset="0"/>
            </a:endParaRPr>
          </a:p>
          <a:p>
            <a:r>
              <a:rPr lang="en-US" altLang="zh-CN" sz="3600" dirty="0" smtClean="0">
                <a:solidFill>
                  <a:srgbClr val="FF0000"/>
                </a:solidFill>
                <a:latin typeface="Arial" pitchFamily="34" charset="0"/>
              </a:rPr>
              <a:t>(</a:t>
            </a:r>
            <a:r>
              <a:rPr lang="zh-CN" altLang="en-US" sz="3600" dirty="0">
                <a:solidFill>
                  <a:srgbClr val="FF0000"/>
                </a:solidFill>
                <a:latin typeface="Arial" pitchFamily="34" charset="0"/>
              </a:rPr>
              <a:t>宋</a:t>
            </a:r>
            <a:r>
              <a:rPr lang="en-US" altLang="zh-CN" sz="3600" dirty="0">
                <a:solidFill>
                  <a:srgbClr val="FF0000"/>
                </a:solidFill>
                <a:latin typeface="Arial" pitchFamily="34" charset="0"/>
              </a:rPr>
              <a:t>•</a:t>
            </a:r>
            <a:r>
              <a:rPr lang="zh-CN" altLang="en-US" sz="3600" dirty="0">
                <a:solidFill>
                  <a:srgbClr val="FF0000"/>
                </a:solidFill>
                <a:latin typeface="Arial" pitchFamily="34" charset="0"/>
              </a:rPr>
              <a:t>杨万里</a:t>
            </a:r>
            <a:r>
              <a:rPr lang="en-US" altLang="zh-CN" sz="3600" dirty="0">
                <a:solidFill>
                  <a:srgbClr val="FF0000"/>
                </a:solidFill>
                <a:latin typeface="Arial" pitchFamily="34" charset="0"/>
              </a:rPr>
              <a:t>《</a:t>
            </a:r>
            <a:r>
              <a:rPr lang="zh-CN" altLang="en-US" sz="3600" dirty="0">
                <a:solidFill>
                  <a:srgbClr val="FF0000"/>
                </a:solidFill>
                <a:latin typeface="Arial" pitchFamily="34" charset="0"/>
              </a:rPr>
              <a:t>小池</a:t>
            </a:r>
            <a:r>
              <a:rPr lang="en-US" altLang="zh-CN" sz="3600" dirty="0">
                <a:solidFill>
                  <a:srgbClr val="FF0000"/>
                </a:solidFill>
                <a:latin typeface="Arial" pitchFamily="34" charset="0"/>
              </a:rPr>
              <a:t>》)</a:t>
            </a:r>
          </a:p>
          <a:p>
            <a:r>
              <a:rPr lang="en-US" altLang="zh-CN" sz="3600" dirty="0">
                <a:solidFill>
                  <a:srgbClr val="FF0000"/>
                </a:solidFill>
                <a:latin typeface="Arial" pitchFamily="34" charset="0"/>
              </a:rPr>
              <a:t> 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同侧圆角矩形 3"/>
          <p:cNvSpPr/>
          <p:nvPr/>
        </p:nvSpPr>
        <p:spPr>
          <a:xfrm>
            <a:off x="0" y="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000" b="1" dirty="0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  <a:t>随堂练习</a:t>
            </a:r>
            <a:endParaRPr lang="zh-CN" altLang="en-US" dirty="0">
              <a:solidFill>
                <a:srgbClr val="FFFF00"/>
              </a:solidFill>
              <a:latin typeface="Arial" pitchFamily="34" charset="0"/>
            </a:endParaRPr>
          </a:p>
        </p:txBody>
      </p:sp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0" y="500042"/>
            <a:ext cx="9144000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Arial" pitchFamily="34" charset="0"/>
              </a:rPr>
              <a:t>一、选字组词。</a:t>
            </a:r>
          </a:p>
          <a:p>
            <a:r>
              <a:rPr lang="zh-CN" altLang="en-US" sz="3600" dirty="0">
                <a:solidFill>
                  <a:srgbClr val="FF0000"/>
                </a:solidFill>
                <a:latin typeface="Arial" pitchFamily="34" charset="0"/>
              </a:rPr>
              <a:t>清　</a:t>
            </a:r>
            <a:r>
              <a:rPr lang="zh-CN" altLang="en-US" sz="3600" dirty="0" smtClean="0">
                <a:solidFill>
                  <a:srgbClr val="FF0000"/>
                </a:solidFill>
                <a:latin typeface="Arial" pitchFamily="34" charset="0"/>
              </a:rPr>
              <a:t>  睛</a:t>
            </a:r>
            <a:r>
              <a:rPr lang="zh-CN" altLang="en-US" sz="3600" dirty="0">
                <a:solidFill>
                  <a:srgbClr val="FF0000"/>
                </a:solidFill>
                <a:latin typeface="Arial" pitchFamily="34" charset="0"/>
              </a:rPr>
              <a:t>　青　情　晴</a:t>
            </a:r>
          </a:p>
          <a:p>
            <a:r>
              <a:rPr lang="en-US" altLang="zh-CN" sz="3600" dirty="0" smtClean="0">
                <a:solidFill>
                  <a:srgbClr val="FF0000"/>
                </a:solidFill>
                <a:latin typeface="Arial" pitchFamily="34" charset="0"/>
              </a:rPr>
              <a:t>    (</a:t>
            </a:r>
            <a:r>
              <a:rPr lang="zh-CN" altLang="en-US" sz="3600" dirty="0">
                <a:solidFill>
                  <a:srgbClr val="FF0000"/>
                </a:solidFill>
                <a:latin typeface="Arial" pitchFamily="34" charset="0"/>
              </a:rPr>
              <a:t>　　</a:t>
            </a:r>
            <a:r>
              <a:rPr lang="zh-CN" altLang="en-US" sz="3600" dirty="0" smtClean="0">
                <a:solidFill>
                  <a:srgbClr val="FF0000"/>
                </a:solidFill>
                <a:latin typeface="Arial" pitchFamily="34" charset="0"/>
              </a:rPr>
              <a:t>  </a:t>
            </a:r>
            <a:r>
              <a:rPr lang="en-US" altLang="zh-CN" sz="3600" dirty="0" smtClean="0">
                <a:solidFill>
                  <a:srgbClr val="FF0000"/>
                </a:solidFill>
                <a:latin typeface="Arial" pitchFamily="34" charset="0"/>
              </a:rPr>
              <a:t>)</a:t>
            </a:r>
            <a:r>
              <a:rPr lang="zh-CN" altLang="en-US" sz="3600" dirty="0" smtClean="0">
                <a:solidFill>
                  <a:srgbClr val="FF0000"/>
                </a:solidFill>
                <a:latin typeface="Arial" pitchFamily="34" charset="0"/>
              </a:rPr>
              <a:t>洁  </a:t>
            </a:r>
            <a:r>
              <a:rPr lang="en-US" altLang="zh-CN" sz="3600" dirty="0" smtClean="0">
                <a:solidFill>
                  <a:srgbClr val="FF0000"/>
                </a:solidFill>
                <a:latin typeface="Arial" pitchFamily="34" charset="0"/>
              </a:rPr>
              <a:t>(</a:t>
            </a:r>
            <a:r>
              <a:rPr lang="zh-CN" altLang="en-US" sz="3600" dirty="0">
                <a:solidFill>
                  <a:srgbClr val="FF0000"/>
                </a:solidFill>
                <a:latin typeface="Arial" pitchFamily="34" charset="0"/>
              </a:rPr>
              <a:t>　　</a:t>
            </a:r>
            <a:r>
              <a:rPr lang="zh-CN" altLang="en-US" sz="3600" dirty="0" smtClean="0">
                <a:solidFill>
                  <a:srgbClr val="FF0000"/>
                </a:solidFill>
                <a:latin typeface="Arial" pitchFamily="34" charset="0"/>
              </a:rPr>
              <a:t>  </a:t>
            </a:r>
            <a:r>
              <a:rPr lang="en-US" altLang="zh-CN" sz="3600" dirty="0" smtClean="0">
                <a:solidFill>
                  <a:srgbClr val="FF0000"/>
                </a:solidFill>
                <a:latin typeface="Arial" pitchFamily="34" charset="0"/>
              </a:rPr>
              <a:t>)</a:t>
            </a:r>
            <a:r>
              <a:rPr lang="zh-CN" altLang="en-US" sz="3600" dirty="0">
                <a:solidFill>
                  <a:srgbClr val="FF0000"/>
                </a:solidFill>
                <a:latin typeface="Arial" pitchFamily="34" charset="0"/>
              </a:rPr>
              <a:t>天　 眼</a:t>
            </a:r>
            <a:r>
              <a:rPr lang="en-US" altLang="zh-CN" sz="3600" dirty="0">
                <a:solidFill>
                  <a:srgbClr val="FF0000"/>
                </a:solidFill>
                <a:latin typeface="Arial" pitchFamily="34" charset="0"/>
              </a:rPr>
              <a:t>(</a:t>
            </a:r>
            <a:r>
              <a:rPr lang="zh-CN" altLang="en-US" sz="3600" dirty="0">
                <a:solidFill>
                  <a:srgbClr val="FF0000"/>
                </a:solidFill>
                <a:latin typeface="Arial" pitchFamily="34" charset="0"/>
              </a:rPr>
              <a:t>　</a:t>
            </a:r>
            <a:r>
              <a:rPr lang="zh-CN" altLang="en-US" sz="3600" dirty="0" smtClean="0">
                <a:solidFill>
                  <a:srgbClr val="FF0000"/>
                </a:solidFill>
                <a:latin typeface="Arial" pitchFamily="34" charset="0"/>
              </a:rPr>
              <a:t>  </a:t>
            </a:r>
            <a:r>
              <a:rPr lang="zh-CN" altLang="en-US" sz="3600" dirty="0">
                <a:solidFill>
                  <a:srgbClr val="FF0000"/>
                </a:solidFill>
                <a:latin typeface="Arial" pitchFamily="34" charset="0"/>
              </a:rPr>
              <a:t>　</a:t>
            </a:r>
            <a:r>
              <a:rPr lang="en-US" altLang="zh-CN" sz="3600" dirty="0">
                <a:solidFill>
                  <a:srgbClr val="FF0000"/>
                </a:solidFill>
                <a:latin typeface="Arial" pitchFamily="34" charset="0"/>
              </a:rPr>
              <a:t>)</a:t>
            </a:r>
          </a:p>
          <a:p>
            <a:r>
              <a:rPr lang="zh-CN" altLang="en-US" sz="3600" dirty="0">
                <a:solidFill>
                  <a:srgbClr val="FF0000"/>
                </a:solidFill>
                <a:latin typeface="Arial" pitchFamily="34" charset="0"/>
              </a:rPr>
              <a:t>心</a:t>
            </a:r>
            <a:r>
              <a:rPr lang="en-US" altLang="zh-CN" sz="3600" dirty="0">
                <a:solidFill>
                  <a:srgbClr val="FF0000"/>
                </a:solidFill>
                <a:latin typeface="Arial" pitchFamily="34" charset="0"/>
              </a:rPr>
              <a:t>(</a:t>
            </a:r>
            <a:r>
              <a:rPr lang="zh-CN" altLang="en-US" sz="3600" dirty="0">
                <a:solidFill>
                  <a:srgbClr val="FF0000"/>
                </a:solidFill>
                <a:latin typeface="Arial" pitchFamily="34" charset="0"/>
              </a:rPr>
              <a:t>　　</a:t>
            </a:r>
            <a:r>
              <a:rPr lang="zh-CN" altLang="en-US" sz="3600" dirty="0" smtClean="0">
                <a:solidFill>
                  <a:srgbClr val="FF0000"/>
                </a:solidFill>
                <a:latin typeface="Arial" pitchFamily="34" charset="0"/>
              </a:rPr>
              <a:t>  </a:t>
            </a:r>
            <a:r>
              <a:rPr lang="en-US" altLang="zh-CN" sz="3600" dirty="0" smtClean="0">
                <a:solidFill>
                  <a:srgbClr val="FF0000"/>
                </a:solidFill>
                <a:latin typeface="Arial" pitchFamily="34" charset="0"/>
              </a:rPr>
              <a:t>)</a:t>
            </a:r>
            <a:r>
              <a:rPr lang="zh-CN" altLang="en-US" sz="3600" dirty="0">
                <a:solidFill>
                  <a:srgbClr val="FF0000"/>
                </a:solidFill>
                <a:latin typeface="Arial" pitchFamily="34" charset="0"/>
              </a:rPr>
              <a:t>　</a:t>
            </a:r>
            <a:r>
              <a:rPr lang="zh-CN" altLang="en-US" sz="3600" dirty="0" smtClean="0">
                <a:solidFill>
                  <a:srgbClr val="FF0000"/>
                </a:solidFill>
                <a:latin typeface="Arial" pitchFamily="34" charset="0"/>
              </a:rPr>
              <a:t>   </a:t>
            </a:r>
            <a:r>
              <a:rPr lang="en-US" altLang="zh-CN" sz="3600" dirty="0">
                <a:solidFill>
                  <a:srgbClr val="FF0000"/>
                </a:solidFill>
                <a:latin typeface="Arial" pitchFamily="34" charset="0"/>
              </a:rPr>
              <a:t>(</a:t>
            </a:r>
            <a:r>
              <a:rPr lang="zh-CN" altLang="en-US" sz="3600" dirty="0">
                <a:solidFill>
                  <a:srgbClr val="FF0000"/>
                </a:solidFill>
                <a:latin typeface="Arial" pitchFamily="34" charset="0"/>
              </a:rPr>
              <a:t>　</a:t>
            </a:r>
            <a:r>
              <a:rPr lang="zh-CN" altLang="en-US" sz="3600" dirty="0" smtClean="0">
                <a:solidFill>
                  <a:srgbClr val="FF0000"/>
                </a:solidFill>
                <a:latin typeface="Arial" pitchFamily="34" charset="0"/>
              </a:rPr>
              <a:t>  </a:t>
            </a:r>
            <a:r>
              <a:rPr lang="zh-CN" altLang="en-US" sz="3600" dirty="0">
                <a:solidFill>
                  <a:srgbClr val="FF0000"/>
                </a:solidFill>
                <a:latin typeface="Arial" pitchFamily="34" charset="0"/>
              </a:rPr>
              <a:t>　</a:t>
            </a:r>
            <a:r>
              <a:rPr lang="en-US" altLang="zh-CN" sz="3600" dirty="0">
                <a:solidFill>
                  <a:srgbClr val="FF0000"/>
                </a:solidFill>
                <a:latin typeface="Arial" pitchFamily="34" charset="0"/>
              </a:rPr>
              <a:t>)</a:t>
            </a:r>
            <a:r>
              <a:rPr lang="zh-CN" altLang="en-US" sz="3600" dirty="0">
                <a:solidFill>
                  <a:srgbClr val="FF0000"/>
                </a:solidFill>
                <a:latin typeface="Arial" pitchFamily="34" charset="0"/>
              </a:rPr>
              <a:t>草　 </a:t>
            </a:r>
            <a:r>
              <a:rPr lang="en-US" altLang="zh-CN" sz="3600" dirty="0">
                <a:solidFill>
                  <a:srgbClr val="FF0000"/>
                </a:solidFill>
                <a:latin typeface="Arial" pitchFamily="34" charset="0"/>
              </a:rPr>
              <a:t>(</a:t>
            </a:r>
            <a:r>
              <a:rPr lang="zh-CN" altLang="en-US" sz="3600" dirty="0">
                <a:solidFill>
                  <a:srgbClr val="FF0000"/>
                </a:solidFill>
                <a:latin typeface="Arial" pitchFamily="34" charset="0"/>
              </a:rPr>
              <a:t>　</a:t>
            </a:r>
            <a:r>
              <a:rPr lang="zh-CN" altLang="en-US" sz="3600" dirty="0" smtClean="0">
                <a:solidFill>
                  <a:srgbClr val="FF0000"/>
                </a:solidFill>
                <a:latin typeface="Arial" pitchFamily="34" charset="0"/>
              </a:rPr>
              <a:t> </a:t>
            </a:r>
            <a:r>
              <a:rPr lang="zh-CN" altLang="en-US" sz="3600" dirty="0">
                <a:solidFill>
                  <a:srgbClr val="FF0000"/>
                </a:solidFill>
                <a:latin typeface="Arial" pitchFamily="34" charset="0"/>
              </a:rPr>
              <a:t>　</a:t>
            </a:r>
            <a:r>
              <a:rPr lang="en-US" altLang="zh-CN" sz="3600" dirty="0">
                <a:solidFill>
                  <a:srgbClr val="FF0000"/>
                </a:solidFill>
                <a:latin typeface="Arial" pitchFamily="34" charset="0"/>
              </a:rPr>
              <a:t>)</a:t>
            </a:r>
            <a:r>
              <a:rPr lang="zh-CN" altLang="en-US" sz="3600" dirty="0">
                <a:solidFill>
                  <a:srgbClr val="FF0000"/>
                </a:solidFill>
                <a:latin typeface="Arial" pitchFamily="34" charset="0"/>
              </a:rPr>
              <a:t>早</a:t>
            </a:r>
          </a:p>
          <a:p>
            <a:r>
              <a:rPr lang="zh-CN" altLang="en-US" sz="3600" dirty="0">
                <a:solidFill>
                  <a:srgbClr val="FF0000"/>
                </a:solidFill>
                <a:latin typeface="Arial" pitchFamily="34" charset="0"/>
              </a:rPr>
              <a:t>二、连一连。</a:t>
            </a:r>
          </a:p>
          <a:p>
            <a:r>
              <a:rPr lang="zh-CN" altLang="en-US" sz="3600" dirty="0">
                <a:solidFill>
                  <a:srgbClr val="FF0000"/>
                </a:solidFill>
                <a:latin typeface="Arial" pitchFamily="34" charset="0"/>
              </a:rPr>
              <a:t>蜻蜓　　   在荷叶上　     游来游去</a:t>
            </a:r>
          </a:p>
          <a:p>
            <a:r>
              <a:rPr lang="zh-CN" altLang="en-US" sz="3600" dirty="0">
                <a:solidFill>
                  <a:srgbClr val="FF0000"/>
                </a:solidFill>
                <a:latin typeface="Arial" pitchFamily="34" charset="0"/>
              </a:rPr>
              <a:t>小鱼　　   在水中　　     走来走去</a:t>
            </a:r>
          </a:p>
          <a:p>
            <a:r>
              <a:rPr lang="zh-CN" altLang="en-US" sz="3600" dirty="0">
                <a:solidFill>
                  <a:srgbClr val="FF0000"/>
                </a:solidFill>
                <a:latin typeface="Arial" pitchFamily="34" charset="0"/>
              </a:rPr>
              <a:t>青蛙　　   在空中　　     跳来跳去</a:t>
            </a:r>
          </a:p>
          <a:p>
            <a:r>
              <a:rPr lang="zh-CN" altLang="en-US" sz="3600" dirty="0">
                <a:solidFill>
                  <a:srgbClr val="FF0000"/>
                </a:solidFill>
                <a:latin typeface="Arial" pitchFamily="34" charset="0"/>
              </a:rPr>
              <a:t>老人　　   在小路上　     飞来飞去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t013b3d4b3355064887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7290" y="714356"/>
            <a:ext cx="6439074" cy="5294349"/>
          </a:xfrm>
          <a:prstGeom prst="rect">
            <a:avLst/>
          </a:prstGeom>
        </p:spPr>
      </p:pic>
      <p:sp>
        <p:nvSpPr>
          <p:cNvPr id="4" name="同侧圆角矩形 3"/>
          <p:cNvSpPr/>
          <p:nvPr/>
        </p:nvSpPr>
        <p:spPr>
          <a:xfrm>
            <a:off x="0" y="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000" b="1" dirty="0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  <a:t>随堂练习</a:t>
            </a:r>
            <a:endParaRPr lang="zh-CN" altLang="en-US" dirty="0">
              <a:solidFill>
                <a:srgbClr val="FFFF00"/>
              </a:solidFill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同侧圆角矩形 3"/>
          <p:cNvSpPr/>
          <p:nvPr/>
        </p:nvSpPr>
        <p:spPr>
          <a:xfrm>
            <a:off x="0" y="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000" b="1" dirty="0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  <a:t>随堂练习</a:t>
            </a:r>
            <a:endParaRPr lang="zh-CN" altLang="en-US" dirty="0">
              <a:solidFill>
                <a:srgbClr val="FFFF00"/>
              </a:solidFill>
              <a:latin typeface="Arial" pitchFamily="34" charset="0"/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857224" y="1643050"/>
            <a:ext cx="5710237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zh-CN" altLang="en-US" sz="4400" dirty="0">
                <a:latin typeface="楷体_GB2312" pitchFamily="49" charset="-122"/>
                <a:ea typeface="楷体_GB2312" pitchFamily="49" charset="-122"/>
              </a:rPr>
              <a:t>今</a:t>
            </a:r>
            <a:r>
              <a:rPr lang="zh-CN" altLang="en-US" sz="4000" dirty="0">
                <a:latin typeface="楷体_GB2312" pitchFamily="49" charset="-122"/>
                <a:ea typeface="楷体_GB2312" pitchFamily="49" charset="-122"/>
              </a:rPr>
              <a:t>天是个大（   ）天。</a:t>
            </a:r>
            <a:r>
              <a:rPr lang="zh-CN" altLang="en-US" sz="4000" dirty="0"/>
              <a:t> </a:t>
            </a: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928662" y="2571744"/>
            <a:ext cx="6280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zh-CN" altLang="en-US" sz="4000" dirty="0">
                <a:latin typeface="楷体_GB2312" pitchFamily="49" charset="-122"/>
                <a:ea typeface="楷体_GB2312" pitchFamily="49" charset="-122"/>
              </a:rPr>
              <a:t>池塘里的水真（   ）呀！ </a:t>
            </a: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928662" y="3286124"/>
            <a:ext cx="8383588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r>
              <a:rPr lang="zh-CN" altLang="en-US" sz="4000" dirty="0">
                <a:latin typeface="楷体_GB2312" pitchFamily="49" charset="-122"/>
                <a:ea typeface="楷体_GB2312" pitchFamily="49" charset="-122"/>
              </a:rPr>
              <a:t>小（   ）蜓长着一对大眼（   ）。</a:t>
            </a:r>
            <a:r>
              <a:rPr lang="zh-CN" altLang="en-US" sz="4000" dirty="0"/>
              <a:t/>
            </a:r>
            <a:br>
              <a:rPr lang="zh-CN" altLang="en-US" sz="4000" dirty="0"/>
            </a:br>
            <a:endParaRPr lang="zh-CN" altLang="en-US" sz="4000" dirty="0"/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785786" y="4071942"/>
            <a:ext cx="8392041" cy="984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zh-CN" altLang="en-US" sz="4000" dirty="0" smtClean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4000" dirty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4000" dirty="0" smtClean="0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4000" dirty="0" smtClean="0">
                <a:latin typeface="楷体_GB2312" pitchFamily="49" charset="-122"/>
                <a:ea typeface="楷体_GB2312" pitchFamily="49" charset="-122"/>
              </a:rPr>
              <a:t>）蛙</a:t>
            </a:r>
            <a:r>
              <a:rPr lang="zh-CN" altLang="en-US" sz="4000" dirty="0">
                <a:latin typeface="楷体_GB2312" pitchFamily="49" charset="-122"/>
                <a:ea typeface="楷体_GB2312" pitchFamily="49" charset="-122"/>
              </a:rPr>
              <a:t>（   ）他的朋友来作客。</a:t>
            </a:r>
            <a:r>
              <a:rPr lang="zh-CN" altLang="en-US" dirty="0"/>
              <a:t/>
            </a:r>
            <a:br>
              <a:rPr lang="zh-CN" altLang="en-US" dirty="0"/>
            </a:br>
            <a:endParaRPr lang="zh-CN" altLang="en-US" dirty="0"/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1000100" y="4786322"/>
            <a:ext cx="7444667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zh-CN" altLang="en-US" sz="4000" dirty="0" smtClean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4000" dirty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4000" dirty="0" smtClean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4000" dirty="0" smtClean="0">
                <a:latin typeface="楷体_GB2312" pitchFamily="49" charset="-122"/>
                <a:ea typeface="楷体_GB2312" pitchFamily="49" charset="-122"/>
              </a:rPr>
              <a:t>）蛙</a:t>
            </a:r>
            <a:r>
              <a:rPr lang="zh-CN" altLang="en-US" sz="4000" dirty="0">
                <a:latin typeface="楷体_GB2312" pitchFamily="49" charset="-122"/>
                <a:ea typeface="楷体_GB2312" pitchFamily="49" charset="-122"/>
              </a:rPr>
              <a:t>的心（    ）真不错！</a:t>
            </a:r>
            <a:r>
              <a:rPr lang="zh-CN" altLang="en-US" sz="2800" dirty="0"/>
              <a:t> </a:t>
            </a:r>
          </a:p>
        </p:txBody>
      </p:sp>
      <p:sp>
        <p:nvSpPr>
          <p:cNvPr id="10" name="矩形 1"/>
          <p:cNvSpPr>
            <a:spLocks noChangeArrowheads="1"/>
          </p:cNvSpPr>
          <p:nvPr/>
        </p:nvSpPr>
        <p:spPr bwMode="auto">
          <a:xfrm>
            <a:off x="1000100" y="642918"/>
            <a:ext cx="585791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Arial" pitchFamily="34" charset="0"/>
              </a:rPr>
              <a:t>清</a:t>
            </a:r>
            <a:r>
              <a:rPr lang="zh-CN" altLang="en-US" sz="3600" dirty="0">
                <a:solidFill>
                  <a:srgbClr val="FF0000"/>
                </a:solidFill>
                <a:latin typeface="Arial" pitchFamily="34" charset="0"/>
              </a:rPr>
              <a:t>　睛　</a:t>
            </a:r>
            <a:r>
              <a:rPr lang="zh-CN" altLang="en-US" sz="3600" dirty="0" smtClean="0">
                <a:solidFill>
                  <a:srgbClr val="FF0000"/>
                </a:solidFill>
                <a:latin typeface="Arial" pitchFamily="34" charset="0"/>
              </a:rPr>
              <a:t>请  蜻   青</a:t>
            </a:r>
            <a:r>
              <a:rPr lang="zh-CN" altLang="en-US" sz="3600" dirty="0">
                <a:solidFill>
                  <a:srgbClr val="FF0000"/>
                </a:solidFill>
                <a:latin typeface="Arial" pitchFamily="34" charset="0"/>
              </a:rPr>
              <a:t>　情　</a:t>
            </a:r>
            <a:r>
              <a:rPr lang="zh-CN" altLang="en-US" sz="3600" dirty="0" smtClean="0">
                <a:solidFill>
                  <a:srgbClr val="FF0000"/>
                </a:solidFill>
                <a:latin typeface="Arial" pitchFamily="34" charset="0"/>
              </a:rPr>
              <a:t>晴</a:t>
            </a:r>
            <a:endParaRPr lang="zh-CN" altLang="en-US" sz="3600" dirty="0">
              <a:solidFill>
                <a:srgbClr val="FF0000"/>
              </a:solidFill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57158" y="642918"/>
            <a:ext cx="8215338" cy="46166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1</a:t>
            </a:r>
            <a:r>
              <a:rPr lang="zh-CN" altLang="en-US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、学习新部首</a:t>
            </a:r>
            <a:endParaRPr lang="en-US" altLang="zh-CN" sz="5400" b="1" cap="none" spc="5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  <a:p>
            <a:r>
              <a:rPr lang="zh-CN" altLang="en-US" sz="5400" dirty="0" smtClean="0">
                <a:solidFill>
                  <a:srgbClr val="FF0000"/>
                </a:solidFill>
              </a:rPr>
              <a:t>目：</a:t>
            </a:r>
            <a:r>
              <a:rPr lang="zh-CN" altLang="en-US" sz="5400" dirty="0" smtClean="0">
                <a:solidFill>
                  <a:srgbClr val="00B0F0"/>
                </a:solidFill>
              </a:rPr>
              <a:t>睛</a:t>
            </a:r>
            <a:endParaRPr lang="en-US" altLang="zh-CN" sz="5400" dirty="0" smtClean="0">
              <a:solidFill>
                <a:srgbClr val="FF0000"/>
              </a:solidFill>
            </a:endParaRPr>
          </a:p>
          <a:p>
            <a:r>
              <a:rPr lang="en-US" altLang="zh-CN" sz="5400" b="1" cap="all" dirty="0" smtClean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2</a:t>
            </a:r>
            <a:r>
              <a:rPr lang="zh-CN" altLang="en-US" sz="5400" b="1" cap="all" dirty="0" smtClean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、</a:t>
            </a:r>
            <a:r>
              <a:rPr lang="zh-CN" altLang="en-US" sz="5400" b="1" cap="all" spc="0" dirty="0" smtClean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认读</a:t>
            </a:r>
            <a:r>
              <a:rPr lang="zh-CN" altLang="en-US" sz="5400" b="1" cap="all" spc="0" dirty="0" smtClean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生字</a:t>
            </a:r>
            <a:endParaRPr lang="en-US" altLang="zh-CN" sz="6600" b="1" cap="none" spc="5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  <a:p>
            <a:r>
              <a:rPr lang="zh-CN" altLang="en-US" sz="66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清       洁        请      晴</a:t>
            </a:r>
            <a:endParaRPr lang="en-US" altLang="zh-CN" sz="6600" b="1" cap="none" spc="5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  <a:p>
            <a:r>
              <a:rPr lang="zh-CN" altLang="en-US" sz="66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情       睛        眼      飞</a:t>
            </a:r>
            <a:endParaRPr lang="zh-CN" altLang="en-US" sz="66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5" name="同侧圆角矩形 4"/>
          <p:cNvSpPr/>
          <p:nvPr/>
        </p:nvSpPr>
        <p:spPr>
          <a:xfrm>
            <a:off x="0" y="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>
                <a:solidFill>
                  <a:schemeClr val="dk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zh-CN" altLang="en-US" sz="3000" b="1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指导书写</a:t>
            </a:r>
            <a:endParaRPr lang="zh-CN" altLang="en-US" sz="3000" b="1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0" y="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>
                <a:solidFill>
                  <a:schemeClr val="dk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zh-CN" altLang="en-US" sz="3000" b="1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指导书写</a:t>
            </a:r>
            <a:endParaRPr lang="zh-CN" altLang="en-US" sz="3000" b="1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6" name="图片 5" descr="图片2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809" y="748047"/>
            <a:ext cx="5752381" cy="5361905"/>
          </a:xfrm>
          <a:prstGeom prst="rect">
            <a:avLst/>
          </a:prstGeom>
        </p:spPr>
      </p:pic>
      <p:pic>
        <p:nvPicPr>
          <p:cNvPr id="7" name="图片 6" descr="图片2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8666" y="762333"/>
            <a:ext cx="66667" cy="5333334"/>
          </a:xfrm>
          <a:prstGeom prst="rect">
            <a:avLst/>
          </a:prstGeom>
        </p:spPr>
      </p:pic>
      <p:sp>
        <p:nvSpPr>
          <p:cNvPr id="8" name="文本框 40967"/>
          <p:cNvSpPr txBox="1"/>
          <p:nvPr/>
        </p:nvSpPr>
        <p:spPr>
          <a:xfrm>
            <a:off x="0" y="785794"/>
            <a:ext cx="1831975" cy="4662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00B0F0"/>
                </a:solidFill>
              </a:rPr>
              <a:t>氵</a:t>
            </a:r>
            <a:r>
              <a:rPr lang="zh-CN" altLang="en-US" sz="5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部</a:t>
            </a:r>
            <a:endParaRPr lang="zh-CN" altLang="en-US" sz="5400" dirty="0" smtClean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en-US" altLang="zh-CN" sz="54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左右</a:t>
            </a:r>
            <a:endParaRPr lang="en-US" altLang="zh-CN" sz="54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结构</a:t>
            </a:r>
            <a:endParaRPr lang="zh-CN" altLang="en-US" sz="5400" dirty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9" name="文本框 40965"/>
          <p:cNvSpPr txBox="1"/>
          <p:nvPr/>
        </p:nvSpPr>
        <p:spPr>
          <a:xfrm>
            <a:off x="2071670" y="571480"/>
            <a:ext cx="5643602" cy="57246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600" b="0" dirty="0" smtClean="0">
                <a:solidFill>
                  <a:srgbClr val="00206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清               </a:t>
            </a:r>
            <a:endParaRPr lang="zh-CN" altLang="en-US" sz="36600" b="0" dirty="0" smtClean="0">
              <a:solidFill>
                <a:srgbClr val="00206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0" y="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>
                <a:solidFill>
                  <a:schemeClr val="dk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zh-CN" altLang="en-US" sz="3000" b="1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指导书写</a:t>
            </a:r>
            <a:endParaRPr lang="zh-CN" altLang="en-US" sz="3000" b="1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6" name="图片 5" descr="图片2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809" y="748047"/>
            <a:ext cx="5752381" cy="5361905"/>
          </a:xfrm>
          <a:prstGeom prst="rect">
            <a:avLst/>
          </a:prstGeom>
        </p:spPr>
      </p:pic>
      <p:pic>
        <p:nvPicPr>
          <p:cNvPr id="7" name="图片 6" descr="图片2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8666" y="762333"/>
            <a:ext cx="66667" cy="5333334"/>
          </a:xfrm>
          <a:prstGeom prst="rect">
            <a:avLst/>
          </a:prstGeom>
        </p:spPr>
      </p:pic>
      <p:sp>
        <p:nvSpPr>
          <p:cNvPr id="8" name="文本框 40967"/>
          <p:cNvSpPr txBox="1"/>
          <p:nvPr/>
        </p:nvSpPr>
        <p:spPr>
          <a:xfrm>
            <a:off x="0" y="785794"/>
            <a:ext cx="1831975" cy="4662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00B0F0"/>
                </a:solidFill>
              </a:rPr>
              <a:t>氵</a:t>
            </a:r>
            <a:r>
              <a:rPr lang="zh-CN" altLang="en-US" sz="5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部</a:t>
            </a:r>
            <a:endParaRPr lang="zh-CN" altLang="en-US" sz="5400" dirty="0" smtClean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en-US" altLang="zh-CN" sz="54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左右</a:t>
            </a:r>
            <a:endParaRPr lang="en-US" altLang="zh-CN" sz="54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结构</a:t>
            </a:r>
            <a:endParaRPr lang="zh-CN" altLang="en-US" sz="5400" dirty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9" name="文本框 40965"/>
          <p:cNvSpPr txBox="1"/>
          <p:nvPr/>
        </p:nvSpPr>
        <p:spPr>
          <a:xfrm>
            <a:off x="1928794" y="357166"/>
            <a:ext cx="5643602" cy="57246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600" b="0" dirty="0" smtClean="0">
                <a:solidFill>
                  <a:srgbClr val="00206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洁               </a:t>
            </a:r>
            <a:endParaRPr lang="zh-CN" altLang="en-US" sz="36600" b="0" dirty="0" smtClean="0">
              <a:solidFill>
                <a:srgbClr val="00206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0" y="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>
                <a:solidFill>
                  <a:schemeClr val="dk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zh-CN" altLang="en-US" sz="3000" b="1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指导书写</a:t>
            </a:r>
            <a:endParaRPr lang="zh-CN" altLang="en-US" sz="3000" b="1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6" name="图片 5" descr="图片2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809" y="748047"/>
            <a:ext cx="5752381" cy="5361905"/>
          </a:xfrm>
          <a:prstGeom prst="rect">
            <a:avLst/>
          </a:prstGeom>
        </p:spPr>
      </p:pic>
      <p:pic>
        <p:nvPicPr>
          <p:cNvPr id="7" name="图片 6" descr="图片2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8666" y="762333"/>
            <a:ext cx="66667" cy="5333334"/>
          </a:xfrm>
          <a:prstGeom prst="rect">
            <a:avLst/>
          </a:prstGeom>
        </p:spPr>
      </p:pic>
      <p:sp>
        <p:nvSpPr>
          <p:cNvPr id="8" name="文本框 40967"/>
          <p:cNvSpPr txBox="1"/>
          <p:nvPr/>
        </p:nvSpPr>
        <p:spPr>
          <a:xfrm>
            <a:off x="0" y="785794"/>
            <a:ext cx="1831975" cy="4662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00B0F0"/>
                </a:solidFill>
              </a:rPr>
              <a:t>讠</a:t>
            </a:r>
            <a:r>
              <a:rPr lang="zh-CN" altLang="en-US" sz="5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部</a:t>
            </a:r>
            <a:endParaRPr lang="zh-CN" altLang="en-US" sz="5400" dirty="0" smtClean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en-US" altLang="zh-CN" sz="54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左右</a:t>
            </a:r>
            <a:endParaRPr lang="en-US" altLang="zh-CN" sz="54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结构</a:t>
            </a:r>
            <a:endParaRPr lang="zh-CN" altLang="en-US" sz="5400" dirty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9" name="文本框 40965"/>
          <p:cNvSpPr txBox="1"/>
          <p:nvPr/>
        </p:nvSpPr>
        <p:spPr>
          <a:xfrm>
            <a:off x="2143108" y="428604"/>
            <a:ext cx="5643602" cy="57246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600" b="0" dirty="0" smtClean="0">
                <a:solidFill>
                  <a:srgbClr val="00206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请               </a:t>
            </a:r>
            <a:endParaRPr lang="zh-CN" altLang="en-US" sz="36600" b="0" dirty="0" smtClean="0">
              <a:solidFill>
                <a:srgbClr val="00206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t012bf466f5b345821c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72198" y="3500438"/>
            <a:ext cx="3071802" cy="3357562"/>
          </a:xfrm>
          <a:prstGeom prst="rect">
            <a:avLst/>
          </a:prstGeom>
        </p:spPr>
      </p:pic>
      <p:sp>
        <p:nvSpPr>
          <p:cNvPr id="5" name="同侧圆角矩形 4"/>
          <p:cNvSpPr/>
          <p:nvPr/>
        </p:nvSpPr>
        <p:spPr bwMode="auto">
          <a:xfrm>
            <a:off x="0" y="0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000" b="1" dirty="0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  <a:t>资料宝袋</a:t>
            </a:r>
            <a:endParaRPr lang="zh-CN" altLang="en-US" dirty="0">
              <a:solidFill>
                <a:srgbClr val="FFFF00"/>
              </a:solidFill>
              <a:latin typeface="Arial" pitchFamily="34" charset="0"/>
            </a:endParaRPr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0" y="571480"/>
            <a:ext cx="9144000" cy="33701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bIns="0" anchor="ctr">
            <a:spAutoFit/>
          </a:bodyPr>
          <a:lstStyle/>
          <a:p>
            <a:r>
              <a:rPr lang="en-US" altLang="zh-CN" sz="2400" dirty="0">
                <a:latin typeface="Arial" pitchFamily="34" charset="0"/>
              </a:rPr>
              <a:t>        </a:t>
            </a:r>
            <a:r>
              <a:rPr lang="en-US" altLang="zh-CN" sz="2400" dirty="0" smtClean="0">
                <a:latin typeface="Arial" pitchFamily="34" charset="0"/>
              </a:rPr>
              <a:t>  </a:t>
            </a:r>
            <a:r>
              <a:rPr lang="zh-CN" altLang="zh-CN" sz="3600" dirty="0" smtClean="0">
                <a:solidFill>
                  <a:srgbClr val="FF0000"/>
                </a:solidFill>
                <a:latin typeface="Arial" pitchFamily="34" charset="0"/>
              </a:rPr>
              <a:t>蜻蜓</a:t>
            </a:r>
            <a:r>
              <a:rPr lang="zh-CN" altLang="zh-CN" sz="3600" dirty="0">
                <a:solidFill>
                  <a:srgbClr val="FF0000"/>
                </a:solidFill>
                <a:latin typeface="Arial" pitchFamily="34" charset="0"/>
              </a:rPr>
              <a:t>　昆虫纲</a:t>
            </a:r>
            <a:r>
              <a:rPr lang="en-US" altLang="zh-CN" sz="3600" dirty="0">
                <a:solidFill>
                  <a:srgbClr val="FF0000"/>
                </a:solidFill>
                <a:latin typeface="Arial" pitchFamily="34" charset="0"/>
              </a:rPr>
              <a:t>,</a:t>
            </a:r>
            <a:r>
              <a:rPr lang="zh-CN" altLang="zh-CN" sz="3600" dirty="0">
                <a:solidFill>
                  <a:srgbClr val="FF0000"/>
                </a:solidFill>
                <a:latin typeface="Arial" pitchFamily="34" charset="0"/>
              </a:rPr>
              <a:t>蜻蜓目。体型一般较大。中国最常见的为黄绿棘</a:t>
            </a:r>
            <a:r>
              <a:rPr lang="en-US" altLang="zh-CN" sz="3600" dirty="0">
                <a:solidFill>
                  <a:srgbClr val="FF0000"/>
                </a:solidFill>
                <a:latin typeface="Arial" pitchFamily="34" charset="0"/>
              </a:rPr>
              <a:t>(</a:t>
            </a:r>
            <a:r>
              <a:rPr lang="en-US" altLang="zh-CN" sz="3600" dirty="0" err="1">
                <a:solidFill>
                  <a:srgbClr val="FF0000"/>
                </a:solidFill>
                <a:latin typeface="Arial" pitchFamily="34" charset="0"/>
              </a:rPr>
              <a:t>jí</a:t>
            </a:r>
            <a:r>
              <a:rPr lang="en-US" altLang="zh-CN" sz="3600" dirty="0">
                <a:solidFill>
                  <a:srgbClr val="FF0000"/>
                </a:solidFill>
                <a:latin typeface="Arial" pitchFamily="34" charset="0"/>
              </a:rPr>
              <a:t>)</a:t>
            </a:r>
            <a:r>
              <a:rPr lang="zh-CN" altLang="zh-CN" sz="3600" dirty="0">
                <a:solidFill>
                  <a:srgbClr val="FF0000"/>
                </a:solidFill>
                <a:latin typeface="Arial" pitchFamily="34" charset="0"/>
              </a:rPr>
              <a:t>臀蜓</a:t>
            </a:r>
            <a:r>
              <a:rPr lang="en-US" altLang="zh-CN" sz="3600" dirty="0">
                <a:solidFill>
                  <a:srgbClr val="FF0000"/>
                </a:solidFill>
                <a:latin typeface="Arial" pitchFamily="34" charset="0"/>
              </a:rPr>
              <a:t>,</a:t>
            </a:r>
            <a:r>
              <a:rPr lang="zh-CN" altLang="zh-CN" sz="3600" dirty="0">
                <a:solidFill>
                  <a:srgbClr val="FF0000"/>
                </a:solidFill>
                <a:latin typeface="Arial" pitchFamily="34" charset="0"/>
              </a:rPr>
              <a:t>幼虫叫水虿</a:t>
            </a:r>
            <a:r>
              <a:rPr lang="en-US" altLang="zh-CN" sz="3600" dirty="0">
                <a:solidFill>
                  <a:srgbClr val="FF0000"/>
                </a:solidFill>
                <a:latin typeface="Arial" pitchFamily="34" charset="0"/>
              </a:rPr>
              <a:t>(</a:t>
            </a:r>
            <a:r>
              <a:rPr lang="en-US" altLang="zh-CN" sz="3600" dirty="0" err="1">
                <a:solidFill>
                  <a:srgbClr val="FF0000"/>
                </a:solidFill>
                <a:latin typeface="Arial" pitchFamily="34" charset="0"/>
              </a:rPr>
              <a:t>chài</a:t>
            </a:r>
            <a:r>
              <a:rPr lang="en-US" altLang="zh-CN" sz="3600" dirty="0">
                <a:solidFill>
                  <a:srgbClr val="FF0000"/>
                </a:solidFill>
                <a:latin typeface="Arial" pitchFamily="34" charset="0"/>
              </a:rPr>
              <a:t>),</a:t>
            </a:r>
            <a:r>
              <a:rPr lang="zh-CN" altLang="zh-CN" sz="3600" dirty="0">
                <a:solidFill>
                  <a:srgbClr val="FF0000"/>
                </a:solidFill>
                <a:latin typeface="Arial" pitchFamily="34" charset="0"/>
              </a:rPr>
              <a:t>其与成虫都捕食其他昆虫或小动物</a:t>
            </a:r>
            <a:r>
              <a:rPr lang="en-US" altLang="zh-CN" sz="3600" dirty="0">
                <a:solidFill>
                  <a:srgbClr val="FF0000"/>
                </a:solidFill>
                <a:latin typeface="Arial" pitchFamily="34" charset="0"/>
              </a:rPr>
              <a:t>,</a:t>
            </a:r>
            <a:r>
              <a:rPr lang="zh-CN" altLang="zh-CN" sz="3600" dirty="0">
                <a:solidFill>
                  <a:srgbClr val="FF0000"/>
                </a:solidFill>
                <a:latin typeface="Arial" pitchFamily="34" charset="0"/>
              </a:rPr>
              <a:t>有益于人类。</a:t>
            </a:r>
          </a:p>
          <a:p>
            <a:r>
              <a:rPr lang="en-US" altLang="zh-CN" sz="3600" dirty="0" smtClean="0">
                <a:solidFill>
                  <a:srgbClr val="FF0000"/>
                </a:solidFill>
                <a:latin typeface="Arial" pitchFamily="34" charset="0"/>
              </a:rPr>
              <a:t>     </a:t>
            </a:r>
            <a:r>
              <a:rPr lang="zh-CN" altLang="zh-CN" sz="3600" dirty="0" smtClean="0">
                <a:solidFill>
                  <a:srgbClr val="FF0000"/>
                </a:solidFill>
                <a:latin typeface="Arial" pitchFamily="34" charset="0"/>
              </a:rPr>
              <a:t>现代</a:t>
            </a:r>
            <a:r>
              <a:rPr lang="zh-CN" altLang="zh-CN" sz="3600" dirty="0">
                <a:solidFill>
                  <a:srgbClr val="FF0000"/>
                </a:solidFill>
                <a:latin typeface="Arial" pitchFamily="34" charset="0"/>
              </a:rPr>
              <a:t>飞机机翼</a:t>
            </a:r>
            <a:r>
              <a:rPr lang="zh-CN" altLang="zh-CN" sz="3600">
                <a:solidFill>
                  <a:srgbClr val="FF0000"/>
                </a:solidFill>
                <a:latin typeface="Arial" pitchFamily="34" charset="0"/>
              </a:rPr>
              <a:t>末端</a:t>
            </a:r>
            <a:r>
              <a:rPr lang="zh-CN" altLang="zh-CN" sz="3600" smtClean="0">
                <a:solidFill>
                  <a:srgbClr val="FF0000"/>
                </a:solidFill>
                <a:latin typeface="Arial" pitchFamily="34" charset="0"/>
              </a:rPr>
              <a:t>前缘有</a:t>
            </a:r>
            <a:r>
              <a:rPr lang="zh-CN" altLang="zh-CN" sz="3600" dirty="0" smtClean="0">
                <a:solidFill>
                  <a:srgbClr val="FF0000"/>
                </a:solidFill>
                <a:latin typeface="Arial" pitchFamily="34" charset="0"/>
              </a:rPr>
              <a:t>类似</a:t>
            </a:r>
            <a:r>
              <a:rPr lang="zh-CN" altLang="en-US" sz="3600" dirty="0" smtClean="0">
                <a:solidFill>
                  <a:srgbClr val="FF0000"/>
                </a:solidFill>
                <a:latin typeface="Arial" pitchFamily="34" charset="0"/>
              </a:rPr>
              <a:t>蜻蜓翅膀</a:t>
            </a:r>
            <a:r>
              <a:rPr lang="zh-CN" altLang="zh-CN" sz="3600" dirty="0" smtClean="0">
                <a:solidFill>
                  <a:srgbClr val="FF0000"/>
                </a:solidFill>
                <a:latin typeface="Arial" pitchFamily="34" charset="0"/>
              </a:rPr>
              <a:t>的</a:t>
            </a:r>
            <a:r>
              <a:rPr lang="zh-CN" altLang="zh-CN" sz="3600" dirty="0">
                <a:solidFill>
                  <a:srgbClr val="FF0000"/>
                </a:solidFill>
                <a:latin typeface="Arial" pitchFamily="34" charset="0"/>
              </a:rPr>
              <a:t>加厚区</a:t>
            </a:r>
            <a:r>
              <a:rPr lang="en-US" altLang="zh-CN" sz="3600" dirty="0">
                <a:solidFill>
                  <a:srgbClr val="FF0000"/>
                </a:solidFill>
                <a:latin typeface="Arial" pitchFamily="34" charset="0"/>
              </a:rPr>
              <a:t>,</a:t>
            </a:r>
            <a:r>
              <a:rPr lang="zh-CN" altLang="zh-CN" sz="3600" dirty="0">
                <a:solidFill>
                  <a:srgbClr val="FF0000"/>
                </a:solidFill>
                <a:latin typeface="Arial" pitchFamily="34" charset="0"/>
              </a:rPr>
              <a:t>用以消除颤振现象。</a:t>
            </a:r>
            <a:endParaRPr lang="zh-CN" altLang="en-US" sz="3600" dirty="0">
              <a:solidFill>
                <a:srgbClr val="FF0000"/>
              </a:solidFill>
              <a:latin typeface="Arial" pitchFamily="34" charset="0"/>
            </a:endParaRPr>
          </a:p>
        </p:txBody>
      </p:sp>
      <p:pic>
        <p:nvPicPr>
          <p:cNvPr id="5122" name="Picture 2" descr="http://p5.so.qhimgs1.com/bdr/_240_/t01aa7294c741215f2b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488" y="3929066"/>
            <a:ext cx="3214678" cy="2928934"/>
          </a:xfrm>
          <a:prstGeom prst="rect">
            <a:avLst/>
          </a:prstGeom>
          <a:noFill/>
        </p:spPr>
      </p:pic>
      <p:pic>
        <p:nvPicPr>
          <p:cNvPr id="5124" name="Picture 4" descr="http://p1.so.qhimgs1.com/bdr/_240_/t01c98a28dfbcd5522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929067"/>
            <a:ext cx="2857488" cy="292893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0" y="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>
                <a:solidFill>
                  <a:schemeClr val="dk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zh-CN" altLang="en-US" sz="3000" b="1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指导书写</a:t>
            </a:r>
            <a:endParaRPr lang="zh-CN" altLang="en-US" sz="3000" b="1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6" name="图片 5" descr="图片2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809" y="748047"/>
            <a:ext cx="5752381" cy="5361905"/>
          </a:xfrm>
          <a:prstGeom prst="rect">
            <a:avLst/>
          </a:prstGeom>
        </p:spPr>
      </p:pic>
      <p:pic>
        <p:nvPicPr>
          <p:cNvPr id="7" name="图片 6" descr="图片2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8666" y="762333"/>
            <a:ext cx="66667" cy="5333334"/>
          </a:xfrm>
          <a:prstGeom prst="rect">
            <a:avLst/>
          </a:prstGeom>
        </p:spPr>
      </p:pic>
      <p:sp>
        <p:nvSpPr>
          <p:cNvPr id="8" name="文本框 40967"/>
          <p:cNvSpPr txBox="1"/>
          <p:nvPr/>
        </p:nvSpPr>
        <p:spPr>
          <a:xfrm>
            <a:off x="0" y="785794"/>
            <a:ext cx="1831975" cy="4662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00B0F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日</a:t>
            </a:r>
            <a:r>
              <a:rPr lang="zh-CN" altLang="en-US" sz="5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部</a:t>
            </a:r>
            <a:endParaRPr lang="zh-CN" altLang="en-US" sz="5400" dirty="0" smtClean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en-US" altLang="zh-CN" sz="54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左右</a:t>
            </a:r>
            <a:endParaRPr lang="en-US" altLang="zh-CN" sz="54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结构</a:t>
            </a:r>
            <a:endParaRPr lang="zh-CN" altLang="en-US" sz="5400" dirty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9" name="文本框 40965"/>
          <p:cNvSpPr txBox="1"/>
          <p:nvPr/>
        </p:nvSpPr>
        <p:spPr>
          <a:xfrm>
            <a:off x="2071670" y="571480"/>
            <a:ext cx="5643602" cy="57246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600" b="0" dirty="0" smtClean="0">
                <a:solidFill>
                  <a:srgbClr val="00206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晴               </a:t>
            </a:r>
            <a:endParaRPr lang="zh-CN" altLang="en-US" sz="36600" b="0" dirty="0" smtClean="0">
              <a:solidFill>
                <a:srgbClr val="00206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0" y="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>
                <a:solidFill>
                  <a:schemeClr val="dk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zh-CN" altLang="en-US" sz="3000" b="1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指导书写</a:t>
            </a:r>
            <a:endParaRPr lang="zh-CN" altLang="en-US" sz="3000" b="1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6" name="图片 5" descr="图片2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809" y="748047"/>
            <a:ext cx="5752381" cy="5361905"/>
          </a:xfrm>
          <a:prstGeom prst="rect">
            <a:avLst/>
          </a:prstGeom>
        </p:spPr>
      </p:pic>
      <p:pic>
        <p:nvPicPr>
          <p:cNvPr id="7" name="图片 6" descr="图片2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8666" y="762333"/>
            <a:ext cx="66667" cy="5333334"/>
          </a:xfrm>
          <a:prstGeom prst="rect">
            <a:avLst/>
          </a:prstGeom>
        </p:spPr>
      </p:pic>
      <p:sp>
        <p:nvSpPr>
          <p:cNvPr id="8" name="文本框 40967"/>
          <p:cNvSpPr txBox="1"/>
          <p:nvPr/>
        </p:nvSpPr>
        <p:spPr>
          <a:xfrm>
            <a:off x="0" y="785794"/>
            <a:ext cx="1831975" cy="4662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00B0F0"/>
                </a:solidFill>
              </a:rPr>
              <a:t>忄</a:t>
            </a:r>
            <a:r>
              <a:rPr lang="zh-CN" altLang="en-US" sz="5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部</a:t>
            </a:r>
            <a:endParaRPr lang="zh-CN" altLang="en-US" sz="5400" dirty="0" smtClean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en-US" altLang="zh-CN" sz="54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左右</a:t>
            </a:r>
            <a:endParaRPr lang="en-US" altLang="zh-CN" sz="54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结构</a:t>
            </a:r>
            <a:endParaRPr lang="zh-CN" altLang="en-US" sz="5400" dirty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9" name="文本框 40965"/>
          <p:cNvSpPr txBox="1"/>
          <p:nvPr/>
        </p:nvSpPr>
        <p:spPr>
          <a:xfrm>
            <a:off x="2071670" y="571480"/>
            <a:ext cx="5643602" cy="57246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600" b="0" dirty="0" smtClean="0">
                <a:solidFill>
                  <a:srgbClr val="00206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情               </a:t>
            </a:r>
            <a:endParaRPr lang="zh-CN" altLang="en-US" sz="36600" b="0" dirty="0" smtClean="0">
              <a:solidFill>
                <a:srgbClr val="00206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0" y="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>
                <a:solidFill>
                  <a:schemeClr val="dk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zh-CN" altLang="en-US" sz="3000" b="1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指导书写</a:t>
            </a:r>
            <a:endParaRPr lang="zh-CN" altLang="en-US" sz="3000" b="1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6" name="图片 5" descr="图片2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809" y="748047"/>
            <a:ext cx="5752381" cy="5361905"/>
          </a:xfrm>
          <a:prstGeom prst="rect">
            <a:avLst/>
          </a:prstGeom>
        </p:spPr>
      </p:pic>
      <p:pic>
        <p:nvPicPr>
          <p:cNvPr id="7" name="图片 6" descr="图片2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8666" y="762333"/>
            <a:ext cx="66667" cy="5333334"/>
          </a:xfrm>
          <a:prstGeom prst="rect">
            <a:avLst/>
          </a:prstGeom>
        </p:spPr>
      </p:pic>
      <p:sp>
        <p:nvSpPr>
          <p:cNvPr id="8" name="文本框 40967"/>
          <p:cNvSpPr txBox="1"/>
          <p:nvPr/>
        </p:nvSpPr>
        <p:spPr>
          <a:xfrm>
            <a:off x="0" y="785794"/>
            <a:ext cx="1831975" cy="4662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00B0F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目</a:t>
            </a:r>
            <a:r>
              <a:rPr lang="zh-CN" altLang="en-US" sz="5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部</a:t>
            </a:r>
            <a:endParaRPr lang="zh-CN" altLang="en-US" sz="5400" dirty="0" smtClean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en-US" altLang="zh-CN" sz="54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左右</a:t>
            </a:r>
            <a:endParaRPr lang="en-US" altLang="zh-CN" sz="54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结构</a:t>
            </a:r>
            <a:endParaRPr lang="zh-CN" altLang="en-US" sz="5400" dirty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9" name="文本框 40965"/>
          <p:cNvSpPr txBox="1"/>
          <p:nvPr/>
        </p:nvSpPr>
        <p:spPr>
          <a:xfrm>
            <a:off x="2071670" y="571480"/>
            <a:ext cx="5643602" cy="57246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600" b="0" dirty="0" smtClean="0">
                <a:solidFill>
                  <a:srgbClr val="00206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睛               </a:t>
            </a:r>
            <a:endParaRPr lang="zh-CN" altLang="en-US" sz="36600" b="0" dirty="0" smtClean="0">
              <a:solidFill>
                <a:srgbClr val="00206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0" y="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>
                <a:solidFill>
                  <a:schemeClr val="dk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zh-CN" altLang="en-US" sz="3000" b="1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指导书写</a:t>
            </a:r>
            <a:endParaRPr lang="zh-CN" altLang="en-US" sz="3000" b="1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6" name="图片 5" descr="图片2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809" y="748047"/>
            <a:ext cx="5752381" cy="5361905"/>
          </a:xfrm>
          <a:prstGeom prst="rect">
            <a:avLst/>
          </a:prstGeom>
        </p:spPr>
      </p:pic>
      <p:pic>
        <p:nvPicPr>
          <p:cNvPr id="7" name="图片 6" descr="图片2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8666" y="762333"/>
            <a:ext cx="66667" cy="5333334"/>
          </a:xfrm>
          <a:prstGeom prst="rect">
            <a:avLst/>
          </a:prstGeom>
        </p:spPr>
      </p:pic>
      <p:sp>
        <p:nvSpPr>
          <p:cNvPr id="8" name="文本框 40967"/>
          <p:cNvSpPr txBox="1"/>
          <p:nvPr/>
        </p:nvSpPr>
        <p:spPr>
          <a:xfrm>
            <a:off x="0" y="785794"/>
            <a:ext cx="1831975" cy="4662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00B0F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目</a:t>
            </a:r>
            <a:r>
              <a:rPr lang="zh-CN" altLang="en-US" sz="5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部</a:t>
            </a:r>
            <a:endParaRPr lang="zh-CN" altLang="en-US" sz="5400" dirty="0" smtClean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en-US" altLang="zh-CN" sz="54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左右</a:t>
            </a:r>
            <a:endParaRPr lang="en-US" altLang="zh-CN" sz="54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结构</a:t>
            </a:r>
            <a:endParaRPr lang="zh-CN" altLang="en-US" sz="5400" dirty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9" name="文本框 40965"/>
          <p:cNvSpPr txBox="1"/>
          <p:nvPr/>
        </p:nvSpPr>
        <p:spPr>
          <a:xfrm>
            <a:off x="2214546" y="571480"/>
            <a:ext cx="5643602" cy="57246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600" b="0" dirty="0" smtClean="0">
                <a:solidFill>
                  <a:srgbClr val="00206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眼               </a:t>
            </a:r>
            <a:endParaRPr lang="zh-CN" altLang="en-US" sz="36600" b="0" dirty="0" smtClean="0">
              <a:solidFill>
                <a:srgbClr val="00206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0" y="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>
                <a:solidFill>
                  <a:schemeClr val="dk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zh-CN" altLang="en-US" sz="3000" b="1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指导书写</a:t>
            </a:r>
            <a:endParaRPr lang="zh-CN" altLang="en-US" sz="3000" b="1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6" name="图片 5" descr="图片2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809" y="748047"/>
            <a:ext cx="5752381" cy="5361905"/>
          </a:xfrm>
          <a:prstGeom prst="rect">
            <a:avLst/>
          </a:prstGeom>
        </p:spPr>
      </p:pic>
      <p:pic>
        <p:nvPicPr>
          <p:cNvPr id="7" name="图片 6" descr="图片2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8666" y="762333"/>
            <a:ext cx="66667" cy="5333334"/>
          </a:xfrm>
          <a:prstGeom prst="rect">
            <a:avLst/>
          </a:prstGeom>
        </p:spPr>
      </p:pic>
      <p:sp>
        <p:nvSpPr>
          <p:cNvPr id="8" name="文本框 40967"/>
          <p:cNvSpPr txBox="1"/>
          <p:nvPr/>
        </p:nvSpPr>
        <p:spPr>
          <a:xfrm>
            <a:off x="0" y="785794"/>
            <a:ext cx="1831975" cy="526297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飞走</a:t>
            </a:r>
            <a:endParaRPr lang="en-US" altLang="zh-CN" sz="5400" dirty="0" smtClean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en-US" altLang="zh-CN" sz="40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0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独体字</a:t>
            </a:r>
            <a:endParaRPr lang="en-US" altLang="zh-CN" sz="40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en-US" altLang="zh-CN" sz="54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结构</a:t>
            </a:r>
            <a:endParaRPr lang="zh-CN" altLang="en-US" sz="5400" dirty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9" name="文本框 40965"/>
          <p:cNvSpPr txBox="1"/>
          <p:nvPr/>
        </p:nvSpPr>
        <p:spPr>
          <a:xfrm>
            <a:off x="2214546" y="571480"/>
            <a:ext cx="5643602" cy="57246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600" b="0" dirty="0" smtClean="0">
                <a:solidFill>
                  <a:srgbClr val="00206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飞               </a:t>
            </a:r>
            <a:endParaRPr lang="zh-CN" altLang="en-US" sz="36600" b="0" dirty="0" smtClean="0">
              <a:solidFill>
                <a:srgbClr val="00206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t012bf466f5b345821c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28662" y="0"/>
            <a:ext cx="7269939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zh-CN" altLang="en-US" sz="138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欢迎指导</a:t>
            </a:r>
            <a:endParaRPr lang="zh-CN" altLang="en-US" sz="138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0" y="0"/>
            <a:ext cx="1968529" cy="50007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000" b="1" dirty="0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  <a:t>预习检查</a:t>
            </a:r>
            <a:endParaRPr lang="zh-CN" altLang="en-US" dirty="0">
              <a:solidFill>
                <a:srgbClr val="FFFF00"/>
              </a:solidFill>
              <a:latin typeface="Arial" pitchFamily="34" charset="0"/>
            </a:endParaRPr>
          </a:p>
        </p:txBody>
      </p:sp>
      <p:sp>
        <p:nvSpPr>
          <p:cNvPr id="3" name="Rectangle 5"/>
          <p:cNvSpPr txBox="1">
            <a:spLocks noChangeArrowheads="1"/>
          </p:cNvSpPr>
          <p:nvPr/>
        </p:nvSpPr>
        <p:spPr>
          <a:xfrm>
            <a:off x="0" y="1285860"/>
            <a:ext cx="4103688" cy="4537075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50000"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  <a:r>
              <a:rPr kumimoji="0" lang="en-US" altLang="zh-CN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Dotum" pitchFamily="34" charset="-127"/>
                <a:ea typeface="Dotum" pitchFamily="34" charset="-127"/>
                <a:cs typeface="+mn-cs"/>
              </a:rPr>
              <a:t>qīng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Dotum" pitchFamily="34" charset="-127"/>
                <a:ea typeface="Dotum" pitchFamily="34" charset="-127"/>
                <a:cs typeface="+mn-cs"/>
              </a:rPr>
              <a:t>            </a:t>
            </a:r>
            <a:r>
              <a:rPr kumimoji="0" lang="en-US" altLang="zh-CN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Dotum" pitchFamily="34" charset="-127"/>
                <a:ea typeface="Dotum" pitchFamily="34" charset="-127"/>
                <a:cs typeface="+mn-cs"/>
              </a:rPr>
              <a:t>qīng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Dotum" pitchFamily="34" charset="-127"/>
                <a:ea typeface="Dotum" pitchFamily="34" charset="-127"/>
                <a:cs typeface="+mn-cs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Dotum" pitchFamily="34" charset="-127"/>
                <a:ea typeface="Dotum" pitchFamily="34" charset="-127"/>
                <a:cs typeface="+mn-cs"/>
              </a:rPr>
              <a:t>jié</a:t>
            </a:r>
            <a:r>
              <a:rPr kumimoji="0" lang="zh-CN" altLang="en-US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清</a:t>
            </a:r>
            <a:r>
              <a:rPr kumimoji="0" lang="en-US" altLang="zh-CN" sz="5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rPr>
              <a:t>——</a:t>
            </a:r>
            <a:r>
              <a:rPr kumimoji="0" lang="zh-CN" altLang="en-US" sz="5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清洁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50000"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  <a:r>
              <a:rPr kumimoji="0" lang="en-US" altLang="zh-CN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Dotum" pitchFamily="34" charset="-127"/>
                <a:ea typeface="Dotum" pitchFamily="34" charset="-127"/>
                <a:cs typeface="+mn-cs"/>
              </a:rPr>
              <a:t>qíng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Dotum" pitchFamily="34" charset="-127"/>
                <a:ea typeface="Dotum" pitchFamily="34" charset="-127"/>
                <a:cs typeface="+mn-cs"/>
              </a:rPr>
              <a:t>            </a:t>
            </a:r>
            <a:r>
              <a:rPr kumimoji="0" lang="en-US" altLang="zh-CN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Dotum" pitchFamily="34" charset="-127"/>
                <a:ea typeface="Dotum" pitchFamily="34" charset="-127"/>
                <a:cs typeface="+mn-cs"/>
              </a:rPr>
              <a:t>qíng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Dotum" pitchFamily="34" charset="-127"/>
                <a:ea typeface="Dotum" pitchFamily="34" charset="-127"/>
                <a:cs typeface="+mn-cs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Dotum" pitchFamily="34" charset="-127"/>
                <a:ea typeface="Dotum" pitchFamily="34" charset="-127"/>
                <a:cs typeface="+mn-cs"/>
              </a:rPr>
              <a:t>tiān</a:t>
            </a: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Dotum" pitchFamily="34" charset="-127"/>
                <a:ea typeface="Dotum" pitchFamily="34" charset="-127"/>
                <a:cs typeface="+mn-cs"/>
              </a:rPr>
              <a:t> </a:t>
            </a:r>
            <a:endParaRPr kumimoji="0" lang="en-US" altLang="zh-CN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Dotum" pitchFamily="34" charset="-127"/>
              <a:ea typeface="Dotum" pitchFamily="34" charset="-127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50000"/>
              <a:buFontTx/>
              <a:buNone/>
              <a:tabLst/>
              <a:defRPr/>
            </a:pPr>
            <a:r>
              <a:rPr kumimoji="0" lang="en-US" altLang="zh-CN" sz="5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 </a:t>
            </a:r>
            <a:r>
              <a:rPr kumimoji="0" lang="zh-CN" altLang="en-US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晴</a:t>
            </a:r>
            <a:r>
              <a:rPr kumimoji="0" lang="en-US" altLang="zh-CN" sz="5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rPr>
              <a:t>——</a:t>
            </a:r>
            <a:r>
              <a:rPr kumimoji="0" lang="zh-CN" altLang="en-US" sz="5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晴天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50000"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Dotum" pitchFamily="34" charset="-127"/>
                <a:ea typeface="Dotum" pitchFamily="34" charset="-127"/>
                <a:cs typeface="+mn-cs"/>
              </a:rPr>
              <a:t>jīng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Dotum" pitchFamily="34" charset="-127"/>
                <a:ea typeface="Dotum" pitchFamily="34" charset="-127"/>
                <a:cs typeface="+mn-cs"/>
              </a:rPr>
              <a:t>             </a:t>
            </a:r>
            <a:r>
              <a:rPr kumimoji="0" lang="en-US" altLang="zh-CN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Dotum" pitchFamily="34" charset="-127"/>
                <a:ea typeface="Dotum" pitchFamily="34" charset="-127"/>
                <a:cs typeface="+mn-cs"/>
              </a:rPr>
              <a:t>yǎn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Dotum" pitchFamily="34" charset="-127"/>
                <a:ea typeface="Dotum" pitchFamily="34" charset="-127"/>
                <a:cs typeface="+mn-cs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Dotum" pitchFamily="34" charset="-127"/>
                <a:ea typeface="Dotum" pitchFamily="34" charset="-127"/>
                <a:cs typeface="+mn-cs"/>
              </a:rPr>
              <a:t>jīng</a:t>
            </a: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en-US" altLang="zh-CN" sz="5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_GB2312" pitchFamily="49" charset="-122"/>
              <a:ea typeface="楷体_GB2312" pitchFamily="49" charset="-122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50000"/>
              <a:buFontTx/>
              <a:buNone/>
              <a:tabLst/>
              <a:defRPr/>
            </a:pPr>
            <a:r>
              <a:rPr kumimoji="0" lang="en-US" altLang="zh-CN" sz="5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 </a:t>
            </a:r>
            <a:r>
              <a:rPr kumimoji="0" lang="zh-CN" altLang="en-US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睛</a:t>
            </a:r>
            <a:r>
              <a:rPr kumimoji="0" lang="en-US" altLang="zh-CN" sz="5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rPr>
              <a:t>——</a:t>
            </a:r>
            <a:r>
              <a:rPr kumimoji="0" lang="zh-CN" altLang="en-US" sz="5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眼</a:t>
            </a:r>
            <a:r>
              <a:rPr lang="zh-CN" altLang="en-US" sz="5400" b="1" dirty="0">
                <a:latin typeface="楷体_GB2312" pitchFamily="49" charset="-122"/>
                <a:ea typeface="楷体_GB2312" pitchFamily="49" charset="-122"/>
              </a:rPr>
              <a:t>睛</a:t>
            </a:r>
            <a:endParaRPr kumimoji="0" lang="zh-CN" altLang="en-US" sz="5400" b="1" i="0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_GB2312" pitchFamily="49" charset="-122"/>
              <a:ea typeface="楷体_GB2312" pitchFamily="49" charset="-122"/>
              <a:cs typeface="+mn-cs"/>
            </a:endParaRPr>
          </a:p>
        </p:txBody>
      </p:sp>
      <p:sp>
        <p:nvSpPr>
          <p:cNvPr id="4" name="Rectangle 6"/>
          <p:cNvSpPr txBox="1">
            <a:spLocks noChangeArrowheads="1"/>
          </p:cNvSpPr>
          <p:nvPr/>
        </p:nvSpPr>
        <p:spPr>
          <a:xfrm>
            <a:off x="4357686" y="1285860"/>
            <a:ext cx="3889375" cy="4392612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50000"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Dotum" pitchFamily="34" charset="-127"/>
                <a:ea typeface="Dotum" pitchFamily="34" charset="-127"/>
                <a:cs typeface="+mn-cs"/>
              </a:rPr>
              <a:t>qǐng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Dotum" pitchFamily="34" charset="-127"/>
                <a:ea typeface="Dotum" pitchFamily="34" charset="-127"/>
                <a:cs typeface="+mn-cs"/>
              </a:rPr>
              <a:t>          </a:t>
            </a:r>
            <a:r>
              <a:rPr kumimoji="0" lang="en-US" altLang="zh-CN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Dotum" pitchFamily="34" charset="-127"/>
                <a:ea typeface="Dotum" pitchFamily="34" charset="-127"/>
                <a:cs typeface="+mn-cs"/>
              </a:rPr>
              <a:t>qǐng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Dotum" pitchFamily="34" charset="-127"/>
                <a:ea typeface="Dotum" pitchFamily="34" charset="-127"/>
                <a:cs typeface="+mn-cs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Dotum" pitchFamily="34" charset="-127"/>
                <a:ea typeface="Dotum" pitchFamily="34" charset="-127"/>
                <a:cs typeface="+mn-cs"/>
              </a:rPr>
              <a:t>zuò</a:t>
            </a: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itchFamily="2" charset="-122"/>
                <a:ea typeface="+mn-ea"/>
                <a:cs typeface="+mn-cs"/>
              </a:rPr>
              <a:t> </a:t>
            </a:r>
            <a:endParaRPr kumimoji="0" lang="en-US" altLang="zh-CN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itchFamily="2" charset="-122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50000"/>
              <a:buFontTx/>
              <a:buNone/>
              <a:tabLst/>
              <a:defRPr/>
            </a:pPr>
            <a:r>
              <a:rPr kumimoji="0" lang="zh-CN" altLang="en-US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请</a:t>
            </a:r>
            <a:r>
              <a:rPr kumimoji="0" lang="en-US" altLang="zh-CN" sz="5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rPr>
              <a:t>——</a:t>
            </a:r>
            <a:r>
              <a:rPr kumimoji="0" lang="zh-CN" altLang="en-US" sz="5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请坐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50000"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Dotum" pitchFamily="34" charset="-127"/>
                <a:ea typeface="Dotum" pitchFamily="34" charset="-127"/>
                <a:cs typeface="+mn-cs"/>
              </a:rPr>
              <a:t>qíng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Dotum" pitchFamily="34" charset="-127"/>
                <a:ea typeface="Dotum" pitchFamily="34" charset="-127"/>
                <a:cs typeface="+mn-cs"/>
              </a:rPr>
              <a:t>            </a:t>
            </a:r>
            <a:r>
              <a:rPr kumimoji="0" lang="en-US" altLang="zh-CN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Dotum" pitchFamily="34" charset="-127"/>
                <a:ea typeface="Dotum" pitchFamily="34" charset="-127"/>
                <a:cs typeface="+mn-cs"/>
              </a:rPr>
              <a:t>shì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Dotum" pitchFamily="34" charset="-127"/>
                <a:ea typeface="Dotum" pitchFamily="34" charset="-127"/>
                <a:cs typeface="+mn-cs"/>
              </a:rPr>
              <a:t>  </a:t>
            </a:r>
            <a:r>
              <a:rPr kumimoji="0" lang="en-US" altLang="zh-CN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Dotum" pitchFamily="34" charset="-127"/>
                <a:ea typeface="Dotum" pitchFamily="34" charset="-127"/>
                <a:cs typeface="+mn-cs"/>
              </a:rPr>
              <a:t>qíng</a:t>
            </a: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Dotum" pitchFamily="34" charset="-127"/>
                <a:ea typeface="Dotum" pitchFamily="34" charset="-127"/>
                <a:cs typeface="+mn-cs"/>
              </a:rPr>
              <a:t> </a:t>
            </a:r>
            <a:endParaRPr kumimoji="0" lang="en-US" altLang="zh-CN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Dotum" pitchFamily="34" charset="-127"/>
              <a:ea typeface="Dotum" pitchFamily="34" charset="-127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50000"/>
              <a:buFontTx/>
              <a:buNone/>
              <a:tabLst/>
              <a:defRPr/>
            </a:pPr>
            <a:r>
              <a:rPr kumimoji="0" lang="zh-CN" altLang="en-US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情</a:t>
            </a:r>
            <a:r>
              <a:rPr kumimoji="0" lang="en-US" altLang="zh-CN" sz="5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rPr>
              <a:t>——</a:t>
            </a:r>
            <a:r>
              <a:rPr kumimoji="0" lang="zh-CN" altLang="en-US" sz="5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事</a:t>
            </a:r>
            <a:r>
              <a:rPr kumimoji="0" lang="zh-CN" altLang="en-US" sz="54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情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50000"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Dotum" pitchFamily="34" charset="-127"/>
                <a:ea typeface="Dotum" pitchFamily="34" charset="-127"/>
                <a:cs typeface="+mn-cs"/>
              </a:rPr>
              <a:t>qīng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Dotum" pitchFamily="34" charset="-127"/>
                <a:ea typeface="Dotum" pitchFamily="34" charset="-127"/>
                <a:cs typeface="+mn-cs"/>
              </a:rPr>
              <a:t>            </a:t>
            </a:r>
            <a:r>
              <a:rPr kumimoji="0" lang="en-US" altLang="zh-CN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Dotum" pitchFamily="34" charset="-127"/>
                <a:ea typeface="Dotum" pitchFamily="34" charset="-127"/>
                <a:cs typeface="+mn-cs"/>
              </a:rPr>
              <a:t>qīng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Dotum" pitchFamily="34" charset="-127"/>
                <a:ea typeface="Dotum" pitchFamily="34" charset="-127"/>
                <a:cs typeface="+mn-cs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Dotum" pitchFamily="34" charset="-127"/>
                <a:ea typeface="Dotum" pitchFamily="34" charset="-127"/>
                <a:cs typeface="+mn-cs"/>
              </a:rPr>
              <a:t>tíng</a:t>
            </a:r>
            <a:endParaRPr kumimoji="0" lang="en-US" altLang="zh-CN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Dotum" pitchFamily="34" charset="-127"/>
              <a:ea typeface="Dotum" pitchFamily="34" charset="-127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50000"/>
              <a:buFontTx/>
              <a:buNone/>
              <a:tabLst/>
              <a:defRPr/>
            </a:pPr>
            <a:r>
              <a:rPr kumimoji="0" lang="zh-CN" altLang="en-US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蜻</a:t>
            </a:r>
            <a:r>
              <a:rPr kumimoji="0" lang="en-US" altLang="zh-CN" sz="5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rPr>
              <a:t>——</a:t>
            </a:r>
            <a:r>
              <a:rPr kumimoji="0" lang="zh-CN" altLang="en-US" sz="5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蜻蜓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034" y="0"/>
            <a:ext cx="8143932" cy="4262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57422" y="3857627"/>
            <a:ext cx="4929222" cy="301783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0" y="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000" b="1" dirty="0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  <a:t>字词乐园</a:t>
            </a:r>
            <a:endParaRPr lang="zh-CN" altLang="en-US" dirty="0">
              <a:solidFill>
                <a:srgbClr val="FFFF00"/>
              </a:solidFill>
              <a:latin typeface="Arial" pitchFamily="34" charset="0"/>
            </a:endParaRPr>
          </a:p>
        </p:txBody>
      </p:sp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714348" y="571480"/>
            <a:ext cx="8207375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9600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清 洁 请 晴</a:t>
            </a:r>
            <a:endParaRPr lang="zh-CN" altLang="en-US" sz="96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785786" y="2285992"/>
            <a:ext cx="781846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9600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情 睛 </a:t>
            </a:r>
            <a:r>
              <a:rPr lang="zh-CN" altLang="en-US" sz="9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眼 </a:t>
            </a:r>
            <a:r>
              <a:rPr lang="zh-CN" altLang="en-US" sz="9600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飞</a:t>
            </a:r>
            <a:endParaRPr lang="zh-CN" altLang="en-US" sz="96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071802" y="4214818"/>
            <a:ext cx="3000396" cy="2336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465"/>
              </a:lnSpc>
              <a:spcAft>
                <a:spcPts val="0"/>
              </a:spcAft>
            </a:pPr>
            <a:r>
              <a:rPr lang="zh-CN" altLang="en-US" sz="4400" dirty="0">
                <a:solidFill>
                  <a:srgbClr val="FF0000"/>
                </a:solidFill>
                <a:latin typeface="NEU-BZ-S92"/>
                <a:ea typeface="方正书宋_GBK"/>
                <a:cs typeface="Times New Roman"/>
              </a:rPr>
              <a:t>清</a:t>
            </a:r>
            <a:r>
              <a:rPr lang="en-US" sz="4400" dirty="0" smtClean="0">
                <a:solidFill>
                  <a:srgbClr val="FF0000"/>
                </a:solidFill>
                <a:effectLst/>
                <a:latin typeface="细体"/>
                <a:ea typeface="方正书宋_GBK"/>
                <a:cs typeface="Times New Roman"/>
              </a:rPr>
              <a:t>=</a:t>
            </a:r>
            <a:r>
              <a:rPr lang="zh-CN" altLang="en-US" sz="4400" dirty="0" smtClean="0">
                <a:solidFill>
                  <a:srgbClr val="FF0000"/>
                </a:solidFill>
                <a:latin typeface="NEU-BZ-S92"/>
                <a:ea typeface="方正书宋_GBK"/>
                <a:cs typeface="Times New Roman"/>
              </a:rPr>
              <a:t>氵</a:t>
            </a:r>
            <a:r>
              <a:rPr lang="en-US" sz="4400" dirty="0" smtClean="0">
                <a:solidFill>
                  <a:srgbClr val="FF0000"/>
                </a:solidFill>
                <a:effectLst/>
                <a:latin typeface="细体"/>
                <a:ea typeface="方正书宋_GBK"/>
                <a:cs typeface="Times New Roman"/>
              </a:rPr>
              <a:t>+</a:t>
            </a:r>
            <a:r>
              <a:rPr lang="zh-CN" sz="4400" dirty="0" smtClean="0">
                <a:solidFill>
                  <a:srgbClr val="FF0000"/>
                </a:solidFill>
                <a:effectLst/>
                <a:latin typeface="NEU-BZ-S92"/>
                <a:ea typeface="方正楷体"/>
                <a:cs typeface="Times New Roman"/>
              </a:rPr>
              <a:t>青</a:t>
            </a:r>
            <a:r>
              <a:rPr lang="en-US" altLang="zh-CN" sz="4400" dirty="0">
                <a:solidFill>
                  <a:srgbClr val="FF0000"/>
                </a:solidFill>
                <a:latin typeface="NEU-BZ-S92"/>
                <a:ea typeface="方正楷体"/>
                <a:cs typeface="Times New Roman"/>
              </a:rPr>
              <a:t> </a:t>
            </a:r>
            <a:r>
              <a:rPr lang="en-US" altLang="zh-CN" sz="4400" dirty="0" smtClean="0">
                <a:solidFill>
                  <a:srgbClr val="FF0000"/>
                </a:solidFill>
                <a:latin typeface="NEU-BZ-S92"/>
                <a:ea typeface="方正楷体"/>
                <a:cs typeface="Times New Roman"/>
              </a:rPr>
              <a:t>              </a:t>
            </a:r>
          </a:p>
          <a:p>
            <a:pPr>
              <a:lnSpc>
                <a:spcPts val="2465"/>
              </a:lnSpc>
              <a:spcAft>
                <a:spcPts val="0"/>
              </a:spcAft>
            </a:pPr>
            <a:endParaRPr lang="en-US" altLang="zh-CN" sz="4400" dirty="0" smtClean="0">
              <a:solidFill>
                <a:srgbClr val="FF0000"/>
              </a:solidFill>
              <a:effectLst/>
              <a:latin typeface="NEU-BZ-S92"/>
              <a:ea typeface="方正楷体"/>
              <a:cs typeface="Times New Roman"/>
            </a:endParaRPr>
          </a:p>
          <a:p>
            <a:pPr>
              <a:lnSpc>
                <a:spcPts val="2465"/>
              </a:lnSpc>
              <a:spcAft>
                <a:spcPts val="0"/>
              </a:spcAft>
            </a:pPr>
            <a:endParaRPr lang="en-US" altLang="zh-CN" sz="4400" dirty="0" smtClean="0">
              <a:solidFill>
                <a:srgbClr val="FF0000"/>
              </a:solidFill>
              <a:effectLst/>
              <a:latin typeface="NEU-BZ-S92"/>
              <a:ea typeface="方正楷体"/>
              <a:cs typeface="Times New Roman"/>
            </a:endParaRPr>
          </a:p>
          <a:p>
            <a:pPr>
              <a:lnSpc>
                <a:spcPts val="2465"/>
              </a:lnSpc>
              <a:spcAft>
                <a:spcPts val="0"/>
              </a:spcAft>
            </a:pPr>
            <a:r>
              <a:rPr lang="zh-CN" sz="4400" dirty="0" smtClean="0">
                <a:solidFill>
                  <a:srgbClr val="FF0000"/>
                </a:solidFill>
                <a:effectLst/>
                <a:latin typeface="NEU-BZ-S92"/>
                <a:ea typeface="方正楷体"/>
                <a:cs typeface="Times New Roman"/>
              </a:rPr>
              <a:t>蜓</a:t>
            </a:r>
            <a:r>
              <a:rPr lang="en-US" sz="4400" dirty="0" smtClean="0">
                <a:solidFill>
                  <a:srgbClr val="FF0000"/>
                </a:solidFill>
                <a:effectLst/>
                <a:latin typeface="细体"/>
                <a:ea typeface="方正书宋_GBK"/>
                <a:cs typeface="Times New Roman"/>
              </a:rPr>
              <a:t>=</a:t>
            </a:r>
            <a:r>
              <a:rPr lang="zh-CN" sz="4400" dirty="0" smtClean="0">
                <a:solidFill>
                  <a:srgbClr val="FF0000"/>
                </a:solidFill>
                <a:effectLst/>
                <a:latin typeface="NEU-BZ-S92"/>
                <a:ea typeface="方正楷体"/>
                <a:cs typeface="Times New Roman"/>
              </a:rPr>
              <a:t>虫</a:t>
            </a:r>
            <a:r>
              <a:rPr lang="en-US" sz="4400" dirty="0" smtClean="0">
                <a:solidFill>
                  <a:srgbClr val="FF0000"/>
                </a:solidFill>
                <a:effectLst/>
                <a:latin typeface="细体"/>
                <a:ea typeface="方正书宋_GBK"/>
                <a:cs typeface="Times New Roman"/>
              </a:rPr>
              <a:t>+</a:t>
            </a:r>
            <a:r>
              <a:rPr lang="zh-CN" sz="4400" dirty="0" smtClean="0">
                <a:solidFill>
                  <a:srgbClr val="FF0000"/>
                </a:solidFill>
                <a:effectLst/>
                <a:latin typeface="NEU-BZ-S92"/>
                <a:ea typeface="方正楷体"/>
                <a:cs typeface="Times New Roman"/>
              </a:rPr>
              <a:t>廷</a:t>
            </a:r>
            <a:r>
              <a:rPr lang="en-US" altLang="zh-CN" sz="4400" dirty="0" smtClean="0">
                <a:solidFill>
                  <a:srgbClr val="FF0000"/>
                </a:solidFill>
                <a:effectLst/>
                <a:latin typeface="NEU-BZ-S92"/>
                <a:ea typeface="方正楷体"/>
                <a:cs typeface="Times New Roman"/>
              </a:rPr>
              <a:t>                                                          </a:t>
            </a:r>
          </a:p>
          <a:p>
            <a:pPr>
              <a:lnSpc>
                <a:spcPts val="2465"/>
              </a:lnSpc>
              <a:spcAft>
                <a:spcPts val="0"/>
              </a:spcAft>
            </a:pPr>
            <a:endParaRPr lang="en-US" altLang="zh-CN" sz="4400" dirty="0" smtClean="0">
              <a:solidFill>
                <a:srgbClr val="FF0000"/>
              </a:solidFill>
              <a:latin typeface="NEU-BZ-S92"/>
              <a:ea typeface="方正楷体"/>
              <a:cs typeface="Times New Roman"/>
            </a:endParaRPr>
          </a:p>
          <a:p>
            <a:pPr>
              <a:lnSpc>
                <a:spcPts val="2465"/>
              </a:lnSpc>
              <a:spcAft>
                <a:spcPts val="0"/>
              </a:spcAft>
            </a:pPr>
            <a:endParaRPr lang="en-US" altLang="zh-CN" sz="4400" dirty="0">
              <a:solidFill>
                <a:srgbClr val="FF0000"/>
              </a:solidFill>
              <a:latin typeface="NEU-BZ-S92"/>
              <a:ea typeface="方正楷体"/>
              <a:cs typeface="Times New Roman"/>
            </a:endParaRPr>
          </a:p>
          <a:p>
            <a:pPr>
              <a:lnSpc>
                <a:spcPts val="2465"/>
              </a:lnSpc>
              <a:spcAft>
                <a:spcPts val="0"/>
              </a:spcAft>
            </a:pPr>
            <a:r>
              <a:rPr lang="zh-CN" sz="4400" dirty="0" smtClean="0">
                <a:solidFill>
                  <a:srgbClr val="FF0000"/>
                </a:solidFill>
                <a:effectLst/>
                <a:latin typeface="NEU-BZ-S92"/>
                <a:ea typeface="方正楷体"/>
                <a:cs typeface="Times New Roman"/>
              </a:rPr>
              <a:t>蚊</a:t>
            </a:r>
            <a:r>
              <a:rPr lang="en-US" sz="4400" dirty="0" smtClean="0">
                <a:solidFill>
                  <a:srgbClr val="FF0000"/>
                </a:solidFill>
                <a:effectLst/>
                <a:latin typeface="细体"/>
                <a:ea typeface="方正书宋_GBK"/>
                <a:cs typeface="Times New Roman"/>
              </a:rPr>
              <a:t>=</a:t>
            </a:r>
            <a:r>
              <a:rPr lang="zh-CN" sz="4400" dirty="0" smtClean="0">
                <a:solidFill>
                  <a:srgbClr val="FF0000"/>
                </a:solidFill>
                <a:effectLst/>
                <a:latin typeface="NEU-BZ-S92"/>
                <a:ea typeface="方正楷体"/>
                <a:cs typeface="Times New Roman"/>
              </a:rPr>
              <a:t>虫</a:t>
            </a:r>
            <a:r>
              <a:rPr lang="en-US" sz="4400" dirty="0" smtClean="0">
                <a:solidFill>
                  <a:srgbClr val="FF0000"/>
                </a:solidFill>
                <a:effectLst/>
                <a:latin typeface="细体"/>
                <a:ea typeface="方正书宋_GBK"/>
                <a:cs typeface="Times New Roman"/>
              </a:rPr>
              <a:t>+</a:t>
            </a:r>
            <a:r>
              <a:rPr lang="zh-CN" sz="4400" dirty="0" smtClean="0">
                <a:solidFill>
                  <a:srgbClr val="FF0000"/>
                </a:solidFill>
                <a:effectLst/>
                <a:latin typeface="NEU-BZ-S92"/>
                <a:ea typeface="方正楷体"/>
                <a:cs typeface="Times New Roman"/>
              </a:rPr>
              <a:t>文</a:t>
            </a:r>
            <a:endParaRPr lang="zh-CN" sz="4400" dirty="0">
              <a:solidFill>
                <a:srgbClr val="FF0000"/>
              </a:solidFill>
              <a:effectLst/>
              <a:latin typeface="NEU-BZ-S92"/>
              <a:ea typeface="方正书宋_GBK"/>
              <a:cs typeface="Times New Roman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>
          <a:xfrm>
            <a:off x="0" y="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000" b="1" dirty="0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  <a:t>课文详解</a:t>
            </a:r>
            <a:endParaRPr lang="zh-CN" altLang="en-US" dirty="0">
              <a:solidFill>
                <a:srgbClr val="FFFF00"/>
              </a:solidFill>
              <a:latin typeface="Arial" pitchFamily="34" charset="0"/>
            </a:endParaRPr>
          </a:p>
        </p:txBody>
      </p:sp>
      <p:pic>
        <p:nvPicPr>
          <p:cNvPr id="6" name="Picture 4" descr="转盘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500042"/>
            <a:ext cx="7688266" cy="5988050"/>
          </a:xfrm>
          <a:prstGeom prst="rect">
            <a:avLst/>
          </a:prstGeom>
          <a:solidFill>
            <a:srgbClr val="0099CC"/>
          </a:solidFill>
          <a:ln w="9525">
            <a:noFill/>
            <a:miter lim="800000"/>
            <a:headEnd/>
            <a:tailEnd/>
          </a:ln>
        </p:spPr>
      </p:pic>
      <p:sp>
        <p:nvSpPr>
          <p:cNvPr id="7" name="Text Box 10"/>
          <p:cNvSpPr txBox="1">
            <a:spLocks noChangeArrowheads="1"/>
          </p:cNvSpPr>
          <p:nvPr/>
        </p:nvSpPr>
        <p:spPr bwMode="auto">
          <a:xfrm>
            <a:off x="3857620" y="2214554"/>
            <a:ext cx="1944688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5900" dirty="0">
                <a:solidFill>
                  <a:srgbClr val="FF0000"/>
                </a:solidFill>
                <a:ea typeface="楷体_GB2312" pitchFamily="49" charset="-122"/>
              </a:rPr>
              <a:t>青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>
          <a:xfrm>
            <a:off x="0" y="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000" b="1" dirty="0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  <a:t>课文详解</a:t>
            </a:r>
            <a:endParaRPr lang="zh-CN" altLang="en-US" dirty="0">
              <a:solidFill>
                <a:srgbClr val="FFFF00"/>
              </a:solidFill>
              <a:latin typeface="Arial" pitchFamily="34" charset="0"/>
            </a:endParaRPr>
          </a:p>
        </p:txBody>
      </p:sp>
      <p:sp>
        <p:nvSpPr>
          <p:cNvPr id="5" name="矩形 7"/>
          <p:cNvSpPr>
            <a:spLocks noChangeArrowheads="1"/>
          </p:cNvSpPr>
          <p:nvPr/>
        </p:nvSpPr>
        <p:spPr bwMode="auto">
          <a:xfrm>
            <a:off x="0" y="857232"/>
            <a:ext cx="9144000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Arial" pitchFamily="34" charset="0"/>
              </a:rPr>
              <a:t>清</a:t>
            </a:r>
            <a:r>
              <a:rPr lang="en-US" altLang="zh-CN" sz="3600" dirty="0" err="1">
                <a:solidFill>
                  <a:srgbClr val="FF0000"/>
                </a:solidFill>
                <a:latin typeface="Arial" pitchFamily="34" charset="0"/>
              </a:rPr>
              <a:t>qīnɡ</a:t>
            </a:r>
            <a:r>
              <a:rPr lang="zh-CN" altLang="en-US" sz="3600" dirty="0">
                <a:solidFill>
                  <a:srgbClr val="FF0000"/>
                </a:solidFill>
                <a:latin typeface="Arial" pitchFamily="34" charset="0"/>
              </a:rPr>
              <a:t>　清</a:t>
            </a:r>
            <a:r>
              <a:rPr lang="en-US" altLang="zh-CN" sz="3600" dirty="0" err="1">
                <a:solidFill>
                  <a:srgbClr val="FF0000"/>
                </a:solidFill>
                <a:latin typeface="Arial" pitchFamily="34" charset="0"/>
              </a:rPr>
              <a:t>qīnɡ</a:t>
            </a:r>
            <a:r>
              <a:rPr lang="zh-CN" altLang="en-US" sz="3600" dirty="0">
                <a:solidFill>
                  <a:srgbClr val="FF0000"/>
                </a:solidFill>
                <a:latin typeface="Arial" pitchFamily="34" charset="0"/>
              </a:rPr>
              <a:t>洁</a:t>
            </a:r>
            <a:r>
              <a:rPr lang="en-US" altLang="zh-CN" sz="3600" dirty="0" err="1">
                <a:solidFill>
                  <a:srgbClr val="FF0000"/>
                </a:solidFill>
                <a:latin typeface="Arial" pitchFamily="34" charset="0"/>
              </a:rPr>
              <a:t>jié</a:t>
            </a:r>
            <a:r>
              <a:rPr lang="zh-CN" altLang="en-US" sz="3600" dirty="0">
                <a:solidFill>
                  <a:srgbClr val="FF0000"/>
                </a:solidFill>
                <a:latin typeface="Arial" pitchFamily="34" charset="0"/>
              </a:rPr>
              <a:t>　请</a:t>
            </a:r>
            <a:r>
              <a:rPr lang="en-US" altLang="zh-CN" sz="3600" dirty="0" err="1">
                <a:solidFill>
                  <a:srgbClr val="FF0000"/>
                </a:solidFill>
                <a:latin typeface="Arial" pitchFamily="34" charset="0"/>
              </a:rPr>
              <a:t>qǐnɡ</a:t>
            </a:r>
            <a:r>
              <a:rPr lang="zh-CN" altLang="en-US" sz="3600" dirty="0">
                <a:solidFill>
                  <a:srgbClr val="FF0000"/>
                </a:solidFill>
                <a:latin typeface="Arial" pitchFamily="34" charset="0"/>
              </a:rPr>
              <a:t>　请</a:t>
            </a:r>
            <a:r>
              <a:rPr lang="en-US" altLang="zh-CN" sz="3600" dirty="0" err="1">
                <a:solidFill>
                  <a:srgbClr val="FF0000"/>
                </a:solidFill>
                <a:latin typeface="Arial" pitchFamily="34" charset="0"/>
              </a:rPr>
              <a:t>qǐnɡ</a:t>
            </a:r>
            <a:r>
              <a:rPr lang="zh-CN" altLang="en-US" sz="3600" dirty="0">
                <a:solidFill>
                  <a:srgbClr val="FF0000"/>
                </a:solidFill>
                <a:latin typeface="Arial" pitchFamily="34" charset="0"/>
              </a:rPr>
              <a:t>坐</a:t>
            </a:r>
            <a:r>
              <a:rPr lang="en-US" altLang="zh-CN" sz="3600" dirty="0" err="1">
                <a:solidFill>
                  <a:srgbClr val="FF0000"/>
                </a:solidFill>
                <a:latin typeface="Arial" pitchFamily="34" charset="0"/>
              </a:rPr>
              <a:t>zuò</a:t>
            </a:r>
            <a:endParaRPr lang="en-US" altLang="zh-CN" sz="3600" dirty="0">
              <a:solidFill>
                <a:srgbClr val="FF0000"/>
              </a:solidFill>
              <a:latin typeface="Arial" pitchFamily="34" charset="0"/>
            </a:endParaRPr>
          </a:p>
          <a:p>
            <a:r>
              <a:rPr lang="zh-CN" altLang="en-US" sz="3600" dirty="0">
                <a:solidFill>
                  <a:srgbClr val="FF0000"/>
                </a:solidFill>
                <a:latin typeface="Arial" pitchFamily="34" charset="0"/>
              </a:rPr>
              <a:t>晴</a:t>
            </a:r>
            <a:r>
              <a:rPr lang="en-US" altLang="zh-CN" sz="3600" dirty="0" err="1">
                <a:solidFill>
                  <a:srgbClr val="FF0000"/>
                </a:solidFill>
                <a:latin typeface="Arial" pitchFamily="34" charset="0"/>
              </a:rPr>
              <a:t>qínɡ</a:t>
            </a:r>
            <a:r>
              <a:rPr lang="zh-CN" altLang="en-US" sz="3600" dirty="0">
                <a:solidFill>
                  <a:srgbClr val="FF0000"/>
                </a:solidFill>
                <a:latin typeface="Arial" pitchFamily="34" charset="0"/>
              </a:rPr>
              <a:t>　晴</a:t>
            </a:r>
            <a:r>
              <a:rPr lang="en-US" altLang="zh-CN" sz="3600" dirty="0" err="1">
                <a:solidFill>
                  <a:srgbClr val="FF0000"/>
                </a:solidFill>
                <a:latin typeface="Arial" pitchFamily="34" charset="0"/>
              </a:rPr>
              <a:t>qínɡ</a:t>
            </a:r>
            <a:r>
              <a:rPr lang="zh-CN" altLang="en-US" sz="3600" dirty="0">
                <a:solidFill>
                  <a:srgbClr val="FF0000"/>
                </a:solidFill>
                <a:latin typeface="Arial" pitchFamily="34" charset="0"/>
              </a:rPr>
              <a:t>天</a:t>
            </a:r>
            <a:r>
              <a:rPr lang="en-US" altLang="zh-CN" sz="3600" dirty="0" err="1">
                <a:solidFill>
                  <a:srgbClr val="FF0000"/>
                </a:solidFill>
                <a:latin typeface="Arial" pitchFamily="34" charset="0"/>
              </a:rPr>
              <a:t>tiān</a:t>
            </a:r>
            <a:r>
              <a:rPr lang="zh-CN" altLang="en-US" sz="3600" dirty="0">
                <a:solidFill>
                  <a:srgbClr val="FF0000"/>
                </a:solidFill>
                <a:latin typeface="Arial" pitchFamily="34" charset="0"/>
              </a:rPr>
              <a:t>　情</a:t>
            </a:r>
            <a:r>
              <a:rPr lang="en-US" altLang="zh-CN" sz="3600" dirty="0" err="1" smtClean="0">
                <a:solidFill>
                  <a:srgbClr val="FF0000"/>
                </a:solidFill>
                <a:latin typeface="Arial" pitchFamily="34" charset="0"/>
              </a:rPr>
              <a:t>qínɡ</a:t>
            </a:r>
            <a:r>
              <a:rPr lang="zh-CN" altLang="en-US" sz="3600" dirty="0" smtClean="0">
                <a:solidFill>
                  <a:srgbClr val="FF0000"/>
                </a:solidFill>
                <a:latin typeface="Arial" pitchFamily="34" charset="0"/>
              </a:rPr>
              <a:t>  事</a:t>
            </a:r>
            <a:r>
              <a:rPr lang="en-US" altLang="zh-CN" sz="3600" dirty="0" err="1">
                <a:solidFill>
                  <a:srgbClr val="FF0000"/>
                </a:solidFill>
                <a:latin typeface="Arial" pitchFamily="34" charset="0"/>
              </a:rPr>
              <a:t>shì</a:t>
            </a:r>
            <a:r>
              <a:rPr lang="zh-CN" altLang="en-US" sz="3600" dirty="0">
                <a:solidFill>
                  <a:srgbClr val="FF0000"/>
                </a:solidFill>
                <a:latin typeface="Arial" pitchFamily="34" charset="0"/>
              </a:rPr>
              <a:t>情</a:t>
            </a:r>
            <a:r>
              <a:rPr lang="en-US" altLang="zh-CN" sz="3600" dirty="0" err="1">
                <a:solidFill>
                  <a:srgbClr val="FF0000"/>
                </a:solidFill>
                <a:latin typeface="Arial" pitchFamily="34" charset="0"/>
              </a:rPr>
              <a:t>qinɡ</a:t>
            </a:r>
            <a:endParaRPr lang="en-US" altLang="zh-CN" sz="3600" dirty="0">
              <a:solidFill>
                <a:srgbClr val="FF0000"/>
              </a:solidFill>
              <a:latin typeface="Arial" pitchFamily="34" charset="0"/>
            </a:endParaRPr>
          </a:p>
          <a:p>
            <a:r>
              <a:rPr lang="zh-CN" altLang="en-US" sz="3600" dirty="0">
                <a:solidFill>
                  <a:srgbClr val="FF0000"/>
                </a:solidFill>
                <a:latin typeface="Arial" pitchFamily="34" charset="0"/>
              </a:rPr>
              <a:t>睛</a:t>
            </a:r>
            <a:r>
              <a:rPr lang="en-US" altLang="zh-CN" sz="3600" dirty="0" err="1">
                <a:solidFill>
                  <a:srgbClr val="FF0000"/>
                </a:solidFill>
                <a:latin typeface="Arial" pitchFamily="34" charset="0"/>
              </a:rPr>
              <a:t>jīnɡ</a:t>
            </a:r>
            <a:r>
              <a:rPr lang="zh-CN" altLang="en-US" sz="3600" dirty="0">
                <a:solidFill>
                  <a:srgbClr val="FF0000"/>
                </a:solidFill>
                <a:latin typeface="Arial" pitchFamily="34" charset="0"/>
              </a:rPr>
              <a:t>　眼</a:t>
            </a:r>
            <a:r>
              <a:rPr lang="en-US" altLang="zh-CN" sz="3600" dirty="0" err="1">
                <a:solidFill>
                  <a:srgbClr val="FF0000"/>
                </a:solidFill>
                <a:latin typeface="Arial" pitchFamily="34" charset="0"/>
              </a:rPr>
              <a:t>yǎn</a:t>
            </a:r>
            <a:r>
              <a:rPr lang="zh-CN" altLang="en-US" sz="3600" dirty="0">
                <a:solidFill>
                  <a:srgbClr val="FF0000"/>
                </a:solidFill>
                <a:latin typeface="Arial" pitchFamily="34" charset="0"/>
              </a:rPr>
              <a:t>睛</a:t>
            </a:r>
            <a:r>
              <a:rPr lang="en-US" altLang="zh-CN" sz="3600" dirty="0" err="1">
                <a:solidFill>
                  <a:srgbClr val="FF0000"/>
                </a:solidFill>
                <a:latin typeface="Arial" pitchFamily="34" charset="0"/>
              </a:rPr>
              <a:t>jinɡ</a:t>
            </a:r>
            <a:r>
              <a:rPr lang="zh-CN" altLang="en-US" sz="3600" dirty="0">
                <a:solidFill>
                  <a:srgbClr val="FF0000"/>
                </a:solidFill>
                <a:latin typeface="Arial" pitchFamily="34" charset="0"/>
              </a:rPr>
              <a:t>　蜻</a:t>
            </a:r>
            <a:r>
              <a:rPr lang="en-US" altLang="zh-CN" sz="3600" dirty="0" err="1">
                <a:solidFill>
                  <a:srgbClr val="FF0000"/>
                </a:solidFill>
                <a:latin typeface="Arial" pitchFamily="34" charset="0"/>
              </a:rPr>
              <a:t>qīnɡ</a:t>
            </a:r>
            <a:r>
              <a:rPr lang="zh-CN" altLang="en-US" sz="3600" dirty="0">
                <a:solidFill>
                  <a:srgbClr val="FF0000"/>
                </a:solidFill>
                <a:latin typeface="Arial" pitchFamily="34" charset="0"/>
              </a:rPr>
              <a:t>　蜻</a:t>
            </a:r>
            <a:r>
              <a:rPr lang="en-US" altLang="zh-CN" sz="3600" dirty="0" err="1">
                <a:solidFill>
                  <a:srgbClr val="FF0000"/>
                </a:solidFill>
                <a:latin typeface="Arial" pitchFamily="34" charset="0"/>
              </a:rPr>
              <a:t>qīnɡ</a:t>
            </a:r>
            <a:r>
              <a:rPr lang="zh-CN" altLang="en-US" sz="3600" dirty="0">
                <a:solidFill>
                  <a:srgbClr val="FF0000"/>
                </a:solidFill>
                <a:latin typeface="Arial" pitchFamily="34" charset="0"/>
              </a:rPr>
              <a:t>蜓</a:t>
            </a:r>
            <a:r>
              <a:rPr lang="en-US" altLang="zh-CN" sz="3600" dirty="0" err="1">
                <a:solidFill>
                  <a:srgbClr val="FF0000"/>
                </a:solidFill>
                <a:latin typeface="Arial" pitchFamily="34" charset="0"/>
              </a:rPr>
              <a:t>tínɡ</a:t>
            </a:r>
            <a:endParaRPr lang="en-US" altLang="zh-CN" sz="3600" dirty="0">
              <a:solidFill>
                <a:srgbClr val="FF0000"/>
              </a:solidFill>
              <a:latin typeface="Arial" pitchFamily="34" charset="0"/>
            </a:endParaRPr>
          </a:p>
          <a:p>
            <a:r>
              <a:rPr lang="en-US" altLang="zh-CN" sz="3600" dirty="0">
                <a:solidFill>
                  <a:srgbClr val="FF0000"/>
                </a:solidFill>
                <a:latin typeface="Arial" pitchFamily="34" charset="0"/>
              </a:rPr>
              <a:t>       </a:t>
            </a:r>
          </a:p>
          <a:p>
            <a:r>
              <a:rPr lang="en-US" altLang="zh-CN" sz="3600" dirty="0">
                <a:solidFill>
                  <a:srgbClr val="FF0000"/>
                </a:solidFill>
                <a:latin typeface="Arial" pitchFamily="34" charset="0"/>
              </a:rPr>
              <a:t>       </a:t>
            </a:r>
            <a:r>
              <a:rPr lang="zh-CN" altLang="en-US" sz="3600" dirty="0">
                <a:solidFill>
                  <a:srgbClr val="FF0000"/>
                </a:solidFill>
                <a:latin typeface="Arial" pitchFamily="34" charset="0"/>
              </a:rPr>
              <a:t>形声字的构字规律</a:t>
            </a:r>
            <a:r>
              <a:rPr lang="en-US" altLang="zh-CN" sz="3600" dirty="0">
                <a:solidFill>
                  <a:srgbClr val="FF0000"/>
                </a:solidFill>
                <a:latin typeface="Arial" pitchFamily="34" charset="0"/>
              </a:rPr>
              <a:t>:</a:t>
            </a:r>
            <a:r>
              <a:rPr lang="zh-CN" altLang="en-US" sz="3600" dirty="0">
                <a:solidFill>
                  <a:srgbClr val="FF0000"/>
                </a:solidFill>
                <a:latin typeface="Arial" pitchFamily="34" charset="0"/>
              </a:rPr>
              <a:t>一部分表示字音</a:t>
            </a:r>
            <a:r>
              <a:rPr lang="en-US" altLang="zh-CN" sz="3600" dirty="0">
                <a:solidFill>
                  <a:srgbClr val="FF0000"/>
                </a:solidFill>
                <a:latin typeface="Arial" pitchFamily="34" charset="0"/>
              </a:rPr>
              <a:t>,</a:t>
            </a:r>
            <a:r>
              <a:rPr lang="zh-CN" altLang="en-US" sz="3600" dirty="0">
                <a:solidFill>
                  <a:srgbClr val="FF0000"/>
                </a:solidFill>
                <a:latin typeface="Arial" pitchFamily="34" charset="0"/>
              </a:rPr>
              <a:t>一部分表示字义。“青”是声旁。我们可以从形旁来了解汉字的字义</a:t>
            </a:r>
            <a:r>
              <a:rPr lang="en-US" altLang="zh-CN" sz="3600" dirty="0">
                <a:solidFill>
                  <a:srgbClr val="FF0000"/>
                </a:solidFill>
                <a:latin typeface="Arial" pitchFamily="34" charset="0"/>
              </a:rPr>
              <a:t>:“</a:t>
            </a:r>
            <a:r>
              <a:rPr lang="zh-CN" altLang="en-US" sz="3600" dirty="0">
                <a:solidFill>
                  <a:srgbClr val="FF0000"/>
                </a:solidFill>
                <a:latin typeface="Arial" pitchFamily="34" charset="0"/>
              </a:rPr>
              <a:t>清”和水有关</a:t>
            </a:r>
            <a:r>
              <a:rPr lang="en-US" altLang="zh-CN" sz="3600" dirty="0">
                <a:solidFill>
                  <a:srgbClr val="FF0000"/>
                </a:solidFill>
                <a:latin typeface="Arial" pitchFamily="34" charset="0"/>
              </a:rPr>
              <a:t>;“</a:t>
            </a:r>
            <a:r>
              <a:rPr lang="zh-CN" altLang="en-US" sz="3600" dirty="0">
                <a:solidFill>
                  <a:srgbClr val="FF0000"/>
                </a:solidFill>
                <a:latin typeface="Arial" pitchFamily="34" charset="0"/>
              </a:rPr>
              <a:t>晴”和太阳有关</a:t>
            </a:r>
            <a:r>
              <a:rPr lang="en-US" altLang="zh-CN" sz="3600" dirty="0">
                <a:solidFill>
                  <a:srgbClr val="FF0000"/>
                </a:solidFill>
                <a:latin typeface="Arial" pitchFamily="34" charset="0"/>
              </a:rPr>
              <a:t>;“</a:t>
            </a:r>
            <a:r>
              <a:rPr lang="zh-CN" altLang="en-US" sz="3600" dirty="0">
                <a:solidFill>
                  <a:srgbClr val="FF0000"/>
                </a:solidFill>
                <a:latin typeface="Arial" pitchFamily="34" charset="0"/>
              </a:rPr>
              <a:t>睛”和目有关</a:t>
            </a:r>
            <a:r>
              <a:rPr lang="en-US" altLang="zh-CN" sz="3600" dirty="0">
                <a:solidFill>
                  <a:srgbClr val="FF0000"/>
                </a:solidFill>
                <a:latin typeface="Arial" pitchFamily="34" charset="0"/>
              </a:rPr>
              <a:t>;“</a:t>
            </a:r>
            <a:r>
              <a:rPr lang="zh-CN" altLang="en-US" sz="3600" dirty="0">
                <a:solidFill>
                  <a:srgbClr val="FF0000"/>
                </a:solidFill>
                <a:latin typeface="Arial" pitchFamily="34" charset="0"/>
              </a:rPr>
              <a:t>请”和言语有关</a:t>
            </a:r>
            <a:r>
              <a:rPr lang="en-US" altLang="zh-CN" sz="3600" dirty="0">
                <a:solidFill>
                  <a:srgbClr val="FF0000"/>
                </a:solidFill>
                <a:latin typeface="Arial" pitchFamily="34" charset="0"/>
              </a:rPr>
              <a:t>;“</a:t>
            </a:r>
            <a:r>
              <a:rPr lang="zh-CN" altLang="en-US" sz="3600" dirty="0">
                <a:solidFill>
                  <a:srgbClr val="FF0000"/>
                </a:solidFill>
                <a:latin typeface="Arial" pitchFamily="34" charset="0"/>
              </a:rPr>
              <a:t>蜻”和昆虫有关</a:t>
            </a:r>
            <a:r>
              <a:rPr lang="en-US" altLang="zh-CN" sz="3600" dirty="0">
                <a:solidFill>
                  <a:srgbClr val="FF0000"/>
                </a:solidFill>
                <a:latin typeface="Arial" pitchFamily="34" charset="0"/>
              </a:rPr>
              <a:t>;“</a:t>
            </a:r>
            <a:r>
              <a:rPr lang="zh-CN" altLang="en-US" sz="3600" dirty="0">
                <a:solidFill>
                  <a:srgbClr val="FF0000"/>
                </a:solidFill>
                <a:latin typeface="Arial" pitchFamily="34" charset="0"/>
              </a:rPr>
              <a:t>情”和心理活动有关。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tint val="100000"/>
                <a:shade val="100000"/>
                <a:hueMod val="100000"/>
                <a:satMod val="150000"/>
              </a:schemeClr>
            </a:gs>
            <a:gs pos="55000">
              <a:schemeClr val="bg1">
                <a:tint val="100000"/>
                <a:shade val="90000"/>
                <a:hueMod val="100000"/>
                <a:satMod val="375000"/>
              </a:schemeClr>
            </a:gs>
            <a:gs pos="100000">
              <a:schemeClr val="bg2">
                <a:tint val="88000"/>
                <a:shade val="100000"/>
                <a:hueMod val="100000"/>
                <a:satMod val="50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>
          <a:xfrm>
            <a:off x="0" y="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000" b="1" dirty="0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  <a:t>课文详解</a:t>
            </a:r>
            <a:endParaRPr lang="zh-CN" altLang="en-US" dirty="0">
              <a:solidFill>
                <a:srgbClr val="FFFF00"/>
              </a:solidFill>
              <a:latin typeface="Arial" pitchFamily="34" charset="0"/>
            </a:endParaRPr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714348" y="642918"/>
            <a:ext cx="7664478" cy="6832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形声字</a:t>
            </a:r>
            <a:r>
              <a:rPr lang="zh-CN" altLang="en-US" sz="6000" dirty="0" smtClean="0">
                <a:latin typeface="Times New Roman" pitchFamily="18" charset="0"/>
                <a:ea typeface="楷体_GB2312" pitchFamily="49" charset="-122"/>
              </a:rPr>
              <a:t>，好识记，</a:t>
            </a:r>
          </a:p>
          <a:p>
            <a:pPr>
              <a:spcBef>
                <a:spcPct val="50000"/>
              </a:spcBef>
            </a:pPr>
            <a:r>
              <a:rPr lang="zh-CN" altLang="en-US" sz="6000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声旁</a:t>
            </a:r>
            <a:r>
              <a:rPr lang="zh-CN" altLang="en-US" sz="6000" dirty="0" smtClean="0">
                <a:latin typeface="Times New Roman" pitchFamily="18" charset="0"/>
                <a:ea typeface="楷体_GB2312" pitchFamily="49" charset="-122"/>
              </a:rPr>
              <a:t>表字音。</a:t>
            </a:r>
            <a:endParaRPr lang="en-US" altLang="zh-CN" sz="6000" dirty="0" smtClean="0">
              <a:latin typeface="Times New Roman" pitchFamily="18" charset="0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6000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形旁</a:t>
            </a:r>
            <a:r>
              <a:rPr lang="zh-CN" altLang="en-US" sz="6000" dirty="0" smtClean="0">
                <a:latin typeface="Times New Roman" pitchFamily="18" charset="0"/>
                <a:ea typeface="楷体_GB2312" pitchFamily="49" charset="-122"/>
              </a:rPr>
              <a:t>表字义，</a:t>
            </a:r>
          </a:p>
          <a:p>
            <a:pPr>
              <a:spcBef>
                <a:spcPct val="50000"/>
              </a:spcBef>
            </a:pPr>
            <a:endParaRPr lang="zh-CN" altLang="en-US" sz="6000" dirty="0" smtClean="0">
              <a:latin typeface="Times New Roman" pitchFamily="18" charset="0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7200" dirty="0">
              <a:latin typeface="Times New Roman" pitchFamily="18" charset="0"/>
              <a:ea typeface="楷体_GB2312" pitchFamily="49" charset="-122"/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5643570" y="1857364"/>
            <a:ext cx="1295400" cy="15113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CN" sz="4000" dirty="0" err="1" smtClean="0">
                <a:solidFill>
                  <a:srgbClr val="FF0000"/>
                </a:solidFill>
                <a:latin typeface="Dotum" pitchFamily="34" charset="-127"/>
                <a:ea typeface="Dotum" pitchFamily="34" charset="-127"/>
              </a:rPr>
              <a:t>qīng</a:t>
            </a:r>
            <a:r>
              <a:rPr lang="en-US" altLang="zh-CN" dirty="0" smtClean="0">
                <a:solidFill>
                  <a:srgbClr val="FF0000"/>
                </a:solidFill>
              </a:rPr>
              <a:t/>
            </a:r>
            <a:br>
              <a:rPr lang="en-US" altLang="zh-CN" dirty="0" smtClean="0">
                <a:solidFill>
                  <a:srgbClr val="FF0000"/>
                </a:solidFill>
              </a:rPr>
            </a:br>
            <a:r>
              <a:rPr lang="zh-CN" altLang="en-US" sz="7200" dirty="0" smtClean="0">
                <a:solidFill>
                  <a:srgbClr val="FF0000"/>
                </a:solidFill>
              </a:rPr>
              <a:t>青</a:t>
            </a:r>
            <a:endParaRPr lang="zh-CN" altLang="en-US" sz="7200" dirty="0">
              <a:solidFill>
                <a:srgbClr val="FF0000"/>
              </a:solidFill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428596" y="4786322"/>
            <a:ext cx="6715173" cy="1200329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7200" dirty="0" smtClean="0">
                <a:solidFill>
                  <a:srgbClr val="FFFF00"/>
                </a:solidFill>
                <a:latin typeface="宋体" pitchFamily="2" charset="-122"/>
              </a:rPr>
              <a:t>氵</a:t>
            </a:r>
            <a:r>
              <a:rPr lang="zh-CN" altLang="en-US" sz="7200" dirty="0">
                <a:solidFill>
                  <a:srgbClr val="FFFF00"/>
                </a:solidFill>
                <a:latin typeface="宋体" pitchFamily="2" charset="-122"/>
              </a:rPr>
              <a:t>日 </a:t>
            </a:r>
            <a:r>
              <a:rPr lang="zh-CN" altLang="en-US" sz="7200" dirty="0" smtClean="0">
                <a:solidFill>
                  <a:srgbClr val="FFFF00"/>
                </a:solidFill>
                <a:latin typeface="宋体" pitchFamily="2" charset="-122"/>
              </a:rPr>
              <a:t>目讠</a:t>
            </a:r>
            <a:r>
              <a:rPr lang="zh-CN" altLang="en-US" sz="7200" dirty="0">
                <a:solidFill>
                  <a:srgbClr val="FFFF00"/>
                </a:solidFill>
                <a:latin typeface="宋体" pitchFamily="2" charset="-122"/>
              </a:rPr>
              <a:t>忄虫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autoUpdateAnimBg="0"/>
      <p:bldP spid="6" grpId="0" animBg="1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t01e74464995c19c8b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36" y="3357562"/>
            <a:ext cx="4714908" cy="3500438"/>
          </a:xfrm>
          <a:prstGeom prst="rect">
            <a:avLst/>
          </a:prstGeom>
        </p:spPr>
      </p:pic>
      <p:sp>
        <p:nvSpPr>
          <p:cNvPr id="3" name="同侧圆角矩形 2"/>
          <p:cNvSpPr/>
          <p:nvPr/>
        </p:nvSpPr>
        <p:spPr>
          <a:xfrm>
            <a:off x="0" y="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000" b="1" dirty="0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  <a:t>课文详解</a:t>
            </a:r>
            <a:endParaRPr lang="zh-CN" altLang="en-US" dirty="0">
              <a:solidFill>
                <a:srgbClr val="FFFF00"/>
              </a:solidFill>
              <a:latin typeface="Arial" pitchFamily="34" charset="0"/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395288" y="827088"/>
            <a:ext cx="8748712" cy="2530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r>
              <a:rPr lang="zh-CN" altLang="en-US" sz="8000" b="1" dirty="0">
                <a:latin typeface="楷体_GB2312" pitchFamily="49" charset="-122"/>
                <a:ea typeface="楷体_GB2312" pitchFamily="49" charset="-122"/>
              </a:rPr>
              <a:t>事情  请坐  蜻蜓  </a:t>
            </a:r>
          </a:p>
          <a:p>
            <a:r>
              <a:rPr lang="zh-CN" altLang="en-US" sz="8000" b="1" dirty="0">
                <a:latin typeface="楷体_GB2312" pitchFamily="49" charset="-122"/>
                <a:ea typeface="楷体_GB2312" pitchFamily="49" charset="-122"/>
              </a:rPr>
              <a:t>眼睛  清洁  晴天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龙腾四海">
  <a:themeElements>
    <a:clrScheme name="凸显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龙腾四海">
      <a:majorFont>
        <a:latin typeface="Maiandra GD"/>
        <a:ea typeface=""/>
        <a:cs typeface=""/>
        <a:font script="CYRL" typeface="Times New Roman"/>
        <a:font script="GREK" typeface="Times New Roman"/>
        <a:font script="Jpan" typeface="ＭＳ Ｐゴシック"/>
        <a:font script="Hang" typeface="HY중고딕"/>
        <a:font script="Hans" typeface="隶书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ambria"/>
        <a:ea typeface=""/>
        <a:cs typeface=""/>
        <a:font script="Jpan" typeface="ＭＳ Ｐ明朝"/>
        <a:font script="Hang" typeface="HY견명조"/>
        <a:font script="Hans" typeface="华文楷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bg1">
                <a:tint val="100000"/>
                <a:shade val="100000"/>
                <a:hueMod val="100000"/>
                <a:satMod val="150000"/>
              </a:schemeClr>
            </a:gs>
            <a:gs pos="55000">
              <a:schemeClr val="bg1">
                <a:tint val="100000"/>
                <a:shade val="90000"/>
                <a:hueMod val="100000"/>
                <a:satMod val="375000"/>
              </a:schemeClr>
            </a:gs>
            <a:gs pos="100000">
              <a:schemeClr val="phClr">
                <a:tint val="88000"/>
                <a:shade val="100000"/>
                <a:hueMod val="100000"/>
                <a:satMod val="500000"/>
              </a:schemeClr>
            </a:gs>
          </a:gsLst>
          <a:lin ang="5400000" scaled="1"/>
        </a:gradFill>
        <a:blipFill>
          <a:blip xmlns:r="http://schemas.openxmlformats.org/officeDocument/2006/relationships" r:embed="rId2">
            <a:duotone>
              <a:schemeClr val="phClr">
                <a:shade val="30000"/>
                <a:satMod val="555000"/>
              </a:schemeClr>
              <a:schemeClr val="phClr">
                <a:tint val="96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Dragon</Template>
  <TotalTime>107</TotalTime>
  <Words>490</Words>
  <Application>Microsoft Office PowerPoint</Application>
  <PresentationFormat>全屏显示(4:3)</PresentationFormat>
  <Paragraphs>130</Paragraphs>
  <Slides>25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6" baseType="lpstr">
      <vt:lpstr>龙腾四海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</vt:vector>
  </TitlesOfParts>
  <Company>china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User</cp:lastModifiedBy>
  <cp:revision>19</cp:revision>
  <dcterms:created xsi:type="dcterms:W3CDTF">2017-03-29T02:33:52Z</dcterms:created>
  <dcterms:modified xsi:type="dcterms:W3CDTF">2017-03-29T04:23:18Z</dcterms:modified>
</cp:coreProperties>
</file>