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5" r:id="rId2"/>
    <p:sldId id="266" r:id="rId3"/>
    <p:sldId id="256" r:id="rId4"/>
    <p:sldId id="270" r:id="rId5"/>
    <p:sldId id="258" r:id="rId6"/>
    <p:sldId id="263" r:id="rId7"/>
    <p:sldId id="264" r:id="rId8"/>
    <p:sldId id="262" r:id="rId9"/>
    <p:sldId id="260" r:id="rId10"/>
    <p:sldId id="267" r:id="rId11"/>
    <p:sldId id="268" r:id="rId12"/>
    <p:sldId id="257" r:id="rId13"/>
    <p:sldId id="269" r:id="rId14"/>
    <p:sldId id="259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fld id="{0B174A62-EF61-4EBF-9E09-414E4639A4EC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fld id="{803F175A-383A-4EB2-8600-CC0C2752CA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2C8920-E0AB-423E-837F-304EB59493A8}" type="slidenum">
              <a:rPr lang="zh-CN" altLang="en-US">
                <a:ea typeface="宋体" charset="-122"/>
              </a:rPr>
              <a:pPr/>
              <a:t>9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514756-4879-4664-90FF-055F8A669931}" type="slidenum">
              <a:rPr lang="zh-CN" altLang="en-US">
                <a:ea typeface="宋体" charset="-122"/>
              </a:rPr>
              <a:pPr/>
              <a:t>10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514756-4879-4664-90FF-055F8A669931}" type="slidenum">
              <a:rPr lang="zh-CN" altLang="en-US">
                <a:ea typeface="宋体" charset="-122"/>
              </a:rPr>
              <a:pPr/>
              <a:t>11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2BDFA-E0AD-4598-BE25-4832718E6A58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594E4-A4EB-4445-9031-CDD90AA99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5DD2F-5EEA-4E7F-B577-809FE4B688CB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B1AD4-C02F-4E4C-8AC0-152575A86E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FC7F7-7785-4100-823E-FF54BEB19528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C014A-9153-4C92-A451-D7FCC1EBE7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8F524-EDC1-4D78-B90D-BC650BA6D6C7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61C7E-8543-485E-AF19-800CA932F1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3ACA3-6A45-40F2-B2D1-5B5324DD703B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49489-4582-4583-A523-AB6AE1F8AE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5FC6B-B91F-4248-B2D8-4D0E7BE1B5B9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4D398-7C59-4180-810F-0B696DFAD5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5C696-C00A-4B7B-B338-95657E514DDD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4A19F-5D25-4573-A976-CD564C907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E8995-657A-432F-AB68-355CA2465430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205D7-AA4E-4437-A421-E0D0975ADE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2EF60-9381-4DA3-83AD-7D535D99CD6C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48A2-A389-4E4E-8017-CBE0500812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774DD-F2B7-4D29-99D8-77CD787BF931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8178E-BA60-4A04-B354-1FEFE3F326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9D04-68AB-4A63-A3B0-0207F3933B3B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54A35-B742-42A1-A02C-544D083475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4494C28-1B31-491B-8584-2B3F6FB5A142}" type="datetimeFigureOut">
              <a:rPr lang="zh-CN" altLang="en-US"/>
              <a:pPr>
                <a:defRPr/>
              </a:pPr>
              <a:t>2003-9-3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709B4D-BE20-4B18-8C89-1C7917047D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229600" cy="1654175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位 置 练 习 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785813" y="285750"/>
            <a:ext cx="7358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6</a:t>
            </a:r>
            <a:r>
              <a:rPr lang="zh-CN" altLang="en-US" b="1">
                <a:latin typeface="Calibri" pitchFamily="34" charset="0"/>
              </a:rPr>
              <a:t>（</a:t>
            </a:r>
            <a:r>
              <a:rPr lang="en-US" altLang="zh-CN" b="1">
                <a:latin typeface="Calibri" pitchFamily="34" charset="0"/>
              </a:rPr>
              <a:t>1</a:t>
            </a:r>
            <a:r>
              <a:rPr lang="zh-CN" altLang="en-US" b="1">
                <a:latin typeface="Calibri" pitchFamily="34" charset="0"/>
              </a:rPr>
              <a:t>）先写出三角形各个顶点的位置，再分别画出三角形向右和向上平移</a:t>
            </a:r>
            <a:r>
              <a:rPr lang="en-US" altLang="zh-CN" b="1">
                <a:latin typeface="Calibri" pitchFamily="34" charset="0"/>
              </a:rPr>
              <a:t>5</a:t>
            </a:r>
            <a:r>
              <a:rPr lang="zh-CN" altLang="en-US" b="1">
                <a:latin typeface="Calibri" pitchFamily="34" charset="0"/>
              </a:rPr>
              <a:t>个单位后的图形。</a:t>
            </a:r>
            <a:endParaRPr lang="en-US" altLang="zh-CN" b="1">
              <a:latin typeface="Calibri" pitchFamily="34" charset="0"/>
            </a:endParaRPr>
          </a:p>
          <a:p>
            <a:r>
              <a:rPr lang="zh-CN" altLang="en-US" b="1">
                <a:latin typeface="Calibri" pitchFamily="34" charset="0"/>
              </a:rPr>
              <a:t>（</a:t>
            </a:r>
            <a:r>
              <a:rPr lang="en-US" altLang="zh-CN" b="1">
                <a:latin typeface="Calibri" pitchFamily="34" charset="0"/>
              </a:rPr>
              <a:t>2</a:t>
            </a:r>
            <a:r>
              <a:rPr lang="zh-CN" altLang="en-US" b="1">
                <a:latin typeface="Calibri" pitchFamily="34" charset="0"/>
              </a:rPr>
              <a:t>）写出所得图形顶点的位置，说一说你发现了什么？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24000" y="1397000"/>
          <a:ext cx="3889390" cy="4318017"/>
        </p:xfrm>
        <a:graphic>
          <a:graphicData uri="http://schemas.openxmlformats.org/drawingml/2006/table">
            <a:tbl>
              <a:tblPr/>
              <a:tblGrid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</a:tblGrid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直接连接符 4"/>
          <p:cNvCxnSpPr/>
          <p:nvPr/>
        </p:nvCxnSpPr>
        <p:spPr>
          <a:xfrm flipV="1">
            <a:off x="1928813" y="5330825"/>
            <a:ext cx="1149350" cy="31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 flipH="1" flipV="1">
            <a:off x="1917700" y="4538663"/>
            <a:ext cx="803275" cy="8032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6200000" flipH="1">
            <a:off x="2528094" y="4758531"/>
            <a:ext cx="758825" cy="3857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80" name="TextBox 37"/>
          <p:cNvSpPr txBox="1">
            <a:spLocks noChangeArrowheads="1"/>
          </p:cNvSpPr>
          <p:nvPr/>
        </p:nvSpPr>
        <p:spPr bwMode="auto">
          <a:xfrm>
            <a:off x="1357313" y="57023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0</a:t>
            </a:r>
            <a:endParaRPr lang="zh-CN" altLang="en-US"/>
          </a:p>
        </p:txBody>
      </p:sp>
      <p:sp>
        <p:nvSpPr>
          <p:cNvPr id="10381" name="TextBox 38"/>
          <p:cNvSpPr txBox="1">
            <a:spLocks noChangeArrowheads="1"/>
          </p:cNvSpPr>
          <p:nvPr/>
        </p:nvSpPr>
        <p:spPr bwMode="auto">
          <a:xfrm>
            <a:off x="1785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0382" name="TextBox 39"/>
          <p:cNvSpPr txBox="1">
            <a:spLocks noChangeArrowheads="1"/>
          </p:cNvSpPr>
          <p:nvPr/>
        </p:nvSpPr>
        <p:spPr bwMode="auto">
          <a:xfrm>
            <a:off x="2143125" y="5726113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0383" name="TextBox 40"/>
          <p:cNvSpPr txBox="1">
            <a:spLocks noChangeArrowheads="1"/>
          </p:cNvSpPr>
          <p:nvPr/>
        </p:nvSpPr>
        <p:spPr bwMode="auto">
          <a:xfrm>
            <a:off x="2500313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0384" name="TextBox 41"/>
          <p:cNvSpPr txBox="1">
            <a:spLocks noChangeArrowheads="1"/>
          </p:cNvSpPr>
          <p:nvPr/>
        </p:nvSpPr>
        <p:spPr bwMode="auto">
          <a:xfrm>
            <a:off x="2928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10385" name="TextBox 42"/>
          <p:cNvSpPr txBox="1">
            <a:spLocks noChangeArrowheads="1"/>
          </p:cNvSpPr>
          <p:nvPr/>
        </p:nvSpPr>
        <p:spPr bwMode="auto">
          <a:xfrm>
            <a:off x="3286125" y="57150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0386" name="TextBox 43"/>
          <p:cNvSpPr txBox="1">
            <a:spLocks noChangeArrowheads="1"/>
          </p:cNvSpPr>
          <p:nvPr/>
        </p:nvSpPr>
        <p:spPr bwMode="auto">
          <a:xfrm>
            <a:off x="3714750" y="57150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6</a:t>
            </a:r>
            <a:endParaRPr lang="zh-CN" altLang="en-US"/>
          </a:p>
        </p:txBody>
      </p:sp>
      <p:sp>
        <p:nvSpPr>
          <p:cNvPr id="10387" name="TextBox 44"/>
          <p:cNvSpPr txBox="1">
            <a:spLocks noChangeArrowheads="1"/>
          </p:cNvSpPr>
          <p:nvPr/>
        </p:nvSpPr>
        <p:spPr bwMode="auto">
          <a:xfrm>
            <a:off x="4071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7</a:t>
            </a:r>
            <a:endParaRPr lang="zh-CN" altLang="en-US"/>
          </a:p>
        </p:txBody>
      </p:sp>
      <p:sp>
        <p:nvSpPr>
          <p:cNvPr id="10388" name="TextBox 45"/>
          <p:cNvSpPr txBox="1">
            <a:spLocks noChangeArrowheads="1"/>
          </p:cNvSpPr>
          <p:nvPr/>
        </p:nvSpPr>
        <p:spPr bwMode="auto">
          <a:xfrm>
            <a:off x="4500563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10389" name="TextBox 46"/>
          <p:cNvSpPr txBox="1">
            <a:spLocks noChangeArrowheads="1"/>
          </p:cNvSpPr>
          <p:nvPr/>
        </p:nvSpPr>
        <p:spPr bwMode="auto">
          <a:xfrm>
            <a:off x="1214438" y="201612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10390" name="TextBox 48"/>
          <p:cNvSpPr txBox="1">
            <a:spLocks noChangeArrowheads="1"/>
          </p:cNvSpPr>
          <p:nvPr/>
        </p:nvSpPr>
        <p:spPr bwMode="auto">
          <a:xfrm>
            <a:off x="5214938" y="5719763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10</a:t>
            </a:r>
            <a:endParaRPr lang="zh-CN" altLang="en-US"/>
          </a:p>
        </p:txBody>
      </p:sp>
      <p:sp>
        <p:nvSpPr>
          <p:cNvPr id="10391" name="TextBox 49"/>
          <p:cNvSpPr txBox="1">
            <a:spLocks noChangeArrowheads="1"/>
          </p:cNvSpPr>
          <p:nvPr/>
        </p:nvSpPr>
        <p:spPr bwMode="auto">
          <a:xfrm>
            <a:off x="1214438" y="51435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0392" name="TextBox 50"/>
          <p:cNvSpPr txBox="1">
            <a:spLocks noChangeArrowheads="1"/>
          </p:cNvSpPr>
          <p:nvPr/>
        </p:nvSpPr>
        <p:spPr bwMode="auto">
          <a:xfrm>
            <a:off x="1214438" y="477361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0393" name="TextBox 51"/>
          <p:cNvSpPr txBox="1">
            <a:spLocks noChangeArrowheads="1"/>
          </p:cNvSpPr>
          <p:nvPr/>
        </p:nvSpPr>
        <p:spPr bwMode="auto">
          <a:xfrm>
            <a:off x="1187450" y="4357688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0394" name="TextBox 52"/>
          <p:cNvSpPr txBox="1">
            <a:spLocks noChangeArrowheads="1"/>
          </p:cNvSpPr>
          <p:nvPr/>
        </p:nvSpPr>
        <p:spPr bwMode="auto">
          <a:xfrm>
            <a:off x="1203325" y="39624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10395" name="TextBox 53"/>
          <p:cNvSpPr txBox="1">
            <a:spLocks noChangeArrowheads="1"/>
          </p:cNvSpPr>
          <p:nvPr/>
        </p:nvSpPr>
        <p:spPr bwMode="auto">
          <a:xfrm>
            <a:off x="1214438" y="3571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0396" name="TextBox 54"/>
          <p:cNvSpPr txBox="1">
            <a:spLocks noChangeArrowheads="1"/>
          </p:cNvSpPr>
          <p:nvPr/>
        </p:nvSpPr>
        <p:spPr bwMode="auto">
          <a:xfrm>
            <a:off x="1214438" y="3186113"/>
            <a:ext cx="214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6</a:t>
            </a:r>
            <a:endParaRPr lang="zh-CN" altLang="en-US"/>
          </a:p>
        </p:txBody>
      </p:sp>
      <p:sp>
        <p:nvSpPr>
          <p:cNvPr id="10397" name="TextBox 55"/>
          <p:cNvSpPr txBox="1">
            <a:spLocks noChangeArrowheads="1"/>
          </p:cNvSpPr>
          <p:nvPr/>
        </p:nvSpPr>
        <p:spPr bwMode="auto">
          <a:xfrm>
            <a:off x="1214438" y="278606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7</a:t>
            </a:r>
            <a:endParaRPr lang="zh-CN" altLang="en-US"/>
          </a:p>
        </p:txBody>
      </p:sp>
      <p:sp>
        <p:nvSpPr>
          <p:cNvPr id="10398" name="TextBox 56"/>
          <p:cNvSpPr txBox="1">
            <a:spLocks noChangeArrowheads="1"/>
          </p:cNvSpPr>
          <p:nvPr/>
        </p:nvSpPr>
        <p:spPr bwMode="auto">
          <a:xfrm>
            <a:off x="1214438" y="2422525"/>
            <a:ext cx="214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10399" name="TextBox 57"/>
          <p:cNvSpPr txBox="1">
            <a:spLocks noChangeArrowheads="1"/>
          </p:cNvSpPr>
          <p:nvPr/>
        </p:nvSpPr>
        <p:spPr bwMode="auto">
          <a:xfrm>
            <a:off x="4884738" y="5730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10400" name="TextBox 58"/>
          <p:cNvSpPr txBox="1">
            <a:spLocks noChangeArrowheads="1"/>
          </p:cNvSpPr>
          <p:nvPr/>
        </p:nvSpPr>
        <p:spPr bwMode="auto">
          <a:xfrm>
            <a:off x="1077913" y="162718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10</a:t>
            </a:r>
            <a:endParaRPr lang="zh-CN" altLang="en-US"/>
          </a:p>
        </p:txBody>
      </p:sp>
      <p:sp>
        <p:nvSpPr>
          <p:cNvPr id="10401" name="TextBox 59"/>
          <p:cNvSpPr txBox="1">
            <a:spLocks noChangeArrowheads="1"/>
          </p:cNvSpPr>
          <p:nvPr/>
        </p:nvSpPr>
        <p:spPr bwMode="auto">
          <a:xfrm>
            <a:off x="1077913" y="121443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11</a:t>
            </a:r>
            <a:endParaRPr lang="zh-CN" altLang="en-US"/>
          </a:p>
        </p:txBody>
      </p:sp>
      <p:sp>
        <p:nvSpPr>
          <p:cNvPr id="10402" name="TextBox 61"/>
          <p:cNvSpPr txBox="1">
            <a:spLocks noChangeArrowheads="1"/>
          </p:cNvSpPr>
          <p:nvPr/>
        </p:nvSpPr>
        <p:spPr bwMode="auto">
          <a:xfrm>
            <a:off x="1671638" y="52863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  <p:sp>
        <p:nvSpPr>
          <p:cNvPr id="10403" name="TextBox 62"/>
          <p:cNvSpPr txBox="1">
            <a:spLocks noChangeArrowheads="1"/>
          </p:cNvSpPr>
          <p:nvPr/>
        </p:nvSpPr>
        <p:spPr bwMode="auto">
          <a:xfrm>
            <a:off x="2819400" y="5286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10404" name="TextBox 63"/>
          <p:cNvSpPr txBox="1">
            <a:spLocks noChangeArrowheads="1"/>
          </p:cNvSpPr>
          <p:nvPr/>
        </p:nvSpPr>
        <p:spPr bwMode="auto">
          <a:xfrm>
            <a:off x="2435225" y="4270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10405" name="TextBox 64"/>
          <p:cNvSpPr txBox="1">
            <a:spLocks noChangeArrowheads="1"/>
          </p:cNvSpPr>
          <p:nvPr/>
        </p:nvSpPr>
        <p:spPr bwMode="auto">
          <a:xfrm>
            <a:off x="1844675" y="5268913"/>
            <a:ext cx="785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10406" name="TextBox 65"/>
          <p:cNvSpPr txBox="1">
            <a:spLocks noChangeArrowheads="1"/>
          </p:cNvSpPr>
          <p:nvPr/>
        </p:nvSpPr>
        <p:spPr bwMode="auto">
          <a:xfrm>
            <a:off x="2978150" y="5264150"/>
            <a:ext cx="785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10407" name="TextBox 66"/>
          <p:cNvSpPr txBox="1">
            <a:spLocks noChangeArrowheads="1"/>
          </p:cNvSpPr>
          <p:nvPr/>
        </p:nvSpPr>
        <p:spPr bwMode="auto">
          <a:xfrm>
            <a:off x="2609850" y="4237038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10408" name="TextBox 34"/>
          <p:cNvSpPr txBox="1">
            <a:spLocks noChangeArrowheads="1"/>
          </p:cNvSpPr>
          <p:nvPr/>
        </p:nvSpPr>
        <p:spPr bwMode="auto">
          <a:xfrm>
            <a:off x="2214563" y="5302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09" name="TextBox 35"/>
          <p:cNvSpPr txBox="1">
            <a:spLocks noChangeArrowheads="1"/>
          </p:cNvSpPr>
          <p:nvPr/>
        </p:nvSpPr>
        <p:spPr bwMode="auto">
          <a:xfrm>
            <a:off x="1939925" y="52911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410" name="TextBox 36"/>
          <p:cNvSpPr txBox="1">
            <a:spLocks noChangeArrowheads="1"/>
          </p:cNvSpPr>
          <p:nvPr/>
        </p:nvSpPr>
        <p:spPr bwMode="auto">
          <a:xfrm>
            <a:off x="3000375" y="42481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11" name="TextBox 47"/>
          <p:cNvSpPr txBox="1">
            <a:spLocks noChangeArrowheads="1"/>
          </p:cNvSpPr>
          <p:nvPr/>
        </p:nvSpPr>
        <p:spPr bwMode="auto">
          <a:xfrm>
            <a:off x="2714625" y="42640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12" name="TextBox 60"/>
          <p:cNvSpPr txBox="1">
            <a:spLocks noChangeArrowheads="1"/>
          </p:cNvSpPr>
          <p:nvPr/>
        </p:nvSpPr>
        <p:spPr bwMode="auto">
          <a:xfrm>
            <a:off x="3357563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13" name="TextBox 67"/>
          <p:cNvSpPr txBox="1">
            <a:spLocks noChangeArrowheads="1"/>
          </p:cNvSpPr>
          <p:nvPr/>
        </p:nvSpPr>
        <p:spPr bwMode="auto">
          <a:xfrm>
            <a:off x="3071813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785813" y="285750"/>
            <a:ext cx="7358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6</a:t>
            </a:r>
            <a:r>
              <a:rPr lang="zh-CN" altLang="en-US" b="1">
                <a:latin typeface="Calibri" pitchFamily="34" charset="0"/>
              </a:rPr>
              <a:t>（</a:t>
            </a:r>
            <a:r>
              <a:rPr lang="en-US" altLang="zh-CN" b="1">
                <a:latin typeface="Calibri" pitchFamily="34" charset="0"/>
              </a:rPr>
              <a:t>1</a:t>
            </a:r>
            <a:r>
              <a:rPr lang="zh-CN" altLang="en-US" b="1">
                <a:latin typeface="Calibri" pitchFamily="34" charset="0"/>
              </a:rPr>
              <a:t>）先写出三角形各个顶点的位置，再分别画出三角形向右和向上平移</a:t>
            </a:r>
            <a:r>
              <a:rPr lang="en-US" altLang="zh-CN" b="1">
                <a:latin typeface="Calibri" pitchFamily="34" charset="0"/>
              </a:rPr>
              <a:t>5</a:t>
            </a:r>
            <a:r>
              <a:rPr lang="zh-CN" altLang="en-US" b="1">
                <a:latin typeface="Calibri" pitchFamily="34" charset="0"/>
              </a:rPr>
              <a:t>个单位后的图形。</a:t>
            </a:r>
            <a:endParaRPr lang="en-US" altLang="zh-CN" b="1">
              <a:latin typeface="Calibri" pitchFamily="34" charset="0"/>
            </a:endParaRPr>
          </a:p>
          <a:p>
            <a:r>
              <a:rPr lang="zh-CN" altLang="en-US" b="1">
                <a:latin typeface="Calibri" pitchFamily="34" charset="0"/>
              </a:rPr>
              <a:t>（</a:t>
            </a:r>
            <a:r>
              <a:rPr lang="en-US" altLang="zh-CN" b="1">
                <a:latin typeface="Calibri" pitchFamily="34" charset="0"/>
              </a:rPr>
              <a:t>2</a:t>
            </a:r>
            <a:r>
              <a:rPr lang="zh-CN" altLang="en-US" b="1">
                <a:latin typeface="Calibri" pitchFamily="34" charset="0"/>
              </a:rPr>
              <a:t>）写出所得图形顶点的位置，说一说你发现了什么？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24000" y="1397000"/>
          <a:ext cx="3889390" cy="4318017"/>
        </p:xfrm>
        <a:graphic>
          <a:graphicData uri="http://schemas.openxmlformats.org/drawingml/2006/table">
            <a:tbl>
              <a:tblPr/>
              <a:tblGrid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</a:tblGrid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直接连接符 4"/>
          <p:cNvCxnSpPr/>
          <p:nvPr/>
        </p:nvCxnSpPr>
        <p:spPr>
          <a:xfrm flipV="1">
            <a:off x="1928813" y="5330825"/>
            <a:ext cx="1149350" cy="31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 flipH="1" flipV="1">
            <a:off x="1917700" y="4538663"/>
            <a:ext cx="803275" cy="8032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6200000" flipH="1">
            <a:off x="2507687" y="4764189"/>
            <a:ext cx="811161" cy="39728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80" name="TextBox 37"/>
          <p:cNvSpPr txBox="1">
            <a:spLocks noChangeArrowheads="1"/>
          </p:cNvSpPr>
          <p:nvPr/>
        </p:nvSpPr>
        <p:spPr bwMode="auto">
          <a:xfrm>
            <a:off x="1357313" y="57023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0</a:t>
            </a:r>
            <a:endParaRPr lang="zh-CN" altLang="en-US"/>
          </a:p>
        </p:txBody>
      </p:sp>
      <p:sp>
        <p:nvSpPr>
          <p:cNvPr id="10381" name="TextBox 38"/>
          <p:cNvSpPr txBox="1">
            <a:spLocks noChangeArrowheads="1"/>
          </p:cNvSpPr>
          <p:nvPr/>
        </p:nvSpPr>
        <p:spPr bwMode="auto">
          <a:xfrm>
            <a:off x="1785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0382" name="TextBox 39"/>
          <p:cNvSpPr txBox="1">
            <a:spLocks noChangeArrowheads="1"/>
          </p:cNvSpPr>
          <p:nvPr/>
        </p:nvSpPr>
        <p:spPr bwMode="auto">
          <a:xfrm>
            <a:off x="2143125" y="5726113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0383" name="TextBox 40"/>
          <p:cNvSpPr txBox="1">
            <a:spLocks noChangeArrowheads="1"/>
          </p:cNvSpPr>
          <p:nvPr/>
        </p:nvSpPr>
        <p:spPr bwMode="auto">
          <a:xfrm>
            <a:off x="2500313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0384" name="TextBox 41"/>
          <p:cNvSpPr txBox="1">
            <a:spLocks noChangeArrowheads="1"/>
          </p:cNvSpPr>
          <p:nvPr/>
        </p:nvSpPr>
        <p:spPr bwMode="auto">
          <a:xfrm>
            <a:off x="2928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10385" name="TextBox 42"/>
          <p:cNvSpPr txBox="1">
            <a:spLocks noChangeArrowheads="1"/>
          </p:cNvSpPr>
          <p:nvPr/>
        </p:nvSpPr>
        <p:spPr bwMode="auto">
          <a:xfrm>
            <a:off x="3286125" y="57150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0386" name="TextBox 43"/>
          <p:cNvSpPr txBox="1">
            <a:spLocks noChangeArrowheads="1"/>
          </p:cNvSpPr>
          <p:nvPr/>
        </p:nvSpPr>
        <p:spPr bwMode="auto">
          <a:xfrm>
            <a:off x="3714750" y="57150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6</a:t>
            </a:r>
            <a:endParaRPr lang="zh-CN" altLang="en-US"/>
          </a:p>
        </p:txBody>
      </p:sp>
      <p:sp>
        <p:nvSpPr>
          <p:cNvPr id="10387" name="TextBox 44"/>
          <p:cNvSpPr txBox="1">
            <a:spLocks noChangeArrowheads="1"/>
          </p:cNvSpPr>
          <p:nvPr/>
        </p:nvSpPr>
        <p:spPr bwMode="auto">
          <a:xfrm>
            <a:off x="4071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7</a:t>
            </a:r>
            <a:endParaRPr lang="zh-CN" altLang="en-US"/>
          </a:p>
        </p:txBody>
      </p:sp>
      <p:sp>
        <p:nvSpPr>
          <p:cNvPr id="10388" name="TextBox 45"/>
          <p:cNvSpPr txBox="1">
            <a:spLocks noChangeArrowheads="1"/>
          </p:cNvSpPr>
          <p:nvPr/>
        </p:nvSpPr>
        <p:spPr bwMode="auto">
          <a:xfrm>
            <a:off x="4500563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10389" name="TextBox 46"/>
          <p:cNvSpPr txBox="1">
            <a:spLocks noChangeArrowheads="1"/>
          </p:cNvSpPr>
          <p:nvPr/>
        </p:nvSpPr>
        <p:spPr bwMode="auto">
          <a:xfrm>
            <a:off x="1214438" y="201612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10390" name="TextBox 48"/>
          <p:cNvSpPr txBox="1">
            <a:spLocks noChangeArrowheads="1"/>
          </p:cNvSpPr>
          <p:nvPr/>
        </p:nvSpPr>
        <p:spPr bwMode="auto">
          <a:xfrm>
            <a:off x="5214938" y="5719763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10</a:t>
            </a:r>
            <a:endParaRPr lang="zh-CN" altLang="en-US"/>
          </a:p>
        </p:txBody>
      </p:sp>
      <p:sp>
        <p:nvSpPr>
          <p:cNvPr id="10391" name="TextBox 49"/>
          <p:cNvSpPr txBox="1">
            <a:spLocks noChangeArrowheads="1"/>
          </p:cNvSpPr>
          <p:nvPr/>
        </p:nvSpPr>
        <p:spPr bwMode="auto">
          <a:xfrm>
            <a:off x="1214438" y="51435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0392" name="TextBox 50"/>
          <p:cNvSpPr txBox="1">
            <a:spLocks noChangeArrowheads="1"/>
          </p:cNvSpPr>
          <p:nvPr/>
        </p:nvSpPr>
        <p:spPr bwMode="auto">
          <a:xfrm>
            <a:off x="1214438" y="477361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0393" name="TextBox 51"/>
          <p:cNvSpPr txBox="1">
            <a:spLocks noChangeArrowheads="1"/>
          </p:cNvSpPr>
          <p:nvPr/>
        </p:nvSpPr>
        <p:spPr bwMode="auto">
          <a:xfrm>
            <a:off x="1187450" y="4357688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0394" name="TextBox 52"/>
          <p:cNvSpPr txBox="1">
            <a:spLocks noChangeArrowheads="1"/>
          </p:cNvSpPr>
          <p:nvPr/>
        </p:nvSpPr>
        <p:spPr bwMode="auto">
          <a:xfrm>
            <a:off x="1203325" y="39624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10395" name="TextBox 53"/>
          <p:cNvSpPr txBox="1">
            <a:spLocks noChangeArrowheads="1"/>
          </p:cNvSpPr>
          <p:nvPr/>
        </p:nvSpPr>
        <p:spPr bwMode="auto">
          <a:xfrm>
            <a:off x="1214438" y="3571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0396" name="TextBox 54"/>
          <p:cNvSpPr txBox="1">
            <a:spLocks noChangeArrowheads="1"/>
          </p:cNvSpPr>
          <p:nvPr/>
        </p:nvSpPr>
        <p:spPr bwMode="auto">
          <a:xfrm>
            <a:off x="1214438" y="3186113"/>
            <a:ext cx="214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6</a:t>
            </a:r>
            <a:endParaRPr lang="zh-CN" altLang="en-US"/>
          </a:p>
        </p:txBody>
      </p:sp>
      <p:sp>
        <p:nvSpPr>
          <p:cNvPr id="10397" name="TextBox 55"/>
          <p:cNvSpPr txBox="1">
            <a:spLocks noChangeArrowheads="1"/>
          </p:cNvSpPr>
          <p:nvPr/>
        </p:nvSpPr>
        <p:spPr bwMode="auto">
          <a:xfrm>
            <a:off x="1214438" y="278606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7</a:t>
            </a:r>
            <a:endParaRPr lang="zh-CN" altLang="en-US"/>
          </a:p>
        </p:txBody>
      </p:sp>
      <p:sp>
        <p:nvSpPr>
          <p:cNvPr id="10398" name="TextBox 56"/>
          <p:cNvSpPr txBox="1">
            <a:spLocks noChangeArrowheads="1"/>
          </p:cNvSpPr>
          <p:nvPr/>
        </p:nvSpPr>
        <p:spPr bwMode="auto">
          <a:xfrm>
            <a:off x="1214438" y="2422525"/>
            <a:ext cx="214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10399" name="TextBox 57"/>
          <p:cNvSpPr txBox="1">
            <a:spLocks noChangeArrowheads="1"/>
          </p:cNvSpPr>
          <p:nvPr/>
        </p:nvSpPr>
        <p:spPr bwMode="auto">
          <a:xfrm>
            <a:off x="4884738" y="5730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10400" name="TextBox 58"/>
          <p:cNvSpPr txBox="1">
            <a:spLocks noChangeArrowheads="1"/>
          </p:cNvSpPr>
          <p:nvPr/>
        </p:nvSpPr>
        <p:spPr bwMode="auto">
          <a:xfrm>
            <a:off x="1077913" y="162718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10</a:t>
            </a:r>
            <a:endParaRPr lang="zh-CN" altLang="en-US"/>
          </a:p>
        </p:txBody>
      </p:sp>
      <p:sp>
        <p:nvSpPr>
          <p:cNvPr id="10401" name="TextBox 59"/>
          <p:cNvSpPr txBox="1">
            <a:spLocks noChangeArrowheads="1"/>
          </p:cNvSpPr>
          <p:nvPr/>
        </p:nvSpPr>
        <p:spPr bwMode="auto">
          <a:xfrm>
            <a:off x="1077913" y="121443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11</a:t>
            </a:r>
            <a:endParaRPr lang="zh-CN" altLang="en-US"/>
          </a:p>
        </p:txBody>
      </p:sp>
      <p:sp>
        <p:nvSpPr>
          <p:cNvPr id="10402" name="TextBox 61"/>
          <p:cNvSpPr txBox="1">
            <a:spLocks noChangeArrowheads="1"/>
          </p:cNvSpPr>
          <p:nvPr/>
        </p:nvSpPr>
        <p:spPr bwMode="auto">
          <a:xfrm>
            <a:off x="1671638" y="52863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  <p:sp>
        <p:nvSpPr>
          <p:cNvPr id="10403" name="TextBox 62"/>
          <p:cNvSpPr txBox="1">
            <a:spLocks noChangeArrowheads="1"/>
          </p:cNvSpPr>
          <p:nvPr/>
        </p:nvSpPr>
        <p:spPr bwMode="auto">
          <a:xfrm>
            <a:off x="2819400" y="5286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10404" name="TextBox 63"/>
          <p:cNvSpPr txBox="1">
            <a:spLocks noChangeArrowheads="1"/>
          </p:cNvSpPr>
          <p:nvPr/>
        </p:nvSpPr>
        <p:spPr bwMode="auto">
          <a:xfrm>
            <a:off x="2435225" y="4270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10405" name="TextBox 64"/>
          <p:cNvSpPr txBox="1">
            <a:spLocks noChangeArrowheads="1"/>
          </p:cNvSpPr>
          <p:nvPr/>
        </p:nvSpPr>
        <p:spPr bwMode="auto">
          <a:xfrm>
            <a:off x="1844675" y="5268913"/>
            <a:ext cx="785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10406" name="TextBox 65"/>
          <p:cNvSpPr txBox="1">
            <a:spLocks noChangeArrowheads="1"/>
          </p:cNvSpPr>
          <p:nvPr/>
        </p:nvSpPr>
        <p:spPr bwMode="auto">
          <a:xfrm>
            <a:off x="2978150" y="5264150"/>
            <a:ext cx="785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(   ,   )</a:t>
            </a:r>
            <a:endParaRPr lang="zh-CN" altLang="en-US" dirty="0"/>
          </a:p>
        </p:txBody>
      </p:sp>
      <p:sp>
        <p:nvSpPr>
          <p:cNvPr id="10407" name="TextBox 66"/>
          <p:cNvSpPr txBox="1">
            <a:spLocks noChangeArrowheads="1"/>
          </p:cNvSpPr>
          <p:nvPr/>
        </p:nvSpPr>
        <p:spPr bwMode="auto">
          <a:xfrm>
            <a:off x="2609850" y="4237038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( </a:t>
            </a:r>
            <a:r>
              <a:rPr lang="en-US" altLang="zh-CN" dirty="0" smtClean="0"/>
              <a:t>  </a:t>
            </a:r>
            <a:r>
              <a:rPr lang="en-US" altLang="zh-CN" dirty="0"/>
              <a:t>,   )</a:t>
            </a:r>
            <a:endParaRPr lang="zh-CN" altLang="en-US" dirty="0"/>
          </a:p>
        </p:txBody>
      </p:sp>
      <p:sp>
        <p:nvSpPr>
          <p:cNvPr id="10408" name="TextBox 34"/>
          <p:cNvSpPr txBox="1">
            <a:spLocks noChangeArrowheads="1"/>
          </p:cNvSpPr>
          <p:nvPr/>
        </p:nvSpPr>
        <p:spPr bwMode="auto">
          <a:xfrm>
            <a:off x="2214563" y="5302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09" name="TextBox 35"/>
          <p:cNvSpPr txBox="1">
            <a:spLocks noChangeArrowheads="1"/>
          </p:cNvSpPr>
          <p:nvPr/>
        </p:nvSpPr>
        <p:spPr bwMode="auto">
          <a:xfrm>
            <a:off x="1939925" y="52911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410" name="TextBox 36"/>
          <p:cNvSpPr txBox="1">
            <a:spLocks noChangeArrowheads="1"/>
          </p:cNvSpPr>
          <p:nvPr/>
        </p:nvSpPr>
        <p:spPr bwMode="auto">
          <a:xfrm>
            <a:off x="2928926" y="427355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412" name="TextBox 60"/>
          <p:cNvSpPr txBox="1">
            <a:spLocks noChangeArrowheads="1"/>
          </p:cNvSpPr>
          <p:nvPr/>
        </p:nvSpPr>
        <p:spPr bwMode="auto">
          <a:xfrm>
            <a:off x="3357563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857620" y="5315650"/>
            <a:ext cx="11430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6200000" flipV="1">
            <a:off x="4441373" y="4760686"/>
            <a:ext cx="783770" cy="37737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10800000" flipV="1">
            <a:off x="3849329" y="4557718"/>
            <a:ext cx="795246" cy="7664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928794" y="3357562"/>
            <a:ext cx="11430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rot="5400000" flipH="1" flipV="1">
            <a:off x="1928794" y="2571744"/>
            <a:ext cx="785818" cy="78581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16200000" flipH="1">
            <a:off x="2500298" y="2786058"/>
            <a:ext cx="785818" cy="35719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6"/>
          <p:cNvSpPr txBox="1">
            <a:spLocks noChangeArrowheads="1"/>
          </p:cNvSpPr>
          <p:nvPr/>
        </p:nvSpPr>
        <p:spPr bwMode="auto">
          <a:xfrm>
            <a:off x="3668198" y="5343078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66" name="TextBox 66"/>
          <p:cNvSpPr txBox="1">
            <a:spLocks noChangeArrowheads="1"/>
          </p:cNvSpPr>
          <p:nvPr/>
        </p:nvSpPr>
        <p:spPr bwMode="auto">
          <a:xfrm>
            <a:off x="4786314" y="5328330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4298694" y="4143380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68" name="TextBox 66"/>
          <p:cNvSpPr txBox="1">
            <a:spLocks noChangeArrowheads="1"/>
          </p:cNvSpPr>
          <p:nvPr/>
        </p:nvSpPr>
        <p:spPr bwMode="auto">
          <a:xfrm>
            <a:off x="1613546" y="3342814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69" name="TextBox 66"/>
          <p:cNvSpPr txBox="1">
            <a:spLocks noChangeArrowheads="1"/>
          </p:cNvSpPr>
          <p:nvPr/>
        </p:nvSpPr>
        <p:spPr bwMode="auto">
          <a:xfrm>
            <a:off x="2714612" y="3357562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(   ,   )</a:t>
            </a:r>
            <a:endParaRPr lang="zh-CN" altLang="en-US" dirty="0"/>
          </a:p>
        </p:txBody>
      </p:sp>
      <p:sp>
        <p:nvSpPr>
          <p:cNvPr id="70" name="TextBox 66"/>
          <p:cNvSpPr txBox="1">
            <a:spLocks noChangeArrowheads="1"/>
          </p:cNvSpPr>
          <p:nvPr/>
        </p:nvSpPr>
        <p:spPr bwMode="auto">
          <a:xfrm>
            <a:off x="2399364" y="2214554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(   ,   )</a:t>
            </a:r>
            <a:endParaRPr lang="zh-CN" altLang="en-US" dirty="0"/>
          </a:p>
        </p:txBody>
      </p:sp>
      <p:sp>
        <p:nvSpPr>
          <p:cNvPr id="71" name="TextBox 35"/>
          <p:cNvSpPr txBox="1">
            <a:spLocks noChangeArrowheads="1"/>
          </p:cNvSpPr>
          <p:nvPr/>
        </p:nvSpPr>
        <p:spPr bwMode="auto">
          <a:xfrm>
            <a:off x="1714482" y="3372310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2" name="TextBox 47"/>
          <p:cNvSpPr txBox="1">
            <a:spLocks noChangeArrowheads="1"/>
          </p:cNvSpPr>
          <p:nvPr/>
        </p:nvSpPr>
        <p:spPr bwMode="auto">
          <a:xfrm>
            <a:off x="2714625" y="42640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3" name="TextBox 47"/>
          <p:cNvSpPr txBox="1">
            <a:spLocks noChangeArrowheads="1"/>
          </p:cNvSpPr>
          <p:nvPr/>
        </p:nvSpPr>
        <p:spPr bwMode="auto">
          <a:xfrm>
            <a:off x="3071802" y="528638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4" name="TextBox 47"/>
          <p:cNvSpPr txBox="1">
            <a:spLocks noChangeArrowheads="1"/>
          </p:cNvSpPr>
          <p:nvPr/>
        </p:nvSpPr>
        <p:spPr bwMode="auto">
          <a:xfrm>
            <a:off x="2500300" y="2214554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5" name="TextBox 47"/>
          <p:cNvSpPr txBox="1">
            <a:spLocks noChangeArrowheads="1"/>
          </p:cNvSpPr>
          <p:nvPr/>
        </p:nvSpPr>
        <p:spPr bwMode="auto">
          <a:xfrm>
            <a:off x="3786182" y="5357826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6" name="TextBox 47"/>
          <p:cNvSpPr txBox="1">
            <a:spLocks noChangeArrowheads="1"/>
          </p:cNvSpPr>
          <p:nvPr/>
        </p:nvSpPr>
        <p:spPr bwMode="auto">
          <a:xfrm>
            <a:off x="4000496" y="5357826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7" name="TextBox 47"/>
          <p:cNvSpPr txBox="1">
            <a:spLocks noChangeArrowheads="1"/>
          </p:cNvSpPr>
          <p:nvPr/>
        </p:nvSpPr>
        <p:spPr bwMode="auto">
          <a:xfrm>
            <a:off x="4857752" y="5357826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9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8" name="TextBox 47"/>
          <p:cNvSpPr txBox="1">
            <a:spLocks noChangeArrowheads="1"/>
          </p:cNvSpPr>
          <p:nvPr/>
        </p:nvSpPr>
        <p:spPr bwMode="auto">
          <a:xfrm>
            <a:off x="5143504" y="5357826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9" name="TextBox 47"/>
          <p:cNvSpPr txBox="1">
            <a:spLocks noChangeArrowheads="1"/>
          </p:cNvSpPr>
          <p:nvPr/>
        </p:nvSpPr>
        <p:spPr bwMode="auto">
          <a:xfrm>
            <a:off x="4414378" y="414338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0" name="TextBox 47"/>
          <p:cNvSpPr txBox="1">
            <a:spLocks noChangeArrowheads="1"/>
          </p:cNvSpPr>
          <p:nvPr/>
        </p:nvSpPr>
        <p:spPr bwMode="auto">
          <a:xfrm>
            <a:off x="4655884" y="4155826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1" name="TextBox 47"/>
          <p:cNvSpPr txBox="1">
            <a:spLocks noChangeArrowheads="1"/>
          </p:cNvSpPr>
          <p:nvPr/>
        </p:nvSpPr>
        <p:spPr bwMode="auto">
          <a:xfrm>
            <a:off x="1985484" y="3384756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TextBox 47"/>
          <p:cNvSpPr txBox="1">
            <a:spLocks noChangeArrowheads="1"/>
          </p:cNvSpPr>
          <p:nvPr/>
        </p:nvSpPr>
        <p:spPr bwMode="auto">
          <a:xfrm>
            <a:off x="2827994" y="338705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3" name="TextBox 47"/>
          <p:cNvSpPr txBox="1">
            <a:spLocks noChangeArrowheads="1"/>
          </p:cNvSpPr>
          <p:nvPr/>
        </p:nvSpPr>
        <p:spPr bwMode="auto">
          <a:xfrm>
            <a:off x="3071802" y="338705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TextBox 47"/>
          <p:cNvSpPr txBox="1">
            <a:spLocks noChangeArrowheads="1"/>
          </p:cNvSpPr>
          <p:nvPr/>
        </p:nvSpPr>
        <p:spPr bwMode="auto">
          <a:xfrm>
            <a:off x="2771304" y="2214554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4" descr="111.jpg"/>
          <p:cNvPicPr>
            <a:picLocks noChangeAspect="1"/>
          </p:cNvPicPr>
          <p:nvPr/>
        </p:nvPicPr>
        <p:blipFill>
          <a:blip r:embed="rId2"/>
          <a:srcRect t="41096"/>
          <a:stretch>
            <a:fillRect/>
          </a:stretch>
        </p:blipFill>
        <p:spPr bwMode="auto">
          <a:xfrm>
            <a:off x="500063" y="500063"/>
            <a:ext cx="8143875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4" descr="111.jpg"/>
          <p:cNvPicPr>
            <a:picLocks noChangeAspect="1"/>
          </p:cNvPicPr>
          <p:nvPr/>
        </p:nvPicPr>
        <p:blipFill>
          <a:blip r:embed="rId2"/>
          <a:srcRect t="41096"/>
          <a:stretch>
            <a:fillRect/>
          </a:stretch>
        </p:blipFill>
        <p:spPr bwMode="auto">
          <a:xfrm>
            <a:off x="500063" y="500063"/>
            <a:ext cx="8143875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2813244" y="2071678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86050" y="1857364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/>
              <a:t>王玲家</a:t>
            </a:r>
            <a:endParaRPr lang="zh-CN" altLang="en-US" sz="1200" b="1" dirty="0"/>
          </a:p>
        </p:txBody>
      </p:sp>
      <p:sp>
        <p:nvSpPr>
          <p:cNvPr id="5" name="椭圆 4"/>
          <p:cNvSpPr/>
          <p:nvPr/>
        </p:nvSpPr>
        <p:spPr>
          <a:xfrm>
            <a:off x="3985748" y="1443484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00496" y="1428736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/>
              <a:t>赵华家</a:t>
            </a:r>
            <a:endParaRPr lang="zh-CN" alt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 descr="11111.jpg"/>
          <p:cNvPicPr>
            <a:picLocks noChangeAspect="1"/>
          </p:cNvPicPr>
          <p:nvPr/>
        </p:nvPicPr>
        <p:blipFill>
          <a:blip r:embed="rId2"/>
          <a:srcRect b="48463"/>
          <a:stretch>
            <a:fillRect/>
          </a:stretch>
        </p:blipFill>
        <p:spPr bwMode="auto">
          <a:xfrm>
            <a:off x="-4763" y="0"/>
            <a:ext cx="860901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14313" y="1442853"/>
            <a:ext cx="8572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eaLnBrk="0" hangingPunct="0"/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</a:rPr>
              <a:t>如果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</a:rPr>
              <a:t>有个班级最后一个同学的位置是（７，７），你知道这个班有多少人吗？为什么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</a:rPr>
              <a:t>？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143248"/>
            <a:ext cx="8786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eaLnBrk="0" hangingPunct="0"/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</a:rPr>
              <a:t>（４９个，因为表示有７列，７行，所以７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</a:rPr>
              <a:t>×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</a:rPr>
              <a:t>７＝４９人）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 descr="123.jpg"/>
          <p:cNvPicPr>
            <a:picLocks noChangeAspect="1"/>
          </p:cNvPicPr>
          <p:nvPr/>
        </p:nvPicPr>
        <p:blipFill>
          <a:blip r:embed="rId2"/>
          <a:srcRect b="44682"/>
          <a:stretch>
            <a:fillRect/>
          </a:stretch>
        </p:blipFill>
        <p:spPr bwMode="auto">
          <a:xfrm>
            <a:off x="785813" y="142875"/>
            <a:ext cx="764381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 descr="123.jpg"/>
          <p:cNvPicPr>
            <a:picLocks noChangeAspect="1"/>
          </p:cNvPicPr>
          <p:nvPr/>
        </p:nvPicPr>
        <p:blipFill>
          <a:blip r:embed="rId2"/>
          <a:srcRect b="44682"/>
          <a:stretch>
            <a:fillRect/>
          </a:stretch>
        </p:blipFill>
        <p:spPr bwMode="auto">
          <a:xfrm>
            <a:off x="785813" y="142875"/>
            <a:ext cx="764381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57290" y="5643578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游泳馆  （</a:t>
            </a:r>
            <a:r>
              <a:rPr lang="en-US" altLang="zh-CN" dirty="0" smtClean="0">
                <a:solidFill>
                  <a:srgbClr val="FF0000"/>
                </a:solidFill>
              </a:rPr>
              <a:t>16 — B1</a:t>
            </a:r>
            <a:r>
              <a:rPr lang="zh-CN" altLang="en-US" dirty="0" smtClean="0">
                <a:solidFill>
                  <a:srgbClr val="FF0000"/>
                </a:solidFill>
              </a:rPr>
              <a:t>）      邮电大厦   （</a:t>
            </a:r>
            <a:r>
              <a:rPr lang="en-US" altLang="zh-CN" dirty="0" smtClean="0">
                <a:solidFill>
                  <a:srgbClr val="FF0000"/>
                </a:solidFill>
              </a:rPr>
              <a:t>16 — A2</a:t>
            </a:r>
            <a:r>
              <a:rPr lang="zh-CN" altLang="en-US" dirty="0" smtClean="0">
                <a:solidFill>
                  <a:srgbClr val="FF0000"/>
                </a:solidFill>
              </a:rPr>
              <a:t>）       医院   （</a:t>
            </a:r>
            <a:r>
              <a:rPr lang="en-US" altLang="zh-CN" dirty="0" smtClean="0">
                <a:solidFill>
                  <a:srgbClr val="FF0000"/>
                </a:solidFill>
              </a:rPr>
              <a:t>17 — B1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红星剧场  （</a:t>
            </a:r>
            <a:r>
              <a:rPr lang="en-US" altLang="zh-CN" dirty="0" smtClean="0">
                <a:solidFill>
                  <a:srgbClr val="FF0000"/>
                </a:solidFill>
              </a:rPr>
              <a:t>17 — A4</a:t>
            </a:r>
            <a:r>
              <a:rPr lang="zh-CN" altLang="en-US" dirty="0" smtClean="0">
                <a:solidFill>
                  <a:srgbClr val="FF0000"/>
                </a:solidFill>
              </a:rPr>
              <a:t>）    火车站   （</a:t>
            </a:r>
            <a:r>
              <a:rPr lang="en-US" altLang="zh-CN" dirty="0" smtClean="0">
                <a:solidFill>
                  <a:srgbClr val="FF0000"/>
                </a:solidFill>
              </a:rPr>
              <a:t>16 — A4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 descr="123.jpg"/>
          <p:cNvPicPr>
            <a:picLocks noChangeAspect="1"/>
          </p:cNvPicPr>
          <p:nvPr/>
        </p:nvPicPr>
        <p:blipFill>
          <a:blip r:embed="rId2"/>
          <a:srcRect t="53741"/>
          <a:stretch>
            <a:fillRect/>
          </a:stretch>
        </p:blipFill>
        <p:spPr bwMode="auto">
          <a:xfrm>
            <a:off x="500063" y="642938"/>
            <a:ext cx="7058025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 descr="123.jpg"/>
          <p:cNvPicPr>
            <a:picLocks noChangeAspect="1"/>
          </p:cNvPicPr>
          <p:nvPr/>
        </p:nvPicPr>
        <p:blipFill>
          <a:blip r:embed="rId2"/>
          <a:srcRect t="53741"/>
          <a:stretch>
            <a:fillRect/>
          </a:stretch>
        </p:blipFill>
        <p:spPr bwMode="auto">
          <a:xfrm>
            <a:off x="500063" y="642938"/>
            <a:ext cx="7058025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3236913" y="14874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3571875" y="15001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2214563" y="1857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2571750" y="1857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3286125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8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3571875" y="1857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 descr="123.jpg"/>
          <p:cNvPicPr>
            <a:picLocks noChangeAspect="1"/>
          </p:cNvPicPr>
          <p:nvPr/>
        </p:nvPicPr>
        <p:blipFill>
          <a:blip r:embed="rId2"/>
          <a:srcRect t="53741"/>
          <a:stretch>
            <a:fillRect/>
          </a:stretch>
        </p:blipFill>
        <p:spPr bwMode="auto">
          <a:xfrm>
            <a:off x="500063" y="642938"/>
            <a:ext cx="7058025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4902200" y="4214813"/>
            <a:ext cx="71438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03950" y="3214688"/>
            <a:ext cx="71438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14875" y="3214688"/>
            <a:ext cx="71438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27738" y="4214813"/>
            <a:ext cx="71437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78463" y="2605088"/>
            <a:ext cx="71437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6" name="TextBox 8"/>
          <p:cNvSpPr txBox="1">
            <a:spLocks noChangeArrowheads="1"/>
          </p:cNvSpPr>
          <p:nvPr/>
        </p:nvSpPr>
        <p:spPr bwMode="auto">
          <a:xfrm>
            <a:off x="4643438" y="41306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B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7177" name="TextBox 9"/>
          <p:cNvSpPr txBox="1">
            <a:spLocks noChangeArrowheads="1"/>
          </p:cNvSpPr>
          <p:nvPr/>
        </p:nvSpPr>
        <p:spPr bwMode="auto">
          <a:xfrm>
            <a:off x="6176963" y="29876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C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7178" name="TextBox 10"/>
          <p:cNvSpPr txBox="1">
            <a:spLocks noChangeArrowheads="1"/>
          </p:cNvSpPr>
          <p:nvPr/>
        </p:nvSpPr>
        <p:spPr bwMode="auto">
          <a:xfrm>
            <a:off x="4489450" y="29622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D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7179" name="TextBox 11"/>
          <p:cNvSpPr txBox="1">
            <a:spLocks noChangeArrowheads="1"/>
          </p:cNvSpPr>
          <p:nvPr/>
        </p:nvSpPr>
        <p:spPr bwMode="auto">
          <a:xfrm>
            <a:off x="6072188" y="4130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E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7180" name="TextBox 12"/>
          <p:cNvSpPr txBox="1">
            <a:spLocks noChangeArrowheads="1"/>
          </p:cNvSpPr>
          <p:nvPr/>
        </p:nvSpPr>
        <p:spPr bwMode="auto">
          <a:xfrm>
            <a:off x="5286375" y="23447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A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7181" name="TextBox 13"/>
          <p:cNvSpPr txBox="1">
            <a:spLocks noChangeArrowheads="1"/>
          </p:cNvSpPr>
          <p:nvPr/>
        </p:nvSpPr>
        <p:spPr bwMode="auto">
          <a:xfrm>
            <a:off x="3236913" y="14874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182" name="TextBox 14"/>
          <p:cNvSpPr txBox="1">
            <a:spLocks noChangeArrowheads="1"/>
          </p:cNvSpPr>
          <p:nvPr/>
        </p:nvSpPr>
        <p:spPr bwMode="auto">
          <a:xfrm>
            <a:off x="3571875" y="14874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183" name="TextBox 15"/>
          <p:cNvSpPr txBox="1">
            <a:spLocks noChangeArrowheads="1"/>
          </p:cNvSpPr>
          <p:nvPr/>
        </p:nvSpPr>
        <p:spPr bwMode="auto">
          <a:xfrm>
            <a:off x="3286125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8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184" name="TextBox 16"/>
          <p:cNvSpPr txBox="1">
            <a:spLocks noChangeArrowheads="1"/>
          </p:cNvSpPr>
          <p:nvPr/>
        </p:nvSpPr>
        <p:spPr bwMode="auto">
          <a:xfrm>
            <a:off x="3571875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185" name="TextBox 17"/>
          <p:cNvSpPr txBox="1">
            <a:spLocks noChangeArrowheads="1"/>
          </p:cNvSpPr>
          <p:nvPr/>
        </p:nvSpPr>
        <p:spPr bwMode="auto">
          <a:xfrm>
            <a:off x="2214563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186" name="TextBox 18"/>
          <p:cNvSpPr txBox="1">
            <a:spLocks noChangeArrowheads="1"/>
          </p:cNvSpPr>
          <p:nvPr/>
        </p:nvSpPr>
        <p:spPr bwMode="auto">
          <a:xfrm>
            <a:off x="2500313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 descr="123.jpg"/>
          <p:cNvPicPr>
            <a:picLocks noChangeAspect="1"/>
          </p:cNvPicPr>
          <p:nvPr/>
        </p:nvPicPr>
        <p:blipFill>
          <a:blip r:embed="rId2"/>
          <a:srcRect t="53741"/>
          <a:stretch>
            <a:fillRect/>
          </a:stretch>
        </p:blipFill>
        <p:spPr bwMode="auto">
          <a:xfrm>
            <a:off x="500063" y="642938"/>
            <a:ext cx="7058025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4902200" y="4214813"/>
            <a:ext cx="71438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03950" y="3214688"/>
            <a:ext cx="71438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14875" y="3214688"/>
            <a:ext cx="71438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27738" y="4214813"/>
            <a:ext cx="71437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78463" y="2605088"/>
            <a:ext cx="71437" cy="71437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00" name="TextBox 8"/>
          <p:cNvSpPr txBox="1">
            <a:spLocks noChangeArrowheads="1"/>
          </p:cNvSpPr>
          <p:nvPr/>
        </p:nvSpPr>
        <p:spPr bwMode="auto">
          <a:xfrm>
            <a:off x="4643438" y="41306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B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8201" name="TextBox 9"/>
          <p:cNvSpPr txBox="1">
            <a:spLocks noChangeArrowheads="1"/>
          </p:cNvSpPr>
          <p:nvPr/>
        </p:nvSpPr>
        <p:spPr bwMode="auto">
          <a:xfrm>
            <a:off x="6176963" y="29876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C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4489450" y="29622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D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6072188" y="4130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E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8204" name="TextBox 12"/>
          <p:cNvSpPr txBox="1">
            <a:spLocks noChangeArrowheads="1"/>
          </p:cNvSpPr>
          <p:nvPr/>
        </p:nvSpPr>
        <p:spPr bwMode="auto">
          <a:xfrm>
            <a:off x="5286375" y="23447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A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8205" name="TextBox 13"/>
          <p:cNvSpPr txBox="1">
            <a:spLocks noChangeArrowheads="1"/>
          </p:cNvSpPr>
          <p:nvPr/>
        </p:nvSpPr>
        <p:spPr bwMode="auto">
          <a:xfrm>
            <a:off x="3236913" y="14874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206" name="TextBox 14"/>
          <p:cNvSpPr txBox="1">
            <a:spLocks noChangeArrowheads="1"/>
          </p:cNvSpPr>
          <p:nvPr/>
        </p:nvSpPr>
        <p:spPr bwMode="auto">
          <a:xfrm>
            <a:off x="3571875" y="14874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207" name="TextBox 15"/>
          <p:cNvSpPr txBox="1">
            <a:spLocks noChangeArrowheads="1"/>
          </p:cNvSpPr>
          <p:nvPr/>
        </p:nvSpPr>
        <p:spPr bwMode="auto">
          <a:xfrm>
            <a:off x="3286125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8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208" name="TextBox 16"/>
          <p:cNvSpPr txBox="1">
            <a:spLocks noChangeArrowheads="1"/>
          </p:cNvSpPr>
          <p:nvPr/>
        </p:nvSpPr>
        <p:spPr bwMode="auto">
          <a:xfrm>
            <a:off x="3571875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209" name="TextBox 17"/>
          <p:cNvSpPr txBox="1">
            <a:spLocks noChangeArrowheads="1"/>
          </p:cNvSpPr>
          <p:nvPr/>
        </p:nvSpPr>
        <p:spPr bwMode="auto">
          <a:xfrm>
            <a:off x="2214563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210" name="TextBox 18"/>
          <p:cNvSpPr txBox="1">
            <a:spLocks noChangeArrowheads="1"/>
          </p:cNvSpPr>
          <p:nvPr/>
        </p:nvSpPr>
        <p:spPr bwMode="auto">
          <a:xfrm>
            <a:off x="2500313" y="18446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rot="5400000">
            <a:off x="4404518" y="3167857"/>
            <a:ext cx="1643063" cy="5715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929188" y="3255963"/>
            <a:ext cx="1285875" cy="10302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725988" y="3251200"/>
            <a:ext cx="1500187" cy="158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725988" y="3270250"/>
            <a:ext cx="1349375" cy="10033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6200000" flipH="1">
            <a:off x="4990307" y="3183731"/>
            <a:ext cx="1627188" cy="568325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785813" y="285750"/>
            <a:ext cx="73580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6</a:t>
            </a:r>
            <a:r>
              <a:rPr lang="zh-CN" altLang="en-US" b="1">
                <a:latin typeface="Calibri" pitchFamily="34" charset="0"/>
              </a:rPr>
              <a:t>（</a:t>
            </a:r>
            <a:r>
              <a:rPr lang="en-US" altLang="zh-CN" b="1">
                <a:latin typeface="Calibri" pitchFamily="34" charset="0"/>
              </a:rPr>
              <a:t>1</a:t>
            </a:r>
            <a:r>
              <a:rPr lang="zh-CN" altLang="en-US" b="1">
                <a:latin typeface="Calibri" pitchFamily="34" charset="0"/>
              </a:rPr>
              <a:t>）先写出三角形各个顶点的位置，再分别画出三角形向右和向上平移</a:t>
            </a:r>
            <a:r>
              <a:rPr lang="en-US" altLang="zh-CN" b="1">
                <a:latin typeface="Calibri" pitchFamily="34" charset="0"/>
              </a:rPr>
              <a:t>5</a:t>
            </a:r>
            <a:r>
              <a:rPr lang="zh-CN" altLang="en-US" b="1">
                <a:latin typeface="Calibri" pitchFamily="34" charset="0"/>
              </a:rPr>
              <a:t>个单位后的图形。</a:t>
            </a:r>
            <a:endParaRPr lang="en-US" altLang="zh-CN" b="1">
              <a:latin typeface="Calibri" pitchFamily="34" charset="0"/>
            </a:endParaRPr>
          </a:p>
          <a:p>
            <a:r>
              <a:rPr lang="zh-CN" altLang="en-US" b="1">
                <a:latin typeface="Calibri" pitchFamily="34" charset="0"/>
              </a:rPr>
              <a:t>（</a:t>
            </a:r>
            <a:r>
              <a:rPr lang="en-US" altLang="zh-CN" b="1">
                <a:latin typeface="Calibri" pitchFamily="34" charset="0"/>
              </a:rPr>
              <a:t>2</a:t>
            </a:r>
            <a:r>
              <a:rPr lang="zh-CN" altLang="en-US" b="1">
                <a:latin typeface="Calibri" pitchFamily="34" charset="0"/>
              </a:rPr>
              <a:t>）写出所得图形顶点的位置，说一说你发现了什么？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24000" y="1397000"/>
          <a:ext cx="3889390" cy="4318017"/>
        </p:xfrm>
        <a:graphic>
          <a:graphicData uri="http://schemas.openxmlformats.org/drawingml/2006/table">
            <a:tbl>
              <a:tblPr/>
              <a:tblGrid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  <a:gridCol w="388939"/>
              </a:tblGrid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56271" marR="562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直接连接符 4"/>
          <p:cNvCxnSpPr/>
          <p:nvPr/>
        </p:nvCxnSpPr>
        <p:spPr>
          <a:xfrm flipV="1">
            <a:off x="1928813" y="5330825"/>
            <a:ext cx="1149350" cy="31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 flipH="1" flipV="1">
            <a:off x="1917700" y="4538663"/>
            <a:ext cx="803275" cy="8032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6200000" flipH="1">
            <a:off x="2528094" y="4758531"/>
            <a:ext cx="758825" cy="3857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56" name="TextBox 37"/>
          <p:cNvSpPr txBox="1">
            <a:spLocks noChangeArrowheads="1"/>
          </p:cNvSpPr>
          <p:nvPr/>
        </p:nvSpPr>
        <p:spPr bwMode="auto">
          <a:xfrm>
            <a:off x="1357313" y="57023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0</a:t>
            </a:r>
            <a:endParaRPr lang="zh-CN" altLang="en-US"/>
          </a:p>
        </p:txBody>
      </p:sp>
      <p:sp>
        <p:nvSpPr>
          <p:cNvPr id="9357" name="TextBox 38"/>
          <p:cNvSpPr txBox="1">
            <a:spLocks noChangeArrowheads="1"/>
          </p:cNvSpPr>
          <p:nvPr/>
        </p:nvSpPr>
        <p:spPr bwMode="auto">
          <a:xfrm>
            <a:off x="1785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9358" name="TextBox 39"/>
          <p:cNvSpPr txBox="1">
            <a:spLocks noChangeArrowheads="1"/>
          </p:cNvSpPr>
          <p:nvPr/>
        </p:nvSpPr>
        <p:spPr bwMode="auto">
          <a:xfrm>
            <a:off x="2143125" y="5726113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9359" name="TextBox 40"/>
          <p:cNvSpPr txBox="1">
            <a:spLocks noChangeArrowheads="1"/>
          </p:cNvSpPr>
          <p:nvPr/>
        </p:nvSpPr>
        <p:spPr bwMode="auto">
          <a:xfrm>
            <a:off x="2500313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9360" name="TextBox 41"/>
          <p:cNvSpPr txBox="1">
            <a:spLocks noChangeArrowheads="1"/>
          </p:cNvSpPr>
          <p:nvPr/>
        </p:nvSpPr>
        <p:spPr bwMode="auto">
          <a:xfrm>
            <a:off x="2928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9361" name="TextBox 42"/>
          <p:cNvSpPr txBox="1">
            <a:spLocks noChangeArrowheads="1"/>
          </p:cNvSpPr>
          <p:nvPr/>
        </p:nvSpPr>
        <p:spPr bwMode="auto">
          <a:xfrm>
            <a:off x="3286125" y="57150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9362" name="TextBox 43"/>
          <p:cNvSpPr txBox="1">
            <a:spLocks noChangeArrowheads="1"/>
          </p:cNvSpPr>
          <p:nvPr/>
        </p:nvSpPr>
        <p:spPr bwMode="auto">
          <a:xfrm>
            <a:off x="3714750" y="57150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6</a:t>
            </a:r>
            <a:endParaRPr lang="zh-CN" altLang="en-US"/>
          </a:p>
        </p:txBody>
      </p:sp>
      <p:sp>
        <p:nvSpPr>
          <p:cNvPr id="9363" name="TextBox 44"/>
          <p:cNvSpPr txBox="1">
            <a:spLocks noChangeArrowheads="1"/>
          </p:cNvSpPr>
          <p:nvPr/>
        </p:nvSpPr>
        <p:spPr bwMode="auto">
          <a:xfrm>
            <a:off x="4071938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7</a:t>
            </a:r>
            <a:endParaRPr lang="zh-CN" altLang="en-US"/>
          </a:p>
        </p:txBody>
      </p:sp>
      <p:sp>
        <p:nvSpPr>
          <p:cNvPr id="9364" name="TextBox 45"/>
          <p:cNvSpPr txBox="1">
            <a:spLocks noChangeArrowheads="1"/>
          </p:cNvSpPr>
          <p:nvPr/>
        </p:nvSpPr>
        <p:spPr bwMode="auto">
          <a:xfrm>
            <a:off x="4500563" y="57150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9365" name="TextBox 46"/>
          <p:cNvSpPr txBox="1">
            <a:spLocks noChangeArrowheads="1"/>
          </p:cNvSpPr>
          <p:nvPr/>
        </p:nvSpPr>
        <p:spPr bwMode="auto">
          <a:xfrm>
            <a:off x="1214438" y="201612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9366" name="TextBox 48"/>
          <p:cNvSpPr txBox="1">
            <a:spLocks noChangeArrowheads="1"/>
          </p:cNvSpPr>
          <p:nvPr/>
        </p:nvSpPr>
        <p:spPr bwMode="auto">
          <a:xfrm>
            <a:off x="5214938" y="5719763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10</a:t>
            </a:r>
            <a:endParaRPr lang="zh-CN" altLang="en-US"/>
          </a:p>
        </p:txBody>
      </p:sp>
      <p:sp>
        <p:nvSpPr>
          <p:cNvPr id="9367" name="TextBox 49"/>
          <p:cNvSpPr txBox="1">
            <a:spLocks noChangeArrowheads="1"/>
          </p:cNvSpPr>
          <p:nvPr/>
        </p:nvSpPr>
        <p:spPr bwMode="auto">
          <a:xfrm>
            <a:off x="1214438" y="51435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9368" name="TextBox 50"/>
          <p:cNvSpPr txBox="1">
            <a:spLocks noChangeArrowheads="1"/>
          </p:cNvSpPr>
          <p:nvPr/>
        </p:nvSpPr>
        <p:spPr bwMode="auto">
          <a:xfrm>
            <a:off x="1214438" y="477361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9369" name="TextBox 51"/>
          <p:cNvSpPr txBox="1">
            <a:spLocks noChangeArrowheads="1"/>
          </p:cNvSpPr>
          <p:nvPr/>
        </p:nvSpPr>
        <p:spPr bwMode="auto">
          <a:xfrm>
            <a:off x="1187450" y="4357688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9370" name="TextBox 52"/>
          <p:cNvSpPr txBox="1">
            <a:spLocks noChangeArrowheads="1"/>
          </p:cNvSpPr>
          <p:nvPr/>
        </p:nvSpPr>
        <p:spPr bwMode="auto">
          <a:xfrm>
            <a:off x="1203325" y="39624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9371" name="TextBox 53"/>
          <p:cNvSpPr txBox="1">
            <a:spLocks noChangeArrowheads="1"/>
          </p:cNvSpPr>
          <p:nvPr/>
        </p:nvSpPr>
        <p:spPr bwMode="auto">
          <a:xfrm>
            <a:off x="1214438" y="3571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9372" name="TextBox 54"/>
          <p:cNvSpPr txBox="1">
            <a:spLocks noChangeArrowheads="1"/>
          </p:cNvSpPr>
          <p:nvPr/>
        </p:nvSpPr>
        <p:spPr bwMode="auto">
          <a:xfrm>
            <a:off x="1214438" y="3186113"/>
            <a:ext cx="214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6</a:t>
            </a:r>
            <a:endParaRPr lang="zh-CN" altLang="en-US"/>
          </a:p>
        </p:txBody>
      </p:sp>
      <p:sp>
        <p:nvSpPr>
          <p:cNvPr id="9373" name="TextBox 55"/>
          <p:cNvSpPr txBox="1">
            <a:spLocks noChangeArrowheads="1"/>
          </p:cNvSpPr>
          <p:nvPr/>
        </p:nvSpPr>
        <p:spPr bwMode="auto">
          <a:xfrm>
            <a:off x="1214438" y="278606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7</a:t>
            </a:r>
            <a:endParaRPr lang="zh-CN" altLang="en-US"/>
          </a:p>
        </p:txBody>
      </p:sp>
      <p:sp>
        <p:nvSpPr>
          <p:cNvPr id="9374" name="TextBox 56"/>
          <p:cNvSpPr txBox="1">
            <a:spLocks noChangeArrowheads="1"/>
          </p:cNvSpPr>
          <p:nvPr/>
        </p:nvSpPr>
        <p:spPr bwMode="auto">
          <a:xfrm>
            <a:off x="1214438" y="2422525"/>
            <a:ext cx="214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9375" name="TextBox 57"/>
          <p:cNvSpPr txBox="1">
            <a:spLocks noChangeArrowheads="1"/>
          </p:cNvSpPr>
          <p:nvPr/>
        </p:nvSpPr>
        <p:spPr bwMode="auto">
          <a:xfrm>
            <a:off x="4884738" y="5730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9376" name="TextBox 58"/>
          <p:cNvSpPr txBox="1">
            <a:spLocks noChangeArrowheads="1"/>
          </p:cNvSpPr>
          <p:nvPr/>
        </p:nvSpPr>
        <p:spPr bwMode="auto">
          <a:xfrm>
            <a:off x="1077913" y="162718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10</a:t>
            </a:r>
            <a:endParaRPr lang="zh-CN" altLang="en-US"/>
          </a:p>
        </p:txBody>
      </p:sp>
      <p:sp>
        <p:nvSpPr>
          <p:cNvPr id="9377" name="TextBox 59"/>
          <p:cNvSpPr txBox="1">
            <a:spLocks noChangeArrowheads="1"/>
          </p:cNvSpPr>
          <p:nvPr/>
        </p:nvSpPr>
        <p:spPr bwMode="auto">
          <a:xfrm>
            <a:off x="1077913" y="121443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11</a:t>
            </a:r>
            <a:endParaRPr lang="zh-CN" altLang="en-US"/>
          </a:p>
        </p:txBody>
      </p:sp>
      <p:sp>
        <p:nvSpPr>
          <p:cNvPr id="9378" name="TextBox 61"/>
          <p:cNvSpPr txBox="1">
            <a:spLocks noChangeArrowheads="1"/>
          </p:cNvSpPr>
          <p:nvPr/>
        </p:nvSpPr>
        <p:spPr bwMode="auto">
          <a:xfrm>
            <a:off x="1671638" y="52863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  <p:sp>
        <p:nvSpPr>
          <p:cNvPr id="9379" name="TextBox 62"/>
          <p:cNvSpPr txBox="1">
            <a:spLocks noChangeArrowheads="1"/>
          </p:cNvSpPr>
          <p:nvPr/>
        </p:nvSpPr>
        <p:spPr bwMode="auto">
          <a:xfrm>
            <a:off x="2819400" y="5286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9380" name="TextBox 63"/>
          <p:cNvSpPr txBox="1">
            <a:spLocks noChangeArrowheads="1"/>
          </p:cNvSpPr>
          <p:nvPr/>
        </p:nvSpPr>
        <p:spPr bwMode="auto">
          <a:xfrm>
            <a:off x="2435225" y="4270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9381" name="TextBox 64"/>
          <p:cNvSpPr txBox="1">
            <a:spLocks noChangeArrowheads="1"/>
          </p:cNvSpPr>
          <p:nvPr/>
        </p:nvSpPr>
        <p:spPr bwMode="auto">
          <a:xfrm>
            <a:off x="1844675" y="5268913"/>
            <a:ext cx="785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9382" name="TextBox 65"/>
          <p:cNvSpPr txBox="1">
            <a:spLocks noChangeArrowheads="1"/>
          </p:cNvSpPr>
          <p:nvPr/>
        </p:nvSpPr>
        <p:spPr bwMode="auto">
          <a:xfrm>
            <a:off x="2978150" y="5264150"/>
            <a:ext cx="785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  <p:sp>
        <p:nvSpPr>
          <p:cNvPr id="9383" name="TextBox 66"/>
          <p:cNvSpPr txBox="1">
            <a:spLocks noChangeArrowheads="1"/>
          </p:cNvSpPr>
          <p:nvPr/>
        </p:nvSpPr>
        <p:spPr bwMode="auto">
          <a:xfrm>
            <a:off x="2609850" y="4237038"/>
            <a:ext cx="785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(   ,   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398</Words>
  <Application>Microsoft Office PowerPoint</Application>
  <PresentationFormat>全屏显示(4:3)</PresentationFormat>
  <Paragraphs>159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Arial</vt:lpstr>
      <vt:lpstr>宋体</vt:lpstr>
      <vt:lpstr>Calibri</vt:lpstr>
      <vt:lpstr>Times New Roman</vt:lpstr>
      <vt:lpstr>Office 主题</vt:lpstr>
      <vt:lpstr>位 置 练 习 课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555</dc:creator>
  <cp:lastModifiedBy>微软用户</cp:lastModifiedBy>
  <cp:revision>29</cp:revision>
  <dcterms:created xsi:type="dcterms:W3CDTF">2009-09-02T06:13:57Z</dcterms:created>
  <dcterms:modified xsi:type="dcterms:W3CDTF">2003-09-03T12:57:28Z</dcterms:modified>
</cp:coreProperties>
</file>