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4" r:id="rId5"/>
    <p:sldId id="266" r:id="rId6"/>
    <p:sldId id="267" r:id="rId7"/>
    <p:sldId id="268" r:id="rId8"/>
    <p:sldId id="269" r:id="rId9"/>
    <p:sldId id="257" r:id="rId10"/>
    <p:sldId id="270" r:id="rId11"/>
    <p:sldId id="271" r:id="rId12"/>
    <p:sldId id="261" r:id="rId13"/>
    <p:sldId id="272" r:id="rId14"/>
    <p:sldId id="273" r:id="rId15"/>
    <p:sldId id="274" r:id="rId16"/>
    <p:sldId id="260" r:id="rId17"/>
    <p:sldId id="310" r:id="rId18"/>
    <p:sldId id="311" r:id="rId19"/>
    <p:sldId id="312" r:id="rId20"/>
    <p:sldId id="313" r:id="rId21"/>
    <p:sldId id="314" r:id="rId22"/>
    <p:sldId id="286" r:id="rId23"/>
    <p:sldId id="287" r:id="rId24"/>
    <p:sldId id="293" r:id="rId25"/>
    <p:sldId id="280" r:id="rId26"/>
    <p:sldId id="281" r:id="rId27"/>
    <p:sldId id="295" r:id="rId28"/>
    <p:sldId id="282" r:id="rId29"/>
    <p:sldId id="297" r:id="rId30"/>
    <p:sldId id="299" r:id="rId31"/>
    <p:sldId id="283" r:id="rId32"/>
    <p:sldId id="284" r:id="rId33"/>
    <p:sldId id="285" r:id="rId34"/>
    <p:sldId id="288" r:id="rId35"/>
    <p:sldId id="289" r:id="rId36"/>
    <p:sldId id="290" r:id="rId37"/>
    <p:sldId id="291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tags" Target="../tags/tag2.xml"/><Relationship Id="rId2" Type="http://schemas.openxmlformats.org/officeDocument/2006/relationships/image" Target="../media/image11.jpeg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tags" Target="../tags/tag5.xml"/><Relationship Id="rId4" Type="http://schemas.openxmlformats.org/officeDocument/2006/relationships/image" Target="../media/image33.png"/><Relationship Id="rId3" Type="http://schemas.openxmlformats.org/officeDocument/2006/relationships/tags" Target="../tags/tag4.xml"/><Relationship Id="rId2" Type="http://schemas.openxmlformats.org/officeDocument/2006/relationships/image" Target="../media/image11.jpeg"/><Relationship Id="rId1" Type="http://schemas.openxmlformats.org/officeDocument/2006/relationships/tags" Target="../tags/tag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51106145225_vWKd8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740410"/>
            <a:ext cx="11520805" cy="45745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7245" y="4913630"/>
            <a:ext cx="5477510" cy="11982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04360" y="4829810"/>
            <a:ext cx="51574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、姓氏歌</a:t>
            </a: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64878" y="567467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4469765" y="5674995"/>
            <a:ext cx="32518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部编版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672465"/>
            <a:ext cx="3239770" cy="73850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" y="789940"/>
            <a:ext cx="3534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交流姓氏故事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5300" y="1411605"/>
            <a:ext cx="11330940" cy="4890770"/>
          </a:xfrm>
          <a:prstGeom prst="rect">
            <a:avLst/>
          </a:prstGeom>
          <a:solidFill>
            <a:schemeClr val="accent6">
              <a:lumMod val="20000"/>
              <a:lumOff val="80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8160" y="1880870"/>
            <a:ext cx="1130808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张氏的故事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：在很久远的过去，皇帝的第五个儿子的儿子挥很聪明，喜好狩猎，发明了弓箭，被任命为弓正，赐姓张；此外，晋国大夫解张，字张侯，他的子孙也称为张氏。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张姓氏的名人有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：</a:t>
            </a:r>
            <a:r>
              <a:rPr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西汉大臣张良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；东汉科学家张衡、书法家张芝和著名医学家张仲景；著名的《清明上河图》就是北宋画家张择端的伟大作品；还有现代国民党爱国将领张学良等。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7100" y="735330"/>
            <a:ext cx="426212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</a:t>
            </a:r>
            <a:r>
              <a:rPr lang="zh-CN" altLang="en-US" sz="2800" b="1"/>
              <a:t>《姓氏歌》</a:t>
            </a:r>
            <a:endParaRPr lang="zh-CN" altLang="en-US" sz="2800" b="1"/>
          </a:p>
          <a:p>
            <a:r>
              <a:rPr lang="zh-CN" altLang="en-US" sz="2800" b="1"/>
              <a:t>你姓什么？我姓李。</a:t>
            </a:r>
            <a:endParaRPr lang="zh-CN" altLang="en-US" sz="2800" b="1"/>
          </a:p>
          <a:p>
            <a:r>
              <a:rPr lang="zh-CN" altLang="en-US" sz="2800" b="1"/>
              <a:t>什么李？木子李。</a:t>
            </a:r>
            <a:endParaRPr lang="zh-CN" altLang="en-US" sz="2800" b="1"/>
          </a:p>
          <a:p>
            <a:r>
              <a:rPr lang="zh-CN" altLang="en-US" sz="2800" b="1"/>
              <a:t>他姓什么？他姓张。</a:t>
            </a:r>
            <a:endParaRPr lang="zh-CN" altLang="en-US" sz="2800" b="1"/>
          </a:p>
          <a:p>
            <a:r>
              <a:rPr lang="zh-CN" altLang="en-US" sz="2800" b="1"/>
              <a:t>什么张？弓长张。</a:t>
            </a:r>
            <a:endParaRPr lang="zh-CN" altLang="en-US" sz="2800" b="1"/>
          </a:p>
          <a:p>
            <a:r>
              <a:rPr lang="zh-CN" altLang="en-US" sz="2800" b="1"/>
              <a:t>古月胡，口天吴，</a:t>
            </a:r>
            <a:endParaRPr lang="zh-CN" altLang="en-US" sz="2800" b="1"/>
          </a:p>
          <a:p>
            <a:r>
              <a:rPr lang="zh-CN" altLang="en-US" sz="2800" b="1"/>
              <a:t>双人徐，言午许。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中国姓氏有很多，</a:t>
            </a:r>
            <a:endParaRPr lang="zh-CN" altLang="en-US" sz="2800" b="1"/>
          </a:p>
          <a:p>
            <a:r>
              <a:rPr lang="zh-CN" altLang="en-US" sz="2800" b="1"/>
              <a:t>赵、钱、孙、李，</a:t>
            </a:r>
            <a:endParaRPr lang="zh-CN" altLang="en-US" sz="2800" b="1"/>
          </a:p>
          <a:p>
            <a:r>
              <a:rPr lang="zh-CN" altLang="en-US" sz="2800" b="1"/>
              <a:t>周、吴、郑、王，</a:t>
            </a:r>
            <a:endParaRPr lang="zh-CN" altLang="en-US" sz="2800" b="1"/>
          </a:p>
          <a:p>
            <a:r>
              <a:rPr lang="zh-CN" altLang="en-US" sz="2800" b="1"/>
              <a:t>诸葛、东方，</a:t>
            </a:r>
            <a:endParaRPr lang="zh-CN" altLang="en-US" sz="2800" b="1"/>
          </a:p>
          <a:p>
            <a:r>
              <a:rPr lang="zh-CN" altLang="en-US" sz="2800" b="1"/>
              <a:t>上官、欧阳</a:t>
            </a:r>
            <a:r>
              <a:rPr lang="en-US" altLang="zh-CN" sz="2800" b="1"/>
              <a:t>……</a:t>
            </a:r>
            <a:endParaRPr lang="en-US" altLang="zh-CN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6193790" y="5195570"/>
            <a:ext cx="50907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请观看《百家姓》表演视频！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240" y="1168400"/>
            <a:ext cx="5380990" cy="3704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25795" y="5746750"/>
            <a:ext cx="43287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http://www.boosj.com/7589060.html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408940" y="76962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1185" y="86868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02650" y="2264410"/>
            <a:ext cx="1370330" cy="1310675"/>
            <a:chOff x="-955824" y="1697380"/>
            <a:chExt cx="1887537" cy="1894933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家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66960" y="2264410"/>
            <a:ext cx="1370330" cy="1310675"/>
            <a:chOff x="-955824" y="1697380"/>
            <a:chExt cx="1887537" cy="1894933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38340" y="2264410"/>
            <a:ext cx="1370330" cy="1310675"/>
            <a:chOff x="-955824" y="1697380"/>
            <a:chExt cx="1887537" cy="1894933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百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2720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shì</a:t>
            </a:r>
            <a:endParaRPr lang="zh-CN" altLang="en-US" sz="4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8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bǎi</a:t>
            </a:r>
            <a:endParaRPr lang="zh-CN" altLang="en-US" sz="4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7595" y="155257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12" name="文本框 11"/>
          <p:cNvSpPr txBox="1"/>
          <p:nvPr/>
        </p:nvSpPr>
        <p:spPr>
          <a:xfrm>
            <a:off x="850265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jiā</a:t>
            </a:r>
            <a:endParaRPr lang="en-US" altLang="zh-CN" sz="4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00405"/>
            <a:ext cx="2628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695325" y="79946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一、熟读课文多遍。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二、回家咨询爸爸妈妈，或者通过查资料，了解自己的姓氏背后的故事，并记下来，第二天在课堂上和同学们一起分享。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077200" y="283464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035" y="821055"/>
            <a:ext cx="4775835" cy="54432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5480" y="1950720"/>
            <a:ext cx="431355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 b="1"/>
              <a:t>请听音乐，自由轻声读课文！</a:t>
            </a:r>
            <a:endParaRPr lang="zh-CN" altLang="zh-CN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351155" y="699135"/>
            <a:ext cx="449897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 </a:t>
            </a:r>
            <a:r>
              <a:rPr lang="zh-CN" altLang="en-US" sz="2800" b="1"/>
              <a:t>《姓氏歌》</a:t>
            </a:r>
            <a:endParaRPr lang="zh-CN" altLang="en-US" sz="2800" b="1"/>
          </a:p>
          <a:p>
            <a:r>
              <a:rPr lang="zh-CN" altLang="en-US" sz="2800" b="1"/>
              <a:t>你姓什么？我姓李。</a:t>
            </a:r>
            <a:endParaRPr lang="zh-CN" altLang="en-US" sz="2800" b="1"/>
          </a:p>
          <a:p>
            <a:r>
              <a:rPr lang="zh-CN" altLang="en-US" sz="2800" b="1"/>
              <a:t>什么李？木子李。</a:t>
            </a:r>
            <a:endParaRPr lang="zh-CN" altLang="en-US" sz="2800" b="1"/>
          </a:p>
          <a:p>
            <a:r>
              <a:rPr lang="zh-CN" altLang="en-US" sz="2800" b="1"/>
              <a:t>他姓什么？他姓张。</a:t>
            </a:r>
            <a:endParaRPr lang="zh-CN" altLang="en-US" sz="2800" b="1"/>
          </a:p>
          <a:p>
            <a:r>
              <a:rPr lang="zh-CN" altLang="en-US" sz="2800" b="1"/>
              <a:t>什么张？弓长张。</a:t>
            </a:r>
            <a:endParaRPr lang="zh-CN" altLang="en-US" sz="2800" b="1"/>
          </a:p>
          <a:p>
            <a:r>
              <a:rPr lang="zh-CN" altLang="en-US" sz="2800" b="1"/>
              <a:t>古月胡，口天吴，</a:t>
            </a:r>
            <a:endParaRPr lang="zh-CN" altLang="en-US" sz="2800" b="1"/>
          </a:p>
          <a:p>
            <a:r>
              <a:rPr lang="zh-CN" altLang="en-US" sz="2800" b="1"/>
              <a:t>双人徐，言午许。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中国姓氏有很多，</a:t>
            </a:r>
            <a:endParaRPr lang="zh-CN" altLang="en-US" sz="2800" b="1"/>
          </a:p>
          <a:p>
            <a:r>
              <a:rPr lang="zh-CN" altLang="en-US" sz="2800" b="1"/>
              <a:t>赵、钱、孙、李，</a:t>
            </a:r>
            <a:endParaRPr lang="zh-CN" altLang="en-US" sz="2800" b="1"/>
          </a:p>
          <a:p>
            <a:r>
              <a:rPr lang="zh-CN" altLang="en-US" sz="2800" b="1"/>
              <a:t>周、吴、郑、王，</a:t>
            </a:r>
            <a:endParaRPr lang="zh-CN" altLang="en-US" sz="2800" b="1"/>
          </a:p>
          <a:p>
            <a:r>
              <a:rPr lang="zh-CN" altLang="en-US" sz="2800" b="1"/>
              <a:t>诸葛、东方，</a:t>
            </a:r>
            <a:endParaRPr lang="zh-CN" altLang="en-US" sz="2800" b="1"/>
          </a:p>
          <a:p>
            <a:r>
              <a:rPr lang="zh-CN" altLang="en-US" sz="2800" b="1"/>
              <a:t>上官、欧阳</a:t>
            </a:r>
            <a:r>
              <a:rPr lang="en-US" altLang="zh-CN" sz="2800" b="1"/>
              <a:t>……</a:t>
            </a:r>
            <a:endParaRPr lang="en-US" altLang="zh-CN" sz="28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4235" y="3060065"/>
            <a:ext cx="6889750" cy="3064510"/>
          </a:xfrm>
          <a:prstGeom prst="rect">
            <a:avLst/>
          </a:prstGeom>
        </p:spPr>
      </p:pic>
      <p:pic>
        <p:nvPicPr>
          <p:cNvPr id="4" name="百家姓 - 百家姓全文咏读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525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" name="文本框 42"/>
          <p:cNvSpPr txBox="1"/>
          <p:nvPr/>
        </p:nvSpPr>
        <p:spPr>
          <a:xfrm>
            <a:off x="103378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grpSp>
        <p:nvGrpSpPr>
          <p:cNvPr id="4" name="组合 3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876935"/>
            <a:ext cx="4533900" cy="453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565" y="5227955"/>
            <a:ext cx="4772025" cy="9144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4830" y="541083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6355" y="1431290"/>
            <a:ext cx="2790825" cy="30861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16280" y="2136140"/>
            <a:ext cx="1370330" cy="1310674"/>
            <a:chOff x="-955824" y="1697380"/>
            <a:chExt cx="1887537" cy="1894932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什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83590" y="143129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shén</a:t>
            </a:r>
            <a:endParaRPr lang="en-US" altLang="zh-CN" sz="4000" b="1">
              <a:sym typeface="+mn-ea"/>
            </a:endParaRPr>
          </a:p>
        </p:txBody>
      </p:sp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095" y="5092700"/>
            <a:ext cx="2333625" cy="9620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96695" y="5224780"/>
            <a:ext cx="1858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6355" y="1431290"/>
            <a:ext cx="2790825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290" y="4820920"/>
            <a:ext cx="1781810" cy="94424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51230" y="2850515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么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51230" y="194945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me</a:t>
            </a:r>
            <a:endParaRPr lang="en-US" altLang="zh-CN" sz="40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9945" y="494220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0595" y="2708275"/>
            <a:ext cx="1370330" cy="1310674"/>
            <a:chOff x="-955824" y="1697380"/>
            <a:chExt cx="1887537" cy="1894932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双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60400" y="1868170"/>
            <a:ext cx="1856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shuāng</a:t>
            </a:r>
            <a:endParaRPr lang="en-US" altLang="zh-CN" sz="4000" b="1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960" y="1497965"/>
            <a:ext cx="3810000" cy="3143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580" y="5029835"/>
            <a:ext cx="2632710" cy="10026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089785" y="520954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67690" y="71056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4850" y="80962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1960" y="1232535"/>
            <a:ext cx="113080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1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通过诵读《姓氏歌》</a:t>
            </a:r>
            <a:r>
              <a:rPr lang="zh-CN" sz="3200" b="1" dirty="0">
                <a:latin typeface="楷体_GB2312" pitchFamily="49" charset="-122"/>
                <a:ea typeface="楷体_GB2312" pitchFamily="49" charset="-122"/>
                <a:cs typeface="+mn-ea"/>
              </a:rPr>
              <a:t>会写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7个生字。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（难点）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2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学习并能熟练书写生字，读准字音，认清字形，理解字义。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（重点）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3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学生展示诵读《姓氏歌》的成果。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4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  <a:cs typeface="+mn-ea"/>
              </a:rPr>
              <a:t>.</a:t>
            </a: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引导了解中国人的传统姓氏文化，培养热爱祖国文化的情感。</a:t>
            </a:r>
            <a:endParaRPr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99515" y="2466340"/>
            <a:ext cx="1370330" cy="1310674"/>
            <a:chOff x="-955824" y="1697380"/>
            <a:chExt cx="1887537" cy="1894932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国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199515" y="175958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guó</a:t>
            </a:r>
            <a:endParaRPr lang="en-US" altLang="zh-CN" sz="4000" b="1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240" y="5001260"/>
            <a:ext cx="4743450" cy="9334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50340" y="500126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310005"/>
            <a:ext cx="4992370" cy="328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60830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wáng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540" y="531495"/>
            <a:ext cx="3613150" cy="4344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350" y="4966335"/>
            <a:ext cx="3444240" cy="1266825"/>
          </a:xfrm>
          <a:prstGeom prst="rect">
            <a:avLst/>
          </a:prstGeom>
        </p:spPr>
      </p:pic>
      <p:sp>
        <p:nvSpPr>
          <p:cNvPr id="14" name="虚尾箭头 13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方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fāng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465" y="1232535"/>
            <a:ext cx="5662295" cy="3361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250" y="4996180"/>
            <a:ext cx="3359785" cy="1270635"/>
          </a:xfrm>
          <a:prstGeom prst="rect">
            <a:avLst/>
          </a:prstGeom>
        </p:spPr>
      </p:pic>
      <p:sp>
        <p:nvSpPr>
          <p:cNvPr id="14" name="虚尾箭头 13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</a:t>
            </a:r>
            <a:r>
              <a:rPr lang="en-US" altLang="zh-CN" sz="4800" b="1">
                <a:sym typeface="+mn-ea"/>
              </a:rPr>
              <a:t>shì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95345" y="551561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27695" y="915035"/>
            <a:ext cx="3003550" cy="4029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0225" y="4944745"/>
            <a:ext cx="3333750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08635" y="77787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8635" y="87693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李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 </a:t>
            </a:r>
            <a:r>
              <a:rPr lang="zh-CN" altLang="en-US" sz="4800" b="1"/>
              <a:t>lǐ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95345" y="551561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805" y="1232535"/>
            <a:ext cx="5721985" cy="3286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835" y="5073015"/>
            <a:ext cx="551307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5819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8970" y="85725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张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21460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zhāng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465" y="5113020"/>
            <a:ext cx="5528310" cy="1177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1003300"/>
            <a:ext cx="5514975" cy="366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古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zh-CN" altLang="en-US" sz="4800" b="1"/>
              <a:t>wú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95980" y="5505450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37150" y="4982845"/>
            <a:ext cx="4197350" cy="1345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604510" y="977265"/>
            <a:ext cx="5123815" cy="365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吴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zh-CN" altLang="en-US" sz="4800" b="1"/>
              <a:t>wú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100" y="735965"/>
            <a:ext cx="3885565" cy="4093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5143500"/>
            <a:ext cx="5196205" cy="108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赵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57960" y="1604645"/>
            <a:ext cx="2515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en-US" sz="4800" b="1">
                <a:sym typeface="+mn-ea"/>
              </a:rPr>
              <a:t>zhà</a:t>
            </a:r>
            <a:r>
              <a:rPr lang="en-US" altLang="zh-CN" sz="4800" b="1">
                <a:sym typeface="+mn-ea"/>
              </a:rPr>
              <a:t>o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705" y="5209540"/>
            <a:ext cx="6035040" cy="1024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9385" y="1379855"/>
            <a:ext cx="2437130" cy="365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钱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57960" y="1604645"/>
            <a:ext cx="2515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en-US" altLang="zh-CN" sz="4800" b="1">
                <a:sym typeface="+mn-ea"/>
              </a:rPr>
              <a:t>qián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705" y="5209540"/>
            <a:ext cx="6035040" cy="1024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640" y="1017270"/>
            <a:ext cx="3316605" cy="375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4803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5640" y="83947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660400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1660" y="1468120"/>
            <a:ext cx="7327900" cy="4895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8160" y="320040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《三字经》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孙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</a:t>
            </a:r>
            <a:r>
              <a:rPr lang="zh-CN" altLang="en-US" sz="4800" b="1"/>
              <a:t>sūn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45401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685" y="1026795"/>
            <a:ext cx="4761865" cy="3828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5112385"/>
            <a:ext cx="4709795" cy="1164590"/>
          </a:xfrm>
          <a:prstGeom prst="rect">
            <a:avLst/>
          </a:prstGeom>
        </p:spPr>
      </p:pic>
      <p:sp>
        <p:nvSpPr>
          <p:cNvPr id="14" name="虚尾箭头 13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周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85875" y="1604645"/>
            <a:ext cx="2515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</a:t>
            </a:r>
            <a:r>
              <a:rPr lang="zh-CN" altLang="en-US" sz="4800" b="1">
                <a:sym typeface="+mn-ea"/>
              </a:rPr>
              <a:t>z</a:t>
            </a:r>
            <a:r>
              <a:rPr lang="en-US" sz="4800" b="1">
                <a:sym typeface="+mn-ea"/>
              </a:rPr>
              <a:t>hōu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680" y="5121910"/>
            <a:ext cx="4596130" cy="1120140"/>
          </a:xfrm>
          <a:prstGeom prst="rect">
            <a:avLst/>
          </a:prstGeom>
        </p:spPr>
      </p:pic>
      <p:sp>
        <p:nvSpPr>
          <p:cNvPr id="14" name="虚尾箭头 13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365" y="1181100"/>
            <a:ext cx="4713605" cy="340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380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官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86535" y="1595755"/>
            <a:ext cx="25158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/>
              <a:t>  </a:t>
            </a:r>
            <a:r>
              <a:rPr lang="en-US" altLang="zh-CN" sz="4800" b="1">
                <a:sym typeface="+mn-ea"/>
              </a:rPr>
              <a:t>guān</a:t>
            </a:r>
            <a:endParaRPr lang="en-US" altLang="zh-CN" sz="4800" b="1">
              <a:sym typeface="+mn-ea"/>
            </a:endParaRPr>
          </a:p>
          <a:p>
            <a:pPr algn="l"/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59461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sp>
        <p:nvSpPr>
          <p:cNvPr id="14" name="虚尾箭头 13"/>
          <p:cNvSpPr/>
          <p:nvPr/>
        </p:nvSpPr>
        <p:spPr>
          <a:xfrm>
            <a:off x="518160" y="75501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6755" y="85407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255" y="5014595"/>
            <a:ext cx="6435090" cy="1191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445" y="1115060"/>
            <a:ext cx="3843655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4"/>
            <a:chOff x="-955824" y="1697380"/>
            <a:chExt cx="1887537" cy="1894932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432435" y="706755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1185" y="805815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89965" y="4394200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么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10675"/>
            <a:chOff x="-955824" y="1697380"/>
            <a:chExt cx="1887537" cy="1894933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2034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shì</a:t>
            </a:r>
            <a:endParaRPr lang="zh-CN" altLang="en-US" sz="4000" b="1"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42460" y="2264410"/>
            <a:ext cx="1370330" cy="1310674"/>
            <a:chOff x="-955824" y="1697380"/>
            <a:chExt cx="1887537" cy="1894932"/>
          </a:xfrm>
        </p:grpSpPr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zh-CN" sz="8000" b="1" dirty="0">
                  <a:latin typeface="楷体_GB2312" pitchFamily="49" charset="-122"/>
                  <a:ea typeface="楷体_GB2312" pitchFamily="49" charset="-122"/>
                </a:rPr>
                <a:t>歌</a:t>
              </a:r>
              <a:endParaRPr lang="zh-CN" altLang="zh-CN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20340" y="4399280"/>
            <a:ext cx="1370330" cy="1310674"/>
            <a:chOff x="-955824" y="1697380"/>
            <a:chExt cx="1887537" cy="1894932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双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9385" y="2264410"/>
            <a:ext cx="1370330" cy="1310674"/>
            <a:chOff x="-955824" y="1697380"/>
            <a:chExt cx="1887537" cy="1894932"/>
          </a:xfrm>
        </p:grpSpPr>
        <p:pic>
          <p:nvPicPr>
            <p:cNvPr id="2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姓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704705" y="2264410"/>
            <a:ext cx="1370330" cy="1310674"/>
            <a:chOff x="-955824" y="1697380"/>
            <a:chExt cx="1887537" cy="1894932"/>
          </a:xfrm>
        </p:grpSpPr>
        <p:pic>
          <p:nvPicPr>
            <p:cNvPr id="3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什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42460" y="4404360"/>
            <a:ext cx="1370330" cy="1310674"/>
            <a:chOff x="-955824" y="1697380"/>
            <a:chExt cx="1887537" cy="1894932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国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0295" y="4389120"/>
            <a:ext cx="1370330" cy="1310674"/>
            <a:chOff x="-955824" y="1697380"/>
            <a:chExt cx="1887537" cy="1894932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王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79385" y="4404360"/>
            <a:ext cx="1370330" cy="1310674"/>
            <a:chOff x="-955824" y="1697380"/>
            <a:chExt cx="1887537" cy="1894932"/>
          </a:xfrm>
        </p:grpSpPr>
        <p:pic>
          <p:nvPicPr>
            <p:cNvPr id="4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方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443095" y="155257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gē</a:t>
            </a:r>
            <a:endParaRPr lang="en-US" altLang="zh-CN" sz="4000" b="1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3378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44" name="文本框 43"/>
          <p:cNvSpPr txBox="1"/>
          <p:nvPr/>
        </p:nvSpPr>
        <p:spPr>
          <a:xfrm>
            <a:off x="777938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xìng</a:t>
            </a:r>
            <a:endParaRPr lang="zh-CN" altLang="en-US" sz="4000" b="1"/>
          </a:p>
        </p:txBody>
      </p:sp>
      <p:sp>
        <p:nvSpPr>
          <p:cNvPr id="45" name="文本框 44"/>
          <p:cNvSpPr txBox="1"/>
          <p:nvPr/>
        </p:nvSpPr>
        <p:spPr>
          <a:xfrm>
            <a:off x="966660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shén</a:t>
            </a:r>
            <a:endParaRPr lang="en-US" altLang="zh-CN" sz="4000" b="1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9965" y="369760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me</a:t>
            </a:r>
            <a:endParaRPr lang="en-US" altLang="zh-CN" sz="4000" b="1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477135" y="3697605"/>
            <a:ext cx="1856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shuāng</a:t>
            </a:r>
            <a:endParaRPr lang="en-US" altLang="zh-CN" sz="4000" b="1"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42460" y="369760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guó</a:t>
            </a:r>
            <a:endParaRPr lang="en-US" altLang="zh-CN" sz="4000" b="1"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70295" y="3692525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/>
              <a:t>wáng</a:t>
            </a:r>
            <a:endParaRPr lang="en-US" altLang="zh-CN" sz="4000" b="1"/>
          </a:p>
        </p:txBody>
      </p:sp>
      <p:sp>
        <p:nvSpPr>
          <p:cNvPr id="50" name="文本框 49"/>
          <p:cNvSpPr txBox="1"/>
          <p:nvPr/>
        </p:nvSpPr>
        <p:spPr>
          <a:xfrm>
            <a:off x="7779385" y="368236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zh-CN" altLang="en-US" sz="4000" b="1">
                <a:sym typeface="+mn-ea"/>
              </a:rPr>
              <a:t>fāng</a:t>
            </a:r>
            <a:endParaRPr lang="en-US" altLang="zh-CN" sz="4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22105"/>
            <a:chOff x="-955824" y="1697380"/>
            <a:chExt cx="1887537" cy="19114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氏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87055" y="2264410"/>
            <a:ext cx="1370330" cy="1322105"/>
            <a:chOff x="-955824" y="1697380"/>
            <a:chExt cx="1887537" cy="1911458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  <a:sym typeface="+mn-ea"/>
                </a:rPr>
                <a:t>吴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66960" y="2264410"/>
            <a:ext cx="1370330" cy="1322105"/>
            <a:chOff x="-955824" y="1697380"/>
            <a:chExt cx="1887537" cy="1911458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赵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06515" y="2264410"/>
            <a:ext cx="1370330" cy="1322105"/>
            <a:chOff x="-955824" y="1697380"/>
            <a:chExt cx="1887537" cy="1911458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古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9705" y="2259330"/>
            <a:ext cx="1370330" cy="1322105"/>
            <a:chOff x="-955824" y="1697380"/>
            <a:chExt cx="1887537" cy="1911458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李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shì</a:t>
            </a:r>
            <a:endParaRPr lang="en-US" altLang="zh-CN" sz="4000" b="1"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1200" y="2264410"/>
            <a:ext cx="1370330" cy="1322105"/>
            <a:chOff x="-955824" y="1697380"/>
            <a:chExt cx="1887537" cy="19114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张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9965" y="4641215"/>
            <a:ext cx="1370330" cy="1322105"/>
            <a:chOff x="-955824" y="1697380"/>
            <a:chExt cx="1887537" cy="1911458"/>
          </a:xfrm>
        </p:grpSpPr>
        <p:pic>
          <p:nvPicPr>
            <p:cNvPr id="1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钱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19705" y="4641215"/>
            <a:ext cx="1370330" cy="1322105"/>
            <a:chOff x="-955824" y="1697380"/>
            <a:chExt cx="1887537" cy="1911458"/>
          </a:xfrm>
        </p:grpSpPr>
        <p:pic>
          <p:nvPicPr>
            <p:cNvPr id="2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孙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19705" y="1557655"/>
            <a:ext cx="1569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 l</a:t>
            </a:r>
            <a:r>
              <a:rPr lang="zh-CN" altLang="en-US" sz="4000" b="1">
                <a:sym typeface="+mn-ea"/>
              </a:rPr>
              <a:t>ǐ</a:t>
            </a:r>
            <a:endParaRPr lang="zh-CN" altLang="en-US" sz="4000" b="1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21200" y="1557655"/>
            <a:ext cx="17138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zhāng</a:t>
            </a:r>
            <a:endParaRPr lang="en-US" altLang="zh-CN" sz="4000" b="1">
              <a:sym typeface="+mn-ea"/>
            </a:endParaRPr>
          </a:p>
          <a:p>
            <a:pPr algn="l"/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991235" y="393446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qián</a:t>
            </a:r>
            <a:endParaRPr lang="en-US" altLang="zh-CN" sz="4000" b="1"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19705" y="393446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s</a:t>
            </a:r>
            <a:r>
              <a:rPr lang="zh-CN" altLang="en-US" sz="4000" b="1">
                <a:sym typeface="+mn-ea"/>
              </a:rPr>
              <a:t>ū</a:t>
            </a:r>
            <a:r>
              <a:rPr lang="en-US" altLang="zh-CN" sz="4000" b="1">
                <a:sym typeface="+mn-ea"/>
              </a:rPr>
              <a:t>n</a:t>
            </a:r>
            <a:endParaRPr lang="en-US" altLang="zh-CN" sz="4000" b="1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07150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gǔ</a:t>
            </a:r>
            <a:endParaRPr lang="en-US" altLang="zh-CN" sz="4000" b="1"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87690" y="1552575"/>
            <a:ext cx="13696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wú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sp>
        <p:nvSpPr>
          <p:cNvPr id="35" name="文本框 34"/>
          <p:cNvSpPr txBox="1"/>
          <p:nvPr/>
        </p:nvSpPr>
        <p:spPr>
          <a:xfrm>
            <a:off x="10093325" y="1020445"/>
            <a:ext cx="13696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</a:t>
            </a:r>
            <a:r>
              <a:rPr lang="en-US" sz="4000" b="1">
                <a:sym typeface="+mn-ea"/>
              </a:rPr>
              <a:t>zhà</a:t>
            </a:r>
            <a:r>
              <a:rPr lang="en-US" altLang="zh-CN" sz="4000" b="1">
                <a:sym typeface="+mn-ea"/>
              </a:rPr>
              <a:t>o</a:t>
            </a:r>
            <a:endParaRPr lang="en-US" altLang="zh-CN" sz="4000" b="1"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21200" y="4632960"/>
            <a:ext cx="1370330" cy="1322105"/>
            <a:chOff x="-955824" y="1697380"/>
            <a:chExt cx="1887537" cy="1911458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Box 4"/>
            <p:cNvSpPr txBox="1"/>
            <p:nvPr/>
          </p:nvSpPr>
          <p:spPr>
            <a:xfrm>
              <a:off x="-781454" y="1697430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周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521835" y="3405505"/>
            <a:ext cx="13696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</a:t>
            </a:r>
            <a:r>
              <a:rPr lang="en-US" altLang="zh-CN" sz="4000" b="1">
                <a:sym typeface="+mn-ea"/>
              </a:rPr>
              <a:t> </a:t>
            </a:r>
            <a:r>
              <a:rPr lang="zh-CN" altLang="en-US" sz="4000" b="1">
                <a:sym typeface="+mn-ea"/>
              </a:rPr>
              <a:t>z</a:t>
            </a:r>
            <a:r>
              <a:rPr lang="en-US" sz="4000" b="1">
                <a:sym typeface="+mn-ea"/>
              </a:rPr>
              <a:t>hōu</a:t>
            </a:r>
            <a:endParaRPr lang="en-US" sz="4000" b="1">
              <a:sym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406515" y="4624705"/>
            <a:ext cx="1370330" cy="1322104"/>
            <a:chOff x="-955824" y="1697380"/>
            <a:chExt cx="1887537" cy="1911457"/>
          </a:xfrm>
        </p:grpSpPr>
        <p:pic>
          <p:nvPicPr>
            <p:cNvPr id="4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TextBox 4"/>
            <p:cNvSpPr txBox="1"/>
            <p:nvPr/>
          </p:nvSpPr>
          <p:spPr>
            <a:xfrm>
              <a:off x="-781454" y="1697430"/>
              <a:ext cx="1539600" cy="1911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itchFamily="49" charset="-122"/>
                  <a:ea typeface="楷体_GB2312" pitchFamily="49" charset="-122"/>
                </a:rPr>
                <a:t>官</a:t>
              </a:r>
              <a:endParaRPr lang="zh-CN" altLang="en-US" sz="8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407150" y="3319145"/>
            <a:ext cx="13696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guān</a:t>
            </a:r>
            <a:endParaRPr lang="en-US" altLang="zh-CN" sz="40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4549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4995" y="84455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一、抄写课后的生字。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二、背诵课文，并且回家有感情地背诵给家人听。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4803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5165" y="84709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3320" y="767080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1849120"/>
            <a:ext cx="7133590" cy="42570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51520" y="332232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《百家姓》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74803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4690" y="84709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3640" y="767080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1468120"/>
            <a:ext cx="9311005" cy="4210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92600" y="5514340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《弟子规》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498475" y="748030"/>
            <a:ext cx="2160000" cy="720000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5475" y="847090"/>
            <a:ext cx="225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635" y="668020"/>
            <a:ext cx="8016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我国的经典诗文有哪些？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380" y="1483995"/>
            <a:ext cx="3335020" cy="390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350" y="1468120"/>
            <a:ext cx="3315335" cy="39744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88110" y="5389245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《千字文》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53300" y="5389245"/>
            <a:ext cx="33680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《论语》</a:t>
            </a:r>
            <a:endParaRPr lang="zh-CN" altLang="en-US" sz="54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077200" y="283464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第一课时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035" y="978535"/>
            <a:ext cx="4536440" cy="51701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1045210" y="714375"/>
            <a:ext cx="9780905" cy="5617845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04265" y="714375"/>
            <a:ext cx="10375265" cy="60312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/>
              <a:t>《百家姓》</a:t>
            </a:r>
            <a:endParaRPr lang="zh-CN" altLang="en-US" sz="3200" b="1"/>
          </a:p>
          <a:p>
            <a:r>
              <a:rPr lang="zh-CN" altLang="en-US" sz="2800"/>
              <a:t>  赵钱孙李 周吴郑王 冯陈诸卫 蒋沈韩杨 朱秦尤许 何吕施张 </a:t>
            </a:r>
            <a:endParaRPr lang="zh-CN" altLang="en-US" sz="2800"/>
          </a:p>
          <a:p>
            <a:r>
              <a:rPr lang="zh-CN" altLang="en-US" sz="2800"/>
              <a:t>  孔曹严华 金魏陶姜 戚谢邹喻 柏水窦章 云苏潘葛 奚范彭郎 </a:t>
            </a:r>
            <a:endParaRPr lang="zh-CN" altLang="en-US" sz="2800"/>
          </a:p>
          <a:p>
            <a:r>
              <a:rPr lang="zh-CN" altLang="en-US" sz="2800"/>
              <a:t>  鲁韦昌马 苗凤花方 俞任袁柳 酆鲍史唐 费廉岑薛 雷贺倪汤 </a:t>
            </a:r>
            <a:endParaRPr lang="zh-CN" altLang="en-US" sz="2800"/>
          </a:p>
          <a:p>
            <a:r>
              <a:rPr lang="zh-CN" altLang="en-US" sz="2800"/>
              <a:t>  滕殷罗毕 郝邬安常 乐于时傅 皮卡齐康 伍余元卜 顾孟平黄 </a:t>
            </a:r>
            <a:endParaRPr lang="zh-CN" altLang="en-US" sz="2800"/>
          </a:p>
          <a:p>
            <a:r>
              <a:rPr lang="zh-CN" altLang="en-US" sz="2800"/>
              <a:t>  和穆萧尹 姚邵堪汪 祁毛禹狄 米贝明臧 计伏成戴 谈宋茅庞 </a:t>
            </a:r>
            <a:endParaRPr lang="zh-CN" altLang="en-US" sz="2800"/>
          </a:p>
          <a:p>
            <a:r>
              <a:rPr lang="zh-CN" altLang="en-US" sz="2800"/>
              <a:t>  熊纪舒屈 项祝董粱 杜阮蓝闵 席季麻强 贾路娄危 江童颜郭 </a:t>
            </a:r>
            <a:endParaRPr lang="zh-CN" altLang="en-US" sz="2800"/>
          </a:p>
          <a:p>
            <a:r>
              <a:rPr lang="zh-CN" altLang="en-US" sz="2800"/>
              <a:t>  梅盛林刁 钟徐邱骆 高夏蔡田 樊胡凌霍 虞万支柯 咎管卢莫 </a:t>
            </a:r>
            <a:endParaRPr lang="zh-CN" altLang="en-US" sz="2800"/>
          </a:p>
          <a:p>
            <a:r>
              <a:rPr lang="zh-CN" altLang="en-US" sz="2800"/>
              <a:t>  经房裘缪 干解应宗 丁宣贲邓 郁单杭洪 包诸左石 崔吉钮龚 </a:t>
            </a:r>
            <a:endParaRPr lang="zh-CN" altLang="en-US" sz="2800"/>
          </a:p>
          <a:p>
            <a:r>
              <a:rPr lang="zh-CN" altLang="en-US" sz="2800"/>
              <a:t>  程嵇邢滑 裴陆荣翁 荀羊於惠 甄魏家封 芮羿储靳 汲邴糜松 </a:t>
            </a:r>
            <a:endParaRPr lang="zh-CN" altLang="en-US" sz="2800"/>
          </a:p>
          <a:p>
            <a:r>
              <a:rPr lang="zh-CN" altLang="en-US" sz="2800"/>
              <a:t>  井段富巫 乌焦巴弓 牧隗山谷 车侯宓蓬 全郗班仰 秋仲伊宫 </a:t>
            </a:r>
            <a:endParaRPr lang="zh-CN" altLang="en-US" sz="2800"/>
          </a:p>
          <a:p>
            <a:r>
              <a:rPr lang="zh-CN" altLang="en-US" sz="2800"/>
              <a:t>  宁仇栾暴 甘钭厉戎 祖武符刘 景詹束龙 叶幸司韶 郜黎蓟薄 </a:t>
            </a:r>
            <a:endParaRPr lang="zh-CN" altLang="en-US" sz="2800"/>
          </a:p>
          <a:p>
            <a:r>
              <a:rPr lang="zh-CN" altLang="en-US" sz="2800"/>
              <a:t>  印宿白怀 蒲台从鄂 索咸籍赖 卓蔺屠蒙 池乔阴郁 胥能苍双</a:t>
            </a:r>
            <a:r>
              <a:rPr lang="zh-CN" altLang="en-US" sz="3200"/>
              <a:t> 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过程 4"/>
          <p:cNvSpPr/>
          <p:nvPr/>
        </p:nvSpPr>
        <p:spPr>
          <a:xfrm>
            <a:off x="716915" y="694690"/>
            <a:ext cx="10601325" cy="5617845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694690"/>
            <a:ext cx="1034605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/>
              <a:t>《百家姓》</a:t>
            </a:r>
            <a:endParaRPr lang="zh-CN" altLang="en-US" sz="2800" b="1"/>
          </a:p>
          <a:p>
            <a:r>
              <a:rPr lang="zh-CN" altLang="en-US" sz="2800">
                <a:sym typeface="+mn-ea"/>
              </a:rPr>
              <a:t>  闻莘党翟 谭贡劳逄 姬申扶堵 冉宰郦雍 却璩桑桂 濮牛寿通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边扈燕冀 郏浦尚农 温别庄晏 柴翟阎充 慕连茹习 宦艾鱼容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向古易慎 戈廖庚终 暨居衡步 都耿满弘 匡国文寇 广禄阙东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殴殳沃利 蔚越夔隆 师巩厍聂 晁勾敖融 冷訾辛阚 那简饶空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曾毋沙乜 养鞠须丰 巢关蒯相 查后荆红 游竺权逯 盖后桓公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万俟司马 上官欧阳 夏侯诸葛 闻人东方 赫连皇甫 尉迟公羊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澹台公冶 宗政濮阳 淳于单于 太叔申屠 公孙仲孙 轩辕令狐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钟离宇文 长孙慕容 鲜于闾丘 司徒司空 亓官司寇 仉督子车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颛孙端木 巫马公西 漆雕乐正 壤驷公良 拓拔夹谷 宰父谷粱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晋楚闫法 汝鄢涂钦 段干百里 东郭南门 呼延归海 羊舌微生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岳帅缑亢 况后有琴 梁丘左丘 东门西门 商牟佘佴 伯赏南宫 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  墨哈谯笪 年爱阳佟 第五言福 百家姓终</a:t>
            </a:r>
            <a:r>
              <a:rPr lang="zh-CN" altLang="en-US" sz="2800"/>
              <a:t> 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2972.5007874015746,&quot;width&quot;:2972.4992125984249}"/>
</p:tagLst>
</file>

<file path=ppt/tags/tag2.xml><?xml version="1.0" encoding="utf-8"?>
<p:tagLst xmlns:p="http://schemas.openxmlformats.org/presentationml/2006/main">
  <p:tag name="REFSHAPE" val="607514236"/>
  <p:tag name="KSO_WM_UNIT_PLACING_PICTURE_USER_VIEWPORT" val="{&quot;height&quot;:8895,&quot;width&quot;:6630}"/>
</p:tagLst>
</file>

<file path=ppt/tags/tag3.xml><?xml version="1.0" encoding="utf-8"?>
<p:tagLst xmlns:p="http://schemas.openxmlformats.org/presentationml/2006/main">
  <p:tag name="KSO_WM_UNIT_PLACING_PICTURE_USER_VIEWPORT" val="{&quot;height&quot;:2972.5007874015746,&quot;width&quot;:2972.4992125984249}"/>
</p:tagLst>
</file>

<file path=ppt/tags/tag4.xml><?xml version="1.0" encoding="utf-8"?>
<p:tagLst xmlns:p="http://schemas.openxmlformats.org/presentationml/2006/main">
  <p:tag name="KSO_WM_UNIT_PLACING_PICTURE_USER_VIEWPORT" val="{&quot;height&quot;:2119,&quot;width&quot;:6610}"/>
</p:tagLst>
</file>

<file path=ppt/tags/tag5.xml><?xml version="1.0" encoding="utf-8"?>
<p:tagLst xmlns:p="http://schemas.openxmlformats.org/presentationml/2006/main">
  <p:tag name="REFSHAPE" val="607524980"/>
  <p:tag name="KSO_WM_UNIT_PLACING_PICTURE_USER_VIEWPORT" val="{&quot;height&quot;:8655,&quot;width&quot;:1213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1892</Words>
  <Application>WPS 演示</Application>
  <PresentationFormat>宽屏</PresentationFormat>
  <Paragraphs>365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楷体</vt:lpstr>
      <vt:lpstr>微软雅黑</vt:lpstr>
      <vt:lpstr>黑体</vt:lpstr>
      <vt:lpstr>楷体_GB2312</vt:lpstr>
      <vt:lpstr>华文新魏</vt:lpstr>
      <vt:lpstr>Calibri</vt:lpstr>
      <vt:lpstr>Arial Unicode MS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生田智乾</cp:lastModifiedBy>
  <cp:revision>15</cp:revision>
  <dcterms:created xsi:type="dcterms:W3CDTF">2016-12-17T13:27:00Z</dcterms:created>
  <dcterms:modified xsi:type="dcterms:W3CDTF">2020-01-08T06:08:25Z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