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  <p:sldMasterId id="2147483673" r:id="rId2"/>
  </p:sldMasterIdLst>
  <p:notesMasterIdLst>
    <p:notesMasterId r:id="rId18"/>
  </p:notesMasterIdLst>
  <p:sldIdLst>
    <p:sldId id="262" r:id="rId3"/>
    <p:sldId id="257" r:id="rId4"/>
    <p:sldId id="272" r:id="rId5"/>
    <p:sldId id="256" r:id="rId6"/>
    <p:sldId id="258" r:id="rId7"/>
    <p:sldId id="259" r:id="rId8"/>
    <p:sldId id="260" r:id="rId9"/>
    <p:sldId id="261" r:id="rId10"/>
    <p:sldId id="266" r:id="rId11"/>
    <p:sldId id="264" r:id="rId12"/>
    <p:sldId id="263" r:id="rId13"/>
    <p:sldId id="268" r:id="rId14"/>
    <p:sldId id="276" r:id="rId15"/>
    <p:sldId id="270" r:id="rId16"/>
    <p:sldId id="283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B7D3BC"/>
    <a:srgbClr val="8FAFD5"/>
    <a:srgbClr val="69A374"/>
    <a:srgbClr val="55B7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345" autoAdjust="0"/>
  </p:normalViewPr>
  <p:slideViewPr>
    <p:cSldViewPr>
      <p:cViewPr varScale="1">
        <p:scale>
          <a:sx n="64" d="100"/>
          <a:sy n="64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0A09932-32BC-4A5F-B307-254D6FD3C105}" type="datetimeFigureOut">
              <a:rPr lang="zh-CN" altLang="en-US"/>
              <a:pPr/>
              <a:t>2011-12-13</a:t>
            </a:fld>
            <a:endParaRPr lang="en-US" altLang="zh-CN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E9A695-ABAD-4D50-BF9E-4133E0732D0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本资料来自于资源最齐全的２１世纪教育网</a:t>
            </a:r>
            <a:r>
              <a:rPr lang="en-US" altLang="zh-CN"/>
              <a:t>www.21cnjy.com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2771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771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FD142-7076-4883-B14D-2E1BFC1166F1}" type="datetimeFigureOut">
              <a:rPr lang="zh-CN" altLang="en-US"/>
              <a:pPr>
                <a:defRPr/>
              </a:pPr>
              <a:t>2011-12-13</a:t>
            </a:fld>
            <a:endParaRPr lang="en-US" altLang="zh-CN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FC641-2C87-4A44-B235-DB06DB6586E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04485-11F7-4DBA-9F5C-C76A9357BA73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4A0DE-3B3D-4356-B210-12711066A587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7E733-77B2-4120-97E7-3A1971CE186A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6617E3-412D-49E3-8E97-4C0087E907BB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747F6-4A8A-4A00-8B1B-DFEE48F3794A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2A622-B690-4537-89EC-0F6C07ACA7B4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85449-5098-4122-AD23-4D79FD1DF768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27A7124-82C2-43F2-B337-127FD7F50CAE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4ED3-99F2-43AE-AB0D-CC6A1958BF5C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005D9F2-51FD-4704-9F35-19A9AA3E52BD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E17C9-56EC-4FA8-97ED-DBF1CC4223BD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CC34-36BD-40E8-BA51-CEA1ED4FB464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7F04-6FCA-47C3-89EB-E5940C9459F6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5F654-8B92-46F0-BC63-6FB085790B97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A20C8-726A-4D2D-B1CB-8820D3E7836B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3FBF3E1-3CC4-4433-BDAD-CC177832A59B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39212-6413-48FB-BB40-B807BB14192D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60FAA-3919-46FA-AA75-FBE70341C963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0E8A2-0565-4615-B13B-1AE9C4D35030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544C-3393-4F1D-BE9F-A5272668E892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27123-3FB8-4595-A852-46E56FC4F783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5EE8C-CBDD-4110-9802-709E0A1ACF07}" type="slidenum">
              <a:rPr lang="zh-CN" altLang="en-US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9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9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6" name="Rectangle 6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70F9A55A-C6E4-4C20-B67A-DF33A1D36D8A}" type="datetimeFigureOut">
              <a:rPr lang="zh-CN" altLang="en-US"/>
              <a:pPr>
                <a:defRPr/>
              </a:pPr>
              <a:t>2011-12-13</a:t>
            </a:fld>
            <a:endParaRPr lang="en-US" altLang="zh-CN"/>
          </a:p>
        </p:txBody>
      </p:sp>
      <p:sp>
        <p:nvSpPr>
          <p:cNvPr id="137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8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8A1C474-E4AF-4122-BF57-7945E23F0B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B45F0E8-A2FE-4AC0-AB4D-E558BD66EC03}" type="datetimeFigureOut">
              <a:rPr lang="zh-CN" altLang="en-US" smtClean="0"/>
              <a:pPr/>
              <a:t>2011-12-13</a:t>
            </a:fld>
            <a:endParaRPr lang="en-US" altLang="zh-CN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CFDF7E-ED6A-48F2-941D-C33866C0301F}" type="slidenum">
              <a:rPr lang="zh-CN" altLang="en-US" smtClean="0"/>
              <a:pPr/>
              <a:t>‹#›</a:t>
            </a:fld>
            <a:endParaRPr lang="en-US" altLang="zh-CN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WordArt 4"/>
          <p:cNvSpPr>
            <a:spLocks noChangeArrowheads="1" noChangeShapeType="1" noTextEdit="1"/>
          </p:cNvSpPr>
          <p:nvPr/>
        </p:nvSpPr>
        <p:spPr bwMode="auto">
          <a:xfrm>
            <a:off x="827088" y="1268413"/>
            <a:ext cx="7345362" cy="176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隶书"/>
                <a:ea typeface="隶书"/>
              </a:rPr>
              <a:t>小数乘小数</a:t>
            </a:r>
          </a:p>
        </p:txBody>
      </p: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250825" y="3716338"/>
            <a:ext cx="84978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/>
              <a:t> </a:t>
            </a:r>
            <a:r>
              <a:rPr lang="zh-CN" altLang="en-US" sz="4000" b="1" dirty="0">
                <a:latin typeface="方正舒体" pitchFamily="2" charset="-122"/>
                <a:ea typeface="方正舒体" pitchFamily="2" charset="-122"/>
              </a:rPr>
              <a:t>执 教： 北京新东方扬州外国语学校            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 dirty="0">
                <a:latin typeface="方正舒体" pitchFamily="2" charset="-122"/>
                <a:ea typeface="方正舒体" pitchFamily="2" charset="-122"/>
              </a:rPr>
              <a:t>杨 立 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10600" cy="6667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600" b="1" i="1">
                <a:solidFill>
                  <a:schemeClr val="hlink"/>
                </a:solidFill>
                <a:latin typeface="Arial" charset="0"/>
                <a:ea typeface="宋体" charset="-122"/>
              </a:rPr>
              <a:t>小数乘小数应该如何计算呢？</a:t>
            </a:r>
          </a:p>
        </p:txBody>
      </p:sp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714348" y="785794"/>
            <a:ext cx="3816350" cy="284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600" b="1">
                <a:solidFill>
                  <a:schemeClr val="tx2"/>
                </a:solidFill>
              </a:rPr>
              <a:t>1</a:t>
            </a:r>
            <a:r>
              <a:rPr lang="zh-CN" altLang="en-US" sz="3600" b="1">
                <a:solidFill>
                  <a:schemeClr val="tx2"/>
                </a:solidFill>
              </a:rPr>
              <a:t>、先按</a:t>
            </a:r>
            <a:r>
              <a:rPr lang="zh-CN" altLang="en-US" sz="3600" b="1">
                <a:solidFill>
                  <a:srgbClr val="FF3300"/>
                </a:solidFill>
              </a:rPr>
              <a:t>整数</a:t>
            </a:r>
            <a:r>
              <a:rPr lang="zh-CN" altLang="en-US" sz="3600" b="1">
                <a:solidFill>
                  <a:schemeClr val="tx2"/>
                </a:solidFill>
              </a:rPr>
              <a:t>乘法</a:t>
            </a:r>
            <a:br>
              <a:rPr lang="zh-CN" altLang="en-US" sz="3600" b="1">
                <a:solidFill>
                  <a:schemeClr val="tx2"/>
                </a:solidFill>
              </a:rPr>
            </a:br>
            <a:r>
              <a:rPr lang="zh-CN" altLang="en-US" sz="3600" b="1">
                <a:solidFill>
                  <a:schemeClr val="tx2"/>
                </a:solidFill>
              </a:rPr>
              <a:t>算出积是多少。</a:t>
            </a: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1142976" y="3500438"/>
            <a:ext cx="6624638" cy="30241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altLang="zh-CN" sz="3600" b="1">
                <a:solidFill>
                  <a:srgbClr val="FF3300"/>
                </a:solidFill>
              </a:rPr>
              <a:t>2</a:t>
            </a:r>
            <a:r>
              <a:rPr lang="zh-CN" altLang="en-US" sz="3600" b="1">
                <a:solidFill>
                  <a:srgbClr val="FF3300"/>
                </a:solidFill>
              </a:rPr>
              <a:t>、看</a:t>
            </a:r>
            <a:r>
              <a:rPr lang="zh-CN" altLang="en-US" sz="3600" b="1"/>
              <a:t>因数中</a:t>
            </a:r>
            <a:r>
              <a:rPr lang="zh-CN" altLang="en-US" sz="3600" b="1">
                <a:solidFill>
                  <a:srgbClr val="FF3300"/>
                </a:solidFill>
              </a:rPr>
              <a:t>一共</a:t>
            </a:r>
            <a:r>
              <a:rPr lang="zh-CN" altLang="en-US" sz="3600" b="1"/>
              <a:t>有几位小数，</a:t>
            </a:r>
          </a:p>
          <a:p>
            <a:pPr algn="ctr"/>
            <a:r>
              <a:rPr lang="zh-CN" altLang="en-US" sz="3600" b="1"/>
              <a:t>就从积的</a:t>
            </a:r>
            <a:r>
              <a:rPr lang="zh-CN" altLang="en-US" sz="3600" b="1">
                <a:solidFill>
                  <a:srgbClr val="FF3300"/>
                </a:solidFill>
              </a:rPr>
              <a:t>右边</a:t>
            </a:r>
            <a:r>
              <a:rPr lang="zh-CN" altLang="en-US" sz="3600" b="1"/>
              <a:t>起</a:t>
            </a:r>
            <a:r>
              <a:rPr lang="zh-CN" altLang="en-US" sz="3600" b="1">
                <a:solidFill>
                  <a:srgbClr val="FF3300"/>
                </a:solidFill>
              </a:rPr>
              <a:t>数</a:t>
            </a:r>
            <a:r>
              <a:rPr lang="zh-CN" altLang="en-US" sz="3600" b="1"/>
              <a:t>出几位，</a:t>
            </a:r>
          </a:p>
          <a:p>
            <a:pPr algn="ctr"/>
            <a:r>
              <a:rPr lang="zh-CN" altLang="en-US" sz="3600" b="1">
                <a:solidFill>
                  <a:srgbClr val="FF3300"/>
                </a:solidFill>
              </a:rPr>
              <a:t>点</a:t>
            </a:r>
            <a:r>
              <a:rPr lang="zh-CN" altLang="en-US" sz="3600" b="1"/>
              <a:t>上小数点。</a:t>
            </a: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4643438" y="857232"/>
            <a:ext cx="3816350" cy="2844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3300"/>
                </a:solidFill>
              </a:rPr>
              <a:t>积末尾的</a:t>
            </a:r>
            <a:r>
              <a:rPr lang="en-US" altLang="zh-CN" sz="3600" b="1">
                <a:solidFill>
                  <a:srgbClr val="FF3300"/>
                </a:solidFill>
              </a:rPr>
              <a:t>0</a:t>
            </a:r>
          </a:p>
          <a:p>
            <a:pPr algn="ctr"/>
            <a:r>
              <a:rPr lang="zh-CN" altLang="en-US" sz="3600" b="1">
                <a:solidFill>
                  <a:srgbClr val="FF3300"/>
                </a:solidFill>
              </a:rPr>
              <a:t>怎样处理呢</a:t>
            </a:r>
            <a:r>
              <a:rPr lang="en-US" altLang="zh-CN" sz="3600" b="1">
                <a:solidFill>
                  <a:srgbClr val="FF33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 animBg="1"/>
      <p:bldP spid="2048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539750" y="2655888"/>
            <a:ext cx="19081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/>
              <a:t>8.7</a:t>
            </a:r>
          </a:p>
          <a:p>
            <a:pPr algn="r">
              <a:spcBef>
                <a:spcPct val="50000"/>
              </a:spcBef>
            </a:pPr>
            <a:r>
              <a:rPr lang="en-US" altLang="zh-CN" sz="3600"/>
              <a:t>×</a:t>
            </a:r>
            <a:r>
              <a:rPr lang="en-US" altLang="zh-CN" sz="4000" b="1"/>
              <a:t> 0.9</a:t>
            </a:r>
          </a:p>
          <a:p>
            <a:pPr algn="r">
              <a:spcBef>
                <a:spcPct val="50000"/>
              </a:spcBef>
            </a:pPr>
            <a:r>
              <a:rPr lang="en-US" altLang="zh-CN" sz="4000" b="1"/>
              <a:t>7 8 3</a:t>
            </a: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3149600" y="2655888"/>
            <a:ext cx="22685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/>
              <a:t>7 2.9</a:t>
            </a:r>
          </a:p>
          <a:p>
            <a:pPr algn="r">
              <a:spcBef>
                <a:spcPct val="50000"/>
              </a:spcBef>
            </a:pPr>
            <a:r>
              <a:rPr lang="en-US" altLang="zh-CN" sz="4000" b="1"/>
              <a:t>× 0.0 4</a:t>
            </a:r>
          </a:p>
          <a:p>
            <a:pPr algn="r">
              <a:spcBef>
                <a:spcPct val="50000"/>
              </a:spcBef>
            </a:pPr>
            <a:r>
              <a:rPr lang="en-US" altLang="zh-CN" sz="4000" b="1"/>
              <a:t>2 9 1 6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6156325" y="2636838"/>
            <a:ext cx="22685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/>
              <a:t>1 6.5</a:t>
            </a:r>
          </a:p>
          <a:p>
            <a:pPr algn="r">
              <a:spcBef>
                <a:spcPct val="50000"/>
              </a:spcBef>
            </a:pPr>
            <a:r>
              <a:rPr lang="en-US" altLang="zh-CN" sz="4000" b="1"/>
              <a:t>× 0.6</a:t>
            </a:r>
          </a:p>
          <a:p>
            <a:pPr algn="r">
              <a:spcBef>
                <a:spcPct val="50000"/>
              </a:spcBef>
            </a:pPr>
            <a:r>
              <a:rPr lang="en-US" altLang="zh-CN" sz="4000" b="1"/>
              <a:t>9 9 0</a:t>
            </a:r>
          </a:p>
        </p:txBody>
      </p:sp>
      <p:sp>
        <p:nvSpPr>
          <p:cNvPr id="21508" name="Line 5"/>
          <p:cNvSpPr>
            <a:spLocks noChangeShapeType="1"/>
          </p:cNvSpPr>
          <p:nvPr/>
        </p:nvSpPr>
        <p:spPr bwMode="auto">
          <a:xfrm>
            <a:off x="792163" y="4400550"/>
            <a:ext cx="1727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Line 6"/>
          <p:cNvSpPr>
            <a:spLocks noChangeShapeType="1"/>
          </p:cNvSpPr>
          <p:nvPr/>
        </p:nvSpPr>
        <p:spPr bwMode="auto">
          <a:xfrm>
            <a:off x="6767513" y="4400550"/>
            <a:ext cx="1727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0" name="Line 7"/>
          <p:cNvSpPr>
            <a:spLocks noChangeShapeType="1"/>
          </p:cNvSpPr>
          <p:nvPr/>
        </p:nvSpPr>
        <p:spPr bwMode="auto">
          <a:xfrm>
            <a:off x="3384550" y="4400550"/>
            <a:ext cx="20875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8" name="Oval 8"/>
          <p:cNvSpPr>
            <a:spLocks noChangeAspect="1" noChangeArrowheads="1"/>
          </p:cNvSpPr>
          <p:nvPr/>
        </p:nvSpPr>
        <p:spPr bwMode="auto">
          <a:xfrm>
            <a:off x="1476375" y="4941888"/>
            <a:ext cx="7143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9" name="Oval 9"/>
          <p:cNvSpPr>
            <a:spLocks noChangeAspect="1" noChangeArrowheads="1"/>
          </p:cNvSpPr>
          <p:nvPr/>
        </p:nvSpPr>
        <p:spPr bwMode="auto">
          <a:xfrm>
            <a:off x="7524750" y="4941888"/>
            <a:ext cx="7143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0" name="Oval 10"/>
          <p:cNvSpPr>
            <a:spLocks noChangeAspect="1" noChangeArrowheads="1"/>
          </p:cNvSpPr>
          <p:nvPr/>
        </p:nvSpPr>
        <p:spPr bwMode="auto">
          <a:xfrm>
            <a:off x="4067175" y="4941888"/>
            <a:ext cx="71438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7956550" y="4652963"/>
            <a:ext cx="360363" cy="3603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Rectangle 12"/>
          <p:cNvSpPr>
            <a:spLocks noChangeArrowheads="1"/>
          </p:cNvSpPr>
          <p:nvPr/>
        </p:nvSpPr>
        <p:spPr bwMode="auto">
          <a:xfrm>
            <a:off x="457200" y="1089025"/>
            <a:ext cx="7620000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你能给下面各题的积点上小数点吗？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44 0.00161 C 0.08975 0.01387 0.08125 0.02635 0.07361 0.02612 C 0.06597 0.02589 0.05972 0.00023 0.05243 -0.00024 C 0.04514 -0.00047 0.03837 0.02427 0.02951 0.02427 C 0.02066 0.02427 0.01024 0.01202 2.22222E-6 -0.00024 " pathEditMode="relative" rAng="0" ptsTypes="aaaaA">
                                      <p:cBhvr>
                                        <p:cTn id="9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02 -0.00232 C 0.13108 0.01502 0.12413 0.03283 0.11632 0.03329 C 0.10851 0.03375 0.09913 -0.0007 0.09132 4.50867E-6 C 0.08351 0.00069 0.07726 0.03907 0.06979 0.03815 C 0.06233 0.03745 0.05504 -0.00509 0.04653 -0.00463 C 0.03785 -0.00417 0.02639 0.04 0.01806 0.04046 C 0.00972 0.04115 0.00313 0.01919 -0.0033 -0.00232 " pathEditMode="relative" rAng="0" ptsTypes="aaaaaaA">
                                      <p:cBhvr>
                                        <p:cTn id="16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" y="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45 0.00209 C 0.08247 0.0155 0.07465 0.02937 0.06771 0.02914 C 0.06059 0.02891 0.05486 0.00047 0.04827 -4.62428E-6 C 0.04149 -0.00023 0.03524 0.02706 0.02709 0.02706 C 0.0191 0.02706 0.00955 0.01365 -1.66667E-6 -4.62428E-6 " pathEditMode="relative" rAng="0" ptsTypes="aaaaA">
                                      <p:cBhvr>
                                        <p:cTn id="23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5128" grpId="1" animBg="1"/>
      <p:bldP spid="5129" grpId="0" animBg="1"/>
      <p:bldP spid="5129" grpId="1" animBg="1"/>
      <p:bldP spid="5130" grpId="0" animBg="1"/>
      <p:bldP spid="5130" grpId="1" animBg="1"/>
      <p:bldP spid="51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458200" cy="1101725"/>
          </a:xfrm>
        </p:spPr>
        <p:txBody>
          <a:bodyPr/>
          <a:lstStyle/>
          <a:p>
            <a:r>
              <a:rPr lang="zh-CN" altLang="en-US" sz="3600" b="1"/>
              <a:t>下面的计算对吗？把不对的改正过来。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547813" y="1592263"/>
            <a:ext cx="1611312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3600" b="1"/>
              <a:t>2.5</a:t>
            </a:r>
          </a:p>
          <a:p>
            <a:pPr algn="r">
              <a:spcBef>
                <a:spcPct val="50000"/>
              </a:spcBef>
            </a:pPr>
            <a:r>
              <a:rPr lang="en-US" altLang="zh-CN" sz="3600"/>
              <a:t>×</a:t>
            </a:r>
            <a:r>
              <a:rPr lang="en-US" altLang="zh-CN" sz="3600" b="1"/>
              <a:t> 3.5</a:t>
            </a:r>
          </a:p>
          <a:p>
            <a:pPr algn="r">
              <a:spcBef>
                <a:spcPct val="50000"/>
              </a:spcBef>
            </a:pPr>
            <a:r>
              <a:rPr lang="en-US" altLang="zh-CN" sz="3600" b="1"/>
              <a:t>1 2 5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   7 5</a:t>
            </a:r>
          </a:p>
          <a:p>
            <a:pPr algn="r">
              <a:spcBef>
                <a:spcPct val="50000"/>
              </a:spcBef>
            </a:pPr>
            <a:r>
              <a:rPr lang="en-US" altLang="zh-CN" sz="3600" b="1"/>
              <a:t>8 7 5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1692275" y="3140075"/>
            <a:ext cx="15478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692275" y="4795838"/>
            <a:ext cx="154781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5111750" y="1592263"/>
            <a:ext cx="161131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3600" b="1"/>
              <a:t>1 6.4</a:t>
            </a:r>
          </a:p>
          <a:p>
            <a:pPr algn="r">
              <a:spcBef>
                <a:spcPct val="50000"/>
              </a:spcBef>
            </a:pPr>
            <a:r>
              <a:rPr lang="en-US" altLang="zh-CN" sz="3600"/>
              <a:t>×</a:t>
            </a:r>
            <a:r>
              <a:rPr lang="en-US" altLang="zh-CN" sz="3600" b="1"/>
              <a:t> 4.5</a:t>
            </a:r>
          </a:p>
          <a:p>
            <a:pPr algn="r">
              <a:spcBef>
                <a:spcPct val="50000"/>
              </a:spcBef>
            </a:pPr>
            <a:r>
              <a:rPr lang="en-US" altLang="zh-CN" sz="3600" b="1"/>
              <a:t>8 2 0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6 5 6</a:t>
            </a:r>
          </a:p>
          <a:p>
            <a:pPr algn="r">
              <a:spcBef>
                <a:spcPct val="50000"/>
              </a:spcBef>
            </a:pPr>
            <a:r>
              <a:rPr lang="en-US" altLang="zh-CN" sz="3600" b="1"/>
              <a:t>7 3 8 0</a:t>
            </a:r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>
            <a:off x="5219700" y="3140075"/>
            <a:ext cx="15843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5111750" y="4795838"/>
            <a:ext cx="16922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5065" name="Oval 9"/>
          <p:cNvSpPr>
            <a:spLocks noChangeAspect="1" noChangeArrowheads="1"/>
          </p:cNvSpPr>
          <p:nvPr/>
        </p:nvSpPr>
        <p:spPr bwMode="auto">
          <a:xfrm>
            <a:off x="2663825" y="5300663"/>
            <a:ext cx="71438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6" name="Oval 10"/>
          <p:cNvSpPr>
            <a:spLocks noChangeAspect="1" noChangeArrowheads="1"/>
          </p:cNvSpPr>
          <p:nvPr/>
        </p:nvSpPr>
        <p:spPr bwMode="auto">
          <a:xfrm>
            <a:off x="3059113" y="5300663"/>
            <a:ext cx="71437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7" name="Oval 11"/>
          <p:cNvSpPr>
            <a:spLocks noChangeAspect="1" noChangeArrowheads="1"/>
          </p:cNvSpPr>
          <p:nvPr/>
        </p:nvSpPr>
        <p:spPr bwMode="auto">
          <a:xfrm>
            <a:off x="5472113" y="5300663"/>
            <a:ext cx="71437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8" name="Line 12"/>
          <p:cNvSpPr>
            <a:spLocks noChangeShapeType="1"/>
          </p:cNvSpPr>
          <p:nvPr/>
        </p:nvSpPr>
        <p:spPr bwMode="auto">
          <a:xfrm>
            <a:off x="6372225" y="5084763"/>
            <a:ext cx="288925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5069" name="Oval 13"/>
          <p:cNvSpPr>
            <a:spLocks noChangeAspect="1" noChangeArrowheads="1"/>
          </p:cNvSpPr>
          <p:nvPr/>
        </p:nvSpPr>
        <p:spPr bwMode="auto">
          <a:xfrm>
            <a:off x="6732588" y="5300663"/>
            <a:ext cx="71437" cy="7143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5.43353E-6 C -0.00677 0.01712 -0.01337 0.03423 -0.02049 0.03376 C -0.0276 0.0333 -0.03611 -0.00184 -0.04271 -0.00208 C -0.0493 -0.00231 -0.05364 0.03168 -0.06024 0.03168 C -0.06684 0.03168 -0.07465 0.0148 -0.08246 -0.00208 " pathEditMode="relative" ptsTypes="aaaaA">
                                      <p:cBhvr>
                                        <p:cTn id="12" dur="2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73988E-6 C -0.00781 0.01849 -0.01545 0.03699 -0.02361 0.0363 C -0.03177 0.03583 -0.04166 -0.00209 -0.04895 -0.00232 C -0.05659 -0.00232 -0.06145 0.03398 -0.06909 0.03398 C -0.07673 0.03398 -0.08559 0.01572 -0.09444 -0.00232 " pathEditMode="relative" rAng="0" ptsTypes="aaaaA">
                                      <p:cBhvr>
                                        <p:cTn id="24" dur="2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5" grpId="0" animBg="1"/>
      <p:bldP spid="45066" grpId="0" animBg="1"/>
      <p:bldP spid="45066" grpId="1" animBg="1"/>
      <p:bldP spid="45067" grpId="0" animBg="1"/>
      <p:bldP spid="45068" grpId="0" animBg="1"/>
      <p:bldP spid="45068" grpId="1" animBg="1"/>
      <p:bldP spid="45069" grpId="0" animBg="1"/>
      <p:bldP spid="4506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28728" y="1714488"/>
            <a:ext cx="42148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B0F0"/>
                </a:solidFill>
              </a:rPr>
              <a:t>(1)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、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4.56 ×37=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B0F0"/>
                </a:solidFill>
              </a:rPr>
              <a:t>(2)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、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456 ×3.7=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B0F0"/>
                </a:solidFill>
              </a:rPr>
              <a:t>(3)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、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0.456×3.7=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B0F0"/>
                </a:solidFill>
              </a:rPr>
              <a:t>(4)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、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45.6×3.7=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00B0F0"/>
                </a:solidFill>
              </a:rPr>
              <a:t>(5)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、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4.56×0.37=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4282" y="428604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ysClr val="windowText" lastClr="000000"/>
                </a:solidFill>
              </a:rPr>
              <a:t>根据</a:t>
            </a:r>
            <a:r>
              <a:rPr lang="en-US" altLang="zh-CN" sz="3600" b="1" dirty="0" smtClean="0">
                <a:solidFill>
                  <a:sysClr val="windowText" lastClr="000000"/>
                </a:solidFill>
              </a:rPr>
              <a:t>456×37=</a:t>
            </a:r>
            <a:r>
              <a:rPr lang="en-US" altLang="zh-CN" sz="3600" b="1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</a:rPr>
              <a:t>16872</a:t>
            </a:r>
            <a:r>
              <a:rPr lang="zh-CN" altLang="en-US" sz="3600" b="1" dirty="0" smtClean="0">
                <a:solidFill>
                  <a:sysClr val="windowText" lastClr="000000"/>
                </a:solidFill>
              </a:rPr>
              <a:t>，请你说出各题的积。</a:t>
            </a:r>
            <a:endParaRPr lang="zh-CN" altLang="en-US" sz="3600" dirty="0">
              <a:solidFill>
                <a:sysClr val="windowText" lastClr="0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1643050"/>
            <a:ext cx="2214578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FF0000"/>
                </a:solidFill>
              </a:rPr>
              <a:t>168.72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9190" y="2571744"/>
            <a:ext cx="2214578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FF0000"/>
                </a:solidFill>
              </a:rPr>
              <a:t>1687.2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0628" y="3357562"/>
            <a:ext cx="2214578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FF0000"/>
                </a:solidFill>
              </a:rPr>
              <a:t>1.6872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2066" y="4143380"/>
            <a:ext cx="2214578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FF0000"/>
                </a:solidFill>
              </a:rPr>
              <a:t>168.72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2066" y="4929198"/>
            <a:ext cx="2214578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000" b="1" dirty="0" smtClean="0">
                <a:solidFill>
                  <a:srgbClr val="FF0000"/>
                </a:solidFill>
              </a:rPr>
              <a:t>1.6872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1714512"/>
          </a:xfrm>
        </p:spPr>
        <p:txBody>
          <a:bodyPr>
            <a:normAutofit lnSpcReduction="10000"/>
          </a:bodyPr>
          <a:lstStyle/>
          <a:p>
            <a:r>
              <a:rPr lang="zh-CN" altLang="en-US" sz="3600" b="1" dirty="0" smtClean="0"/>
              <a:t>一种西服面料，每米的售价</a:t>
            </a:r>
            <a:r>
              <a:rPr lang="en-US" altLang="zh-CN" sz="3600" b="1" dirty="0" smtClean="0"/>
              <a:t>58.5</a:t>
            </a:r>
            <a:r>
              <a:rPr lang="zh-CN" altLang="en-US" sz="3600" b="1" dirty="0" smtClean="0"/>
              <a:t>元，买这样的面料</a:t>
            </a:r>
            <a:r>
              <a:rPr lang="en-US" altLang="zh-CN" sz="3600" b="1" dirty="0" smtClean="0"/>
              <a:t>5.2</a:t>
            </a:r>
            <a:r>
              <a:rPr lang="zh-CN" altLang="en-US" sz="3600" b="1" dirty="0" smtClean="0"/>
              <a:t>米，应付多少元？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先估计得数，再计算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)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71604" y="3357562"/>
            <a:ext cx="5857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CC6600"/>
                </a:solidFill>
                <a:ea typeface="楷体_GB2312" pitchFamily="49" charset="-122"/>
              </a:rPr>
              <a:t>58.5×5.2=304.2(</a:t>
            </a:r>
            <a:r>
              <a:rPr lang="zh-CN" altLang="en-US" sz="4400" b="1" dirty="0" smtClean="0">
                <a:solidFill>
                  <a:srgbClr val="CC6600"/>
                </a:solidFill>
              </a:rPr>
              <a:t>元</a:t>
            </a:r>
            <a:r>
              <a:rPr lang="en-US" altLang="zh-CN" sz="4400" b="1" dirty="0" smtClean="0">
                <a:solidFill>
                  <a:srgbClr val="CC6600"/>
                </a:solidFill>
                <a:ea typeface="楷体_GB2312" pitchFamily="49" charset="-122"/>
              </a:rPr>
              <a:t>)</a:t>
            </a:r>
            <a:endParaRPr lang="en-US" altLang="zh-CN" sz="4400" b="1" dirty="0">
              <a:solidFill>
                <a:srgbClr val="CC6600"/>
              </a:solidFill>
              <a:ea typeface="楷体_GB2312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479" y="4714884"/>
            <a:ext cx="5933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CC6600"/>
                </a:solidFill>
              </a:rPr>
              <a:t>答：应付</a:t>
            </a:r>
            <a:r>
              <a:rPr lang="en-US" altLang="zh-CN" sz="4000" b="1" dirty="0" smtClean="0">
                <a:solidFill>
                  <a:srgbClr val="CC6600"/>
                </a:solidFill>
              </a:rPr>
              <a:t>304.2</a:t>
            </a:r>
            <a:r>
              <a:rPr lang="zh-CN" altLang="en-US" sz="4000" b="1" dirty="0" smtClean="0">
                <a:solidFill>
                  <a:srgbClr val="CC6600"/>
                </a:solidFill>
              </a:rPr>
              <a:t>元。</a:t>
            </a:r>
            <a:endParaRPr lang="zh-CN" altLang="en-US" sz="4000" b="1" dirty="0">
              <a:solidFill>
                <a:srgbClr val="CC66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28604"/>
            <a:ext cx="478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4400" b="1" dirty="0" smtClean="0">
                <a:latin typeface="华文隶书" pitchFamily="2" charset="-122"/>
                <a:ea typeface="华文隶书" pitchFamily="2" charset="-122"/>
              </a:rPr>
              <a:t>秀秀我们的本领</a:t>
            </a:r>
            <a:r>
              <a:rPr lang="en-US" altLang="zh-CN" sz="4400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928662" y="1785926"/>
            <a:ext cx="7272338" cy="295275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0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谢谢大家</a:t>
            </a:r>
            <a:r>
              <a:rPr lang="zh-CN" altLang="en-US" sz="60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，</a:t>
            </a:r>
            <a:r>
              <a:rPr lang="zh-CN" altLang="en-US" sz="60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再见</a:t>
            </a:r>
            <a:r>
              <a:rPr lang="zh-CN" altLang="en-US" sz="60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4"/>
          <p:cNvSpPr>
            <a:spLocks noChangeArrowheads="1" noChangeShapeType="1" noTextEdit="1"/>
          </p:cNvSpPr>
          <p:nvPr/>
        </p:nvSpPr>
        <p:spPr bwMode="auto">
          <a:xfrm>
            <a:off x="571500" y="642938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/>
                <a:ea typeface="宋体"/>
              </a:rPr>
              <a:t>热身运动</a:t>
            </a:r>
          </a:p>
        </p:txBody>
      </p:sp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428625" y="1285875"/>
            <a:ext cx="389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、填空练习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714375" y="2071688"/>
            <a:ext cx="4495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0.5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表示十分之（    ）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5072063" y="2071688"/>
            <a:ext cx="4267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0.68</a:t>
            </a:r>
            <a:r>
              <a:rPr lang="zh-CN" altLang="en-US" sz="3200" dirty="0" smtClean="0">
                <a:latin typeface="黑体" pitchFamily="2" charset="-122"/>
                <a:ea typeface="黑体" pitchFamily="2" charset="-122"/>
              </a:rPr>
              <a:t>表示</a:t>
            </a:r>
            <a:r>
              <a:rPr lang="zh-CN" altLang="en-US" sz="3200" dirty="0">
                <a:latin typeface="黑体" pitchFamily="2" charset="-122"/>
                <a:ea typeface="黑体" pitchFamily="2" charset="-122"/>
              </a:rPr>
              <a:t>（       ）</a:t>
            </a: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1000100" y="3071810"/>
            <a:ext cx="307183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25   3=(     )       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500063" y="3929063"/>
            <a:ext cx="8643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、按箭头方向，说说数扩大（缩小）多少倍？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971550" y="4941888"/>
            <a:ext cx="3581400" cy="641350"/>
            <a:chOff x="144" y="2688"/>
            <a:chExt cx="2256" cy="404"/>
          </a:xfrm>
        </p:grpSpPr>
        <p:sp>
          <p:nvSpPr>
            <p:cNvPr id="14350" name="Text Box 11"/>
            <p:cNvSpPr txBox="1">
              <a:spLocks noChangeArrowheads="1"/>
            </p:cNvSpPr>
            <p:nvPr/>
          </p:nvSpPr>
          <p:spPr bwMode="auto">
            <a:xfrm>
              <a:off x="144" y="2688"/>
              <a:ext cx="72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 smtClean="0">
                  <a:latin typeface="黑体" pitchFamily="2" charset="-122"/>
                  <a:ea typeface="黑体" pitchFamily="2" charset="-122"/>
                </a:rPr>
                <a:t>0.45</a:t>
              </a:r>
              <a:endParaRPr lang="en-US" altLang="zh-CN" sz="360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4351" name="Text Box 12"/>
            <p:cNvSpPr txBox="1">
              <a:spLocks noChangeArrowheads="1"/>
            </p:cNvSpPr>
            <p:nvPr/>
          </p:nvSpPr>
          <p:spPr bwMode="auto">
            <a:xfrm>
              <a:off x="1920" y="2688"/>
              <a:ext cx="48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 smtClean="0">
                  <a:latin typeface="黑体" pitchFamily="2" charset="-122"/>
                  <a:ea typeface="黑体" pitchFamily="2" charset="-122"/>
                </a:rPr>
                <a:t>45</a:t>
              </a:r>
              <a:endParaRPr lang="en-US" altLang="zh-CN" sz="360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4352" name="Line 13"/>
            <p:cNvSpPr>
              <a:spLocks noChangeShapeType="1"/>
            </p:cNvSpPr>
            <p:nvPr/>
          </p:nvSpPr>
          <p:spPr bwMode="auto">
            <a:xfrm>
              <a:off x="864" y="2880"/>
              <a:ext cx="10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3" name="Line 14"/>
            <p:cNvSpPr>
              <a:spLocks noChangeShapeType="1"/>
            </p:cNvSpPr>
            <p:nvPr/>
          </p:nvSpPr>
          <p:spPr bwMode="auto">
            <a:xfrm flipH="1" flipV="1">
              <a:off x="864" y="2976"/>
              <a:ext cx="10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5076825" y="4941891"/>
            <a:ext cx="3638550" cy="677863"/>
            <a:chOff x="2928" y="2736"/>
            <a:chExt cx="2292" cy="427"/>
          </a:xfrm>
        </p:grpSpPr>
        <p:sp>
          <p:nvSpPr>
            <p:cNvPr id="14346" name="Text Box 15"/>
            <p:cNvSpPr txBox="1">
              <a:spLocks noChangeArrowheads="1"/>
            </p:cNvSpPr>
            <p:nvPr/>
          </p:nvSpPr>
          <p:spPr bwMode="auto">
            <a:xfrm>
              <a:off x="2928" y="2736"/>
              <a:ext cx="72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 smtClean="0">
                  <a:latin typeface="黑体" pitchFamily="2" charset="-122"/>
                  <a:ea typeface="黑体" pitchFamily="2" charset="-122"/>
                </a:rPr>
                <a:t>0.24</a:t>
              </a:r>
              <a:endParaRPr lang="en-US" altLang="zh-CN" sz="360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4347" name="Text Box 16"/>
            <p:cNvSpPr txBox="1">
              <a:spLocks noChangeArrowheads="1"/>
            </p:cNvSpPr>
            <p:nvPr/>
          </p:nvSpPr>
          <p:spPr bwMode="auto">
            <a:xfrm>
              <a:off x="4704" y="2756"/>
              <a:ext cx="51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 smtClean="0">
                  <a:latin typeface="黑体" pitchFamily="2" charset="-122"/>
                  <a:ea typeface="黑体" pitchFamily="2" charset="-122"/>
                </a:rPr>
                <a:t>24</a:t>
              </a:r>
              <a:endParaRPr lang="en-US" altLang="zh-CN" sz="3600" dirty="0"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14348" name="Line 17"/>
            <p:cNvSpPr>
              <a:spLocks noChangeShapeType="1"/>
            </p:cNvSpPr>
            <p:nvPr/>
          </p:nvSpPr>
          <p:spPr bwMode="auto">
            <a:xfrm>
              <a:off x="3648" y="2900"/>
              <a:ext cx="10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18"/>
            <p:cNvSpPr>
              <a:spLocks noChangeShapeType="1"/>
            </p:cNvSpPr>
            <p:nvPr/>
          </p:nvSpPr>
          <p:spPr bwMode="auto">
            <a:xfrm flipH="1" flipV="1">
              <a:off x="3648" y="2996"/>
              <a:ext cx="100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500166" y="3071810"/>
            <a:ext cx="5000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×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4857752" y="3071810"/>
            <a:ext cx="307183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黑体" pitchFamily="2" charset="-122"/>
                <a:ea typeface="黑体" pitchFamily="2" charset="-122"/>
              </a:rPr>
              <a:t>2.5    3=(    )       </a:t>
            </a:r>
            <a:endParaRPr lang="zh-CN" altLang="en-US" sz="32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15008" y="3143248"/>
            <a:ext cx="4286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/>
              <a:t>×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31187"/>
          <p:cNvPicPr>
            <a:picLocks noChangeAspect="1" noChangeArrowheads="1"/>
          </p:cNvPicPr>
          <p:nvPr/>
        </p:nvPicPr>
        <p:blipFill>
          <a:blip r:embed="rId2"/>
          <a:srcRect t="2202"/>
          <a:stretch>
            <a:fillRect/>
          </a:stretch>
        </p:blipFill>
        <p:spPr bwMode="auto">
          <a:xfrm>
            <a:off x="304800" y="476250"/>
            <a:ext cx="8610600" cy="592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2285984" y="571480"/>
            <a:ext cx="2592387" cy="180022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357290" y="571480"/>
            <a:ext cx="936625" cy="180022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786050" y="2357430"/>
            <a:ext cx="2089150" cy="23050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857752" y="1857364"/>
            <a:ext cx="3025775" cy="194468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857752" y="571480"/>
            <a:ext cx="1727200" cy="1295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857752" y="3786190"/>
            <a:ext cx="2160587" cy="208756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2771775" y="1052513"/>
            <a:ext cx="1368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小明房间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072066" y="928670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厨   房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651500" y="2276475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客    厅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203575" y="3141663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父母房间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5435600" y="4149725"/>
            <a:ext cx="1136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 书房</a:t>
            </a:r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1501775" y="620713"/>
            <a:ext cx="5492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阳       台</a:t>
            </a:r>
          </a:p>
        </p:txBody>
      </p:sp>
      <p:sp>
        <p:nvSpPr>
          <p:cNvPr id="15373" name="Text Box 15"/>
          <p:cNvSpPr txBox="1">
            <a:spLocks noChangeArrowheads="1"/>
          </p:cNvSpPr>
          <p:nvPr/>
        </p:nvSpPr>
        <p:spPr bwMode="auto">
          <a:xfrm>
            <a:off x="928662" y="5929330"/>
            <a:ext cx="7777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</a:rPr>
              <a:t>你能计算出哪些房间</a:t>
            </a:r>
            <a:r>
              <a:rPr lang="zh-CN" altLang="en-US" sz="3200" b="1" dirty="0" smtClean="0">
                <a:solidFill>
                  <a:srgbClr val="FF3300"/>
                </a:solidFill>
              </a:rPr>
              <a:t>的地</a:t>
            </a:r>
            <a:r>
              <a:rPr lang="zh-CN" altLang="en-US" sz="3200" b="1" dirty="0">
                <a:solidFill>
                  <a:srgbClr val="FF3300"/>
                </a:solidFill>
              </a:rPr>
              <a:t>面积？算一算</a:t>
            </a:r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395288" y="10525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   </a:t>
            </a:r>
            <a:r>
              <a:rPr lang="en-US" altLang="zh-CN" sz="2400" b="1"/>
              <a:t>2.8</a:t>
            </a:r>
          </a:p>
        </p:txBody>
      </p:sp>
      <p:sp>
        <p:nvSpPr>
          <p:cNvPr id="15375" name="Text Box 17"/>
          <p:cNvSpPr txBox="1">
            <a:spLocks noChangeArrowheads="1"/>
          </p:cNvSpPr>
          <p:nvPr/>
        </p:nvSpPr>
        <p:spPr bwMode="auto">
          <a:xfrm>
            <a:off x="1285852" y="142852"/>
            <a:ext cx="1150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1.15</a:t>
            </a:r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3143240" y="142852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3.6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5429256" y="142852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2.7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6659563" y="908050"/>
            <a:ext cx="865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2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1763713" y="306863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3.5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7000892" y="450057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3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3357554" y="4786322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3</a:t>
            </a: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5643570" y="5357826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3</a:t>
            </a:r>
          </a:p>
        </p:txBody>
      </p:sp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6215074" y="3286124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/>
              <a:t>4</a:t>
            </a: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7858148" y="2500306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/>
              <a:t>3.1</a:t>
            </a:r>
          </a:p>
        </p:txBody>
      </p:sp>
      <p:sp>
        <p:nvSpPr>
          <p:cNvPr id="15385" name="Text Box 26"/>
          <p:cNvSpPr txBox="1">
            <a:spLocks noChangeArrowheads="1"/>
          </p:cNvSpPr>
          <p:nvPr/>
        </p:nvSpPr>
        <p:spPr bwMode="auto">
          <a:xfrm>
            <a:off x="468313" y="4652963"/>
            <a:ext cx="244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(</a:t>
            </a:r>
            <a:r>
              <a:rPr lang="zh-CN" altLang="en-US" sz="3200" b="1"/>
              <a:t>单位：米）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8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  <p:bldP spid="14342" grpId="0" animBg="1"/>
      <p:bldP spid="14343" grpId="0" animBg="1"/>
      <p:bldP spid="14345" grpId="0"/>
      <p:bldP spid="14346" grpId="0"/>
      <p:bldP spid="14347" grpId="0"/>
      <p:bldP spid="14349" grpId="0"/>
      <p:bldP spid="14355" grpId="0"/>
      <p:bldP spid="14356" grpId="0"/>
      <p:bldP spid="14357" grpId="0"/>
      <p:bldP spid="14359" grpId="0"/>
      <p:bldP spid="14361" grpId="0"/>
      <p:bldP spid="14364" grpId="0"/>
      <p:bldP spid="14365" grpId="0"/>
      <p:bldP spid="143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1500166" y="5214950"/>
            <a:ext cx="7200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房间面积有多大？先估计一下，再计算</a:t>
            </a:r>
          </a:p>
        </p:txBody>
      </p:sp>
      <p:sp>
        <p:nvSpPr>
          <p:cNvPr id="16404" name="Text Box 28"/>
          <p:cNvSpPr txBox="1">
            <a:spLocks noChangeArrowheads="1"/>
          </p:cNvSpPr>
          <p:nvPr/>
        </p:nvSpPr>
        <p:spPr bwMode="auto">
          <a:xfrm>
            <a:off x="2627313" y="4221163"/>
            <a:ext cx="42497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 列式：</a:t>
            </a:r>
            <a:r>
              <a:rPr lang="en-US" altLang="zh-CN" sz="3600" b="1"/>
              <a:t>3.6 ×2.8</a:t>
            </a:r>
            <a:r>
              <a:rPr lang="zh-CN" altLang="en-US" sz="3600" b="1"/>
              <a:t>＝</a:t>
            </a:r>
          </a:p>
        </p:txBody>
      </p: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1649413" y="260350"/>
            <a:ext cx="7494587" cy="3729038"/>
            <a:chOff x="847" y="1080"/>
            <a:chExt cx="4721" cy="2349"/>
          </a:xfrm>
        </p:grpSpPr>
        <p:pic>
          <p:nvPicPr>
            <p:cNvPr id="16407" name="Picture 23"/>
            <p:cNvPicPr>
              <a:picLocks noChangeAspect="1" noChangeArrowheads="1"/>
            </p:cNvPicPr>
            <p:nvPr/>
          </p:nvPicPr>
          <p:blipFill>
            <a:blip r:embed="rId2"/>
            <a:srcRect l="29514" t="20316" r="31584" b="48973"/>
            <a:stretch>
              <a:fillRect/>
            </a:stretch>
          </p:blipFill>
          <p:spPr bwMode="auto">
            <a:xfrm>
              <a:off x="913" y="1598"/>
              <a:ext cx="3751" cy="1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8" name="Line 24"/>
            <p:cNvSpPr>
              <a:spLocks noChangeShapeType="1"/>
            </p:cNvSpPr>
            <p:nvPr/>
          </p:nvSpPr>
          <p:spPr bwMode="auto">
            <a:xfrm>
              <a:off x="930" y="1298"/>
              <a:ext cx="0" cy="31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Line 25"/>
            <p:cNvSpPr>
              <a:spLocks noChangeShapeType="1"/>
            </p:cNvSpPr>
            <p:nvPr/>
          </p:nvSpPr>
          <p:spPr bwMode="auto">
            <a:xfrm>
              <a:off x="1822" y="1299"/>
              <a:ext cx="0" cy="31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Line 26"/>
            <p:cNvSpPr>
              <a:spLocks noChangeShapeType="1"/>
            </p:cNvSpPr>
            <p:nvPr/>
          </p:nvSpPr>
          <p:spPr bwMode="auto">
            <a:xfrm>
              <a:off x="4646" y="1297"/>
              <a:ext cx="0" cy="31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Line 27"/>
            <p:cNvSpPr>
              <a:spLocks noChangeShapeType="1"/>
            </p:cNvSpPr>
            <p:nvPr/>
          </p:nvSpPr>
          <p:spPr bwMode="auto">
            <a:xfrm>
              <a:off x="1494" y="1452"/>
              <a:ext cx="320" cy="1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Line 28"/>
            <p:cNvSpPr>
              <a:spLocks noChangeShapeType="1"/>
            </p:cNvSpPr>
            <p:nvPr/>
          </p:nvSpPr>
          <p:spPr bwMode="auto">
            <a:xfrm>
              <a:off x="3603" y="1469"/>
              <a:ext cx="1042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Line 29"/>
            <p:cNvSpPr>
              <a:spLocks noChangeShapeType="1"/>
            </p:cNvSpPr>
            <p:nvPr/>
          </p:nvSpPr>
          <p:spPr bwMode="auto">
            <a:xfrm rot="10800000">
              <a:off x="1796" y="1468"/>
              <a:ext cx="914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Line 30"/>
            <p:cNvSpPr>
              <a:spLocks noChangeShapeType="1"/>
            </p:cNvSpPr>
            <p:nvPr/>
          </p:nvSpPr>
          <p:spPr bwMode="auto">
            <a:xfrm rot="10800000">
              <a:off x="919" y="1451"/>
              <a:ext cx="348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Rectangle 31"/>
            <p:cNvSpPr>
              <a:spLocks noChangeArrowheads="1"/>
            </p:cNvSpPr>
            <p:nvPr/>
          </p:nvSpPr>
          <p:spPr bwMode="auto">
            <a:xfrm>
              <a:off x="847" y="1080"/>
              <a:ext cx="115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4000">
                  <a:ea typeface="黑体" pitchFamily="2" charset="-122"/>
                </a:rPr>
                <a:t>1</a:t>
              </a:r>
              <a:r>
                <a:rPr lang="en-US" altLang="zh-CN" sz="4000">
                  <a:latin typeface="Batang" pitchFamily="18" charset="-127"/>
                  <a:ea typeface="Batang" pitchFamily="18" charset="-127"/>
                </a:rPr>
                <a:t>.</a:t>
              </a:r>
              <a:r>
                <a:rPr lang="en-US" altLang="zh-CN" sz="4000">
                  <a:ea typeface="黑体" pitchFamily="2" charset="-122"/>
                </a:rPr>
                <a:t>15</a:t>
              </a:r>
              <a:r>
                <a:rPr lang="zh-CN" altLang="en-US" sz="4000">
                  <a:ea typeface="黑体" pitchFamily="2" charset="-122"/>
                </a:rPr>
                <a:t>米</a:t>
              </a:r>
            </a:p>
          </p:txBody>
        </p:sp>
        <p:sp>
          <p:nvSpPr>
            <p:cNvPr id="16416" name="Rectangle 32"/>
            <p:cNvSpPr>
              <a:spLocks noChangeArrowheads="1"/>
            </p:cNvSpPr>
            <p:nvPr/>
          </p:nvSpPr>
          <p:spPr bwMode="auto">
            <a:xfrm>
              <a:off x="2761" y="1107"/>
              <a:ext cx="115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4000">
                  <a:ea typeface="黑体" pitchFamily="2" charset="-122"/>
                </a:rPr>
                <a:t>3</a:t>
              </a:r>
              <a:r>
                <a:rPr lang="en-US" altLang="zh-CN" sz="4000">
                  <a:latin typeface="Batang" pitchFamily="18" charset="-127"/>
                  <a:ea typeface="Batang" pitchFamily="18" charset="-127"/>
                </a:rPr>
                <a:t>.</a:t>
              </a:r>
              <a:r>
                <a:rPr lang="en-US" altLang="zh-CN" sz="4000">
                  <a:ea typeface="黑体" pitchFamily="2" charset="-122"/>
                </a:rPr>
                <a:t>6</a:t>
              </a:r>
              <a:r>
                <a:rPr lang="zh-CN" altLang="en-US" sz="4000">
                  <a:ea typeface="黑体" pitchFamily="2" charset="-122"/>
                </a:rPr>
                <a:t>米</a:t>
              </a:r>
            </a:p>
          </p:txBody>
        </p:sp>
        <p:sp>
          <p:nvSpPr>
            <p:cNvPr id="16417" name="Line 33"/>
            <p:cNvSpPr>
              <a:spLocks noChangeShapeType="1"/>
            </p:cNvSpPr>
            <p:nvPr/>
          </p:nvSpPr>
          <p:spPr bwMode="auto">
            <a:xfrm rot="5400000">
              <a:off x="4800" y="1460"/>
              <a:ext cx="0" cy="31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Line 34"/>
            <p:cNvSpPr>
              <a:spLocks noChangeShapeType="1"/>
            </p:cNvSpPr>
            <p:nvPr/>
          </p:nvSpPr>
          <p:spPr bwMode="auto">
            <a:xfrm rot="5400000">
              <a:off x="4808" y="3260"/>
              <a:ext cx="0" cy="31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Line 35"/>
            <p:cNvSpPr>
              <a:spLocks noChangeShapeType="1"/>
            </p:cNvSpPr>
            <p:nvPr/>
          </p:nvSpPr>
          <p:spPr bwMode="auto">
            <a:xfrm rot="5400000">
              <a:off x="4470" y="3068"/>
              <a:ext cx="680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Line 36"/>
            <p:cNvSpPr>
              <a:spLocks noChangeShapeType="1"/>
            </p:cNvSpPr>
            <p:nvPr/>
          </p:nvSpPr>
          <p:spPr bwMode="auto">
            <a:xfrm rot="16200000">
              <a:off x="4469" y="1961"/>
              <a:ext cx="680" cy="1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Rectangle 37"/>
            <p:cNvSpPr>
              <a:spLocks noChangeArrowheads="1"/>
            </p:cNvSpPr>
            <p:nvPr/>
          </p:nvSpPr>
          <p:spPr bwMode="auto">
            <a:xfrm>
              <a:off x="4603" y="2267"/>
              <a:ext cx="96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n-US" altLang="zh-CN" sz="4000">
                  <a:ea typeface="黑体" pitchFamily="2" charset="-122"/>
                </a:rPr>
                <a:t>2</a:t>
              </a:r>
              <a:r>
                <a:rPr lang="en-US" altLang="zh-CN" sz="4000">
                  <a:latin typeface="Batang" pitchFamily="18" charset="-127"/>
                  <a:ea typeface="Batang" pitchFamily="18" charset="-127"/>
                </a:rPr>
                <a:t>.</a:t>
              </a:r>
              <a:r>
                <a:rPr lang="en-US" altLang="zh-CN" sz="4000">
                  <a:ea typeface="黑体" pitchFamily="2" charset="-122"/>
                </a:rPr>
                <a:t>8</a:t>
              </a:r>
              <a:r>
                <a:rPr lang="zh-CN" altLang="en-US" sz="4000">
                  <a:ea typeface="黑体" pitchFamily="2" charset="-122"/>
                </a:rPr>
                <a:t>米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7" grpId="0"/>
      <p:bldP spid="164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4"/>
          <p:cNvSpPr txBox="1">
            <a:spLocks noChangeArrowheads="1"/>
          </p:cNvSpPr>
          <p:nvPr/>
        </p:nvSpPr>
        <p:spPr bwMode="auto">
          <a:xfrm>
            <a:off x="611188" y="1773238"/>
            <a:ext cx="52197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         </a:t>
            </a:r>
            <a:r>
              <a:rPr lang="en-US" altLang="zh-CN" sz="4000" b="1" dirty="0"/>
              <a:t>3 . 6</a:t>
            </a:r>
          </a:p>
          <a:p>
            <a:pPr>
              <a:spcBef>
                <a:spcPct val="50000"/>
              </a:spcBef>
            </a:pPr>
            <a:r>
              <a:rPr lang="en-US" altLang="zh-CN" sz="4000" b="1" dirty="0"/>
              <a:t>     ×2 . 8</a:t>
            </a:r>
          </a:p>
          <a:p>
            <a:pPr>
              <a:spcBef>
                <a:spcPct val="50000"/>
              </a:spcBef>
            </a:pPr>
            <a:r>
              <a:rPr lang="en-US" altLang="zh-CN" sz="4000" dirty="0"/>
              <a:t>     </a:t>
            </a:r>
            <a:r>
              <a:rPr lang="en-US" altLang="zh-CN" sz="3600" b="1" dirty="0"/>
              <a:t>2   8   8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/>
              <a:t>      7   2</a:t>
            </a:r>
          </a:p>
          <a:p>
            <a:pPr>
              <a:spcBef>
                <a:spcPct val="50000"/>
              </a:spcBef>
            </a:pPr>
            <a:r>
              <a:rPr lang="en-US" altLang="zh-CN" sz="3600" b="1" dirty="0"/>
              <a:t>  1  0   0 . 8</a:t>
            </a:r>
          </a:p>
        </p:txBody>
      </p:sp>
      <p:sp>
        <p:nvSpPr>
          <p:cNvPr id="17410" name="Line 5"/>
          <p:cNvSpPr>
            <a:spLocks noChangeShapeType="1"/>
          </p:cNvSpPr>
          <p:nvPr/>
        </p:nvSpPr>
        <p:spPr bwMode="auto">
          <a:xfrm>
            <a:off x="971550" y="5157788"/>
            <a:ext cx="23034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Line 6"/>
          <p:cNvSpPr>
            <a:spLocks noChangeShapeType="1"/>
          </p:cNvSpPr>
          <p:nvPr/>
        </p:nvSpPr>
        <p:spPr bwMode="auto">
          <a:xfrm>
            <a:off x="971550" y="3573463"/>
            <a:ext cx="23764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4572000" y="1844675"/>
            <a:ext cx="5219700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         </a:t>
            </a:r>
            <a:r>
              <a:rPr lang="en-US" altLang="zh-CN" sz="4000" b="1"/>
              <a:t>3 . 6</a:t>
            </a:r>
          </a:p>
          <a:p>
            <a:pPr>
              <a:spcBef>
                <a:spcPct val="50000"/>
              </a:spcBef>
            </a:pPr>
            <a:r>
              <a:rPr lang="en-US" altLang="zh-CN" sz="4000" b="1"/>
              <a:t>     ×2 . 8</a:t>
            </a:r>
          </a:p>
          <a:p>
            <a:pPr>
              <a:spcBef>
                <a:spcPct val="50000"/>
              </a:spcBef>
            </a:pPr>
            <a:r>
              <a:rPr lang="en-US" altLang="zh-CN" sz="4000"/>
              <a:t>     </a:t>
            </a:r>
            <a:r>
              <a:rPr lang="en-US" altLang="zh-CN" sz="3600" b="1"/>
              <a:t>2   8   8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      7   2</a:t>
            </a:r>
          </a:p>
          <a:p>
            <a:pPr>
              <a:spcBef>
                <a:spcPct val="50000"/>
              </a:spcBef>
            </a:pPr>
            <a:r>
              <a:rPr lang="en-US" altLang="zh-CN" sz="3600" b="1"/>
              <a:t>  1  0 . 0   8</a:t>
            </a:r>
          </a:p>
        </p:txBody>
      </p:sp>
      <p:sp>
        <p:nvSpPr>
          <p:cNvPr id="17413" name="Line 8"/>
          <p:cNvSpPr>
            <a:spLocks noChangeShapeType="1"/>
          </p:cNvSpPr>
          <p:nvPr/>
        </p:nvSpPr>
        <p:spPr bwMode="auto">
          <a:xfrm>
            <a:off x="5003800" y="3644900"/>
            <a:ext cx="23034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Line 9"/>
          <p:cNvSpPr>
            <a:spLocks noChangeShapeType="1"/>
          </p:cNvSpPr>
          <p:nvPr/>
        </p:nvSpPr>
        <p:spPr bwMode="auto">
          <a:xfrm>
            <a:off x="5003800" y="5229225"/>
            <a:ext cx="237648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Text Box 11"/>
          <p:cNvSpPr txBox="1">
            <a:spLocks noChangeArrowheads="1"/>
          </p:cNvSpPr>
          <p:nvPr/>
        </p:nvSpPr>
        <p:spPr bwMode="auto">
          <a:xfrm>
            <a:off x="395288" y="620713"/>
            <a:ext cx="7921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</a:rPr>
              <a:t>下面的式子，你认为哪个的计算是正确的？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72330" y="2428868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正确</a:t>
            </a:r>
            <a:endParaRPr lang="zh-CN" altLang="en-US" sz="4000" b="1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2428868"/>
            <a:ext cx="1571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错误</a:t>
            </a:r>
            <a:endParaRPr lang="zh-CN" altLang="en-US" sz="4000" b="1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5"/>
          <p:cNvSpPr txBox="1">
            <a:spLocks noChangeArrowheads="1"/>
          </p:cNvSpPr>
          <p:nvPr/>
        </p:nvSpPr>
        <p:spPr bwMode="auto">
          <a:xfrm>
            <a:off x="468313" y="549275"/>
            <a:ext cx="67675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能把它转化成整数计算吗？怎样转化？</a:t>
            </a:r>
          </a:p>
        </p:txBody>
      </p:sp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1476375" y="2420938"/>
            <a:ext cx="2376488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         </a:t>
            </a:r>
            <a:r>
              <a:rPr lang="en-US" altLang="zh-CN" sz="4000" b="1"/>
              <a:t>3 . 6</a:t>
            </a:r>
          </a:p>
          <a:p>
            <a:r>
              <a:rPr lang="en-US" altLang="zh-CN" sz="4000" b="1"/>
              <a:t>×2 . 8</a:t>
            </a:r>
          </a:p>
          <a:p>
            <a:pPr>
              <a:spcBef>
                <a:spcPct val="50000"/>
              </a:spcBef>
            </a:pPr>
            <a:endParaRPr lang="zh-CN" altLang="en-US" sz="4000"/>
          </a:p>
        </p:txBody>
      </p:sp>
      <p:sp>
        <p:nvSpPr>
          <p:cNvPr id="18435" name="Line 7"/>
          <p:cNvSpPr>
            <a:spLocks noChangeShapeType="1"/>
          </p:cNvSpPr>
          <p:nvPr/>
        </p:nvSpPr>
        <p:spPr bwMode="auto">
          <a:xfrm>
            <a:off x="1835150" y="3860800"/>
            <a:ext cx="1441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Line 8"/>
          <p:cNvSpPr>
            <a:spLocks noChangeShapeType="1"/>
          </p:cNvSpPr>
          <p:nvPr/>
        </p:nvSpPr>
        <p:spPr bwMode="auto">
          <a:xfrm>
            <a:off x="3779838" y="3860800"/>
            <a:ext cx="15843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6011863" y="2420938"/>
            <a:ext cx="23764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         </a:t>
            </a:r>
            <a:r>
              <a:rPr lang="en-US" altLang="zh-CN" sz="4000" b="1"/>
              <a:t>3   6</a:t>
            </a:r>
          </a:p>
          <a:p>
            <a:r>
              <a:rPr lang="en-US" altLang="zh-CN" sz="4000" b="1"/>
              <a:t>×2   8</a:t>
            </a:r>
          </a:p>
          <a:p>
            <a:pPr>
              <a:spcBef>
                <a:spcPct val="50000"/>
              </a:spcBef>
            </a:pPr>
            <a:endParaRPr lang="zh-CN" altLang="en-US" sz="4000"/>
          </a:p>
        </p:txBody>
      </p:sp>
      <p:sp>
        <p:nvSpPr>
          <p:cNvPr id="18438" name="Line 11"/>
          <p:cNvSpPr>
            <a:spLocks noChangeShapeType="1"/>
          </p:cNvSpPr>
          <p:nvPr/>
        </p:nvSpPr>
        <p:spPr bwMode="auto">
          <a:xfrm>
            <a:off x="6372225" y="3789363"/>
            <a:ext cx="144145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9" name="Text Box 12"/>
          <p:cNvSpPr txBox="1">
            <a:spLocks noChangeArrowheads="1"/>
          </p:cNvSpPr>
          <p:nvPr/>
        </p:nvSpPr>
        <p:spPr bwMode="auto">
          <a:xfrm>
            <a:off x="10548938" y="2349500"/>
            <a:ext cx="23764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         </a:t>
            </a:r>
            <a:r>
              <a:rPr lang="en-US" altLang="zh-CN" sz="4000" b="1"/>
              <a:t>3   6</a:t>
            </a:r>
          </a:p>
          <a:p>
            <a:r>
              <a:rPr lang="en-US" altLang="zh-CN" sz="4000" b="1"/>
              <a:t>×2   8</a:t>
            </a:r>
          </a:p>
          <a:p>
            <a:pPr>
              <a:spcBef>
                <a:spcPct val="50000"/>
              </a:spcBef>
            </a:pPr>
            <a:endParaRPr lang="zh-CN" altLang="en-US" sz="4000"/>
          </a:p>
        </p:txBody>
      </p:sp>
      <p:sp>
        <p:nvSpPr>
          <p:cNvPr id="18440" name="Text Box 13"/>
          <p:cNvSpPr txBox="1">
            <a:spLocks noChangeArrowheads="1"/>
          </p:cNvSpPr>
          <p:nvPr/>
        </p:nvSpPr>
        <p:spPr bwMode="auto">
          <a:xfrm>
            <a:off x="1000100" y="4643446"/>
            <a:ext cx="6911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</a:rPr>
              <a:t> 想：</a:t>
            </a:r>
            <a:r>
              <a:rPr lang="zh-CN" altLang="en-US" sz="3200" b="1" dirty="0"/>
              <a:t> 左边的式子变成右边的式子，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         因数发生了什么改变？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03188"/>
            <a:ext cx="8243888" cy="1314450"/>
          </a:xfrm>
        </p:spPr>
        <p:txBody>
          <a:bodyPr anchor="ctr" anchorCtr="1"/>
          <a:lstStyle/>
          <a:p>
            <a:r>
              <a:rPr lang="zh-CN" altLang="en-US"/>
              <a:t>你能计算下面的式子吗？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14438"/>
            <a:ext cx="8229600" cy="18002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阳台的面积是多少平方米？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1.15 ×2.8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＝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1042988" y="3357563"/>
            <a:ext cx="280828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     1 . 1   5</a:t>
            </a:r>
          </a:p>
          <a:p>
            <a:r>
              <a:rPr lang="en-US" altLang="zh-CN" sz="3200" b="1" dirty="0"/>
              <a:t>   ×     2 . 8</a:t>
            </a:r>
          </a:p>
          <a:p>
            <a:r>
              <a:rPr lang="en-US" altLang="zh-CN" sz="3200" dirty="0"/>
              <a:t>       </a:t>
            </a:r>
            <a:r>
              <a:rPr lang="en-US" altLang="zh-CN" sz="3200" b="1" dirty="0"/>
              <a:t>9   2   0</a:t>
            </a:r>
          </a:p>
          <a:p>
            <a:r>
              <a:rPr lang="en-US" altLang="zh-CN" sz="3200" b="1" dirty="0"/>
              <a:t>  2   3   0</a:t>
            </a:r>
          </a:p>
          <a:p>
            <a:r>
              <a:rPr lang="en-US" altLang="zh-CN" sz="3200" b="1" dirty="0"/>
              <a:t>  3   2   2   0</a:t>
            </a:r>
          </a:p>
          <a:p>
            <a:r>
              <a:rPr lang="en-US" altLang="zh-CN" sz="3200" b="1" dirty="0"/>
              <a:t>   </a:t>
            </a:r>
          </a:p>
          <a:p>
            <a:pPr>
              <a:spcBef>
                <a:spcPct val="50000"/>
              </a:spcBef>
            </a:pPr>
            <a:endParaRPr lang="zh-CN" altLang="en-US" sz="3200" dirty="0"/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5724525" y="4508500"/>
            <a:ext cx="23066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Line 6"/>
          <p:cNvSpPr>
            <a:spLocks noChangeShapeType="1"/>
          </p:cNvSpPr>
          <p:nvPr/>
        </p:nvSpPr>
        <p:spPr bwMode="auto">
          <a:xfrm>
            <a:off x="1403350" y="5445125"/>
            <a:ext cx="23034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>
            <a:off x="3571868" y="3714752"/>
            <a:ext cx="18732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Line 8"/>
          <p:cNvSpPr>
            <a:spLocks noChangeShapeType="1"/>
          </p:cNvSpPr>
          <p:nvPr/>
        </p:nvSpPr>
        <p:spPr bwMode="auto">
          <a:xfrm>
            <a:off x="3635375" y="4221163"/>
            <a:ext cx="18732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5580063" y="3357563"/>
            <a:ext cx="280828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     1   1   5</a:t>
            </a:r>
          </a:p>
          <a:p>
            <a:r>
              <a:rPr lang="en-US" altLang="zh-CN" sz="3200" b="1" dirty="0"/>
              <a:t>   ×     2    8</a:t>
            </a:r>
          </a:p>
          <a:p>
            <a:r>
              <a:rPr lang="en-US" altLang="zh-CN" sz="3200" dirty="0"/>
              <a:t>       </a:t>
            </a:r>
            <a:r>
              <a:rPr lang="en-US" altLang="zh-CN" sz="3200" b="1" dirty="0"/>
              <a:t>9   2   0</a:t>
            </a:r>
          </a:p>
          <a:p>
            <a:r>
              <a:rPr lang="en-US" altLang="zh-CN" sz="3200" b="1" dirty="0"/>
              <a:t>  2   3   0</a:t>
            </a:r>
          </a:p>
          <a:p>
            <a:r>
              <a:rPr lang="en-US" altLang="zh-CN" sz="3200" b="1" dirty="0"/>
              <a:t>  3   2   2   0</a:t>
            </a:r>
          </a:p>
          <a:p>
            <a:r>
              <a:rPr lang="en-US" altLang="zh-CN" sz="3200" b="1" dirty="0"/>
              <a:t>   </a:t>
            </a:r>
          </a:p>
          <a:p>
            <a:pPr>
              <a:spcBef>
                <a:spcPct val="50000"/>
              </a:spcBef>
            </a:pPr>
            <a:endParaRPr lang="zh-CN" altLang="en-US" sz="3200" dirty="0"/>
          </a:p>
        </p:txBody>
      </p:sp>
      <p:sp>
        <p:nvSpPr>
          <p:cNvPr id="19465" name="Line 12"/>
          <p:cNvSpPr>
            <a:spLocks noChangeShapeType="1"/>
          </p:cNvSpPr>
          <p:nvPr/>
        </p:nvSpPr>
        <p:spPr bwMode="auto">
          <a:xfrm>
            <a:off x="1403350" y="4437063"/>
            <a:ext cx="2306638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Line 13"/>
          <p:cNvSpPr>
            <a:spLocks noChangeShapeType="1"/>
          </p:cNvSpPr>
          <p:nvPr/>
        </p:nvSpPr>
        <p:spPr bwMode="auto">
          <a:xfrm>
            <a:off x="5795963" y="5445125"/>
            <a:ext cx="23066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Line 14"/>
          <p:cNvSpPr>
            <a:spLocks noChangeShapeType="1"/>
          </p:cNvSpPr>
          <p:nvPr/>
        </p:nvSpPr>
        <p:spPr bwMode="auto">
          <a:xfrm flipH="1">
            <a:off x="3779838" y="5661025"/>
            <a:ext cx="18002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Text Box 15"/>
          <p:cNvSpPr txBox="1">
            <a:spLocks noChangeArrowheads="1"/>
          </p:cNvSpPr>
          <p:nvPr/>
        </p:nvSpPr>
        <p:spPr bwMode="auto">
          <a:xfrm>
            <a:off x="3708400" y="3213100"/>
            <a:ext cx="1728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×100</a:t>
            </a:r>
            <a:endParaRPr lang="zh-CN" altLang="en-US" sz="2800" b="1" dirty="0"/>
          </a:p>
        </p:txBody>
      </p:sp>
      <p:sp>
        <p:nvSpPr>
          <p:cNvPr id="19469" name="Text Box 16"/>
          <p:cNvSpPr txBox="1">
            <a:spLocks noChangeArrowheads="1"/>
          </p:cNvSpPr>
          <p:nvPr/>
        </p:nvSpPr>
        <p:spPr bwMode="auto">
          <a:xfrm>
            <a:off x="3500430" y="3143248"/>
            <a:ext cx="19431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9470" name="Text Box 17"/>
          <p:cNvSpPr txBox="1">
            <a:spLocks noChangeArrowheads="1"/>
          </p:cNvSpPr>
          <p:nvPr/>
        </p:nvSpPr>
        <p:spPr bwMode="auto">
          <a:xfrm>
            <a:off x="3779838" y="3716338"/>
            <a:ext cx="1728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×10</a:t>
            </a:r>
            <a:endParaRPr lang="zh-CN" altLang="en-US" sz="2800" b="1"/>
          </a:p>
        </p:txBody>
      </p:sp>
      <p:sp>
        <p:nvSpPr>
          <p:cNvPr id="19471" name="Text Box 18"/>
          <p:cNvSpPr txBox="1">
            <a:spLocks noChangeArrowheads="1"/>
          </p:cNvSpPr>
          <p:nvPr/>
        </p:nvSpPr>
        <p:spPr bwMode="auto">
          <a:xfrm>
            <a:off x="3851275" y="5084763"/>
            <a:ext cx="1728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÷1000</a:t>
            </a:r>
            <a:endParaRPr lang="zh-CN" altLang="en-US" sz="3200" b="1" dirty="0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1547813" y="5229225"/>
            <a:ext cx="3540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800"/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72132" y="2428868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3.22 (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平方米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)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4612" y="5143512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FF0000"/>
                </a:solidFill>
              </a:rPr>
              <a:t> \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84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2" grpId="0"/>
      <p:bldP spid="18452" grpId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80975" y="1449388"/>
            <a:ext cx="8963025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</a:rPr>
              <a:t>      ⒈例题中的两个因数分别是几位小数？积是几位小数？</a:t>
            </a:r>
          </a:p>
          <a:p>
            <a:pPr>
              <a:spcBef>
                <a:spcPct val="50000"/>
              </a:spcBef>
            </a:pPr>
            <a:endParaRPr lang="zh-CN" altLang="en-US" sz="800" b="1">
              <a:solidFill>
                <a:srgbClr val="0000CC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</a:rPr>
              <a:t>      ⒉“试一试”中的两个因数分别是几位小数？积是几位小数？</a:t>
            </a:r>
          </a:p>
          <a:p>
            <a:pPr>
              <a:spcBef>
                <a:spcPct val="50000"/>
              </a:spcBef>
            </a:pPr>
            <a:endParaRPr lang="zh-CN" altLang="en-US" sz="2000" b="1">
              <a:solidFill>
                <a:srgbClr val="0000CC"/>
              </a:solidFill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CC"/>
                </a:solidFill>
              </a:rPr>
              <a:t>      ⒊通过比较，你发现积的小数位数与因数的小数位数有什么关系？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468313" y="188913"/>
            <a:ext cx="1819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讨论：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ipple">
  <a:themeElements>
    <a:clrScheme name="Ripple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Rippl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ipple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pple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pple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474</TotalTime>
  <Words>628</Words>
  <PresentationFormat>全屏显示(4:3)</PresentationFormat>
  <Paragraphs>137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Ripple</vt:lpstr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你能计算下面的式子吗？</vt:lpstr>
      <vt:lpstr>幻灯片 9</vt:lpstr>
      <vt:lpstr>幻灯片 10</vt:lpstr>
      <vt:lpstr>幻灯片 11</vt:lpstr>
      <vt:lpstr>下面的计算对吗？把不对的改正过来。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37</cp:revision>
  <dcterms:modified xsi:type="dcterms:W3CDTF">2011-12-13T13:41:05Z</dcterms:modified>
</cp:coreProperties>
</file>