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tiff" ContentType="image/tiff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52" r:id="rId4"/>
    <p:sldId id="353" r:id="rId5"/>
    <p:sldId id="286" r:id="rId6"/>
    <p:sldId id="259" r:id="rId7"/>
    <p:sldId id="295" r:id="rId8"/>
    <p:sldId id="305" r:id="rId9"/>
    <p:sldId id="309" r:id="rId10"/>
    <p:sldId id="296" r:id="rId11"/>
    <p:sldId id="310" r:id="rId12"/>
    <p:sldId id="336" r:id="rId13"/>
    <p:sldId id="378" r:id="rId14"/>
    <p:sldId id="307" r:id="rId15"/>
    <p:sldId id="311" r:id="rId16"/>
    <p:sldId id="262" r:id="rId17"/>
    <p:sldId id="263" r:id="rId18"/>
    <p:sldId id="260" r:id="rId19"/>
    <p:sldId id="350" r:id="rId20"/>
    <p:sldId id="26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819F"/>
    <a:srgbClr val="8AD8C9"/>
    <a:srgbClr val="C2BD00"/>
    <a:srgbClr val="FEDD69"/>
    <a:srgbClr val="F59D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93" d="100"/>
          <a:sy n="93" d="100"/>
        </p:scale>
        <p:origin x="72" y="354"/>
      </p:cViewPr>
      <p:guideLst>
        <p:guide orient="horz" pos="2090"/>
        <p:guide pos="380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1394" y="-213147"/>
            <a:ext cx="12554787" cy="3826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V="1">
            <a:off x="-181394" y="3268663"/>
            <a:ext cx="12554787" cy="38267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F3819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887950" y="1600200"/>
            <a:ext cx="8416101" cy="33416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1697" y="1185863"/>
            <a:ext cx="6628606" cy="2852737"/>
          </a:xfrm>
        </p:spPr>
        <p:txBody>
          <a:bodyPr anchor="b"/>
          <a:lstStyle>
            <a:lvl1pPr algn="ctr">
              <a:defRPr sz="4400">
                <a:solidFill>
                  <a:srgbClr val="F3819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445124" y="4065588"/>
            <a:ext cx="5301753" cy="1500187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000">
                <a:solidFill>
                  <a:srgbClr val="F3819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844517" y="735153"/>
            <a:ext cx="8502967" cy="524890"/>
            <a:chOff x="2297891" y="795769"/>
            <a:chExt cx="7521023" cy="46427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466462" y="795769"/>
              <a:ext cx="1352452" cy="46427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 flipH="1">
              <a:off x="2297891" y="795769"/>
              <a:ext cx="1352452" cy="46427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46420-223B-4BAA-8F2E-83C09DE63E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54AC7-8B74-4520-B1EE-E45E3D31081A}" type="slidenum">
              <a:rPr lang="zh-CN" altLang="en-US" smtClean="0"/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9525" y="-17145"/>
            <a:ext cx="12188190" cy="688911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jpe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2070" y="1728788"/>
            <a:ext cx="9144000" cy="2387600"/>
          </a:xfrm>
        </p:spPr>
        <p:txBody>
          <a:bodyPr/>
          <a:lstStyle/>
          <a:p>
            <a:r>
              <a:rPr lang="en-US" altLang="zh-CN" sz="7200" dirty="0">
                <a:latin typeface="楷体_GB2312" panose="02010609030101010101" charset="-122"/>
                <a:ea typeface="楷体_GB2312" panose="02010609030101010101" charset="-122"/>
              </a:rPr>
              <a:t>3. </a:t>
            </a:r>
            <a:r>
              <a:rPr lang="zh-CN" altLang="en-US" sz="7200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  <a:endParaRPr lang="zh-CN" altLang="en-US" sz="72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  <a:endParaRPr lang="zh-CN" altLang="en-US" sz="32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24560" y="1522095"/>
            <a:ext cx="107416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绚丽多彩</a:t>
            </a:r>
            <a:endParaRPr lang="zh-CN" altLang="en-US" sz="5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9070" y="1691005"/>
            <a:ext cx="7840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近义词：五颜六色、多姿多彩等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920" y="2317750"/>
            <a:ext cx="111867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绚丽多彩的（ 鲜 花 ）   五颜六色的（       ）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绚丽多彩的（       ）   五颜六色的（       ）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62900" y="4197985"/>
            <a:ext cx="4215765" cy="26308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735" y="4197985"/>
            <a:ext cx="3733165" cy="26308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-16363" t="-1394" r="-20403" b="11056"/>
          <a:stretch>
            <a:fillRect/>
          </a:stretch>
        </p:blipFill>
        <p:spPr>
          <a:xfrm>
            <a:off x="-640715" y="4197985"/>
            <a:ext cx="5709285" cy="2632075"/>
          </a:xfrm>
          <a:prstGeom prst="flowChartProcess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822700" y="3494405"/>
            <a:ext cx="1750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烟 花</a:t>
            </a:r>
            <a:endParaRPr lang="zh-CN" altLang="en-US" sz="36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86315" y="2734310"/>
            <a:ext cx="1682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糖 果</a:t>
            </a:r>
            <a:endParaRPr lang="zh-CN" altLang="en-US" sz="36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963785" y="3494405"/>
            <a:ext cx="1527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蔬 菜</a:t>
            </a:r>
            <a:endParaRPr lang="zh-CN" altLang="en-US" sz="36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我会思考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4500" y="1779270"/>
            <a:ext cx="9822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你还知道哪些有关</a:t>
            </a:r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颜色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的词语？</a:t>
            </a:r>
            <a:endParaRPr lang="zh-CN" altLang="en-US" sz="40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9280" y="2746375"/>
            <a:ext cx="1082865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五彩缤纷     五彩斑斓   光彩夺目     五光十色       姹紫嫣红     五彩纷呈</a:t>
            </a:r>
            <a:endParaRPr lang="zh-CN" altLang="en-US" sz="66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05585" y="2102485"/>
            <a:ext cx="9376410" cy="403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59D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62505" y="1331595"/>
            <a:ext cx="9272270" cy="3907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1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门前开着一大片五颜六色的鲜花。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2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2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房子旁边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                    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。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2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3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山坡上                             。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2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4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                               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    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4145280" y="4115435"/>
            <a:ext cx="5812790" cy="889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768215" y="3227070"/>
            <a:ext cx="5365750" cy="152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" y="4467860"/>
            <a:ext cx="12178030" cy="237299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2791460" y="4872355"/>
            <a:ext cx="6805295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52730" y="213360"/>
            <a:ext cx="78720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展开想象：在这条开满鲜花的小路上，你还看到了什么？</a:t>
            </a:r>
            <a:endParaRPr lang="zh-CN" altLang="en-US" sz="240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4385" y="1833880"/>
            <a:ext cx="3178810" cy="2692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359900" y="1471295"/>
            <a:ext cx="2530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7030A0"/>
                </a:solidFill>
              </a:rPr>
              <a:t>门前开着鲜花</a:t>
            </a:r>
            <a:endParaRPr lang="zh-CN" altLang="en-US" sz="280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30530" y="1405255"/>
            <a:ext cx="1133094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>
              <a:latin typeface="楷体_GB2312" panose="02010609030101010101" charset="-122"/>
              <a:ea typeface="楷体_GB2312" panose="02010609030101010101" charset="-122"/>
            </a:endParaRPr>
          </a:p>
          <a:p>
            <a:pPr indent="720090"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鼹鼠先生来到松鼠太太门前。松鼠太太走出门，花香扑鼻，她看见门前的小路上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花朵簇簇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。小松鼠、小刺猬和小狐狸在那里快活地蹦啊跳啊。</a:t>
            </a:r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720090"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松鼠太太对鼹鼠先生说：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我知道了，去年长劲鹿大叔给你寄的是花籽。</a:t>
            </a:r>
            <a:r>
              <a:rPr lang="zh-CN" altLang="en-US" sz="3600" b="1">
                <a:solidFill>
                  <a:srgbClr val="00B0F0"/>
                </a:solidFill>
                <a:latin typeface="楷体_GB2312" panose="02010609030101010101" charset="-122"/>
                <a:ea typeface="楷体_GB2312" panose="02010609030101010101" charset="-122"/>
              </a:rPr>
              <a:t>这是多么美好的礼物啊！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3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38355" y="2316238"/>
            <a:ext cx="667351" cy="2865890"/>
            <a:chOff x="1338" y="3839"/>
            <a:chExt cx="1111" cy="4659"/>
          </a:xfrm>
        </p:grpSpPr>
        <p:sp>
          <p:nvSpPr>
            <p:cNvPr id="13" name="文本框 12"/>
            <p:cNvSpPr txBox="1"/>
            <p:nvPr/>
          </p:nvSpPr>
          <p:spPr>
            <a:xfrm>
              <a:off x="1338" y="3839"/>
              <a:ext cx="1111" cy="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>
                  <a:solidFill>
                    <a:srgbClr val="FF0000"/>
                  </a:solidFill>
                </a:rPr>
                <a:t>11</a:t>
              </a:r>
              <a:endParaRPr lang="en-US" altLang="zh-CN" sz="2000" b="1">
                <a:solidFill>
                  <a:srgbClr val="FF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38" y="7850"/>
              <a:ext cx="1111" cy="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>
                  <a:solidFill>
                    <a:srgbClr val="FF0000"/>
                  </a:solidFill>
                </a:rPr>
                <a:t>12</a:t>
              </a:r>
              <a:endParaRPr lang="en-US" altLang="zh-CN" sz="2000" b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  <a:endParaRPr lang="zh-CN" altLang="en-US" sz="32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5780" y="3148330"/>
            <a:ext cx="10915015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4400" b="1">
                <a:latin typeface="楷体_GB2312" panose="02010609030101010101" charset="-122"/>
                <a:ea typeface="楷体_GB2312" panose="02010609030101010101" charset="-122"/>
              </a:rPr>
              <a:t>思考：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是什么样的礼物？</a:t>
            </a:r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      为什么这个礼物很</a:t>
            </a:r>
            <a:r>
              <a:rPr lang="en-US" altLang="zh-CN" sz="44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美好</a:t>
            </a:r>
            <a:r>
              <a:rPr lang="en-US" altLang="zh-CN" sz="44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？</a:t>
            </a:r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569" t="15666" r="4127" b="2575"/>
          <a:stretch>
            <a:fillRect/>
          </a:stretch>
        </p:blipFill>
        <p:spPr>
          <a:xfrm>
            <a:off x="8708390" y="962660"/>
            <a:ext cx="3407410" cy="3455670"/>
          </a:xfrm>
          <a:prstGeom prst="rect">
            <a:avLst/>
          </a:prstGeom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23" b="7106"/>
          <a:stretch>
            <a:fillRect/>
          </a:stretch>
        </p:blipFill>
        <p:spPr>
          <a:xfrm>
            <a:off x="525780" y="1598930"/>
            <a:ext cx="8298815" cy="10293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54170" y="5890260"/>
            <a:ext cx="6946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7030A0"/>
                </a:solidFill>
              </a:rPr>
              <a:t>生活中还有什么是美好的礼物？</a:t>
            </a:r>
            <a:endParaRPr lang="zh-CN" altLang="en-US" sz="320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美好的礼物</a:t>
            </a:r>
            <a:endParaRPr lang="zh-CN" altLang="en-US" sz="44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67130" y="2329180"/>
            <a:ext cx="2025650" cy="2792095"/>
            <a:chOff x="1838" y="3668"/>
            <a:chExt cx="3190" cy="4397"/>
          </a:xfrm>
        </p:grpSpPr>
        <p:sp>
          <p:nvSpPr>
            <p:cNvPr id="11" name="矩形 10"/>
            <p:cNvSpPr/>
            <p:nvPr/>
          </p:nvSpPr>
          <p:spPr>
            <a:xfrm>
              <a:off x="2177" y="6952"/>
              <a:ext cx="2851" cy="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rPr>
                <a:t>阳光</a:t>
              </a:r>
              <a:endParaRPr kumimoji="0" lang="zh-CN" altLang="en-US" sz="40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rcRect l="3140" t="17177" r="26904" b="-129"/>
            <a:stretch>
              <a:fillRect/>
            </a:stretch>
          </p:blipFill>
          <p:spPr>
            <a:xfrm>
              <a:off x="1838" y="3668"/>
              <a:ext cx="2771" cy="2672"/>
            </a:xfrm>
            <a:prstGeom prst="ellipse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3267075" y="2329815"/>
            <a:ext cx="2662555" cy="2791460"/>
            <a:chOff x="5183" y="3668"/>
            <a:chExt cx="4193" cy="4396"/>
          </a:xfrm>
        </p:grpSpPr>
        <p:sp>
          <p:nvSpPr>
            <p:cNvPr id="3" name="L 形 2"/>
            <p:cNvSpPr>
              <a:spLocks noChangeAspect="1"/>
            </p:cNvSpPr>
            <p:nvPr/>
          </p:nvSpPr>
          <p:spPr>
            <a:xfrm rot="13500000">
              <a:off x="5183" y="4721"/>
              <a:ext cx="567" cy="567"/>
            </a:xfrm>
            <a:prstGeom prst="corner">
              <a:avLst>
                <a:gd name="adj1" fmla="val 31529"/>
                <a:gd name="adj2" fmla="val 321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19" y="3668"/>
              <a:ext cx="3357" cy="4396"/>
              <a:chOff x="6019" y="3668"/>
              <a:chExt cx="3357" cy="439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525" y="6951"/>
                <a:ext cx="2851" cy="11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雨露</a:t>
                </a:r>
                <a:endPara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/>
              <a:srcRect l="19083" t="13203" r="32498" b="13203"/>
              <a:stretch>
                <a:fillRect/>
              </a:stretch>
            </p:blipFill>
            <p:spPr>
              <a:xfrm>
                <a:off x="6019" y="3668"/>
                <a:ext cx="2833" cy="2672"/>
              </a:xfrm>
              <a:prstGeom prst="ellipse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5791200" y="2329180"/>
            <a:ext cx="2821940" cy="2792095"/>
            <a:chOff x="9120" y="3668"/>
            <a:chExt cx="4444" cy="4397"/>
          </a:xfrm>
        </p:grpSpPr>
        <p:sp>
          <p:nvSpPr>
            <p:cNvPr id="5" name="L 形 4"/>
            <p:cNvSpPr>
              <a:spLocks noChangeAspect="1"/>
            </p:cNvSpPr>
            <p:nvPr/>
          </p:nvSpPr>
          <p:spPr>
            <a:xfrm rot="13500000">
              <a:off x="9120" y="4721"/>
              <a:ext cx="567" cy="567"/>
            </a:xfrm>
            <a:prstGeom prst="corner">
              <a:avLst>
                <a:gd name="adj1" fmla="val 31529"/>
                <a:gd name="adj2" fmla="val 321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920" y="3668"/>
              <a:ext cx="3644" cy="4397"/>
              <a:chOff x="9904" y="3668"/>
              <a:chExt cx="3644" cy="439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904" y="6952"/>
                <a:ext cx="3644" cy="11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海洋</a:t>
                </a:r>
                <a:endPara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3"/>
              <a:srcRect l="15419" t="27137" r="43040" b="2638"/>
              <a:stretch>
                <a:fillRect/>
              </a:stretch>
            </p:blipFill>
            <p:spPr>
              <a:xfrm>
                <a:off x="10169" y="3668"/>
                <a:ext cx="2753" cy="2672"/>
              </a:xfrm>
              <a:prstGeom prst="ellipse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8291195" y="1951355"/>
            <a:ext cx="3388995" cy="3169920"/>
            <a:chOff x="13057" y="3073"/>
            <a:chExt cx="5337" cy="4992"/>
          </a:xfrm>
        </p:grpSpPr>
        <p:sp>
          <p:nvSpPr>
            <p:cNvPr id="6" name="L 形 5"/>
            <p:cNvSpPr>
              <a:spLocks noChangeAspect="1"/>
            </p:cNvSpPr>
            <p:nvPr/>
          </p:nvSpPr>
          <p:spPr>
            <a:xfrm rot="13500000">
              <a:off x="13057" y="4721"/>
              <a:ext cx="567" cy="567"/>
            </a:xfrm>
            <a:prstGeom prst="corner">
              <a:avLst>
                <a:gd name="adj1" fmla="val 31529"/>
                <a:gd name="adj2" fmla="val 321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4630" y="3073"/>
              <a:ext cx="3764" cy="4992"/>
              <a:chOff x="14630" y="3073"/>
              <a:chExt cx="3764" cy="499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4630" y="6952"/>
                <a:ext cx="2851" cy="11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还有呢？</a:t>
                </a:r>
                <a:endPara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4773" y="3073"/>
                <a:ext cx="3621" cy="41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p>
                <a:pPr algn="ctr"/>
                <a:r>
                  <a:rPr lang="zh-CN" altLang="en-US" sz="16600" b="1">
                    <a:ln w="25400" cmpd="sng">
                      <a:solidFill>
                        <a:srgbClr val="68C4A5">
                          <a:alpha val="94000"/>
                        </a:srgbClr>
                      </a:solidFill>
                      <a:prstDash val="solid"/>
                    </a:ln>
                    <a:blipFill>
                      <a:blip r:embed="rId4">
                        <a:alphaModFix amt="99000"/>
                      </a:blip>
                      <a:tile tx="139700" ty="0" sx="59000" sy="42000" flip="none" algn="b"/>
                    </a:blipFill>
                    <a:effectLst>
                      <a:glow rad="63500">
                        <a:srgbClr val="F1D66F">
                          <a:alpha val="37000"/>
                        </a:srgbClr>
                      </a:glow>
                    </a:effectLst>
                  </a:rPr>
                  <a:t>？</a:t>
                </a:r>
                <a:endParaRPr lang="zh-CN" altLang="en-US" sz="16600" b="1">
                  <a:ln w="25400" cmpd="sng">
                    <a:solidFill>
                      <a:srgbClr val="68C4A5">
                        <a:alpha val="94000"/>
                      </a:srgbClr>
                    </a:solidFill>
                    <a:prstDash val="solid"/>
                  </a:ln>
                  <a:blipFill>
                    <a:blip r:embed="rId4">
                      <a:alphaModFix amt="99000"/>
                    </a:blip>
                    <a:tile tx="139700" ty="0" sx="59000" sy="42000" flip="none" algn="b"/>
                  </a:blipFill>
                  <a:effectLst>
                    <a:glow rad="63500">
                      <a:srgbClr val="F1D66F">
                        <a:alpha val="37000"/>
                      </a:srgbClr>
                    </a:glow>
                  </a:effectLst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我会讲故事</a:t>
            </a:r>
            <a:endParaRPr lang="zh-CN" altLang="en-US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rcRect l="686" b="2265"/>
          <a:stretch>
            <a:fillRect/>
          </a:stretch>
        </p:blipFill>
        <p:spPr>
          <a:xfrm>
            <a:off x="9503410" y="3937635"/>
            <a:ext cx="2249805" cy="25654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1465" y="2089785"/>
            <a:ext cx="983996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要求：以四人小组为单元，</a:t>
            </a:r>
            <a:endParaRPr lang="zh-CN" altLang="en-US" sz="60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60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看课本插图，轮流讲故事。</a:t>
            </a:r>
            <a:endParaRPr lang="zh-CN" altLang="en-US" sz="60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4000">
              <a:solidFill>
                <a:schemeClr val="bg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600">
              <a:solidFill>
                <a:schemeClr val="bg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我会讲故事</a:t>
            </a:r>
            <a:endParaRPr lang="zh-CN" altLang="en-US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118" y="1808163"/>
            <a:ext cx="2628000" cy="1462088"/>
          </a:xfrm>
          <a:prstGeom prst="rect">
            <a:avLst/>
          </a:prstGeom>
          <a:solidFill>
            <a:srgbClr val="F381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1808163"/>
            <a:ext cx="2628000" cy="1462088"/>
          </a:xfrm>
          <a:prstGeom prst="rect">
            <a:avLst/>
          </a:prstGeom>
          <a:solidFill>
            <a:srgbClr val="8AD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8000" y="4738686"/>
            <a:ext cx="2628000" cy="1462088"/>
          </a:xfrm>
          <a:prstGeom prst="rect">
            <a:avLst/>
          </a:prstGeom>
          <a:solidFill>
            <a:srgbClr val="C2B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25882" y="4738686"/>
            <a:ext cx="2628000" cy="1462088"/>
          </a:xfrm>
          <a:prstGeom prst="rect">
            <a:avLst/>
          </a:prstGeom>
          <a:solidFill>
            <a:srgbClr val="F59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4413" y="2003407"/>
            <a:ext cx="18589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楷体_GB2312" panose="02010609030101010101" charset="-122"/>
                <a:ea typeface="楷体_GB2312" panose="02010609030101010101" charset="-122"/>
              </a:rPr>
              <a:t>松鼠太太</a:t>
            </a:r>
            <a:endParaRPr lang="zh-CN" altLang="en-US" b="1" dirty="0">
              <a:solidFill>
                <a:prstClr val="white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80519" y="2003407"/>
            <a:ext cx="18589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楷体_GB2312" panose="02010609030101010101" charset="-122"/>
                <a:ea typeface="楷体_GB2312" panose="02010609030101010101" charset="-122"/>
              </a:rPr>
              <a:t>狐狸太太</a:t>
            </a:r>
            <a:endParaRPr lang="zh-CN" altLang="en-US" b="1" dirty="0">
              <a:solidFill>
                <a:prstClr val="white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84462" y="2316144"/>
            <a:ext cx="225107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门前开着一大片五颜六色的鲜花。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52466" y="4933932"/>
            <a:ext cx="18589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楷体_GB2312" panose="02010609030101010101" charset="-122"/>
                <a:ea typeface="楷体_GB2312" panose="02010609030101010101" charset="-122"/>
              </a:rPr>
              <a:t>刺猬太太</a:t>
            </a:r>
            <a:endParaRPr lang="zh-CN" altLang="en-US" b="1" dirty="0">
              <a:solidFill>
                <a:prstClr val="white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56409" y="5246669"/>
            <a:ext cx="225107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门前开着一大片绚丽多彩的鲜花。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108572" y="4933932"/>
            <a:ext cx="1858963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楷体_GB2312" panose="02010609030101010101" charset="-122"/>
                <a:ea typeface="楷体_GB2312" panose="02010609030101010101" charset="-122"/>
              </a:rPr>
              <a:t>松鼠太太</a:t>
            </a:r>
            <a:endParaRPr lang="zh-CN" altLang="en-US" sz="2000" b="1" dirty="0">
              <a:solidFill>
                <a:prstClr val="white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912515" y="5246669"/>
            <a:ext cx="225107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这是多么美好的礼物啊！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2141" t="1781" r="1375" b="2244"/>
          <a:stretch>
            <a:fillRect/>
          </a:stretch>
        </p:blipFill>
        <p:spPr>
          <a:xfrm>
            <a:off x="838200" y="3270885"/>
            <a:ext cx="2630170" cy="294767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05205" y="2485390"/>
            <a:ext cx="2136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家门口成了一条开满鲜花的小路。</a:t>
            </a:r>
            <a:endParaRPr lang="zh-CN" altLang="en-US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6465" y="1808480"/>
            <a:ext cx="2618740" cy="29305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t="1691" r="50892"/>
          <a:stretch>
            <a:fillRect/>
          </a:stretch>
        </p:blipFill>
        <p:spPr>
          <a:xfrm>
            <a:off x="6097270" y="3270885"/>
            <a:ext cx="2628900" cy="29286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rcRect l="2141" t="1781" r="1375" b="2244"/>
          <a:stretch>
            <a:fillRect/>
          </a:stretch>
        </p:blipFill>
        <p:spPr>
          <a:xfrm>
            <a:off x="8722360" y="1808480"/>
            <a:ext cx="2630170" cy="29476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29920" y="258445"/>
            <a:ext cx="10515600" cy="1325563"/>
          </a:xfrm>
        </p:spPr>
        <p:txBody>
          <a:bodyPr/>
          <a:lstStyle/>
          <a:p>
            <a:r>
              <a:rPr lang="zh-CN" altLang="en-US" sz="6000" dirty="0">
                <a:latin typeface="楷体_GB2312" panose="02010609030101010101" charset="-122"/>
                <a:ea typeface="楷体_GB2312" panose="02010609030101010101" charset="-122"/>
              </a:rPr>
              <a:t>我会读生字</a:t>
            </a:r>
            <a:endParaRPr lang="zh-CN" altLang="en-US" sz="60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23554" name="组合 25602"/>
          <p:cNvGrpSpPr>
            <a:grpSpLocks noChangeAspect="1"/>
          </p:cNvGrpSpPr>
          <p:nvPr/>
        </p:nvGrpSpPr>
        <p:grpSpPr>
          <a:xfrm>
            <a:off x="3880485" y="2006600"/>
            <a:ext cx="1600200" cy="1600200"/>
            <a:chOff x="0" y="0"/>
            <a:chExt cx="1632" cy="1440"/>
          </a:xfrm>
        </p:grpSpPr>
        <p:sp>
          <p:nvSpPr>
            <p:cNvPr id="23555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6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3557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13" name="组合 25602"/>
          <p:cNvGrpSpPr>
            <a:grpSpLocks noChangeAspect="1"/>
          </p:cNvGrpSpPr>
          <p:nvPr/>
        </p:nvGrpSpPr>
        <p:grpSpPr>
          <a:xfrm>
            <a:off x="6280785" y="2006600"/>
            <a:ext cx="1600200" cy="1600200"/>
            <a:chOff x="0" y="0"/>
            <a:chExt cx="1632" cy="1440"/>
          </a:xfrm>
        </p:grpSpPr>
        <p:sp>
          <p:nvSpPr>
            <p:cNvPr id="14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16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17" name="组合 25602"/>
          <p:cNvGrpSpPr>
            <a:grpSpLocks noChangeAspect="1"/>
          </p:cNvGrpSpPr>
          <p:nvPr/>
        </p:nvGrpSpPr>
        <p:grpSpPr>
          <a:xfrm>
            <a:off x="8741410" y="2006600"/>
            <a:ext cx="1600200" cy="1600200"/>
            <a:chOff x="0" y="0"/>
            <a:chExt cx="1632" cy="1440"/>
          </a:xfrm>
        </p:grpSpPr>
        <p:sp>
          <p:nvSpPr>
            <p:cNvPr id="18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0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21" name="组合 25602"/>
          <p:cNvGrpSpPr>
            <a:grpSpLocks noChangeAspect="1"/>
          </p:cNvGrpSpPr>
          <p:nvPr/>
        </p:nvGrpSpPr>
        <p:grpSpPr>
          <a:xfrm>
            <a:off x="1544955" y="2022475"/>
            <a:ext cx="1600200" cy="1600200"/>
            <a:chOff x="0" y="0"/>
            <a:chExt cx="1632" cy="1440"/>
          </a:xfrm>
        </p:grpSpPr>
        <p:sp>
          <p:nvSpPr>
            <p:cNvPr id="22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4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25" name="组合 25602"/>
          <p:cNvGrpSpPr>
            <a:grpSpLocks noChangeAspect="1"/>
          </p:cNvGrpSpPr>
          <p:nvPr/>
        </p:nvGrpSpPr>
        <p:grpSpPr>
          <a:xfrm>
            <a:off x="217170" y="4257040"/>
            <a:ext cx="1600200" cy="1600200"/>
            <a:chOff x="0" y="0"/>
            <a:chExt cx="1632" cy="1440"/>
          </a:xfrm>
        </p:grpSpPr>
        <p:sp>
          <p:nvSpPr>
            <p:cNvPr id="26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8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29" name="组合 25602"/>
          <p:cNvGrpSpPr>
            <a:grpSpLocks noChangeAspect="1"/>
          </p:cNvGrpSpPr>
          <p:nvPr/>
        </p:nvGrpSpPr>
        <p:grpSpPr>
          <a:xfrm>
            <a:off x="2617470" y="4257040"/>
            <a:ext cx="1600200" cy="1600200"/>
            <a:chOff x="0" y="0"/>
            <a:chExt cx="1632" cy="1440"/>
          </a:xfrm>
        </p:grpSpPr>
        <p:sp>
          <p:nvSpPr>
            <p:cNvPr id="30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32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33" name="组合 25602"/>
          <p:cNvGrpSpPr>
            <a:grpSpLocks noChangeAspect="1"/>
          </p:cNvGrpSpPr>
          <p:nvPr/>
        </p:nvGrpSpPr>
        <p:grpSpPr>
          <a:xfrm>
            <a:off x="4937760" y="4257040"/>
            <a:ext cx="1600200" cy="1600200"/>
            <a:chOff x="0" y="0"/>
            <a:chExt cx="1632" cy="1440"/>
          </a:xfrm>
        </p:grpSpPr>
        <p:sp>
          <p:nvSpPr>
            <p:cNvPr id="34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36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37" name="组合 25602"/>
          <p:cNvGrpSpPr>
            <a:grpSpLocks noChangeAspect="1"/>
          </p:cNvGrpSpPr>
          <p:nvPr/>
        </p:nvGrpSpPr>
        <p:grpSpPr>
          <a:xfrm>
            <a:off x="7369810" y="4257040"/>
            <a:ext cx="1600200" cy="1600200"/>
            <a:chOff x="0" y="0"/>
            <a:chExt cx="1632" cy="1440"/>
          </a:xfrm>
        </p:grpSpPr>
        <p:sp>
          <p:nvSpPr>
            <p:cNvPr id="38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40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41" name="组合 25602"/>
          <p:cNvGrpSpPr>
            <a:grpSpLocks noChangeAspect="1"/>
          </p:cNvGrpSpPr>
          <p:nvPr/>
        </p:nvGrpSpPr>
        <p:grpSpPr>
          <a:xfrm>
            <a:off x="9826625" y="4257040"/>
            <a:ext cx="1600200" cy="1600200"/>
            <a:chOff x="0" y="0"/>
            <a:chExt cx="1632" cy="1440"/>
          </a:xfrm>
        </p:grpSpPr>
        <p:sp>
          <p:nvSpPr>
            <p:cNvPr id="42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44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sp>
        <p:nvSpPr>
          <p:cNvPr id="45" name="文本框 44"/>
          <p:cNvSpPr txBox="1"/>
          <p:nvPr/>
        </p:nvSpPr>
        <p:spPr>
          <a:xfrm>
            <a:off x="3973830" y="2122170"/>
            <a:ext cx="1712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邮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86195" y="2038350"/>
            <a:ext cx="15887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递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882380" y="2038350"/>
            <a:ext cx="15728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员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663700" y="2038350"/>
            <a:ext cx="16059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鲜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77495" y="4371340"/>
            <a:ext cx="1597660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原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2748915" y="4371340"/>
            <a:ext cx="15970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叔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097145" y="4288790"/>
            <a:ext cx="15811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局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478395" y="4288790"/>
            <a:ext cx="16878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堆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9904095" y="4288790"/>
            <a:ext cx="15227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礼</a:t>
            </a:r>
            <a:endParaRPr lang="zh-CN" altLang="en-US" sz="9600"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278130"/>
            <a:ext cx="10515600" cy="1325563"/>
          </a:xfrm>
        </p:spPr>
        <p:txBody>
          <a:bodyPr/>
          <a:lstStyle/>
          <a:p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我会写生字</a:t>
            </a:r>
            <a:endParaRPr lang="zh-CN" altLang="en-US" sz="32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6414519" y="4043667"/>
            <a:ext cx="539370" cy="648887"/>
            <a:chOff x="5311776" y="2492375"/>
            <a:chExt cx="1563688" cy="1881188"/>
          </a:xfrm>
          <a:solidFill>
            <a:schemeClr val="bg1"/>
          </a:solidFill>
        </p:grpSpPr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486401" y="2817813"/>
              <a:ext cx="331788" cy="331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2"/>
            <p:cNvSpPr/>
            <p:nvPr/>
          </p:nvSpPr>
          <p:spPr bwMode="auto">
            <a:xfrm>
              <a:off x="5311776" y="3141663"/>
              <a:ext cx="1303338" cy="1231900"/>
            </a:xfrm>
            <a:custGeom>
              <a:avLst/>
              <a:gdLst>
                <a:gd name="T0" fmla="*/ 315 w 345"/>
                <a:gd name="T1" fmla="*/ 144 h 326"/>
                <a:gd name="T2" fmla="*/ 261 w 345"/>
                <a:gd name="T3" fmla="*/ 82 h 326"/>
                <a:gd name="T4" fmla="*/ 252 w 345"/>
                <a:gd name="T5" fmla="*/ 144 h 326"/>
                <a:gd name="T6" fmla="*/ 198 w 345"/>
                <a:gd name="T7" fmla="*/ 82 h 326"/>
                <a:gd name="T8" fmla="*/ 252 w 345"/>
                <a:gd name="T9" fmla="*/ 177 h 326"/>
                <a:gd name="T10" fmla="*/ 261 w 345"/>
                <a:gd name="T11" fmla="*/ 162 h 326"/>
                <a:gd name="T12" fmla="*/ 315 w 345"/>
                <a:gd name="T13" fmla="*/ 177 h 326"/>
                <a:gd name="T14" fmla="*/ 324 w 345"/>
                <a:gd name="T15" fmla="*/ 162 h 326"/>
                <a:gd name="T16" fmla="*/ 219 w 345"/>
                <a:gd name="T17" fmla="*/ 186 h 326"/>
                <a:gd name="T18" fmla="*/ 212 w 345"/>
                <a:gd name="T19" fmla="*/ 187 h 326"/>
                <a:gd name="T20" fmla="*/ 210 w 345"/>
                <a:gd name="T21" fmla="*/ 196 h 326"/>
                <a:gd name="T22" fmla="*/ 212 w 345"/>
                <a:gd name="T23" fmla="*/ 223 h 326"/>
                <a:gd name="T24" fmla="*/ 276 w 345"/>
                <a:gd name="T25" fmla="*/ 205 h 326"/>
                <a:gd name="T26" fmla="*/ 307 w 345"/>
                <a:gd name="T27" fmla="*/ 229 h 326"/>
                <a:gd name="T28" fmla="*/ 176 w 345"/>
                <a:gd name="T29" fmla="*/ 122 h 326"/>
                <a:gd name="T30" fmla="*/ 164 w 345"/>
                <a:gd name="T31" fmla="*/ 96 h 326"/>
                <a:gd name="T32" fmla="*/ 104 w 345"/>
                <a:gd name="T33" fmla="*/ 36 h 326"/>
                <a:gd name="T34" fmla="*/ 80 w 345"/>
                <a:gd name="T35" fmla="*/ 4 h 326"/>
                <a:gd name="T36" fmla="*/ 61 w 345"/>
                <a:gd name="T37" fmla="*/ 0 h 326"/>
                <a:gd name="T38" fmla="*/ 24 w 345"/>
                <a:gd name="T39" fmla="*/ 26 h 326"/>
                <a:gd name="T40" fmla="*/ 15 w 345"/>
                <a:gd name="T41" fmla="*/ 154 h 326"/>
                <a:gd name="T42" fmla="*/ 39 w 345"/>
                <a:gd name="T43" fmla="*/ 324 h 326"/>
                <a:gd name="T44" fmla="*/ 62 w 345"/>
                <a:gd name="T45" fmla="*/ 301 h 326"/>
                <a:gd name="T46" fmla="*/ 82 w 345"/>
                <a:gd name="T47" fmla="*/ 139 h 326"/>
                <a:gd name="T48" fmla="*/ 158 w 345"/>
                <a:gd name="T49" fmla="*/ 130 h 326"/>
                <a:gd name="T50" fmla="*/ 185 w 345"/>
                <a:gd name="T51" fmla="*/ 286 h 326"/>
                <a:gd name="T52" fmla="*/ 178 w 345"/>
                <a:gd name="T53" fmla="*/ 308 h 326"/>
                <a:gd name="T54" fmla="*/ 214 w 345"/>
                <a:gd name="T55" fmla="*/ 308 h 326"/>
                <a:gd name="T56" fmla="*/ 292 w 345"/>
                <a:gd name="T57" fmla="*/ 294 h 326"/>
                <a:gd name="T58" fmla="*/ 303 w 345"/>
                <a:gd name="T59" fmla="*/ 326 h 326"/>
                <a:gd name="T60" fmla="*/ 312 w 345"/>
                <a:gd name="T61" fmla="*/ 292 h 326"/>
                <a:gd name="T62" fmla="*/ 306 w 345"/>
                <a:gd name="T63" fmla="*/ 275 h 326"/>
                <a:gd name="T64" fmla="*/ 198 w 345"/>
                <a:gd name="T65" fmla="*/ 248 h 326"/>
                <a:gd name="T66" fmla="*/ 324 w 345"/>
                <a:gd name="T67" fmla="*/ 241 h 326"/>
                <a:gd name="T68" fmla="*/ 343 w 345"/>
                <a:gd name="T69" fmla="*/ 147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5" h="326">
                  <a:moveTo>
                    <a:pt x="336" y="144"/>
                  </a:moveTo>
                  <a:cubicBezTo>
                    <a:pt x="315" y="144"/>
                    <a:pt x="315" y="144"/>
                    <a:pt x="315" y="144"/>
                  </a:cubicBezTo>
                  <a:cubicBezTo>
                    <a:pt x="315" y="82"/>
                    <a:pt x="315" y="82"/>
                    <a:pt x="315" y="82"/>
                  </a:cubicBezTo>
                  <a:cubicBezTo>
                    <a:pt x="261" y="82"/>
                    <a:pt x="261" y="82"/>
                    <a:pt x="261" y="82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52" y="144"/>
                    <a:pt x="252" y="144"/>
                    <a:pt x="252" y="144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198" y="82"/>
                    <a:pt x="198" y="82"/>
                    <a:pt x="198" y="82"/>
                  </a:cubicBezTo>
                  <a:cubicBezTo>
                    <a:pt x="198" y="177"/>
                    <a:pt x="198" y="177"/>
                    <a:pt x="198" y="177"/>
                  </a:cubicBezTo>
                  <a:cubicBezTo>
                    <a:pt x="252" y="177"/>
                    <a:pt x="252" y="177"/>
                    <a:pt x="252" y="177"/>
                  </a:cubicBezTo>
                  <a:cubicBezTo>
                    <a:pt x="252" y="162"/>
                    <a:pt x="252" y="162"/>
                    <a:pt x="252" y="16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77"/>
                    <a:pt x="261" y="177"/>
                    <a:pt x="261" y="177"/>
                  </a:cubicBezTo>
                  <a:cubicBezTo>
                    <a:pt x="315" y="177"/>
                    <a:pt x="315" y="177"/>
                    <a:pt x="315" y="177"/>
                  </a:cubicBezTo>
                  <a:cubicBezTo>
                    <a:pt x="315" y="162"/>
                    <a:pt x="315" y="162"/>
                    <a:pt x="315" y="162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18" y="186"/>
                    <a:pt x="318" y="186"/>
                    <a:pt x="318" y="186"/>
                  </a:cubicBezTo>
                  <a:cubicBezTo>
                    <a:pt x="219" y="186"/>
                    <a:pt x="219" y="186"/>
                    <a:pt x="219" y="186"/>
                  </a:cubicBezTo>
                  <a:cubicBezTo>
                    <a:pt x="218" y="186"/>
                    <a:pt x="217" y="186"/>
                    <a:pt x="217" y="187"/>
                  </a:cubicBezTo>
                  <a:cubicBezTo>
                    <a:pt x="212" y="187"/>
                    <a:pt x="212" y="187"/>
                    <a:pt x="212" y="187"/>
                  </a:cubicBezTo>
                  <a:cubicBezTo>
                    <a:pt x="212" y="189"/>
                    <a:pt x="212" y="189"/>
                    <a:pt x="212" y="189"/>
                  </a:cubicBezTo>
                  <a:cubicBezTo>
                    <a:pt x="211" y="191"/>
                    <a:pt x="210" y="193"/>
                    <a:pt x="210" y="196"/>
                  </a:cubicBezTo>
                  <a:cubicBezTo>
                    <a:pt x="210" y="198"/>
                    <a:pt x="211" y="200"/>
                    <a:pt x="212" y="202"/>
                  </a:cubicBezTo>
                  <a:cubicBezTo>
                    <a:pt x="212" y="223"/>
                    <a:pt x="212" y="223"/>
                    <a:pt x="212" y="223"/>
                  </a:cubicBezTo>
                  <a:cubicBezTo>
                    <a:pt x="276" y="223"/>
                    <a:pt x="276" y="223"/>
                    <a:pt x="276" y="223"/>
                  </a:cubicBezTo>
                  <a:cubicBezTo>
                    <a:pt x="276" y="205"/>
                    <a:pt x="276" y="205"/>
                    <a:pt x="276" y="205"/>
                  </a:cubicBezTo>
                  <a:cubicBezTo>
                    <a:pt x="313" y="205"/>
                    <a:pt x="313" y="205"/>
                    <a:pt x="313" y="205"/>
                  </a:cubicBezTo>
                  <a:cubicBezTo>
                    <a:pt x="307" y="229"/>
                    <a:pt x="307" y="229"/>
                    <a:pt x="307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177" y="120"/>
                    <a:pt x="178" y="118"/>
                    <a:pt x="178" y="115"/>
                  </a:cubicBezTo>
                  <a:cubicBezTo>
                    <a:pt x="179" y="106"/>
                    <a:pt x="173" y="97"/>
                    <a:pt x="164" y="96"/>
                  </a:cubicBezTo>
                  <a:cubicBezTo>
                    <a:pt x="137" y="92"/>
                    <a:pt x="122" y="88"/>
                    <a:pt x="116" y="80"/>
                  </a:cubicBezTo>
                  <a:cubicBezTo>
                    <a:pt x="109" y="72"/>
                    <a:pt x="107" y="58"/>
                    <a:pt x="104" y="36"/>
                  </a:cubicBezTo>
                  <a:cubicBezTo>
                    <a:pt x="104" y="35"/>
                    <a:pt x="103" y="35"/>
                    <a:pt x="103" y="34"/>
                  </a:cubicBezTo>
                  <a:cubicBezTo>
                    <a:pt x="102" y="20"/>
                    <a:pt x="91" y="9"/>
                    <a:pt x="80" y="4"/>
                  </a:cubicBezTo>
                  <a:cubicBezTo>
                    <a:pt x="80" y="4"/>
                    <a:pt x="76" y="1"/>
                    <a:pt x="71" y="1"/>
                  </a:cubicBezTo>
                  <a:cubicBezTo>
                    <a:pt x="66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27" y="9"/>
                    <a:pt x="24" y="26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0" y="134"/>
                    <a:pt x="6" y="146"/>
                    <a:pt x="15" y="154"/>
                  </a:cubicBezTo>
                  <a:cubicBezTo>
                    <a:pt x="15" y="301"/>
                    <a:pt x="15" y="301"/>
                    <a:pt x="15" y="301"/>
                  </a:cubicBezTo>
                  <a:cubicBezTo>
                    <a:pt x="15" y="314"/>
                    <a:pt x="26" y="324"/>
                    <a:pt x="39" y="324"/>
                  </a:cubicBezTo>
                  <a:cubicBezTo>
                    <a:pt x="39" y="324"/>
                    <a:pt x="39" y="324"/>
                    <a:pt x="39" y="324"/>
                  </a:cubicBezTo>
                  <a:cubicBezTo>
                    <a:pt x="51" y="324"/>
                    <a:pt x="62" y="314"/>
                    <a:pt x="62" y="30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72" y="158"/>
                    <a:pt x="80" y="150"/>
                    <a:pt x="82" y="139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102" y="117"/>
                    <a:pt x="122" y="125"/>
                    <a:pt x="158" y="13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85" y="286"/>
                    <a:pt x="185" y="286"/>
                    <a:pt x="185" y="286"/>
                  </a:cubicBezTo>
                  <a:cubicBezTo>
                    <a:pt x="186" y="288"/>
                    <a:pt x="187" y="290"/>
                    <a:pt x="188" y="291"/>
                  </a:cubicBezTo>
                  <a:cubicBezTo>
                    <a:pt x="182" y="294"/>
                    <a:pt x="178" y="301"/>
                    <a:pt x="178" y="308"/>
                  </a:cubicBezTo>
                  <a:cubicBezTo>
                    <a:pt x="178" y="318"/>
                    <a:pt x="186" y="326"/>
                    <a:pt x="196" y="326"/>
                  </a:cubicBezTo>
                  <a:cubicBezTo>
                    <a:pt x="206" y="326"/>
                    <a:pt x="214" y="318"/>
                    <a:pt x="214" y="308"/>
                  </a:cubicBezTo>
                  <a:cubicBezTo>
                    <a:pt x="214" y="302"/>
                    <a:pt x="211" y="297"/>
                    <a:pt x="207" y="294"/>
                  </a:cubicBezTo>
                  <a:cubicBezTo>
                    <a:pt x="292" y="294"/>
                    <a:pt x="292" y="294"/>
                    <a:pt x="292" y="294"/>
                  </a:cubicBezTo>
                  <a:cubicBezTo>
                    <a:pt x="288" y="297"/>
                    <a:pt x="285" y="302"/>
                    <a:pt x="285" y="308"/>
                  </a:cubicBezTo>
                  <a:cubicBezTo>
                    <a:pt x="285" y="318"/>
                    <a:pt x="293" y="326"/>
                    <a:pt x="303" y="326"/>
                  </a:cubicBezTo>
                  <a:cubicBezTo>
                    <a:pt x="313" y="326"/>
                    <a:pt x="321" y="318"/>
                    <a:pt x="321" y="308"/>
                  </a:cubicBezTo>
                  <a:cubicBezTo>
                    <a:pt x="321" y="301"/>
                    <a:pt x="317" y="295"/>
                    <a:pt x="312" y="292"/>
                  </a:cubicBezTo>
                  <a:cubicBezTo>
                    <a:pt x="314" y="290"/>
                    <a:pt x="315" y="288"/>
                    <a:pt x="315" y="285"/>
                  </a:cubicBezTo>
                  <a:cubicBezTo>
                    <a:pt x="315" y="279"/>
                    <a:pt x="311" y="275"/>
                    <a:pt x="306" y="275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8" y="248"/>
                    <a:pt x="198" y="248"/>
                    <a:pt x="198" y="248"/>
                  </a:cubicBezTo>
                  <a:cubicBezTo>
                    <a:pt x="315" y="248"/>
                    <a:pt x="315" y="248"/>
                    <a:pt x="315" y="248"/>
                  </a:cubicBezTo>
                  <a:cubicBezTo>
                    <a:pt x="319" y="248"/>
                    <a:pt x="323" y="245"/>
                    <a:pt x="324" y="241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5" y="152"/>
                    <a:pt x="345" y="149"/>
                    <a:pt x="343" y="147"/>
                  </a:cubicBezTo>
                  <a:cubicBezTo>
                    <a:pt x="341" y="145"/>
                    <a:pt x="339" y="144"/>
                    <a:pt x="33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2" name="Rectangle 23"/>
            <p:cNvSpPr>
              <a:spLocks noChangeArrowheads="1"/>
            </p:cNvSpPr>
            <p:nvPr/>
          </p:nvSpPr>
          <p:spPr bwMode="auto">
            <a:xfrm>
              <a:off x="6056313" y="3206750"/>
              <a:ext cx="355600" cy="203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3" name="Rectangle 24"/>
            <p:cNvSpPr>
              <a:spLocks noChangeArrowheads="1"/>
            </p:cNvSpPr>
            <p:nvPr/>
          </p:nvSpPr>
          <p:spPr bwMode="auto">
            <a:xfrm>
              <a:off x="6450013" y="3051175"/>
              <a:ext cx="203200" cy="358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5"/>
            <p:cNvSpPr/>
            <p:nvPr/>
          </p:nvSpPr>
          <p:spPr bwMode="auto">
            <a:xfrm>
              <a:off x="6059488" y="2836863"/>
              <a:ext cx="360363" cy="323850"/>
            </a:xfrm>
            <a:custGeom>
              <a:avLst/>
              <a:gdLst>
                <a:gd name="T0" fmla="*/ 7 w 95"/>
                <a:gd name="T1" fmla="*/ 86 h 86"/>
                <a:gd name="T2" fmla="*/ 89 w 95"/>
                <a:gd name="T3" fmla="*/ 86 h 86"/>
                <a:gd name="T4" fmla="*/ 95 w 95"/>
                <a:gd name="T5" fmla="*/ 80 h 86"/>
                <a:gd name="T6" fmla="*/ 95 w 95"/>
                <a:gd name="T7" fmla="*/ 6 h 86"/>
                <a:gd name="T8" fmla="*/ 89 w 95"/>
                <a:gd name="T9" fmla="*/ 0 h 86"/>
                <a:gd name="T10" fmla="*/ 7 w 95"/>
                <a:gd name="T11" fmla="*/ 0 h 86"/>
                <a:gd name="T12" fmla="*/ 0 w 95"/>
                <a:gd name="T13" fmla="*/ 6 h 86"/>
                <a:gd name="T14" fmla="*/ 0 w 95"/>
                <a:gd name="T15" fmla="*/ 80 h 86"/>
                <a:gd name="T16" fmla="*/ 7 w 95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6">
                  <a:moveTo>
                    <a:pt x="7" y="86"/>
                  </a:moveTo>
                  <a:cubicBezTo>
                    <a:pt x="89" y="86"/>
                    <a:pt x="89" y="86"/>
                    <a:pt x="89" y="86"/>
                  </a:cubicBezTo>
                  <a:cubicBezTo>
                    <a:pt x="93" y="86"/>
                    <a:pt x="95" y="83"/>
                    <a:pt x="95" y="80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3" y="0"/>
                    <a:pt x="8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6"/>
                    <a:pt x="7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6"/>
            <p:cNvSpPr/>
            <p:nvPr/>
          </p:nvSpPr>
          <p:spPr bwMode="auto">
            <a:xfrm>
              <a:off x="6426201" y="2625725"/>
              <a:ext cx="449263" cy="422275"/>
            </a:xfrm>
            <a:custGeom>
              <a:avLst/>
              <a:gdLst>
                <a:gd name="T0" fmla="*/ 115 w 119"/>
                <a:gd name="T1" fmla="*/ 32 h 112"/>
                <a:gd name="T2" fmla="*/ 36 w 119"/>
                <a:gd name="T3" fmla="*/ 1 h 112"/>
                <a:gd name="T4" fmla="*/ 27 w 119"/>
                <a:gd name="T5" fmla="*/ 5 h 112"/>
                <a:gd name="T6" fmla="*/ 1 w 119"/>
                <a:gd name="T7" fmla="*/ 72 h 112"/>
                <a:gd name="T8" fmla="*/ 5 w 119"/>
                <a:gd name="T9" fmla="*/ 80 h 112"/>
                <a:gd name="T10" fmla="*/ 84 w 119"/>
                <a:gd name="T11" fmla="*/ 111 h 112"/>
                <a:gd name="T12" fmla="*/ 92 w 119"/>
                <a:gd name="T13" fmla="*/ 108 h 112"/>
                <a:gd name="T14" fmla="*/ 118 w 119"/>
                <a:gd name="T15" fmla="*/ 40 h 112"/>
                <a:gd name="T16" fmla="*/ 115 w 119"/>
                <a:gd name="T17" fmla="*/ 3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12">
                  <a:moveTo>
                    <a:pt x="115" y="32"/>
                  </a:moveTo>
                  <a:cubicBezTo>
                    <a:pt x="36" y="1"/>
                    <a:pt x="36" y="1"/>
                    <a:pt x="36" y="1"/>
                  </a:cubicBezTo>
                  <a:cubicBezTo>
                    <a:pt x="32" y="0"/>
                    <a:pt x="29" y="1"/>
                    <a:pt x="27" y="5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5"/>
                    <a:pt x="1" y="79"/>
                    <a:pt x="5" y="8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7" y="112"/>
                    <a:pt x="90" y="111"/>
                    <a:pt x="92" y="108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9" y="37"/>
                    <a:pt x="118" y="33"/>
                    <a:pt x="11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7"/>
            <p:cNvSpPr/>
            <p:nvPr/>
          </p:nvSpPr>
          <p:spPr bwMode="auto">
            <a:xfrm>
              <a:off x="6089651" y="2492375"/>
              <a:ext cx="415925" cy="322263"/>
            </a:xfrm>
            <a:custGeom>
              <a:avLst/>
              <a:gdLst>
                <a:gd name="T0" fmla="*/ 16 w 110"/>
                <a:gd name="T1" fmla="*/ 82 h 85"/>
                <a:gd name="T2" fmla="*/ 23 w 110"/>
                <a:gd name="T3" fmla="*/ 84 h 85"/>
                <a:gd name="T4" fmla="*/ 104 w 110"/>
                <a:gd name="T5" fmla="*/ 59 h 85"/>
                <a:gd name="T6" fmla="*/ 109 w 110"/>
                <a:gd name="T7" fmla="*/ 53 h 85"/>
                <a:gd name="T8" fmla="*/ 93 w 110"/>
                <a:gd name="T9" fmla="*/ 3 h 85"/>
                <a:gd name="T10" fmla="*/ 86 w 110"/>
                <a:gd name="T11" fmla="*/ 1 h 85"/>
                <a:gd name="T12" fmla="*/ 5 w 110"/>
                <a:gd name="T13" fmla="*/ 26 h 85"/>
                <a:gd name="T14" fmla="*/ 1 w 110"/>
                <a:gd name="T15" fmla="*/ 32 h 85"/>
                <a:gd name="T16" fmla="*/ 16 w 110"/>
                <a:gd name="T17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85">
                  <a:moveTo>
                    <a:pt x="16" y="82"/>
                  </a:moveTo>
                  <a:cubicBezTo>
                    <a:pt x="17" y="84"/>
                    <a:pt x="20" y="85"/>
                    <a:pt x="23" y="84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8" y="58"/>
                    <a:pt x="110" y="55"/>
                    <a:pt x="109" y="5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1"/>
                    <a:pt x="89" y="0"/>
                    <a:pt x="86" y="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7"/>
                    <a:pt x="0" y="30"/>
                    <a:pt x="1" y="32"/>
                  </a:cubicBezTo>
                  <a:lnTo>
                    <a:pt x="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0085" y="1304925"/>
            <a:ext cx="1795780" cy="5219065"/>
            <a:chOff x="1071" y="2055"/>
            <a:chExt cx="2828" cy="8219"/>
          </a:xfrm>
        </p:grpSpPr>
        <p:grpSp>
          <p:nvGrpSpPr>
            <p:cNvPr id="2" name="组合 25602"/>
            <p:cNvGrpSpPr>
              <a:grpSpLocks noChangeAspect="1"/>
            </p:cNvGrpSpPr>
            <p:nvPr/>
          </p:nvGrpSpPr>
          <p:grpSpPr>
            <a:xfrm>
              <a:off x="1071" y="2055"/>
              <a:ext cx="2520" cy="2520"/>
              <a:chOff x="0" y="0"/>
              <a:chExt cx="1632" cy="1440"/>
            </a:xfrm>
          </p:grpSpPr>
          <p:sp>
            <p:nvSpPr>
              <p:cNvPr id="51" name="矩形 25603"/>
              <p:cNvSpPr>
                <a:spLocks noChangeAspect="1"/>
              </p:cNvSpPr>
              <p:nvPr/>
            </p:nvSpPr>
            <p:spPr>
              <a:xfrm>
                <a:off x="0" y="0"/>
                <a:ext cx="1632" cy="1440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直接连接符 25604"/>
              <p:cNvSpPr>
                <a:spLocks noChangeAspect="1"/>
              </p:cNvSpPr>
              <p:nvPr/>
            </p:nvSpPr>
            <p:spPr>
              <a:xfrm>
                <a:off x="0" y="720"/>
                <a:ext cx="1632" cy="0"/>
              </a:xfrm>
              <a:prstGeom prst="line">
                <a:avLst/>
              </a:prstGeom>
              <a:ln w="12700" cap="rnd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  <p:sp>
            <p:nvSpPr>
              <p:cNvPr id="53" name="直接连接符 25605"/>
              <p:cNvSpPr>
                <a:spLocks noChangeAspect="1"/>
              </p:cNvSpPr>
              <p:nvPr/>
            </p:nvSpPr>
            <p:spPr>
              <a:xfrm>
                <a:off x="816" y="0"/>
                <a:ext cx="0" cy="1440"/>
              </a:xfrm>
              <a:prstGeom prst="line">
                <a:avLst/>
              </a:prstGeom>
              <a:ln w="12700" cap="rnd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54" name="文本框 53"/>
            <p:cNvSpPr txBox="1"/>
            <p:nvPr/>
          </p:nvSpPr>
          <p:spPr>
            <a:xfrm>
              <a:off x="1237" y="2105"/>
              <a:ext cx="250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递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grpSp>
          <p:nvGrpSpPr>
            <p:cNvPr id="55" name="组合 25602"/>
            <p:cNvGrpSpPr>
              <a:grpSpLocks noChangeAspect="1"/>
            </p:cNvGrpSpPr>
            <p:nvPr/>
          </p:nvGrpSpPr>
          <p:grpSpPr>
            <a:xfrm>
              <a:off x="1071" y="4870"/>
              <a:ext cx="2520" cy="2520"/>
              <a:chOff x="0" y="0"/>
              <a:chExt cx="1632" cy="1440"/>
            </a:xfrm>
          </p:grpSpPr>
          <p:sp>
            <p:nvSpPr>
              <p:cNvPr id="56" name="矩形 25603"/>
              <p:cNvSpPr>
                <a:spLocks noChangeAspect="1"/>
              </p:cNvSpPr>
              <p:nvPr/>
            </p:nvSpPr>
            <p:spPr>
              <a:xfrm>
                <a:off x="0" y="0"/>
                <a:ext cx="1632" cy="1440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7" name="直接连接符 25604"/>
              <p:cNvSpPr>
                <a:spLocks noChangeAspect="1"/>
              </p:cNvSpPr>
              <p:nvPr/>
            </p:nvSpPr>
            <p:spPr>
              <a:xfrm>
                <a:off x="0" y="720"/>
                <a:ext cx="1632" cy="0"/>
              </a:xfrm>
              <a:prstGeom prst="line">
                <a:avLst/>
              </a:prstGeom>
              <a:ln w="12700" cap="rnd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  <p:sp>
            <p:nvSpPr>
              <p:cNvPr id="58" name="直接连接符 25605"/>
              <p:cNvSpPr>
                <a:spLocks noChangeAspect="1"/>
              </p:cNvSpPr>
              <p:nvPr/>
            </p:nvSpPr>
            <p:spPr>
              <a:xfrm>
                <a:off x="816" y="0"/>
                <a:ext cx="0" cy="1440"/>
              </a:xfrm>
              <a:prstGeom prst="line">
                <a:avLst/>
              </a:prstGeom>
              <a:ln w="12700" cap="rnd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59" name="文本框 58"/>
            <p:cNvSpPr txBox="1"/>
            <p:nvPr/>
          </p:nvSpPr>
          <p:spPr>
            <a:xfrm>
              <a:off x="1278" y="5050"/>
              <a:ext cx="251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叔</a:t>
              </a:r>
              <a:endParaRPr lang="zh-CN" altLang="en-US" sz="9600"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071" y="7754"/>
              <a:ext cx="2829" cy="2520"/>
              <a:chOff x="1071" y="7754"/>
              <a:chExt cx="2829" cy="2520"/>
            </a:xfrm>
          </p:grpSpPr>
          <p:grpSp>
            <p:nvGrpSpPr>
              <p:cNvPr id="60" name="组合 25602"/>
              <p:cNvGrpSpPr>
                <a:grpSpLocks noChangeAspect="1"/>
              </p:cNvGrpSpPr>
              <p:nvPr/>
            </p:nvGrpSpPr>
            <p:grpSpPr>
              <a:xfrm>
                <a:off x="1071" y="7754"/>
                <a:ext cx="2520" cy="2520"/>
                <a:chOff x="0" y="0"/>
                <a:chExt cx="1632" cy="1440"/>
              </a:xfrm>
            </p:grpSpPr>
            <p:sp>
              <p:nvSpPr>
                <p:cNvPr id="61" name="矩形 25603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632" cy="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" name="直接连接符 25604"/>
                <p:cNvSpPr>
                  <a:spLocks noChangeAspect="1"/>
                </p:cNvSpPr>
                <p:nvPr/>
              </p:nvSpPr>
              <p:spPr>
                <a:xfrm>
                  <a:off x="0" y="720"/>
                  <a:ext cx="1632" cy="0"/>
                </a:xfrm>
                <a:prstGeom prst="line">
                  <a:avLst/>
                </a:prstGeom>
                <a:ln w="12700" cap="rnd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63" name="直接连接符 25605"/>
                <p:cNvSpPr>
                  <a:spLocks noChangeAspect="1"/>
                </p:cNvSpPr>
                <p:nvPr/>
              </p:nvSpPr>
              <p:spPr>
                <a:xfrm>
                  <a:off x="816" y="0"/>
                  <a:ext cx="0" cy="1440"/>
                </a:xfrm>
                <a:prstGeom prst="line">
                  <a:avLst/>
                </a:prstGeom>
                <a:ln w="12700" cap="rnd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4" name="文本框 63"/>
              <p:cNvSpPr txBox="1"/>
              <p:nvPr/>
            </p:nvSpPr>
            <p:spPr>
              <a:xfrm>
                <a:off x="1242" y="7804"/>
                <a:ext cx="2658" cy="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9600">
                    <a:latin typeface="楷体_GB2312" panose="02010609030101010101" charset="-122"/>
                    <a:ea typeface="楷体_GB2312" panose="02010609030101010101" charset="-122"/>
                  </a:rPr>
                  <a:t>局</a:t>
                </a:r>
                <a:endParaRPr lang="zh-CN" altLang="en-US" sz="9600"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</p:grpSp>
      </p:grpSp>
      <p:pic>
        <p:nvPicPr>
          <p:cNvPr id="3" name="图片 2" descr="KT递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3495" y="1658620"/>
            <a:ext cx="6463665" cy="615950"/>
          </a:xfrm>
          <a:prstGeom prst="rect">
            <a:avLst/>
          </a:prstGeom>
        </p:spPr>
      </p:pic>
      <p:pic>
        <p:nvPicPr>
          <p:cNvPr id="5" name="图片 4" descr="KT叔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4020" y="3618230"/>
            <a:ext cx="4947285" cy="548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13240" y="5228590"/>
            <a:ext cx="3455035" cy="58356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邮局  局面 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413240" y="3578860"/>
            <a:ext cx="34550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叔叔  大叔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413240" y="1691005"/>
            <a:ext cx="30397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快递 邮递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9" name="图片 8" descr="KT局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4960" y="5263515"/>
            <a:ext cx="5149215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2"/>
          <p:cNvGrpSpPr/>
          <p:nvPr/>
        </p:nvGrpSpPr>
        <p:grpSpPr>
          <a:xfrm>
            <a:off x="1330008" y="1174115"/>
            <a:ext cx="2905125" cy="666750"/>
            <a:chOff x="730521" y="1200116"/>
            <a:chExt cx="2904854" cy="666750"/>
          </a:xfrm>
        </p:grpSpPr>
        <p:sp>
          <p:nvSpPr>
            <p:cNvPr id="12" name="圆角矩形 11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1747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8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526213" y="4076700"/>
            <a:ext cx="1016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ào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940050" y="2532063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yóu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570788" y="2520633"/>
            <a:ext cx="11191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jú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749665" y="2520950"/>
            <a:ext cx="16008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duī </a:t>
            </a:r>
            <a:endParaRPr lang="zh-CN" altLang="en-US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43663" y="2520950"/>
            <a:ext cx="10382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jì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754" name="TextBox 39"/>
          <p:cNvSpPr txBox="1"/>
          <p:nvPr/>
        </p:nvSpPr>
        <p:spPr>
          <a:xfrm>
            <a:off x="2867025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6000" b="1" dirty="0">
                <a:latin typeface="楷体" panose="02010609060101010101" charset="-122"/>
                <a:ea typeface="楷体" panose="02010609060101010101" charset="-122"/>
              </a:rPr>
              <a:t>邮</a:t>
            </a:r>
            <a:endParaRPr lang="zh-CN" altLang="zh-CN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5" name="TextBox 40"/>
          <p:cNvSpPr txBox="1"/>
          <p:nvPr/>
        </p:nvSpPr>
        <p:spPr>
          <a:xfrm>
            <a:off x="5251450" y="30289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裹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6" name="TextBox 41"/>
          <p:cNvSpPr txBox="1"/>
          <p:nvPr/>
        </p:nvSpPr>
        <p:spPr>
          <a:xfrm>
            <a:off x="4029075" y="3044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递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946400" y="4076383"/>
            <a:ext cx="10160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lì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076700" y="4084638"/>
            <a:ext cx="1220788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pò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37175" y="4084638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lòu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42225" y="4065588"/>
            <a:ext cx="12827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sàng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1761" name="TextBox 46"/>
          <p:cNvSpPr txBox="1"/>
          <p:nvPr/>
        </p:nvSpPr>
        <p:spPr>
          <a:xfrm>
            <a:off x="8804275" y="299878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堆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2" name="TextBox 47"/>
          <p:cNvSpPr txBox="1"/>
          <p:nvPr/>
        </p:nvSpPr>
        <p:spPr>
          <a:xfrm>
            <a:off x="2841625" y="45402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粒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3" name="TextBox 48"/>
          <p:cNvSpPr txBox="1"/>
          <p:nvPr/>
        </p:nvSpPr>
        <p:spPr>
          <a:xfrm>
            <a:off x="5230813" y="45815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漏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4" name="TextBox 49"/>
          <p:cNvSpPr txBox="1"/>
          <p:nvPr/>
        </p:nvSpPr>
        <p:spPr>
          <a:xfrm>
            <a:off x="6432550" y="4568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懊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5" name="TextBox 50"/>
          <p:cNvSpPr txBox="1"/>
          <p:nvPr/>
        </p:nvSpPr>
        <p:spPr>
          <a:xfrm>
            <a:off x="4065588" y="45513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破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6" name="TextBox 51"/>
          <p:cNvSpPr txBox="1"/>
          <p:nvPr/>
        </p:nvSpPr>
        <p:spPr>
          <a:xfrm>
            <a:off x="6450013" y="30400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寄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7" name="TextBox 52"/>
          <p:cNvSpPr txBox="1"/>
          <p:nvPr/>
        </p:nvSpPr>
        <p:spPr>
          <a:xfrm>
            <a:off x="7654925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局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8" name="TextBox 53"/>
          <p:cNvSpPr txBox="1"/>
          <p:nvPr/>
        </p:nvSpPr>
        <p:spPr>
          <a:xfrm>
            <a:off x="7659688" y="45720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丧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9" name="TextBox 54"/>
          <p:cNvSpPr txBox="1"/>
          <p:nvPr/>
        </p:nvSpPr>
        <p:spPr>
          <a:xfrm>
            <a:off x="8874125" y="457041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啊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157663" y="2538413"/>
            <a:ext cx="1017587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dì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360988" y="2557463"/>
            <a:ext cx="11207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guǒ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909050" y="4027488"/>
            <a:ext cx="12827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ā</a:t>
            </a:r>
            <a:endParaRPr lang="en-US" altLang="zh-CN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TextBox 46"/>
          <p:cNvSpPr txBox="1"/>
          <p:nvPr/>
        </p:nvSpPr>
        <p:spPr>
          <a:xfrm>
            <a:off x="9841230" y="299878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猬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46"/>
          <p:cNvSpPr txBox="1"/>
          <p:nvPr/>
        </p:nvSpPr>
        <p:spPr>
          <a:xfrm>
            <a:off x="9724390" y="453993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绚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46"/>
          <p:cNvSpPr txBox="1"/>
          <p:nvPr/>
        </p:nvSpPr>
        <p:spPr>
          <a:xfrm>
            <a:off x="1720850" y="306990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籽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1720850" y="453993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礼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60195" y="2557145"/>
            <a:ext cx="14204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zǐ </a:t>
            </a:r>
            <a:endParaRPr lang="zh-CN" altLang="en-US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680575" y="2557463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wèi </a:t>
            </a:r>
            <a:endParaRPr lang="zh-CN" altLang="en-US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24390" y="4037013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xuàn </a:t>
            </a:r>
            <a:endParaRPr lang="zh-CN" altLang="en-US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8600" y="4065588"/>
            <a:ext cx="14414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lǐ </a:t>
            </a:r>
            <a:endParaRPr lang="zh-CN" altLang="en-US" sz="3200" b="1" dirty="0">
              <a:solidFill>
                <a:srgbClr val="FF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3" grpId="0"/>
      <p:bldP spid="44" grpId="0"/>
      <p:bldP spid="45" grpId="0"/>
      <p:bldP spid="46" grpId="0"/>
      <p:bldP spid="56" grpId="0"/>
      <p:bldP spid="57" grpId="0"/>
      <p:bldP spid="58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1745" name="组合 2"/>
          <p:cNvGrpSpPr/>
          <p:nvPr/>
        </p:nvGrpSpPr>
        <p:grpSpPr>
          <a:xfrm>
            <a:off x="1330008" y="1174115"/>
            <a:ext cx="2905125" cy="666750"/>
            <a:chOff x="730521" y="1200116"/>
            <a:chExt cx="2904854" cy="666750"/>
          </a:xfrm>
        </p:grpSpPr>
        <p:sp>
          <p:nvSpPr>
            <p:cNvPr id="12" name="圆角矩形 11"/>
            <p:cNvSpPr/>
            <p:nvPr/>
          </p:nvSpPr>
          <p:spPr>
            <a:xfrm>
              <a:off x="1546420" y="1338229"/>
              <a:ext cx="2088955" cy="44926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31747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748" name="文本框 16"/>
            <p:cNvSpPr txBox="1"/>
            <p:nvPr/>
          </p:nvSpPr>
          <p:spPr>
            <a:xfrm>
              <a:off x="1805798" y="1357279"/>
              <a:ext cx="1752600" cy="4603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2400" b="1" dirty="0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lang="zh-CN" altLang="en-US" sz="24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31754" name="TextBox 39"/>
          <p:cNvSpPr txBox="1"/>
          <p:nvPr/>
        </p:nvSpPr>
        <p:spPr>
          <a:xfrm>
            <a:off x="5149850" y="45402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6000" b="1" dirty="0">
                <a:latin typeface="楷体" panose="02010609060101010101" charset="-122"/>
                <a:ea typeface="楷体" panose="02010609060101010101" charset="-122"/>
              </a:rPr>
              <a:t>邮</a:t>
            </a:r>
            <a:endParaRPr lang="zh-CN" altLang="zh-CN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5" name="TextBox 40"/>
          <p:cNvSpPr txBox="1"/>
          <p:nvPr/>
        </p:nvSpPr>
        <p:spPr>
          <a:xfrm>
            <a:off x="2841625" y="30702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裹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56" name="TextBox 41"/>
          <p:cNvSpPr txBox="1"/>
          <p:nvPr/>
        </p:nvSpPr>
        <p:spPr>
          <a:xfrm>
            <a:off x="4029075" y="3044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递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1" name="TextBox 46"/>
          <p:cNvSpPr txBox="1"/>
          <p:nvPr/>
        </p:nvSpPr>
        <p:spPr>
          <a:xfrm>
            <a:off x="8804275" y="299878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堆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2" name="TextBox 47"/>
          <p:cNvSpPr txBox="1"/>
          <p:nvPr/>
        </p:nvSpPr>
        <p:spPr>
          <a:xfrm>
            <a:off x="2841625" y="454025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粒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3" name="TextBox 48"/>
          <p:cNvSpPr txBox="1"/>
          <p:nvPr/>
        </p:nvSpPr>
        <p:spPr>
          <a:xfrm>
            <a:off x="5149533" y="299910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漏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4" name="TextBox 49"/>
          <p:cNvSpPr txBox="1"/>
          <p:nvPr/>
        </p:nvSpPr>
        <p:spPr>
          <a:xfrm>
            <a:off x="6432550" y="4568825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懊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5" name="TextBox 50"/>
          <p:cNvSpPr txBox="1"/>
          <p:nvPr/>
        </p:nvSpPr>
        <p:spPr>
          <a:xfrm>
            <a:off x="4065588" y="45513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破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6" name="TextBox 51"/>
          <p:cNvSpPr txBox="1"/>
          <p:nvPr/>
        </p:nvSpPr>
        <p:spPr>
          <a:xfrm>
            <a:off x="6450013" y="304006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寄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7" name="TextBox 52"/>
          <p:cNvSpPr txBox="1"/>
          <p:nvPr/>
        </p:nvSpPr>
        <p:spPr>
          <a:xfrm>
            <a:off x="7654925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局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8" name="TextBox 53"/>
          <p:cNvSpPr txBox="1"/>
          <p:nvPr/>
        </p:nvSpPr>
        <p:spPr>
          <a:xfrm>
            <a:off x="9662478" y="3022600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丧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1769" name="TextBox 54"/>
          <p:cNvSpPr txBox="1"/>
          <p:nvPr/>
        </p:nvSpPr>
        <p:spPr>
          <a:xfrm>
            <a:off x="8874125" y="457041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啊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TextBox 46"/>
          <p:cNvSpPr txBox="1"/>
          <p:nvPr/>
        </p:nvSpPr>
        <p:spPr>
          <a:xfrm>
            <a:off x="7654925" y="457041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猬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46"/>
          <p:cNvSpPr txBox="1"/>
          <p:nvPr/>
        </p:nvSpPr>
        <p:spPr>
          <a:xfrm>
            <a:off x="1720850" y="458120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绚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Box 46"/>
          <p:cNvSpPr txBox="1"/>
          <p:nvPr/>
        </p:nvSpPr>
        <p:spPr>
          <a:xfrm>
            <a:off x="1720850" y="3069908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籽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6"/>
          <p:cNvSpPr txBox="1"/>
          <p:nvPr/>
        </p:nvSpPr>
        <p:spPr>
          <a:xfrm>
            <a:off x="9841230" y="4539933"/>
            <a:ext cx="112077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楷体" panose="02010609060101010101" charset="-122"/>
                <a:ea typeface="楷体" panose="02010609060101010101" charset="-122"/>
              </a:rPr>
              <a:t>礼</a:t>
            </a:r>
            <a:endParaRPr lang="zh-CN" altLang="en-US" sz="6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>
                <a:latin typeface="楷体_GB2312" panose="02010609030101010101" charset="-122"/>
                <a:ea typeface="楷体_GB2312" panose="02010609030101010101" charset="-122"/>
              </a:rPr>
              <a:t>我会读词语</a:t>
            </a:r>
            <a:endParaRPr lang="zh-CN" altLang="en-US" sz="6000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0755313" y="5969364"/>
            <a:ext cx="521896" cy="521896"/>
          </a:xfrm>
          <a:prstGeom prst="ellipse">
            <a:avLst/>
          </a:prstGeom>
          <a:solidFill>
            <a:srgbClr val="F59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 Light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0905304" y="6096448"/>
            <a:ext cx="268905" cy="296451"/>
            <a:chOff x="5772150" y="3068638"/>
            <a:chExt cx="650876" cy="717550"/>
          </a:xfrm>
          <a:solidFill>
            <a:schemeClr val="bg1"/>
          </a:solidFill>
        </p:grpSpPr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5880100" y="3179763"/>
              <a:ext cx="436563" cy="606425"/>
            </a:xfrm>
            <a:custGeom>
              <a:avLst/>
              <a:gdLst>
                <a:gd name="T0" fmla="*/ 57 w 114"/>
                <a:gd name="T1" fmla="*/ 0 h 159"/>
                <a:gd name="T2" fmla="*/ 0 w 114"/>
                <a:gd name="T3" fmla="*/ 55 h 159"/>
                <a:gd name="T4" fmla="*/ 14 w 114"/>
                <a:gd name="T5" fmla="*/ 95 h 159"/>
                <a:gd name="T6" fmla="*/ 19 w 114"/>
                <a:gd name="T7" fmla="*/ 107 h 159"/>
                <a:gd name="T8" fmla="*/ 30 w 114"/>
                <a:gd name="T9" fmla="*/ 126 h 159"/>
                <a:gd name="T10" fmla="*/ 31 w 114"/>
                <a:gd name="T11" fmla="*/ 141 h 159"/>
                <a:gd name="T12" fmla="*/ 31 w 114"/>
                <a:gd name="T13" fmla="*/ 141 h 159"/>
                <a:gd name="T14" fmla="*/ 43 w 114"/>
                <a:gd name="T15" fmla="*/ 153 h 159"/>
                <a:gd name="T16" fmla="*/ 47 w 114"/>
                <a:gd name="T17" fmla="*/ 158 h 159"/>
                <a:gd name="T18" fmla="*/ 51 w 114"/>
                <a:gd name="T19" fmla="*/ 159 h 159"/>
                <a:gd name="T20" fmla="*/ 63 w 114"/>
                <a:gd name="T21" fmla="*/ 159 h 159"/>
                <a:gd name="T22" fmla="*/ 67 w 114"/>
                <a:gd name="T23" fmla="*/ 158 h 159"/>
                <a:gd name="T24" fmla="*/ 71 w 114"/>
                <a:gd name="T25" fmla="*/ 153 h 159"/>
                <a:gd name="T26" fmla="*/ 83 w 114"/>
                <a:gd name="T27" fmla="*/ 141 h 159"/>
                <a:gd name="T28" fmla="*/ 84 w 114"/>
                <a:gd name="T29" fmla="*/ 126 h 159"/>
                <a:gd name="T30" fmla="*/ 95 w 114"/>
                <a:gd name="T31" fmla="*/ 107 h 159"/>
                <a:gd name="T32" fmla="*/ 100 w 114"/>
                <a:gd name="T33" fmla="*/ 95 h 159"/>
                <a:gd name="T34" fmla="*/ 114 w 114"/>
                <a:gd name="T35" fmla="*/ 55 h 159"/>
                <a:gd name="T36" fmla="*/ 57 w 114"/>
                <a:gd name="T37" fmla="*/ 0 h 159"/>
                <a:gd name="T38" fmla="*/ 88 w 114"/>
                <a:gd name="T39" fmla="*/ 87 h 159"/>
                <a:gd name="T40" fmla="*/ 80 w 114"/>
                <a:gd name="T41" fmla="*/ 107 h 159"/>
                <a:gd name="T42" fmla="*/ 75 w 114"/>
                <a:gd name="T43" fmla="*/ 115 h 159"/>
                <a:gd name="T44" fmla="*/ 39 w 114"/>
                <a:gd name="T45" fmla="*/ 115 h 159"/>
                <a:gd name="T46" fmla="*/ 34 w 114"/>
                <a:gd name="T47" fmla="*/ 107 h 159"/>
                <a:gd name="T48" fmla="*/ 26 w 114"/>
                <a:gd name="T49" fmla="*/ 87 h 159"/>
                <a:gd name="T50" fmla="*/ 14 w 114"/>
                <a:gd name="T51" fmla="*/ 55 h 159"/>
                <a:gd name="T52" fmla="*/ 57 w 114"/>
                <a:gd name="T53" fmla="*/ 14 h 159"/>
                <a:gd name="T54" fmla="*/ 100 w 114"/>
                <a:gd name="T55" fmla="*/ 55 h 159"/>
                <a:gd name="T56" fmla="*/ 88 w 114"/>
                <a:gd name="T57" fmla="*/ 8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159">
                  <a:moveTo>
                    <a:pt x="57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75"/>
                    <a:pt x="8" y="87"/>
                    <a:pt x="14" y="95"/>
                  </a:cubicBezTo>
                  <a:cubicBezTo>
                    <a:pt x="17" y="101"/>
                    <a:pt x="19" y="104"/>
                    <a:pt x="19" y="107"/>
                  </a:cubicBezTo>
                  <a:cubicBezTo>
                    <a:pt x="19" y="114"/>
                    <a:pt x="23" y="121"/>
                    <a:pt x="30" y="126"/>
                  </a:cubicBezTo>
                  <a:cubicBezTo>
                    <a:pt x="30" y="130"/>
                    <a:pt x="31" y="141"/>
                    <a:pt x="31" y="141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4"/>
                    <a:pt x="33" y="150"/>
                    <a:pt x="43" y="153"/>
                  </a:cubicBezTo>
                  <a:cubicBezTo>
                    <a:pt x="44" y="155"/>
                    <a:pt x="46" y="156"/>
                    <a:pt x="47" y="158"/>
                  </a:cubicBezTo>
                  <a:cubicBezTo>
                    <a:pt x="49" y="159"/>
                    <a:pt x="50" y="159"/>
                    <a:pt x="51" y="159"/>
                  </a:cubicBezTo>
                  <a:cubicBezTo>
                    <a:pt x="63" y="159"/>
                    <a:pt x="63" y="159"/>
                    <a:pt x="63" y="159"/>
                  </a:cubicBezTo>
                  <a:cubicBezTo>
                    <a:pt x="64" y="159"/>
                    <a:pt x="65" y="159"/>
                    <a:pt x="67" y="158"/>
                  </a:cubicBezTo>
                  <a:cubicBezTo>
                    <a:pt x="68" y="156"/>
                    <a:pt x="70" y="155"/>
                    <a:pt x="71" y="153"/>
                  </a:cubicBezTo>
                  <a:cubicBezTo>
                    <a:pt x="82" y="150"/>
                    <a:pt x="83" y="144"/>
                    <a:pt x="83" y="141"/>
                  </a:cubicBezTo>
                  <a:cubicBezTo>
                    <a:pt x="83" y="141"/>
                    <a:pt x="84" y="130"/>
                    <a:pt x="84" y="126"/>
                  </a:cubicBezTo>
                  <a:cubicBezTo>
                    <a:pt x="91" y="121"/>
                    <a:pt x="95" y="114"/>
                    <a:pt x="95" y="107"/>
                  </a:cubicBezTo>
                  <a:cubicBezTo>
                    <a:pt x="95" y="104"/>
                    <a:pt x="97" y="101"/>
                    <a:pt x="100" y="95"/>
                  </a:cubicBezTo>
                  <a:cubicBezTo>
                    <a:pt x="106" y="87"/>
                    <a:pt x="114" y="75"/>
                    <a:pt x="114" y="55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88" y="87"/>
                  </a:moveTo>
                  <a:cubicBezTo>
                    <a:pt x="84" y="93"/>
                    <a:pt x="80" y="99"/>
                    <a:pt x="80" y="107"/>
                  </a:cubicBezTo>
                  <a:cubicBezTo>
                    <a:pt x="80" y="111"/>
                    <a:pt x="77" y="113"/>
                    <a:pt x="75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37" y="113"/>
                    <a:pt x="34" y="111"/>
                    <a:pt x="34" y="107"/>
                  </a:cubicBezTo>
                  <a:cubicBezTo>
                    <a:pt x="34" y="99"/>
                    <a:pt x="30" y="93"/>
                    <a:pt x="26" y="87"/>
                  </a:cubicBezTo>
                  <a:cubicBezTo>
                    <a:pt x="20" y="79"/>
                    <a:pt x="14" y="71"/>
                    <a:pt x="14" y="55"/>
                  </a:cubicBezTo>
                  <a:cubicBezTo>
                    <a:pt x="14" y="33"/>
                    <a:pt x="33" y="14"/>
                    <a:pt x="57" y="14"/>
                  </a:cubicBezTo>
                  <a:cubicBezTo>
                    <a:pt x="81" y="14"/>
                    <a:pt x="100" y="33"/>
                    <a:pt x="100" y="55"/>
                  </a:cubicBezTo>
                  <a:cubicBezTo>
                    <a:pt x="100" y="71"/>
                    <a:pt x="94" y="79"/>
                    <a:pt x="88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6083300" y="3068638"/>
              <a:ext cx="30163" cy="68263"/>
            </a:xfrm>
            <a:custGeom>
              <a:avLst/>
              <a:gdLst>
                <a:gd name="T0" fmla="*/ 4 w 8"/>
                <a:gd name="T1" fmla="*/ 18 h 18"/>
                <a:gd name="T2" fmla="*/ 8 w 8"/>
                <a:gd name="T3" fmla="*/ 14 h 18"/>
                <a:gd name="T4" fmla="*/ 8 w 8"/>
                <a:gd name="T5" fmla="*/ 4 h 18"/>
                <a:gd name="T6" fmla="*/ 4 w 8"/>
                <a:gd name="T7" fmla="*/ 0 h 18"/>
                <a:gd name="T8" fmla="*/ 0 w 8"/>
                <a:gd name="T9" fmla="*/ 4 h 18"/>
                <a:gd name="T10" fmla="*/ 0 w 8"/>
                <a:gd name="T11" fmla="*/ 14 h 18"/>
                <a:gd name="T12" fmla="*/ 4 w 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6" y="18"/>
                    <a:pt x="8" y="16"/>
                    <a:pt x="8" y="1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5926138" y="3106738"/>
              <a:ext cx="53975" cy="68263"/>
            </a:xfrm>
            <a:custGeom>
              <a:avLst/>
              <a:gdLst>
                <a:gd name="T0" fmla="*/ 7 w 14"/>
                <a:gd name="T1" fmla="*/ 16 h 18"/>
                <a:gd name="T2" fmla="*/ 10 w 14"/>
                <a:gd name="T3" fmla="*/ 18 h 18"/>
                <a:gd name="T4" fmla="*/ 12 w 14"/>
                <a:gd name="T5" fmla="*/ 17 h 18"/>
                <a:gd name="T6" fmla="*/ 13 w 14"/>
                <a:gd name="T7" fmla="*/ 12 h 18"/>
                <a:gd name="T8" fmla="*/ 7 w 14"/>
                <a:gd name="T9" fmla="*/ 3 h 18"/>
                <a:gd name="T10" fmla="*/ 2 w 14"/>
                <a:gd name="T11" fmla="*/ 1 h 18"/>
                <a:gd name="T12" fmla="*/ 1 w 14"/>
                <a:gd name="T13" fmla="*/ 6 h 18"/>
                <a:gd name="T14" fmla="*/ 7 w 14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">
                  <a:moveTo>
                    <a:pt x="7" y="16"/>
                  </a:moveTo>
                  <a:cubicBezTo>
                    <a:pt x="7" y="17"/>
                    <a:pt x="8" y="18"/>
                    <a:pt x="10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3" y="16"/>
                    <a:pt x="14" y="14"/>
                    <a:pt x="13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4" y="0"/>
                    <a:pt x="2" y="1"/>
                  </a:cubicBezTo>
                  <a:cubicBezTo>
                    <a:pt x="1" y="2"/>
                    <a:pt x="0" y="5"/>
                    <a:pt x="1" y="6"/>
                  </a:cubicBezTo>
                  <a:lnTo>
                    <a:pt x="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5811838" y="3221038"/>
              <a:ext cx="68263" cy="49213"/>
            </a:xfrm>
            <a:custGeom>
              <a:avLst/>
              <a:gdLst>
                <a:gd name="T0" fmla="*/ 16 w 18"/>
                <a:gd name="T1" fmla="*/ 7 h 13"/>
                <a:gd name="T2" fmla="*/ 6 w 18"/>
                <a:gd name="T3" fmla="*/ 1 h 13"/>
                <a:gd name="T4" fmla="*/ 1 w 18"/>
                <a:gd name="T5" fmla="*/ 3 h 13"/>
                <a:gd name="T6" fmla="*/ 3 w 18"/>
                <a:gd name="T7" fmla="*/ 7 h 13"/>
                <a:gd name="T8" fmla="*/ 12 w 18"/>
                <a:gd name="T9" fmla="*/ 13 h 13"/>
                <a:gd name="T10" fmla="*/ 14 w 18"/>
                <a:gd name="T11" fmla="*/ 13 h 13"/>
                <a:gd name="T12" fmla="*/ 17 w 18"/>
                <a:gd name="T13" fmla="*/ 12 h 13"/>
                <a:gd name="T14" fmla="*/ 16 w 18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6" y="7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4"/>
                    <a:pt x="1" y="6"/>
                    <a:pt x="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5" y="13"/>
                    <a:pt x="16" y="13"/>
                    <a:pt x="17" y="12"/>
                  </a:cubicBezTo>
                  <a:cubicBezTo>
                    <a:pt x="18" y="10"/>
                    <a:pt x="17" y="8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5772150" y="3378201"/>
              <a:ext cx="69850" cy="30163"/>
            </a:xfrm>
            <a:custGeom>
              <a:avLst/>
              <a:gdLst>
                <a:gd name="T0" fmla="*/ 18 w 18"/>
                <a:gd name="T1" fmla="*/ 4 h 8"/>
                <a:gd name="T2" fmla="*/ 14 w 18"/>
                <a:gd name="T3" fmla="*/ 0 h 8"/>
                <a:gd name="T4" fmla="*/ 4 w 18"/>
                <a:gd name="T5" fmla="*/ 0 h 8"/>
                <a:gd name="T6" fmla="*/ 0 w 18"/>
                <a:gd name="T7" fmla="*/ 4 h 8"/>
                <a:gd name="T8" fmla="*/ 4 w 18"/>
                <a:gd name="T9" fmla="*/ 8 h 8"/>
                <a:gd name="T10" fmla="*/ 14 w 18"/>
                <a:gd name="T11" fmla="*/ 8 h 8"/>
                <a:gd name="T12" fmla="*/ 18 w 1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18" y="4"/>
                  </a:moveTo>
                  <a:cubicBezTo>
                    <a:pt x="18" y="2"/>
                    <a:pt x="16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5811838" y="3511551"/>
              <a:ext cx="68263" cy="49213"/>
            </a:xfrm>
            <a:custGeom>
              <a:avLst/>
              <a:gdLst>
                <a:gd name="T0" fmla="*/ 12 w 18"/>
                <a:gd name="T1" fmla="*/ 1 h 13"/>
                <a:gd name="T2" fmla="*/ 3 w 18"/>
                <a:gd name="T3" fmla="*/ 7 h 13"/>
                <a:gd name="T4" fmla="*/ 1 w 18"/>
                <a:gd name="T5" fmla="*/ 12 h 13"/>
                <a:gd name="T6" fmla="*/ 5 w 18"/>
                <a:gd name="T7" fmla="*/ 13 h 13"/>
                <a:gd name="T8" fmla="*/ 6 w 18"/>
                <a:gd name="T9" fmla="*/ 13 h 13"/>
                <a:gd name="T10" fmla="*/ 16 w 18"/>
                <a:gd name="T11" fmla="*/ 7 h 13"/>
                <a:gd name="T12" fmla="*/ 17 w 18"/>
                <a:gd name="T13" fmla="*/ 2 h 13"/>
                <a:gd name="T14" fmla="*/ 12 w 18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2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0"/>
                    <a:pt x="1" y="12"/>
                  </a:cubicBezTo>
                  <a:cubicBezTo>
                    <a:pt x="2" y="13"/>
                    <a:pt x="3" y="13"/>
                    <a:pt x="5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8" y="4"/>
                    <a:pt x="17" y="2"/>
                  </a:cubicBezTo>
                  <a:cubicBezTo>
                    <a:pt x="16" y="1"/>
                    <a:pt x="14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6316663" y="3511551"/>
              <a:ext cx="68263" cy="49213"/>
            </a:xfrm>
            <a:custGeom>
              <a:avLst/>
              <a:gdLst>
                <a:gd name="T0" fmla="*/ 15 w 18"/>
                <a:gd name="T1" fmla="*/ 7 h 13"/>
                <a:gd name="T2" fmla="*/ 6 w 18"/>
                <a:gd name="T3" fmla="*/ 1 h 13"/>
                <a:gd name="T4" fmla="*/ 1 w 18"/>
                <a:gd name="T5" fmla="*/ 2 h 13"/>
                <a:gd name="T6" fmla="*/ 2 w 18"/>
                <a:gd name="T7" fmla="*/ 7 h 13"/>
                <a:gd name="T8" fmla="*/ 12 w 18"/>
                <a:gd name="T9" fmla="*/ 13 h 13"/>
                <a:gd name="T10" fmla="*/ 13 w 18"/>
                <a:gd name="T11" fmla="*/ 13 h 13"/>
                <a:gd name="T12" fmla="*/ 17 w 18"/>
                <a:gd name="T13" fmla="*/ 12 h 13"/>
                <a:gd name="T14" fmla="*/ 15 w 18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5" y="7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5" y="13"/>
                    <a:pt x="16" y="13"/>
                    <a:pt x="17" y="12"/>
                  </a:cubicBezTo>
                  <a:cubicBezTo>
                    <a:pt x="18" y="10"/>
                    <a:pt x="17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6354763" y="3378201"/>
              <a:ext cx="68263" cy="30163"/>
            </a:xfrm>
            <a:custGeom>
              <a:avLst/>
              <a:gdLst>
                <a:gd name="T0" fmla="*/ 14 w 18"/>
                <a:gd name="T1" fmla="*/ 0 h 8"/>
                <a:gd name="T2" fmla="*/ 4 w 18"/>
                <a:gd name="T3" fmla="*/ 0 h 8"/>
                <a:gd name="T4" fmla="*/ 4 w 18"/>
                <a:gd name="T5" fmla="*/ 0 h 8"/>
                <a:gd name="T6" fmla="*/ 0 w 18"/>
                <a:gd name="T7" fmla="*/ 4 h 8"/>
                <a:gd name="T8" fmla="*/ 4 w 18"/>
                <a:gd name="T9" fmla="*/ 8 h 8"/>
                <a:gd name="T10" fmla="*/ 14 w 18"/>
                <a:gd name="T11" fmla="*/ 8 h 8"/>
                <a:gd name="T12" fmla="*/ 14 w 18"/>
                <a:gd name="T13" fmla="*/ 8 h 8"/>
                <a:gd name="T14" fmla="*/ 18 w 18"/>
                <a:gd name="T15" fmla="*/ 4 h 8"/>
                <a:gd name="T16" fmla="*/ 14 w 1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6316663" y="3221038"/>
              <a:ext cx="68263" cy="49213"/>
            </a:xfrm>
            <a:custGeom>
              <a:avLst/>
              <a:gdLst>
                <a:gd name="T0" fmla="*/ 4 w 18"/>
                <a:gd name="T1" fmla="*/ 13 h 13"/>
                <a:gd name="T2" fmla="*/ 6 w 18"/>
                <a:gd name="T3" fmla="*/ 13 h 13"/>
                <a:gd name="T4" fmla="*/ 15 w 18"/>
                <a:gd name="T5" fmla="*/ 7 h 13"/>
                <a:gd name="T6" fmla="*/ 17 w 18"/>
                <a:gd name="T7" fmla="*/ 3 h 13"/>
                <a:gd name="T8" fmla="*/ 12 w 18"/>
                <a:gd name="T9" fmla="*/ 1 h 13"/>
                <a:gd name="T10" fmla="*/ 2 w 18"/>
                <a:gd name="T11" fmla="*/ 7 h 13"/>
                <a:gd name="T12" fmla="*/ 1 w 18"/>
                <a:gd name="T13" fmla="*/ 12 h 13"/>
                <a:gd name="T14" fmla="*/ 4 w 18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4" y="13"/>
                  </a:moveTo>
                  <a:cubicBezTo>
                    <a:pt x="5" y="13"/>
                    <a:pt x="5" y="13"/>
                    <a:pt x="6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8" y="4"/>
                    <a:pt x="17" y="3"/>
                  </a:cubicBezTo>
                  <a:cubicBezTo>
                    <a:pt x="16" y="1"/>
                    <a:pt x="13" y="0"/>
                    <a:pt x="12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216650" y="3106738"/>
              <a:ext cx="53975" cy="68263"/>
            </a:xfrm>
            <a:custGeom>
              <a:avLst/>
              <a:gdLst>
                <a:gd name="T0" fmla="*/ 2 w 14"/>
                <a:gd name="T1" fmla="*/ 17 h 18"/>
                <a:gd name="T2" fmla="*/ 4 w 14"/>
                <a:gd name="T3" fmla="*/ 18 h 18"/>
                <a:gd name="T4" fmla="*/ 7 w 14"/>
                <a:gd name="T5" fmla="*/ 16 h 18"/>
                <a:gd name="T6" fmla="*/ 13 w 14"/>
                <a:gd name="T7" fmla="*/ 6 h 18"/>
                <a:gd name="T8" fmla="*/ 12 w 14"/>
                <a:gd name="T9" fmla="*/ 1 h 18"/>
                <a:gd name="T10" fmla="*/ 7 w 14"/>
                <a:gd name="T11" fmla="*/ 3 h 18"/>
                <a:gd name="T12" fmla="*/ 1 w 14"/>
                <a:gd name="T13" fmla="*/ 12 h 18"/>
                <a:gd name="T14" fmla="*/ 2 w 14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">
                  <a:moveTo>
                    <a:pt x="2" y="17"/>
                  </a:moveTo>
                  <a:cubicBezTo>
                    <a:pt x="3" y="17"/>
                    <a:pt x="4" y="18"/>
                    <a:pt x="4" y="18"/>
                  </a:cubicBezTo>
                  <a:cubicBezTo>
                    <a:pt x="6" y="18"/>
                    <a:pt x="7" y="17"/>
                    <a:pt x="7" y="1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3" y="2"/>
                    <a:pt x="12" y="1"/>
                  </a:cubicBezTo>
                  <a:cubicBezTo>
                    <a:pt x="10" y="0"/>
                    <a:pt x="8" y="1"/>
                    <a:pt x="7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4"/>
                    <a:pt x="1" y="16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6064250" y="3278188"/>
              <a:ext cx="68263" cy="214313"/>
            </a:xfrm>
            <a:custGeom>
              <a:avLst/>
              <a:gdLst>
                <a:gd name="T0" fmla="*/ 4 w 18"/>
                <a:gd name="T1" fmla="*/ 52 h 56"/>
                <a:gd name="T2" fmla="*/ 9 w 18"/>
                <a:gd name="T3" fmla="*/ 56 h 56"/>
                <a:gd name="T4" fmla="*/ 14 w 18"/>
                <a:gd name="T5" fmla="*/ 52 h 56"/>
                <a:gd name="T6" fmla="*/ 17 w 18"/>
                <a:gd name="T7" fmla="*/ 26 h 56"/>
                <a:gd name="T8" fmla="*/ 18 w 18"/>
                <a:gd name="T9" fmla="*/ 21 h 56"/>
                <a:gd name="T10" fmla="*/ 18 w 18"/>
                <a:gd name="T11" fmla="*/ 8 h 56"/>
                <a:gd name="T12" fmla="*/ 9 w 18"/>
                <a:gd name="T13" fmla="*/ 0 h 56"/>
                <a:gd name="T14" fmla="*/ 0 w 18"/>
                <a:gd name="T15" fmla="*/ 8 h 56"/>
                <a:gd name="T16" fmla="*/ 0 w 18"/>
                <a:gd name="T17" fmla="*/ 21 h 56"/>
                <a:gd name="T18" fmla="*/ 1 w 18"/>
                <a:gd name="T19" fmla="*/ 26 h 56"/>
                <a:gd name="T20" fmla="*/ 4 w 18"/>
                <a:gd name="T21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6">
                  <a:moveTo>
                    <a:pt x="4" y="52"/>
                  </a:moveTo>
                  <a:cubicBezTo>
                    <a:pt x="5" y="55"/>
                    <a:pt x="6" y="56"/>
                    <a:pt x="9" y="56"/>
                  </a:cubicBezTo>
                  <a:cubicBezTo>
                    <a:pt x="12" y="56"/>
                    <a:pt x="13" y="55"/>
                    <a:pt x="14" y="5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4"/>
                    <a:pt x="18" y="23"/>
                    <a:pt x="18" y="2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2"/>
                    <a:pt x="15" y="0"/>
                    <a:pt x="9" y="0"/>
                  </a:cubicBezTo>
                  <a:cubicBezTo>
                    <a:pt x="3" y="0"/>
                    <a:pt x="0" y="2"/>
                    <a:pt x="0" y="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1" y="24"/>
                    <a:pt x="1" y="26"/>
                  </a:cubicBezTo>
                  <a:lnTo>
                    <a:pt x="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auto">
            <a:xfrm>
              <a:off x="6064250" y="3517901"/>
              <a:ext cx="68263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6814710" y="5346938"/>
            <a:ext cx="291612" cy="209728"/>
            <a:chOff x="1620838" y="211138"/>
            <a:chExt cx="8943975" cy="6432550"/>
          </a:xfrm>
          <a:solidFill>
            <a:schemeClr val="bg1"/>
          </a:solidFill>
        </p:grpSpPr>
        <p:sp>
          <p:nvSpPr>
            <p:cNvPr id="31" name="Freeform 42"/>
            <p:cNvSpPr/>
            <p:nvPr/>
          </p:nvSpPr>
          <p:spPr bwMode="auto">
            <a:xfrm>
              <a:off x="4154488" y="2728913"/>
              <a:ext cx="3894138" cy="1674813"/>
            </a:xfrm>
            <a:custGeom>
              <a:avLst/>
              <a:gdLst>
                <a:gd name="T0" fmla="*/ 516 w 1037"/>
                <a:gd name="T1" fmla="*/ 0 h 446"/>
                <a:gd name="T2" fmla="*/ 0 w 1037"/>
                <a:gd name="T3" fmla="*/ 446 h 446"/>
                <a:gd name="T4" fmla="*/ 151 w 1037"/>
                <a:gd name="T5" fmla="*/ 446 h 446"/>
                <a:gd name="T6" fmla="*/ 516 w 1037"/>
                <a:gd name="T7" fmla="*/ 149 h 446"/>
                <a:gd name="T8" fmla="*/ 843 w 1037"/>
                <a:gd name="T9" fmla="*/ 343 h 446"/>
                <a:gd name="T10" fmla="*/ 739 w 1037"/>
                <a:gd name="T11" fmla="*/ 446 h 446"/>
                <a:gd name="T12" fmla="*/ 814 w 1037"/>
                <a:gd name="T13" fmla="*/ 446 h 446"/>
                <a:gd name="T14" fmla="*/ 881 w 1037"/>
                <a:gd name="T15" fmla="*/ 446 h 446"/>
                <a:gd name="T16" fmla="*/ 1032 w 1037"/>
                <a:gd name="T17" fmla="*/ 446 h 446"/>
                <a:gd name="T18" fmla="*/ 1037 w 1037"/>
                <a:gd name="T19" fmla="*/ 446 h 446"/>
                <a:gd name="T20" fmla="*/ 1037 w 1037"/>
                <a:gd name="T21" fmla="*/ 149 h 446"/>
                <a:gd name="T22" fmla="*/ 951 w 1037"/>
                <a:gd name="T23" fmla="*/ 234 h 446"/>
                <a:gd name="T24" fmla="*/ 516 w 1037"/>
                <a:gd name="T2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7" h="446">
                  <a:moveTo>
                    <a:pt x="516" y="0"/>
                  </a:moveTo>
                  <a:cubicBezTo>
                    <a:pt x="254" y="0"/>
                    <a:pt x="37" y="194"/>
                    <a:pt x="0" y="446"/>
                  </a:cubicBezTo>
                  <a:cubicBezTo>
                    <a:pt x="151" y="446"/>
                    <a:pt x="151" y="446"/>
                    <a:pt x="151" y="446"/>
                  </a:cubicBezTo>
                  <a:cubicBezTo>
                    <a:pt x="186" y="277"/>
                    <a:pt x="336" y="149"/>
                    <a:pt x="516" y="149"/>
                  </a:cubicBezTo>
                  <a:cubicBezTo>
                    <a:pt x="657" y="149"/>
                    <a:pt x="780" y="227"/>
                    <a:pt x="843" y="343"/>
                  </a:cubicBezTo>
                  <a:cubicBezTo>
                    <a:pt x="739" y="446"/>
                    <a:pt x="739" y="446"/>
                    <a:pt x="739" y="446"/>
                  </a:cubicBezTo>
                  <a:cubicBezTo>
                    <a:pt x="814" y="446"/>
                    <a:pt x="814" y="446"/>
                    <a:pt x="814" y="446"/>
                  </a:cubicBezTo>
                  <a:cubicBezTo>
                    <a:pt x="881" y="446"/>
                    <a:pt x="881" y="446"/>
                    <a:pt x="881" y="446"/>
                  </a:cubicBezTo>
                  <a:cubicBezTo>
                    <a:pt x="1032" y="446"/>
                    <a:pt x="1032" y="446"/>
                    <a:pt x="1032" y="446"/>
                  </a:cubicBezTo>
                  <a:cubicBezTo>
                    <a:pt x="1037" y="446"/>
                    <a:pt x="1037" y="446"/>
                    <a:pt x="1037" y="446"/>
                  </a:cubicBezTo>
                  <a:cubicBezTo>
                    <a:pt x="1037" y="149"/>
                    <a:pt x="1037" y="149"/>
                    <a:pt x="1037" y="149"/>
                  </a:cubicBezTo>
                  <a:cubicBezTo>
                    <a:pt x="951" y="234"/>
                    <a:pt x="951" y="234"/>
                    <a:pt x="951" y="234"/>
                  </a:cubicBezTo>
                  <a:cubicBezTo>
                    <a:pt x="858" y="93"/>
                    <a:pt x="698" y="0"/>
                    <a:pt x="5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4135438" y="4964113"/>
              <a:ext cx="3894138" cy="1679575"/>
            </a:xfrm>
            <a:custGeom>
              <a:avLst/>
              <a:gdLst>
                <a:gd name="T0" fmla="*/ 521 w 1037"/>
                <a:gd name="T1" fmla="*/ 298 h 447"/>
                <a:gd name="T2" fmla="*/ 194 w 1037"/>
                <a:gd name="T3" fmla="*/ 104 h 447"/>
                <a:gd name="T4" fmla="*/ 298 w 1037"/>
                <a:gd name="T5" fmla="*/ 0 h 447"/>
                <a:gd name="T6" fmla="*/ 156 w 1037"/>
                <a:gd name="T7" fmla="*/ 0 h 447"/>
                <a:gd name="T8" fmla="*/ 5 w 1037"/>
                <a:gd name="T9" fmla="*/ 0 h 447"/>
                <a:gd name="T10" fmla="*/ 0 w 1037"/>
                <a:gd name="T11" fmla="*/ 0 h 447"/>
                <a:gd name="T12" fmla="*/ 0 w 1037"/>
                <a:gd name="T13" fmla="*/ 75 h 447"/>
                <a:gd name="T14" fmla="*/ 0 w 1037"/>
                <a:gd name="T15" fmla="*/ 223 h 447"/>
                <a:gd name="T16" fmla="*/ 0 w 1037"/>
                <a:gd name="T17" fmla="*/ 298 h 447"/>
                <a:gd name="T18" fmla="*/ 86 w 1037"/>
                <a:gd name="T19" fmla="*/ 212 h 447"/>
                <a:gd name="T20" fmla="*/ 521 w 1037"/>
                <a:gd name="T21" fmla="*/ 447 h 447"/>
                <a:gd name="T22" fmla="*/ 1037 w 1037"/>
                <a:gd name="T23" fmla="*/ 0 h 447"/>
                <a:gd name="T24" fmla="*/ 886 w 1037"/>
                <a:gd name="T25" fmla="*/ 0 h 447"/>
                <a:gd name="T26" fmla="*/ 521 w 1037"/>
                <a:gd name="T27" fmla="*/ 298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" h="447">
                  <a:moveTo>
                    <a:pt x="521" y="298"/>
                  </a:moveTo>
                  <a:cubicBezTo>
                    <a:pt x="380" y="298"/>
                    <a:pt x="257" y="219"/>
                    <a:pt x="194" y="104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86" y="212"/>
                    <a:pt x="86" y="212"/>
                    <a:pt x="86" y="212"/>
                  </a:cubicBezTo>
                  <a:cubicBezTo>
                    <a:pt x="179" y="353"/>
                    <a:pt x="339" y="447"/>
                    <a:pt x="521" y="447"/>
                  </a:cubicBezTo>
                  <a:cubicBezTo>
                    <a:pt x="783" y="447"/>
                    <a:pt x="1000" y="253"/>
                    <a:pt x="1037" y="0"/>
                  </a:cubicBezTo>
                  <a:cubicBezTo>
                    <a:pt x="886" y="0"/>
                    <a:pt x="886" y="0"/>
                    <a:pt x="886" y="0"/>
                  </a:cubicBezTo>
                  <a:cubicBezTo>
                    <a:pt x="851" y="170"/>
                    <a:pt x="701" y="298"/>
                    <a:pt x="52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44"/>
            <p:cNvSpPr/>
            <p:nvPr/>
          </p:nvSpPr>
          <p:spPr bwMode="auto">
            <a:xfrm>
              <a:off x="1620838" y="211138"/>
              <a:ext cx="8943975" cy="5591175"/>
            </a:xfrm>
            <a:custGeom>
              <a:avLst/>
              <a:gdLst>
                <a:gd name="T0" fmla="*/ 2053 w 2382"/>
                <a:gd name="T1" fmla="*/ 611 h 1488"/>
                <a:gd name="T2" fmla="*/ 1600 w 2382"/>
                <a:gd name="T3" fmla="*/ 298 h 1488"/>
                <a:gd name="T4" fmla="*/ 1463 w 2382"/>
                <a:gd name="T5" fmla="*/ 318 h 1488"/>
                <a:gd name="T6" fmla="*/ 893 w 2382"/>
                <a:gd name="T7" fmla="*/ 0 h 1488"/>
                <a:gd name="T8" fmla="*/ 224 w 2382"/>
                <a:gd name="T9" fmla="*/ 655 h 1488"/>
                <a:gd name="T10" fmla="*/ 0 w 2382"/>
                <a:gd name="T11" fmla="*/ 1042 h 1488"/>
                <a:gd name="T12" fmla="*/ 447 w 2382"/>
                <a:gd name="T13" fmla="*/ 1488 h 1488"/>
                <a:gd name="T14" fmla="*/ 521 w 2382"/>
                <a:gd name="T15" fmla="*/ 1488 h 1488"/>
                <a:gd name="T16" fmla="*/ 521 w 2382"/>
                <a:gd name="T17" fmla="*/ 1340 h 1488"/>
                <a:gd name="T18" fmla="*/ 447 w 2382"/>
                <a:gd name="T19" fmla="*/ 1340 h 1488"/>
                <a:gd name="T20" fmla="*/ 149 w 2382"/>
                <a:gd name="T21" fmla="*/ 1042 h 1488"/>
                <a:gd name="T22" fmla="*/ 379 w 2382"/>
                <a:gd name="T23" fmla="*/ 752 h 1488"/>
                <a:gd name="T24" fmla="*/ 372 w 2382"/>
                <a:gd name="T25" fmla="*/ 670 h 1488"/>
                <a:gd name="T26" fmla="*/ 893 w 2382"/>
                <a:gd name="T27" fmla="*/ 149 h 1488"/>
                <a:gd name="T28" fmla="*/ 1392 w 2382"/>
                <a:gd name="T29" fmla="*/ 519 h 1488"/>
                <a:gd name="T30" fmla="*/ 1600 w 2382"/>
                <a:gd name="T31" fmla="*/ 447 h 1488"/>
                <a:gd name="T32" fmla="*/ 1933 w 2382"/>
                <a:gd name="T33" fmla="*/ 744 h 1488"/>
                <a:gd name="T34" fmla="*/ 1935 w 2382"/>
                <a:gd name="T35" fmla="*/ 744 h 1488"/>
                <a:gd name="T36" fmla="*/ 2233 w 2382"/>
                <a:gd name="T37" fmla="*/ 1042 h 1488"/>
                <a:gd name="T38" fmla="*/ 1935 w 2382"/>
                <a:gd name="T39" fmla="*/ 1340 h 1488"/>
                <a:gd name="T40" fmla="*/ 1844 w 2382"/>
                <a:gd name="T41" fmla="*/ 1340 h 1488"/>
                <a:gd name="T42" fmla="*/ 1791 w 2382"/>
                <a:gd name="T43" fmla="*/ 1488 h 1488"/>
                <a:gd name="T44" fmla="*/ 1935 w 2382"/>
                <a:gd name="T45" fmla="*/ 1488 h 1488"/>
                <a:gd name="T46" fmla="*/ 2382 w 2382"/>
                <a:gd name="T47" fmla="*/ 1042 h 1488"/>
                <a:gd name="T48" fmla="*/ 2053 w 2382"/>
                <a:gd name="T49" fmla="*/ 611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82" h="1488">
                  <a:moveTo>
                    <a:pt x="2053" y="611"/>
                  </a:moveTo>
                  <a:cubicBezTo>
                    <a:pt x="1984" y="428"/>
                    <a:pt x="1807" y="298"/>
                    <a:pt x="1600" y="298"/>
                  </a:cubicBezTo>
                  <a:cubicBezTo>
                    <a:pt x="1553" y="298"/>
                    <a:pt x="1507" y="305"/>
                    <a:pt x="1463" y="318"/>
                  </a:cubicBezTo>
                  <a:cubicBezTo>
                    <a:pt x="1345" y="127"/>
                    <a:pt x="1134" y="0"/>
                    <a:pt x="893" y="0"/>
                  </a:cubicBezTo>
                  <a:cubicBezTo>
                    <a:pt x="528" y="0"/>
                    <a:pt x="232" y="292"/>
                    <a:pt x="224" y="655"/>
                  </a:cubicBezTo>
                  <a:cubicBezTo>
                    <a:pt x="90" y="733"/>
                    <a:pt x="0" y="877"/>
                    <a:pt x="0" y="1042"/>
                  </a:cubicBezTo>
                  <a:cubicBezTo>
                    <a:pt x="0" y="1288"/>
                    <a:pt x="200" y="1488"/>
                    <a:pt x="447" y="1488"/>
                  </a:cubicBezTo>
                  <a:cubicBezTo>
                    <a:pt x="521" y="1488"/>
                    <a:pt x="521" y="1488"/>
                    <a:pt x="521" y="1488"/>
                  </a:cubicBezTo>
                  <a:cubicBezTo>
                    <a:pt x="521" y="1340"/>
                    <a:pt x="521" y="1340"/>
                    <a:pt x="521" y="1340"/>
                  </a:cubicBezTo>
                  <a:cubicBezTo>
                    <a:pt x="447" y="1340"/>
                    <a:pt x="447" y="1340"/>
                    <a:pt x="447" y="1340"/>
                  </a:cubicBezTo>
                  <a:cubicBezTo>
                    <a:pt x="283" y="1340"/>
                    <a:pt x="149" y="1206"/>
                    <a:pt x="149" y="1042"/>
                  </a:cubicBezTo>
                  <a:cubicBezTo>
                    <a:pt x="149" y="901"/>
                    <a:pt x="247" y="783"/>
                    <a:pt x="379" y="752"/>
                  </a:cubicBezTo>
                  <a:cubicBezTo>
                    <a:pt x="375" y="725"/>
                    <a:pt x="372" y="698"/>
                    <a:pt x="372" y="670"/>
                  </a:cubicBezTo>
                  <a:cubicBezTo>
                    <a:pt x="372" y="382"/>
                    <a:pt x="606" y="149"/>
                    <a:pt x="893" y="149"/>
                  </a:cubicBezTo>
                  <a:cubicBezTo>
                    <a:pt x="1129" y="149"/>
                    <a:pt x="1327" y="305"/>
                    <a:pt x="1392" y="519"/>
                  </a:cubicBezTo>
                  <a:cubicBezTo>
                    <a:pt x="1449" y="474"/>
                    <a:pt x="1521" y="447"/>
                    <a:pt x="1600" y="447"/>
                  </a:cubicBezTo>
                  <a:cubicBezTo>
                    <a:pt x="1773" y="447"/>
                    <a:pt x="1915" y="577"/>
                    <a:pt x="1933" y="744"/>
                  </a:cubicBezTo>
                  <a:cubicBezTo>
                    <a:pt x="1935" y="744"/>
                    <a:pt x="1935" y="744"/>
                    <a:pt x="1935" y="744"/>
                  </a:cubicBezTo>
                  <a:cubicBezTo>
                    <a:pt x="2099" y="744"/>
                    <a:pt x="2233" y="878"/>
                    <a:pt x="2233" y="1042"/>
                  </a:cubicBezTo>
                  <a:cubicBezTo>
                    <a:pt x="2233" y="1206"/>
                    <a:pt x="2100" y="1340"/>
                    <a:pt x="1935" y="1340"/>
                  </a:cubicBezTo>
                  <a:cubicBezTo>
                    <a:pt x="1844" y="1340"/>
                    <a:pt x="1844" y="1340"/>
                    <a:pt x="1844" y="1340"/>
                  </a:cubicBezTo>
                  <a:cubicBezTo>
                    <a:pt x="1832" y="1392"/>
                    <a:pt x="1814" y="1442"/>
                    <a:pt x="1791" y="1488"/>
                  </a:cubicBezTo>
                  <a:cubicBezTo>
                    <a:pt x="1935" y="1488"/>
                    <a:pt x="1935" y="1488"/>
                    <a:pt x="1935" y="1488"/>
                  </a:cubicBezTo>
                  <a:cubicBezTo>
                    <a:pt x="2182" y="1488"/>
                    <a:pt x="2382" y="1288"/>
                    <a:pt x="2382" y="1042"/>
                  </a:cubicBezTo>
                  <a:cubicBezTo>
                    <a:pt x="2382" y="836"/>
                    <a:pt x="2242" y="663"/>
                    <a:pt x="2053" y="6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450905" y="6046834"/>
            <a:ext cx="521896" cy="521896"/>
          </a:xfrm>
          <a:prstGeom prst="ellipse">
            <a:avLst/>
          </a:prstGeom>
          <a:solidFill>
            <a:srgbClr val="C2B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 Light"/>
            </a:endParaRPr>
          </a:p>
        </p:txBody>
      </p:sp>
      <p:sp>
        <p:nvSpPr>
          <p:cNvPr id="38" name="KSO_Shape"/>
          <p:cNvSpPr>
            <a:spLocks noChangeAspect="1"/>
          </p:cNvSpPr>
          <p:nvPr/>
        </p:nvSpPr>
        <p:spPr>
          <a:xfrm>
            <a:off x="1215833" y="2371000"/>
            <a:ext cx="246021" cy="229209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9" name="Freeform 7"/>
          <p:cNvSpPr/>
          <p:nvPr/>
        </p:nvSpPr>
        <p:spPr bwMode="auto">
          <a:xfrm>
            <a:off x="1198330" y="3385705"/>
            <a:ext cx="265296" cy="181518"/>
          </a:xfrm>
          <a:custGeom>
            <a:avLst/>
            <a:gdLst>
              <a:gd name="T0" fmla="*/ 58 w 64"/>
              <a:gd name="T1" fmla="*/ 24 h 44"/>
              <a:gd name="T2" fmla="*/ 60 w 64"/>
              <a:gd name="T3" fmla="*/ 16 h 44"/>
              <a:gd name="T4" fmla="*/ 44 w 64"/>
              <a:gd name="T5" fmla="*/ 0 h 44"/>
              <a:gd name="T6" fmla="*/ 29 w 64"/>
              <a:gd name="T7" fmla="*/ 12 h 44"/>
              <a:gd name="T8" fmla="*/ 20 w 64"/>
              <a:gd name="T9" fmla="*/ 8 h 44"/>
              <a:gd name="T10" fmla="*/ 8 w 64"/>
              <a:gd name="T11" fmla="*/ 20 h 44"/>
              <a:gd name="T12" fmla="*/ 9 w 64"/>
              <a:gd name="T13" fmla="*/ 24 h 44"/>
              <a:gd name="T14" fmla="*/ 8 w 64"/>
              <a:gd name="T15" fmla="*/ 24 h 44"/>
              <a:gd name="T16" fmla="*/ 0 w 64"/>
              <a:gd name="T17" fmla="*/ 34 h 44"/>
              <a:gd name="T18" fmla="*/ 8 w 64"/>
              <a:gd name="T19" fmla="*/ 44 h 44"/>
              <a:gd name="T20" fmla="*/ 56 w 64"/>
              <a:gd name="T21" fmla="*/ 44 h 44"/>
              <a:gd name="T22" fmla="*/ 64 w 64"/>
              <a:gd name="T23" fmla="*/ 34 h 44"/>
              <a:gd name="T24" fmla="*/ 58 w 64"/>
              <a:gd name="T25" fmla="*/ 2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44">
                <a:moveTo>
                  <a:pt x="58" y="24"/>
                </a:moveTo>
                <a:cubicBezTo>
                  <a:pt x="59" y="22"/>
                  <a:pt x="60" y="19"/>
                  <a:pt x="60" y="16"/>
                </a:cubicBezTo>
                <a:cubicBezTo>
                  <a:pt x="60" y="7"/>
                  <a:pt x="53" y="0"/>
                  <a:pt x="44" y="0"/>
                </a:cubicBezTo>
                <a:cubicBezTo>
                  <a:pt x="37" y="0"/>
                  <a:pt x="31" y="5"/>
                  <a:pt x="29" y="12"/>
                </a:cubicBezTo>
                <a:cubicBezTo>
                  <a:pt x="26" y="9"/>
                  <a:pt x="23" y="8"/>
                  <a:pt x="20" y="8"/>
                </a:cubicBezTo>
                <a:cubicBezTo>
                  <a:pt x="13" y="8"/>
                  <a:pt x="8" y="13"/>
                  <a:pt x="8" y="20"/>
                </a:cubicBezTo>
                <a:cubicBezTo>
                  <a:pt x="8" y="21"/>
                  <a:pt x="8" y="23"/>
                  <a:pt x="9" y="24"/>
                </a:cubicBezTo>
                <a:cubicBezTo>
                  <a:pt x="9" y="24"/>
                  <a:pt x="8" y="24"/>
                  <a:pt x="8" y="24"/>
                </a:cubicBezTo>
                <a:cubicBezTo>
                  <a:pt x="4" y="24"/>
                  <a:pt x="0" y="30"/>
                  <a:pt x="0" y="34"/>
                </a:cubicBezTo>
                <a:cubicBezTo>
                  <a:pt x="0" y="38"/>
                  <a:pt x="4" y="44"/>
                  <a:pt x="8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60" y="44"/>
                  <a:pt x="64" y="38"/>
                  <a:pt x="64" y="34"/>
                </a:cubicBezTo>
                <a:cubicBezTo>
                  <a:pt x="64" y="30"/>
                  <a:pt x="61" y="25"/>
                  <a:pt x="58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1" name="Freeform 190"/>
          <p:cNvSpPr>
            <a:spLocks noEditPoints="1"/>
          </p:cNvSpPr>
          <p:nvPr/>
        </p:nvSpPr>
        <p:spPr bwMode="auto">
          <a:xfrm>
            <a:off x="590497" y="6184701"/>
            <a:ext cx="247792" cy="246163"/>
          </a:xfrm>
          <a:custGeom>
            <a:avLst/>
            <a:gdLst>
              <a:gd name="T0" fmla="*/ 25 w 64"/>
              <a:gd name="T1" fmla="*/ 51 h 64"/>
              <a:gd name="T2" fmla="*/ 22 w 64"/>
              <a:gd name="T3" fmla="*/ 48 h 64"/>
              <a:gd name="T4" fmla="*/ 21 w 64"/>
              <a:gd name="T5" fmla="*/ 41 h 64"/>
              <a:gd name="T6" fmla="*/ 21 w 64"/>
              <a:gd name="T7" fmla="*/ 29 h 64"/>
              <a:gd name="T8" fmla="*/ 38 w 64"/>
              <a:gd name="T9" fmla="*/ 29 h 64"/>
              <a:gd name="T10" fmla="*/ 38 w 64"/>
              <a:gd name="T11" fmla="*/ 17 h 64"/>
              <a:gd name="T12" fmla="*/ 21 w 64"/>
              <a:gd name="T13" fmla="*/ 17 h 64"/>
              <a:gd name="T14" fmla="*/ 21 w 64"/>
              <a:gd name="T15" fmla="*/ 0 h 64"/>
              <a:gd name="T16" fmla="*/ 14 w 64"/>
              <a:gd name="T17" fmla="*/ 0 h 64"/>
              <a:gd name="T18" fmla="*/ 12 w 64"/>
              <a:gd name="T19" fmla="*/ 7 h 64"/>
              <a:gd name="T20" fmla="*/ 7 w 64"/>
              <a:gd name="T21" fmla="*/ 14 h 64"/>
              <a:gd name="T22" fmla="*/ 0 w 64"/>
              <a:gd name="T23" fmla="*/ 18 h 64"/>
              <a:gd name="T24" fmla="*/ 0 w 64"/>
              <a:gd name="T25" fmla="*/ 29 h 64"/>
              <a:gd name="T26" fmla="*/ 8 w 64"/>
              <a:gd name="T27" fmla="*/ 29 h 64"/>
              <a:gd name="T28" fmla="*/ 8 w 64"/>
              <a:gd name="T29" fmla="*/ 47 h 64"/>
              <a:gd name="T30" fmla="*/ 9 w 64"/>
              <a:gd name="T31" fmla="*/ 54 h 64"/>
              <a:gd name="T32" fmla="*/ 13 w 64"/>
              <a:gd name="T33" fmla="*/ 59 h 64"/>
              <a:gd name="T34" fmla="*/ 18 w 64"/>
              <a:gd name="T35" fmla="*/ 63 h 64"/>
              <a:gd name="T36" fmla="*/ 25 w 64"/>
              <a:gd name="T37" fmla="*/ 64 h 64"/>
              <a:gd name="T38" fmla="*/ 33 w 64"/>
              <a:gd name="T39" fmla="*/ 63 h 64"/>
              <a:gd name="T40" fmla="*/ 42 w 64"/>
              <a:gd name="T41" fmla="*/ 60 h 64"/>
              <a:gd name="T42" fmla="*/ 42 w 64"/>
              <a:gd name="T43" fmla="*/ 49 h 64"/>
              <a:gd name="T44" fmla="*/ 30 w 64"/>
              <a:gd name="T45" fmla="*/ 53 h 64"/>
              <a:gd name="T46" fmla="*/ 25 w 64"/>
              <a:gd name="T47" fmla="*/ 51 h 64"/>
              <a:gd name="T48" fmla="*/ 55 w 64"/>
              <a:gd name="T49" fmla="*/ 47 h 64"/>
              <a:gd name="T50" fmla="*/ 47 w 64"/>
              <a:gd name="T51" fmla="*/ 55 h 64"/>
              <a:gd name="T52" fmla="*/ 55 w 64"/>
              <a:gd name="T53" fmla="*/ 64 h 64"/>
              <a:gd name="T54" fmla="*/ 64 w 64"/>
              <a:gd name="T55" fmla="*/ 55 h 64"/>
              <a:gd name="T56" fmla="*/ 55 w 64"/>
              <a:gd name="T57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64">
                <a:moveTo>
                  <a:pt x="25" y="51"/>
                </a:moveTo>
                <a:cubicBezTo>
                  <a:pt x="24" y="50"/>
                  <a:pt x="23" y="50"/>
                  <a:pt x="22" y="48"/>
                </a:cubicBezTo>
                <a:cubicBezTo>
                  <a:pt x="22" y="47"/>
                  <a:pt x="21" y="45"/>
                  <a:pt x="21" y="41"/>
                </a:cubicBezTo>
                <a:cubicBezTo>
                  <a:pt x="21" y="29"/>
                  <a:pt x="21" y="29"/>
                  <a:pt x="21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17"/>
                  <a:pt x="38" y="17"/>
                  <a:pt x="38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0"/>
                  <a:pt x="21" y="0"/>
                  <a:pt x="21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4"/>
                  <a:pt x="13" y="5"/>
                  <a:pt x="12" y="7"/>
                </a:cubicBezTo>
                <a:cubicBezTo>
                  <a:pt x="11" y="9"/>
                  <a:pt x="9" y="12"/>
                  <a:pt x="7" y="14"/>
                </a:cubicBezTo>
                <a:cubicBezTo>
                  <a:pt x="6" y="16"/>
                  <a:pt x="3" y="17"/>
                  <a:pt x="0" y="18"/>
                </a:cubicBezTo>
                <a:cubicBezTo>
                  <a:pt x="0" y="29"/>
                  <a:pt x="0" y="29"/>
                  <a:pt x="0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50"/>
                  <a:pt x="8" y="53"/>
                  <a:pt x="9" y="54"/>
                </a:cubicBezTo>
                <a:cubicBezTo>
                  <a:pt x="10" y="56"/>
                  <a:pt x="11" y="58"/>
                  <a:pt x="13" y="59"/>
                </a:cubicBezTo>
                <a:cubicBezTo>
                  <a:pt x="15" y="61"/>
                  <a:pt x="18" y="63"/>
                  <a:pt x="18" y="63"/>
                </a:cubicBezTo>
                <a:cubicBezTo>
                  <a:pt x="18" y="63"/>
                  <a:pt x="22" y="64"/>
                  <a:pt x="25" y="64"/>
                </a:cubicBezTo>
                <a:cubicBezTo>
                  <a:pt x="28" y="64"/>
                  <a:pt x="30" y="64"/>
                  <a:pt x="33" y="63"/>
                </a:cubicBezTo>
                <a:cubicBezTo>
                  <a:pt x="35" y="62"/>
                  <a:pt x="39" y="61"/>
                  <a:pt x="42" y="60"/>
                </a:cubicBezTo>
                <a:cubicBezTo>
                  <a:pt x="42" y="49"/>
                  <a:pt x="42" y="49"/>
                  <a:pt x="42" y="49"/>
                </a:cubicBezTo>
                <a:cubicBezTo>
                  <a:pt x="38" y="51"/>
                  <a:pt x="34" y="53"/>
                  <a:pt x="30" y="53"/>
                </a:cubicBezTo>
                <a:cubicBezTo>
                  <a:pt x="28" y="53"/>
                  <a:pt x="26" y="52"/>
                  <a:pt x="25" y="51"/>
                </a:cubicBezTo>
                <a:close/>
                <a:moveTo>
                  <a:pt x="55" y="47"/>
                </a:moveTo>
                <a:cubicBezTo>
                  <a:pt x="50" y="47"/>
                  <a:pt x="47" y="51"/>
                  <a:pt x="47" y="55"/>
                </a:cubicBezTo>
                <a:cubicBezTo>
                  <a:pt x="47" y="60"/>
                  <a:pt x="50" y="64"/>
                  <a:pt x="55" y="64"/>
                </a:cubicBezTo>
                <a:cubicBezTo>
                  <a:pt x="60" y="64"/>
                  <a:pt x="64" y="60"/>
                  <a:pt x="64" y="55"/>
                </a:cubicBezTo>
                <a:cubicBezTo>
                  <a:pt x="64" y="51"/>
                  <a:pt x="60" y="47"/>
                  <a:pt x="5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0895" y="2161540"/>
            <a:ext cx="1010602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邮递员       包裹    邮局     一堆      破坏     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>
                <a:sym typeface="+mn-ea"/>
              </a:rPr>
              <a:t> 漏了       </a:t>
            </a:r>
            <a:r>
              <a:rPr lang="zh-CN" altLang="en-US" sz="4000"/>
              <a:t>懊丧    刺猬    花籽    礼物</a:t>
            </a:r>
            <a:endParaRPr lang="zh-CN" altLang="en-US" sz="4000"/>
          </a:p>
          <a:p>
            <a:endParaRPr lang="zh-CN" altLang="en-US" sz="4000"/>
          </a:p>
          <a:p>
            <a:r>
              <a:rPr lang="zh-CN" altLang="en-US" sz="4000"/>
              <a:t>绚丽多彩       五彩缤纷      花朵簇簇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46355"/>
            <a:ext cx="10515600" cy="1325563"/>
          </a:xfrm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  <a:endParaRPr lang="zh-CN" altLang="en-US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4950" y="1372235"/>
            <a:ext cx="636333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读课文，理清人物关系，感知大意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5065" y="1831975"/>
            <a:ext cx="3074670" cy="46012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1000" y="2166620"/>
            <a:ext cx="83940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/>
              <a:t>   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邮递员（      ）为鼹鼠先生送来了（          ）寄来的包裹单。鼹鼠先生不认识包裹里的小颗粒，于是去问（             ），结果发现包裹（      ），小颗粒漏在了来时的路上，（           ）很懊丧。春天来了，通往（        ）家的路，成了一条开满鲜花的路。（      ）和（       ）看到门前的鲜花，非常惊喜。原来，（          ）寄来的礼物是花籽。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34870" y="2286000"/>
            <a:ext cx="1070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黄狗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87745" y="2286000"/>
            <a:ext cx="2034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长颈鹿大叔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9500" y="3317875"/>
            <a:ext cx="1774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松鼠太太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85765" y="3429635"/>
            <a:ext cx="11125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破了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22040" y="3890010"/>
            <a:ext cx="22663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鼹鼠先生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21740" y="4411980"/>
            <a:ext cx="1774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松鼠太太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61505" y="4473575"/>
            <a:ext cx="12833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刺猬太太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79500" y="5075555"/>
            <a:ext cx="12833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FF0000"/>
                </a:solidFill>
              </a:rPr>
              <a:t>狐狸太太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3580" y="5675630"/>
            <a:ext cx="20345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长颈鹿大叔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61925"/>
            <a:ext cx="10515600" cy="1325563"/>
          </a:xfrm>
        </p:spPr>
        <p:txBody>
          <a:bodyPr/>
          <a:p>
            <a:r>
              <a:rPr lang="zh-CN" altLang="zh-CN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  <a:endParaRPr lang="zh-CN" altLang="zh-CN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4820" y="1321435"/>
            <a:ext cx="1172781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邮递员黄狗在门口喊：</a:t>
            </a:r>
            <a:r>
              <a:rPr lang="en-US" altLang="zh-CN" sz="32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鼹鼠先生，您的包裹单！</a:t>
            </a:r>
            <a:r>
              <a:rPr lang="en-US" altLang="zh-CN" sz="32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原来，长劲鹿大叔给鼹鼠寄来了一个包裹。</a:t>
            </a: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鼹鼠先生赶紧骑着摩托车，到邮局去领包裹。他回家后打开包裹，看见一堆小颗粒，可认不出是什么东西？</a:t>
            </a: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5355" y="1613535"/>
            <a:ext cx="618490" cy="3002280"/>
            <a:chOff x="882" y="3199"/>
            <a:chExt cx="761" cy="4059"/>
          </a:xfrm>
        </p:grpSpPr>
        <p:sp>
          <p:nvSpPr>
            <p:cNvPr id="7" name="文本框 6"/>
            <p:cNvSpPr txBox="1"/>
            <p:nvPr/>
          </p:nvSpPr>
          <p:spPr>
            <a:xfrm>
              <a:off x="882" y="3199"/>
              <a:ext cx="761" cy="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1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82" y="4125"/>
              <a:ext cx="761" cy="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2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82" y="5110"/>
              <a:ext cx="761" cy="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3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82" y="6678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endParaRPr lang="en-US" altLang="zh-CN" b="1">
                <a:solidFill>
                  <a:srgbClr val="FF0000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5" y="4311015"/>
            <a:ext cx="12185650" cy="2510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1325563"/>
          </a:xfrm>
        </p:spPr>
        <p:txBody>
          <a:bodyPr/>
          <a:p>
            <a:r>
              <a:rPr lang="zh-CN" altLang="zh-CN" sz="320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  <a:endParaRPr lang="zh-CN" altLang="zh-CN" sz="3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455" y="821055"/>
            <a:ext cx="117278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鼹鼠先生拿着包裹，来到松鼠太太家。他问松鼠太太：</a:t>
            </a:r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长劲鹿大叔寄来了一个包裹，请您看看是什么东西？</a:t>
            </a:r>
            <a:r>
              <a:rPr lang="en-US" altLang="zh-CN" sz="28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800" b="1">
              <a:latin typeface="楷体_GB2312" panose="02010609030101010101" charset="-122"/>
              <a:ea typeface="楷体_GB2312" panose="02010609030101010101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zh-CN" altLang="en-US" sz="2800" b="1">
                <a:latin typeface="楷体_GB2312" panose="02010609030101010101" charset="-122"/>
                <a:ea typeface="楷体_GB2312" panose="02010609030101010101" charset="-122"/>
              </a:rPr>
              <a:t>松鼠太太拿过来一看，里面空空的，什么也没有。原来，包裹破了，里面的东西不见了。看来都漏在来时的路上啦！鼹鼠先生很懊丧。</a:t>
            </a:r>
            <a:endParaRPr lang="zh-CN" altLang="en-US" sz="2800" b="1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endParaRPr lang="en-US" altLang="zh-CN" sz="2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5985" y="1661160"/>
            <a:ext cx="551180" cy="1605915"/>
            <a:chOff x="973" y="6449"/>
            <a:chExt cx="868" cy="2529"/>
          </a:xfrm>
        </p:grpSpPr>
        <p:sp>
          <p:nvSpPr>
            <p:cNvPr id="10" name="文本框 9"/>
            <p:cNvSpPr txBox="1"/>
            <p:nvPr/>
          </p:nvSpPr>
          <p:spPr>
            <a:xfrm>
              <a:off x="973" y="6449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4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80" y="8398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b="1">
                  <a:solidFill>
                    <a:srgbClr val="FF0000"/>
                  </a:solidFill>
                </a:rPr>
                <a:t>5</a:t>
              </a:r>
              <a:endParaRPr lang="en-US" altLang="zh-CN" b="1">
                <a:solidFill>
                  <a:srgbClr val="FF0000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10" y="4291330"/>
            <a:ext cx="12178030" cy="25495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10001885" y="3438525"/>
            <a:ext cx="772795" cy="55118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550785" y="4221480"/>
            <a:ext cx="4053840" cy="1982470"/>
            <a:chOff x="11891" y="6648"/>
            <a:chExt cx="6384" cy="3122"/>
          </a:xfrm>
        </p:grpSpPr>
        <p:sp>
          <p:nvSpPr>
            <p:cNvPr id="14" name="云形标注 13"/>
            <p:cNvSpPr/>
            <p:nvPr/>
          </p:nvSpPr>
          <p:spPr>
            <a:xfrm flipH="1" flipV="1">
              <a:off x="11891" y="6648"/>
              <a:ext cx="5419" cy="3122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074" y="7459"/>
              <a:ext cx="6201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为什么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28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懊丧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  <a:r>
                <a:rPr lang="zh-CN" altLang="en-US" sz="28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？</a:t>
              </a:r>
              <a:endPara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  <a:p>
              <a:r>
                <a:rPr lang="zh-CN" altLang="en-US" sz="28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请结合上下文理解</a:t>
              </a:r>
              <a:endPara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9180830" y="3267075"/>
            <a:ext cx="2423795" cy="13970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46125" y="3975735"/>
            <a:ext cx="2632710" cy="10795"/>
          </a:xfrm>
          <a:prstGeom prst="line">
            <a:avLst/>
          </a:prstGeom>
          <a:ln w="28575" cmpd="sng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187960"/>
            <a:ext cx="10515600" cy="1325563"/>
          </a:xfrm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我会说句子</a:t>
            </a:r>
            <a:endParaRPr lang="zh-CN" altLang="en-US" dirty="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370205" y="2512695"/>
            <a:ext cx="10735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你在什么时候会感到懊丧呢？</a:t>
            </a:r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" y="4525645"/>
            <a:ext cx="4187825" cy="2308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8200" y="1513840"/>
            <a:ext cx="11105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因为包裹里的东西不见了，鼹鼠先生很懊丧。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        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76860" y="3669665"/>
            <a:ext cx="11144250" cy="1198880"/>
            <a:chOff x="436" y="5779"/>
            <a:chExt cx="17550" cy="1888"/>
          </a:xfrm>
        </p:grpSpPr>
        <p:sp>
          <p:nvSpPr>
            <p:cNvPr id="7" name="文本框 6"/>
            <p:cNvSpPr txBox="1"/>
            <p:nvPr/>
          </p:nvSpPr>
          <p:spPr>
            <a:xfrm>
              <a:off x="436" y="5779"/>
              <a:ext cx="17550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280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练习：</a:t>
              </a:r>
              <a:endParaRPr lang="zh-CN" altLang="en-US" sz="28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endParaRPr>
            </a:p>
            <a:p>
              <a:r>
                <a:rPr lang="zh-CN" altLang="en-US" sz="440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  因为</a:t>
              </a:r>
              <a:r>
                <a:rPr lang="zh-CN" altLang="en-US" sz="4400">
                  <a:solidFill>
                    <a:srgbClr val="FF0000"/>
                  </a:solidFill>
                  <a:sym typeface="+mn-ea"/>
                </a:rPr>
                <a:t>                              </a:t>
              </a:r>
              <a:r>
                <a:rPr lang="zh-CN" altLang="en-US" sz="440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  ，我很懊丧。</a:t>
              </a:r>
              <a:endPara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V="1">
              <a:off x="3146" y="7365"/>
              <a:ext cx="8131" cy="1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怎样读出惊奇的语气？   </a:t>
            </a:r>
            <a:endParaRPr lang="zh-CN" altLang="en-US" sz="32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4500" y="1711960"/>
            <a:ext cx="1185164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春天来了，鼹鼠先生要去松鼠太太家做客。啊，通往松鼠太太家的路，成了一条开满鲜花的小路。</a:t>
            </a: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鼹鼠先生路过刺猬太太家，正巧，刺猬太太走出门。看到门前开着一大片绚丽多彩的鲜花，她惊奇地说：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这是谁在我家门前种的花？多美啊！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鼹鼠先生回答：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我不知道！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鼹鼠先生经过狐狸太太家，正巧，狐狸太太走出门。看到门前开着一大片五颜六色的鲜花，她奇怪地问：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这是谁在我家门前种的花？真美啊！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鼹鼠先生回答：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我不知道！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842625" y="3418840"/>
            <a:ext cx="12763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044065" y="3544570"/>
            <a:ext cx="600075" cy="41592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4" name=" 184"/>
          <p:cNvSpPr/>
          <p:nvPr/>
        </p:nvSpPr>
        <p:spPr>
          <a:xfrm>
            <a:off x="2044065" y="5168265"/>
            <a:ext cx="638810" cy="41592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842625" y="5044440"/>
            <a:ext cx="12763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4755" y="5240020"/>
            <a:ext cx="5304790" cy="43815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4755" y="3512820"/>
            <a:ext cx="4885690" cy="447675"/>
          </a:xfrm>
          <a:prstGeom prst="rect">
            <a:avLst/>
          </a:prstGeom>
          <a:ln>
            <a:solidFill>
              <a:srgbClr val="FF0000"/>
            </a:solidFill>
          </a:ln>
        </p:spPr>
      </p:pic>
      <p:grpSp>
        <p:nvGrpSpPr>
          <p:cNvPr id="19" name="组合 18"/>
          <p:cNvGrpSpPr/>
          <p:nvPr/>
        </p:nvGrpSpPr>
        <p:grpSpPr>
          <a:xfrm>
            <a:off x="746760" y="1861820"/>
            <a:ext cx="704850" cy="4302125"/>
            <a:chOff x="1176" y="2932"/>
            <a:chExt cx="1110" cy="6775"/>
          </a:xfrm>
        </p:grpSpPr>
        <p:sp>
          <p:nvSpPr>
            <p:cNvPr id="13" name="文本框 12"/>
            <p:cNvSpPr txBox="1"/>
            <p:nvPr/>
          </p:nvSpPr>
          <p:spPr>
            <a:xfrm>
              <a:off x="1176" y="2932"/>
              <a:ext cx="11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FF0000"/>
                  </a:solidFill>
                </a:rPr>
                <a:t>6</a:t>
              </a:r>
              <a:endParaRPr lang="en-US" altLang="zh-CN" sz="2000">
                <a:solidFill>
                  <a:srgbClr val="FF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76" y="4723"/>
              <a:ext cx="11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FF0000"/>
                  </a:solidFill>
                </a:rPr>
                <a:t>7</a:t>
              </a:r>
              <a:endParaRPr lang="en-US" altLang="zh-CN" sz="2000">
                <a:solidFill>
                  <a:srgbClr val="FF0000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76" y="6395"/>
              <a:ext cx="11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FF0000"/>
                  </a:solidFill>
                </a:rPr>
                <a:t>8</a:t>
              </a:r>
              <a:endParaRPr lang="en-US" altLang="zh-CN" sz="2000">
                <a:solidFill>
                  <a:srgbClr val="FF0000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76" y="7364"/>
              <a:ext cx="111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>
                  <a:solidFill>
                    <a:srgbClr val="FF0000"/>
                  </a:solidFill>
                </a:rPr>
                <a:t>9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76" y="9079"/>
              <a:ext cx="11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>
                  <a:solidFill>
                    <a:srgbClr val="FF0000"/>
                  </a:solidFill>
                </a:rPr>
                <a:t>10</a:t>
              </a:r>
              <a:endParaRPr lang="en-US" altLang="zh-CN" sz="2000">
                <a:solidFill>
                  <a:srgbClr val="FF0000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365750" y="6163945"/>
            <a:ext cx="41713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7030A0"/>
                </a:solidFill>
              </a:rPr>
              <a:t>细看</a:t>
            </a:r>
            <a:r>
              <a:rPr lang="en-US" altLang="zh-CN" b="1">
                <a:solidFill>
                  <a:srgbClr val="7030A0"/>
                </a:solidFill>
              </a:rPr>
              <a:t>7--10</a:t>
            </a:r>
            <a:r>
              <a:rPr lang="zh-CN" altLang="en-US" b="1">
                <a:solidFill>
                  <a:srgbClr val="7030A0"/>
                </a:solidFill>
              </a:rPr>
              <a:t>自然段，你发现了什么吗？</a:t>
            </a:r>
            <a:endParaRPr lang="zh-CN" altLang="en-US" b="1">
              <a:solidFill>
                <a:srgbClr val="7030A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70135" y="5584190"/>
            <a:ext cx="1885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00B050"/>
                </a:solidFill>
              </a:rPr>
              <a:t>反复结构</a:t>
            </a:r>
            <a:endParaRPr lang="zh-CN" altLang="en-US" sz="2800" b="1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4" grpId="0" animBg="1"/>
      <p:bldP spid="2" grpId="0"/>
      <p:bldP spid="5" grpId="0"/>
      <p:bldP spid="6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细">
      <a:majorFont>
        <a:latin typeface="Segoe UI Semilight"/>
        <a:ea typeface="微软雅黑"/>
        <a:cs typeface=""/>
      </a:majorFont>
      <a:minorFont>
        <a:latin typeface="Segoe U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1673</Words>
  <Application>WPS 演示</Application>
  <PresentationFormat>宽屏</PresentationFormat>
  <Paragraphs>315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楷体_GB2312</vt:lpstr>
      <vt:lpstr>Adobe 黑体 Std R</vt:lpstr>
      <vt:lpstr>方正姚体</vt:lpstr>
      <vt:lpstr>楷体</vt:lpstr>
      <vt:lpstr>微软雅黑 Light</vt:lpstr>
      <vt:lpstr>新宋体</vt:lpstr>
      <vt:lpstr>微软雅黑</vt:lpstr>
      <vt:lpstr>Arial Unicode MS</vt:lpstr>
      <vt:lpstr>Segoe UI Semilight</vt:lpstr>
      <vt:lpstr>Segoe UI</vt:lpstr>
      <vt:lpstr>黑体</vt:lpstr>
      <vt:lpstr>Segoe UI Light</vt:lpstr>
      <vt:lpstr>Calibri</vt:lpstr>
      <vt:lpstr>Office 主题​​</vt:lpstr>
      <vt:lpstr>3. 开满鲜花的小路</vt:lpstr>
      <vt:lpstr>PowerPoint 演示文稿</vt:lpstr>
      <vt:lpstr>PowerPoint 演示文稿</vt:lpstr>
      <vt:lpstr>我会读词语</vt:lpstr>
      <vt:lpstr>开满鲜花的小路</vt:lpstr>
      <vt:lpstr>开满鲜花的小路</vt:lpstr>
      <vt:lpstr>开满鲜花的小路</vt:lpstr>
      <vt:lpstr>我会说句子</vt:lpstr>
      <vt:lpstr>怎样读出惊奇的语气？   </vt:lpstr>
      <vt:lpstr>开满鲜花的小路</vt:lpstr>
      <vt:lpstr>我会思考</vt:lpstr>
      <vt:lpstr>PowerPoint 演示文稿</vt:lpstr>
      <vt:lpstr>PowerPoint 演示文稿</vt:lpstr>
      <vt:lpstr>开满鲜花的小路</vt:lpstr>
      <vt:lpstr>美好的礼物</vt:lpstr>
      <vt:lpstr>我会讲故事</vt:lpstr>
      <vt:lpstr>我会讲故事</vt:lpstr>
      <vt:lpstr>我会读生字</vt:lpstr>
      <vt:lpstr>我会写生字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开满鲜花的小路</dc:title>
  <dc:creator/>
  <cp:lastModifiedBy>Administrator</cp:lastModifiedBy>
  <cp:revision>5</cp:revision>
  <dcterms:created xsi:type="dcterms:W3CDTF">2018-01-03T08:31:00Z</dcterms:created>
  <dcterms:modified xsi:type="dcterms:W3CDTF">2019-02-26T14:21:55Z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