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88" r:id="rId3"/>
    <p:sldId id="289" r:id="rId4"/>
    <p:sldId id="290" r:id="rId5"/>
    <p:sldId id="293" r:id="rId6"/>
    <p:sldId id="291" r:id="rId7"/>
    <p:sldId id="292" r:id="rId8"/>
    <p:sldId id="294" r:id="rId9"/>
    <p:sldId id="295" r:id="rId10"/>
    <p:sldId id="296" r:id="rId11"/>
    <p:sldId id="297" r:id="rId12"/>
    <p:sldId id="298" r:id="rId13"/>
    <p:sldId id="299" r:id="rId14"/>
    <p:sldId id="301" r:id="rId15"/>
    <p:sldId id="300" r:id="rId16"/>
    <p:sldId id="302" r:id="rId17"/>
    <p:sldId id="303" r:id="rId18"/>
    <p:sldId id="304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99"/>
    <a:srgbClr val="66FFCC"/>
    <a:srgbClr val="E527E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DD6CC-9ABD-4B88-AA2E-41A331916F24}" type="datetimeFigureOut">
              <a:rPr lang="zh-CN" altLang="en-US" smtClean="0"/>
              <a:pPr/>
              <a:t>2018/1/19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F5578-E557-48BE-B122-18D647F650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973244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DD6CC-9ABD-4B88-AA2E-41A331916F24}" type="datetimeFigureOut">
              <a:rPr lang="zh-CN" altLang="en-US" smtClean="0"/>
              <a:pPr/>
              <a:t>2018/1/19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F5578-E557-48BE-B122-18D647F650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627416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DD6CC-9ABD-4B88-AA2E-41A331916F24}" type="datetimeFigureOut">
              <a:rPr lang="zh-CN" altLang="en-US" smtClean="0"/>
              <a:pPr/>
              <a:t>2018/1/19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F5578-E557-48BE-B122-18D647F650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85534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DD6CC-9ABD-4B88-AA2E-41A331916F24}" type="datetimeFigureOut">
              <a:rPr lang="zh-CN" altLang="en-US" smtClean="0"/>
              <a:pPr/>
              <a:t>2018/1/19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F5578-E557-48BE-B122-18D647F650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011745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DD6CC-9ABD-4B88-AA2E-41A331916F24}" type="datetimeFigureOut">
              <a:rPr lang="zh-CN" altLang="en-US" smtClean="0"/>
              <a:pPr/>
              <a:t>2018/1/19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F5578-E557-48BE-B122-18D647F650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9860230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DD6CC-9ABD-4B88-AA2E-41A331916F24}" type="datetimeFigureOut">
              <a:rPr lang="zh-CN" altLang="en-US" smtClean="0"/>
              <a:pPr/>
              <a:t>2018/1/19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F5578-E557-48BE-B122-18D647F650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15099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DD6CC-9ABD-4B88-AA2E-41A331916F24}" type="datetimeFigureOut">
              <a:rPr lang="zh-CN" altLang="en-US" smtClean="0"/>
              <a:pPr/>
              <a:t>2018/1/19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F5578-E557-48BE-B122-18D647F650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5772831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DD6CC-9ABD-4B88-AA2E-41A331916F24}" type="datetimeFigureOut">
              <a:rPr lang="zh-CN" altLang="en-US" smtClean="0"/>
              <a:pPr/>
              <a:t>2018/1/19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F5578-E557-48BE-B122-18D647F650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2743262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DD6CC-9ABD-4B88-AA2E-41A331916F24}" type="datetimeFigureOut">
              <a:rPr lang="zh-CN" altLang="en-US" smtClean="0"/>
              <a:pPr/>
              <a:t>2018/1/19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F5578-E557-48BE-B122-18D647F650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76671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DD6CC-9ABD-4B88-AA2E-41A331916F24}" type="datetimeFigureOut">
              <a:rPr lang="zh-CN" altLang="en-US" smtClean="0"/>
              <a:pPr/>
              <a:t>2018/1/19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F5578-E557-48BE-B122-18D647F650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826491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DD6CC-9ABD-4B88-AA2E-41A331916F24}" type="datetimeFigureOut">
              <a:rPr lang="zh-CN" altLang="en-US" smtClean="0"/>
              <a:pPr/>
              <a:t>2018/1/19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F5578-E557-48BE-B122-18D647F650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88241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0DD6CC-9ABD-4B88-AA2E-41A331916F24}" type="datetimeFigureOut">
              <a:rPr lang="zh-CN" altLang="en-US" smtClean="0"/>
              <a:pPr/>
              <a:t>2018/1/19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9F5578-E557-48BE-B122-18D647F650E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14288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1333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98745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0"/>
            <a:ext cx="4786314" cy="1500174"/>
            <a:chOff x="894605" y="419046"/>
            <a:chExt cx="3663977" cy="1447820"/>
          </a:xfrm>
        </p:grpSpPr>
        <p:sp>
          <p:nvSpPr>
            <p:cNvPr id="13" name="圆角矩形 12"/>
            <p:cNvSpPr/>
            <p:nvPr/>
          </p:nvSpPr>
          <p:spPr>
            <a:xfrm>
              <a:off x="2373159" y="633361"/>
              <a:ext cx="2088610" cy="80646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buFont typeface="Arial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pic>
          <p:nvPicPr>
            <p:cNvPr id="14" name="图片 9" descr="book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94605" y="419046"/>
              <a:ext cx="1760360" cy="14478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文本框 16"/>
            <p:cNvSpPr txBox="1">
              <a:spLocks noChangeArrowheads="1"/>
            </p:cNvSpPr>
            <p:nvPr/>
          </p:nvSpPr>
          <p:spPr bwMode="auto">
            <a:xfrm>
              <a:off x="2302010" y="776236"/>
              <a:ext cx="2256572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pitchFamily="34" charset="0"/>
                <a:buNone/>
              </a:pPr>
              <a:r>
                <a:rPr lang="zh-CN" altLang="en-US" sz="3600" b="1" dirty="0" smtClean="0">
                  <a:solidFill>
                    <a:srgbClr val="FF0000"/>
                  </a:solidFill>
                  <a:latin typeface="Adobe 黑体 Std R"/>
                  <a:ea typeface="Adobe 黑体 Std R"/>
                  <a:cs typeface="Adobe 黑体 Std R"/>
                </a:rPr>
                <a:t>学习课文</a:t>
              </a:r>
              <a:endParaRPr lang="zh-CN" altLang="en-US" sz="3600" b="1" dirty="0">
                <a:solidFill>
                  <a:srgbClr val="FF0000"/>
                </a:solidFill>
                <a:latin typeface="Adobe 黑体 Std R"/>
                <a:ea typeface="Adobe 黑体 Std R"/>
                <a:cs typeface="Adobe 黑体 Std R"/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571472" y="1714488"/>
            <a:ext cx="7715304" cy="45005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928662" y="2000240"/>
            <a:ext cx="65008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课文中有哪几个动物？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85786" y="2714620"/>
            <a:ext cx="74295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         </a:t>
            </a:r>
            <a:endParaRPr lang="zh-CN" altLang="en-US" sz="4000" b="1" dirty="0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48" y="2643182"/>
            <a:ext cx="6929486" cy="3214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0"/>
            <a:ext cx="4786314" cy="1500174"/>
            <a:chOff x="894605" y="419046"/>
            <a:chExt cx="3663977" cy="1447820"/>
          </a:xfrm>
        </p:grpSpPr>
        <p:sp>
          <p:nvSpPr>
            <p:cNvPr id="13" name="圆角矩形 12"/>
            <p:cNvSpPr/>
            <p:nvPr/>
          </p:nvSpPr>
          <p:spPr>
            <a:xfrm>
              <a:off x="2373159" y="633361"/>
              <a:ext cx="2088610" cy="80646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buFont typeface="Arial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pic>
          <p:nvPicPr>
            <p:cNvPr id="14" name="图片 9" descr="book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94605" y="419046"/>
              <a:ext cx="1760360" cy="14478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文本框 16"/>
            <p:cNvSpPr txBox="1">
              <a:spLocks noChangeArrowheads="1"/>
            </p:cNvSpPr>
            <p:nvPr/>
          </p:nvSpPr>
          <p:spPr bwMode="auto">
            <a:xfrm>
              <a:off x="2302010" y="776236"/>
              <a:ext cx="2256572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pitchFamily="34" charset="0"/>
                <a:buNone/>
              </a:pPr>
              <a:r>
                <a:rPr lang="zh-CN" altLang="en-US" sz="3600" b="1" dirty="0" smtClean="0">
                  <a:solidFill>
                    <a:srgbClr val="FF0000"/>
                  </a:solidFill>
                  <a:latin typeface="Adobe 黑体 Std R"/>
                  <a:ea typeface="Adobe 黑体 Std R"/>
                  <a:cs typeface="Adobe 黑体 Std R"/>
                </a:rPr>
                <a:t>学习课文</a:t>
              </a:r>
              <a:endParaRPr lang="zh-CN" altLang="en-US" sz="3600" b="1" dirty="0">
                <a:solidFill>
                  <a:srgbClr val="FF0000"/>
                </a:solidFill>
                <a:latin typeface="Adobe 黑体 Std R"/>
                <a:ea typeface="Adobe 黑体 Std R"/>
                <a:cs typeface="Adobe 黑体 Std R"/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571472" y="1714488"/>
            <a:ext cx="7715304" cy="45005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714348" y="2000240"/>
            <a:ext cx="74295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         </a:t>
            </a:r>
            <a:r>
              <a:rPr lang="zh-CN" altLang="en-US" sz="3200" b="1" dirty="0" smtClean="0"/>
              <a:t>开满鲜花的小路是什么样子的？看到开满鲜花的小路，动物们高兴吗？</a:t>
            </a:r>
            <a:endParaRPr lang="zh-CN" altLang="en-US" sz="32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785786" y="2714620"/>
            <a:ext cx="74295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         </a:t>
            </a:r>
            <a:endParaRPr lang="zh-CN" altLang="en-US" sz="4000" b="1" dirty="0"/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24" y="3071810"/>
            <a:ext cx="7286676" cy="2879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0"/>
            <a:ext cx="4786314" cy="1500174"/>
            <a:chOff x="894605" y="419046"/>
            <a:chExt cx="3663977" cy="1447820"/>
          </a:xfrm>
        </p:grpSpPr>
        <p:sp>
          <p:nvSpPr>
            <p:cNvPr id="13" name="圆角矩形 12"/>
            <p:cNvSpPr/>
            <p:nvPr/>
          </p:nvSpPr>
          <p:spPr>
            <a:xfrm>
              <a:off x="2373159" y="633361"/>
              <a:ext cx="2088610" cy="80646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buFont typeface="Arial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pic>
          <p:nvPicPr>
            <p:cNvPr id="14" name="图片 9" descr="book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94605" y="419046"/>
              <a:ext cx="1760360" cy="14478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文本框 16"/>
            <p:cNvSpPr txBox="1">
              <a:spLocks noChangeArrowheads="1"/>
            </p:cNvSpPr>
            <p:nvPr/>
          </p:nvSpPr>
          <p:spPr bwMode="auto">
            <a:xfrm>
              <a:off x="2302010" y="776236"/>
              <a:ext cx="2256572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pitchFamily="34" charset="0"/>
                <a:buNone/>
              </a:pPr>
              <a:r>
                <a:rPr lang="zh-CN" altLang="en-US" sz="3600" b="1" dirty="0" smtClean="0">
                  <a:solidFill>
                    <a:srgbClr val="FF0000"/>
                  </a:solidFill>
                  <a:latin typeface="Adobe 黑体 Std R"/>
                  <a:ea typeface="Adobe 黑体 Std R"/>
                  <a:cs typeface="Adobe 黑体 Std R"/>
                </a:rPr>
                <a:t>学习课文</a:t>
              </a:r>
              <a:endParaRPr lang="zh-CN" altLang="en-US" sz="3600" b="1" dirty="0">
                <a:solidFill>
                  <a:srgbClr val="FF0000"/>
                </a:solidFill>
                <a:latin typeface="Adobe 黑体 Std R"/>
                <a:ea typeface="Adobe 黑体 Std R"/>
                <a:cs typeface="Adobe 黑体 Std R"/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500034" y="1928802"/>
            <a:ext cx="7858180" cy="442915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48" y="2071679"/>
            <a:ext cx="7500990" cy="3929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0"/>
            <a:ext cx="4786314" cy="1500174"/>
            <a:chOff x="894605" y="419046"/>
            <a:chExt cx="3663977" cy="1447820"/>
          </a:xfrm>
        </p:grpSpPr>
        <p:sp>
          <p:nvSpPr>
            <p:cNvPr id="13" name="圆角矩形 12"/>
            <p:cNvSpPr/>
            <p:nvPr/>
          </p:nvSpPr>
          <p:spPr>
            <a:xfrm>
              <a:off x="2373159" y="633361"/>
              <a:ext cx="2088610" cy="80646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buFont typeface="Arial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pic>
          <p:nvPicPr>
            <p:cNvPr id="14" name="图片 9" descr="book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94605" y="419046"/>
              <a:ext cx="1760360" cy="14478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文本框 16"/>
            <p:cNvSpPr txBox="1">
              <a:spLocks noChangeArrowheads="1"/>
            </p:cNvSpPr>
            <p:nvPr/>
          </p:nvSpPr>
          <p:spPr bwMode="auto">
            <a:xfrm>
              <a:off x="2302010" y="776236"/>
              <a:ext cx="2256572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pitchFamily="34" charset="0"/>
                <a:buNone/>
              </a:pPr>
              <a:r>
                <a:rPr lang="zh-CN" altLang="en-US" sz="3600" b="1" dirty="0" smtClean="0">
                  <a:solidFill>
                    <a:srgbClr val="FF0000"/>
                  </a:solidFill>
                  <a:latin typeface="Adobe 黑体 Std R"/>
                  <a:ea typeface="Adobe 黑体 Std R"/>
                  <a:cs typeface="Adobe 黑体 Std R"/>
                </a:rPr>
                <a:t>学习课文</a:t>
              </a:r>
              <a:endParaRPr lang="zh-CN" altLang="en-US" sz="3600" b="1" dirty="0">
                <a:solidFill>
                  <a:srgbClr val="FF0000"/>
                </a:solidFill>
                <a:latin typeface="Adobe 黑体 Std R"/>
                <a:ea typeface="Adobe 黑体 Std R"/>
                <a:cs typeface="Adobe 黑体 Std R"/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500034" y="1928802"/>
            <a:ext cx="7858180" cy="442915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24" y="2071678"/>
            <a:ext cx="7317576" cy="4101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500034" y="214290"/>
            <a:ext cx="6215104" cy="1228331"/>
            <a:chOff x="894606" y="419046"/>
            <a:chExt cx="3854594" cy="1447820"/>
          </a:xfrm>
        </p:grpSpPr>
        <p:sp>
          <p:nvSpPr>
            <p:cNvPr id="13" name="圆角矩形 12"/>
            <p:cNvSpPr/>
            <p:nvPr/>
          </p:nvSpPr>
          <p:spPr>
            <a:xfrm>
              <a:off x="2319492" y="625858"/>
              <a:ext cx="2429708" cy="80646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buFont typeface="Arial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pic>
          <p:nvPicPr>
            <p:cNvPr id="14" name="图片 9" descr="book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94606" y="419046"/>
              <a:ext cx="1302754" cy="14478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文本框 16"/>
            <p:cNvSpPr txBox="1">
              <a:spLocks noChangeArrowheads="1"/>
            </p:cNvSpPr>
            <p:nvPr/>
          </p:nvSpPr>
          <p:spPr bwMode="auto">
            <a:xfrm>
              <a:off x="2296276" y="671626"/>
              <a:ext cx="2256572" cy="11584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pitchFamily="34" charset="0"/>
                <a:buNone/>
              </a:pPr>
              <a:r>
                <a:rPr lang="zh-CN" altLang="en-US" sz="3600" b="1" dirty="0" smtClean="0">
                  <a:solidFill>
                    <a:srgbClr val="FF0000"/>
                  </a:solidFill>
                  <a:latin typeface="Adobe 黑体 Std R"/>
                  <a:ea typeface="Adobe 黑体 Std R"/>
                  <a:cs typeface="Adobe 黑体 Std R"/>
                </a:rPr>
                <a:t>仿照例句说一说</a:t>
              </a:r>
              <a:endParaRPr lang="zh-CN" altLang="en-US" sz="3600" b="1" dirty="0">
                <a:solidFill>
                  <a:srgbClr val="FF0000"/>
                </a:solidFill>
                <a:latin typeface="Adobe 黑体 Std R"/>
                <a:ea typeface="Adobe 黑体 Std R"/>
                <a:cs typeface="Adobe 黑体 Std R"/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214282" y="1785926"/>
            <a:ext cx="8643998" cy="442915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  <p:pic>
        <p:nvPicPr>
          <p:cNvPr id="1025" name="Picture 1" descr="C:\Users\Administrator\AppData\Roaming\Tencent\Users\1550460748\QQ\WinTemp\RichOle\E9)D}U~~K8I}8WRE8UJ80WH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000240"/>
            <a:ext cx="1500198" cy="392909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2643174" y="2500306"/>
            <a:ext cx="59293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门前开着一大片五颜六色的鲜花。</a:t>
            </a:r>
            <a:endParaRPr lang="zh-CN" altLang="en-US" sz="32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4500562" y="2428868"/>
            <a:ext cx="25003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/>
              <a:t>.</a:t>
            </a:r>
            <a:endParaRPr lang="zh-CN" altLang="en-US" sz="5400" dirty="0"/>
          </a:p>
        </p:txBody>
      </p:sp>
      <p:sp>
        <p:nvSpPr>
          <p:cNvPr id="17" name="TextBox 16"/>
          <p:cNvSpPr txBox="1"/>
          <p:nvPr/>
        </p:nvSpPr>
        <p:spPr>
          <a:xfrm>
            <a:off x="6929454" y="2428868"/>
            <a:ext cx="25003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/>
              <a:t>.</a:t>
            </a:r>
            <a:endParaRPr lang="zh-CN" altLang="en-US" sz="5400" dirty="0"/>
          </a:p>
        </p:txBody>
      </p:sp>
      <p:sp>
        <p:nvSpPr>
          <p:cNvPr id="18" name="TextBox 17"/>
          <p:cNvSpPr txBox="1"/>
          <p:nvPr/>
        </p:nvSpPr>
        <p:spPr>
          <a:xfrm>
            <a:off x="5643570" y="2428868"/>
            <a:ext cx="25003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/>
              <a:t>.</a:t>
            </a:r>
            <a:endParaRPr lang="zh-CN" altLang="en-US" sz="5400" dirty="0"/>
          </a:p>
        </p:txBody>
      </p:sp>
      <p:sp>
        <p:nvSpPr>
          <p:cNvPr id="19" name="TextBox 18"/>
          <p:cNvSpPr txBox="1"/>
          <p:nvPr/>
        </p:nvSpPr>
        <p:spPr>
          <a:xfrm>
            <a:off x="6429388" y="2428868"/>
            <a:ext cx="25003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/>
              <a:t>.</a:t>
            </a:r>
            <a:endParaRPr lang="zh-CN" altLang="en-US" sz="5400" dirty="0"/>
          </a:p>
        </p:txBody>
      </p:sp>
      <p:sp>
        <p:nvSpPr>
          <p:cNvPr id="20" name="TextBox 19"/>
          <p:cNvSpPr txBox="1"/>
          <p:nvPr/>
        </p:nvSpPr>
        <p:spPr>
          <a:xfrm>
            <a:off x="6072198" y="2428868"/>
            <a:ext cx="25003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/>
              <a:t>.</a:t>
            </a:r>
            <a:endParaRPr lang="zh-CN" altLang="en-US" sz="5400" dirty="0"/>
          </a:p>
        </p:txBody>
      </p:sp>
      <p:sp>
        <p:nvSpPr>
          <p:cNvPr id="21" name="TextBox 20"/>
          <p:cNvSpPr txBox="1"/>
          <p:nvPr/>
        </p:nvSpPr>
        <p:spPr>
          <a:xfrm>
            <a:off x="4071934" y="2428868"/>
            <a:ext cx="25003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/>
              <a:t>.</a:t>
            </a:r>
            <a:endParaRPr lang="zh-CN" altLang="en-US" sz="5400" dirty="0"/>
          </a:p>
        </p:txBody>
      </p:sp>
      <p:sp>
        <p:nvSpPr>
          <p:cNvPr id="22" name="TextBox 21"/>
          <p:cNvSpPr txBox="1"/>
          <p:nvPr/>
        </p:nvSpPr>
        <p:spPr>
          <a:xfrm>
            <a:off x="4857752" y="2428868"/>
            <a:ext cx="25003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/>
              <a:t>.</a:t>
            </a:r>
            <a:endParaRPr lang="zh-CN" altLang="en-US" sz="5400" dirty="0"/>
          </a:p>
        </p:txBody>
      </p:sp>
      <p:sp>
        <p:nvSpPr>
          <p:cNvPr id="23" name="TextBox 22"/>
          <p:cNvSpPr txBox="1"/>
          <p:nvPr/>
        </p:nvSpPr>
        <p:spPr>
          <a:xfrm>
            <a:off x="5286380" y="2428868"/>
            <a:ext cx="25003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 smtClean="0"/>
              <a:t>.</a:t>
            </a:r>
            <a:endParaRPr lang="zh-CN" altLang="en-US" sz="5400" dirty="0"/>
          </a:p>
        </p:txBody>
      </p:sp>
      <p:sp>
        <p:nvSpPr>
          <p:cNvPr id="24" name="十字星 23"/>
          <p:cNvSpPr/>
          <p:nvPr/>
        </p:nvSpPr>
        <p:spPr>
          <a:xfrm>
            <a:off x="2143108" y="2571744"/>
            <a:ext cx="500066" cy="571504"/>
          </a:xfrm>
          <a:prstGeom prst="star4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十字星 24"/>
          <p:cNvSpPr/>
          <p:nvPr/>
        </p:nvSpPr>
        <p:spPr>
          <a:xfrm>
            <a:off x="2143108" y="3357562"/>
            <a:ext cx="500066" cy="571504"/>
          </a:xfrm>
          <a:prstGeom prst="star4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十字星 25"/>
          <p:cNvSpPr/>
          <p:nvPr/>
        </p:nvSpPr>
        <p:spPr>
          <a:xfrm>
            <a:off x="2143108" y="4214818"/>
            <a:ext cx="500066" cy="571504"/>
          </a:xfrm>
          <a:prstGeom prst="star4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2714612" y="3286124"/>
            <a:ext cx="52149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/>
              <a:t>房子旁边</a:t>
            </a:r>
            <a:endParaRPr lang="zh-CN" altLang="en-US" sz="3600" b="1" dirty="0"/>
          </a:p>
        </p:txBody>
      </p:sp>
      <p:cxnSp>
        <p:nvCxnSpPr>
          <p:cNvPr id="29" name="直接连接符 28"/>
          <p:cNvCxnSpPr/>
          <p:nvPr/>
        </p:nvCxnSpPr>
        <p:spPr>
          <a:xfrm>
            <a:off x="4857752" y="3786190"/>
            <a:ext cx="3714776" cy="158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2857488" y="4572008"/>
            <a:ext cx="5786478" cy="71438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0"/>
            <a:ext cx="4786314" cy="1500174"/>
            <a:chOff x="894605" y="419046"/>
            <a:chExt cx="3663977" cy="1447820"/>
          </a:xfrm>
        </p:grpSpPr>
        <p:sp>
          <p:nvSpPr>
            <p:cNvPr id="13" name="圆角矩形 12"/>
            <p:cNvSpPr/>
            <p:nvPr/>
          </p:nvSpPr>
          <p:spPr>
            <a:xfrm>
              <a:off x="2373159" y="633361"/>
              <a:ext cx="2088610" cy="80646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buFont typeface="Arial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pic>
          <p:nvPicPr>
            <p:cNvPr id="14" name="图片 9" descr="book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94605" y="419046"/>
              <a:ext cx="1760360" cy="14478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文本框 16"/>
            <p:cNvSpPr txBox="1">
              <a:spLocks noChangeArrowheads="1"/>
            </p:cNvSpPr>
            <p:nvPr/>
          </p:nvSpPr>
          <p:spPr bwMode="auto">
            <a:xfrm>
              <a:off x="2302010" y="776236"/>
              <a:ext cx="2256572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pitchFamily="34" charset="0"/>
                <a:buNone/>
              </a:pPr>
              <a:r>
                <a:rPr lang="zh-CN" altLang="en-US" sz="3600" b="1" dirty="0" smtClean="0">
                  <a:solidFill>
                    <a:srgbClr val="FF0000"/>
                  </a:solidFill>
                  <a:latin typeface="Adobe 黑体 Std R"/>
                  <a:ea typeface="Adobe 黑体 Std R"/>
                  <a:cs typeface="Adobe 黑体 Std R"/>
                </a:rPr>
                <a:t>学习课文</a:t>
              </a:r>
              <a:endParaRPr lang="zh-CN" altLang="en-US" sz="3600" b="1" dirty="0">
                <a:solidFill>
                  <a:srgbClr val="FF0000"/>
                </a:solidFill>
                <a:latin typeface="Adobe 黑体 Std R"/>
                <a:ea typeface="Adobe 黑体 Std R"/>
                <a:cs typeface="Adobe 黑体 Std R"/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500034" y="1928802"/>
            <a:ext cx="7858180" cy="442915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11" y="2143116"/>
            <a:ext cx="7529586" cy="395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500034" y="214290"/>
            <a:ext cx="6215104" cy="1228331"/>
            <a:chOff x="894606" y="419046"/>
            <a:chExt cx="3854594" cy="1447820"/>
          </a:xfrm>
        </p:grpSpPr>
        <p:sp>
          <p:nvSpPr>
            <p:cNvPr id="13" name="圆角矩形 12"/>
            <p:cNvSpPr/>
            <p:nvPr/>
          </p:nvSpPr>
          <p:spPr>
            <a:xfrm>
              <a:off x="2319492" y="625858"/>
              <a:ext cx="2429708" cy="80646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buFont typeface="Arial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pic>
          <p:nvPicPr>
            <p:cNvPr id="14" name="图片 9" descr="book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94606" y="419046"/>
              <a:ext cx="1302754" cy="14478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文本框 16"/>
            <p:cNvSpPr txBox="1">
              <a:spLocks noChangeArrowheads="1"/>
            </p:cNvSpPr>
            <p:nvPr/>
          </p:nvSpPr>
          <p:spPr bwMode="auto">
            <a:xfrm>
              <a:off x="2296276" y="671626"/>
              <a:ext cx="2256572" cy="11584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pitchFamily="34" charset="0"/>
                <a:buNone/>
              </a:pPr>
              <a:r>
                <a:rPr lang="zh-CN" altLang="en-US" sz="3600" b="1" dirty="0" smtClean="0">
                  <a:solidFill>
                    <a:srgbClr val="FF0000"/>
                  </a:solidFill>
                  <a:latin typeface="Adobe 黑体 Std R"/>
                  <a:ea typeface="Adobe 黑体 Std R"/>
                  <a:cs typeface="Adobe 黑体 Std R"/>
                </a:rPr>
                <a:t>仿照例句说一说</a:t>
              </a:r>
              <a:endParaRPr lang="zh-CN" altLang="en-US" sz="3600" b="1" dirty="0">
                <a:solidFill>
                  <a:srgbClr val="FF0000"/>
                </a:solidFill>
                <a:latin typeface="Adobe 黑体 Std R"/>
                <a:ea typeface="Adobe 黑体 Std R"/>
                <a:cs typeface="Adobe 黑体 Std R"/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214282" y="1785926"/>
            <a:ext cx="8643998" cy="442915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  <p:pic>
        <p:nvPicPr>
          <p:cNvPr id="1025" name="Picture 1" descr="C:\Users\Administrator\AppData\Roaming\Tencent\Users\1550460748\QQ\WinTemp\RichOle\E9)D}U~~K8I}8WRE8UJ80WH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4000504"/>
            <a:ext cx="7500990" cy="1928826"/>
          </a:xfrm>
          <a:prstGeom prst="rect">
            <a:avLst/>
          </a:prstGeom>
          <a:noFill/>
        </p:spPr>
      </p:pic>
      <p:sp>
        <p:nvSpPr>
          <p:cNvPr id="24" name="十字星 23"/>
          <p:cNvSpPr/>
          <p:nvPr/>
        </p:nvSpPr>
        <p:spPr>
          <a:xfrm>
            <a:off x="642910" y="2285992"/>
            <a:ext cx="571504" cy="714380"/>
          </a:xfrm>
          <a:prstGeom prst="star4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1214414" y="2357430"/>
            <a:ext cx="72866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课文中“美好的礼物”指的是什么？生活中还有什么也是美好的礼物？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500034" y="214290"/>
            <a:ext cx="4071966" cy="1228331"/>
            <a:chOff x="894606" y="419046"/>
            <a:chExt cx="3449802" cy="1447820"/>
          </a:xfrm>
        </p:grpSpPr>
        <p:sp>
          <p:nvSpPr>
            <p:cNvPr id="13" name="圆角矩形 12"/>
            <p:cNvSpPr/>
            <p:nvPr/>
          </p:nvSpPr>
          <p:spPr>
            <a:xfrm>
              <a:off x="2319492" y="625858"/>
              <a:ext cx="1765123" cy="80646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buFont typeface="Arial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pic>
          <p:nvPicPr>
            <p:cNvPr id="14" name="图片 9" descr="book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94606" y="419046"/>
              <a:ext cx="1302754" cy="14478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文本框 16"/>
            <p:cNvSpPr txBox="1">
              <a:spLocks noChangeArrowheads="1"/>
            </p:cNvSpPr>
            <p:nvPr/>
          </p:nvSpPr>
          <p:spPr bwMode="auto">
            <a:xfrm>
              <a:off x="2090859" y="671656"/>
              <a:ext cx="2253549" cy="7618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buFont typeface="Arial" pitchFamily="34" charset="0"/>
                <a:buNone/>
              </a:pPr>
              <a:r>
                <a:rPr lang="zh-CN" altLang="en-US" sz="3600" b="1" dirty="0" smtClean="0">
                  <a:solidFill>
                    <a:srgbClr val="FF0000"/>
                  </a:solidFill>
                  <a:latin typeface="Adobe 黑体 Std R"/>
                  <a:ea typeface="Adobe 黑体 Std R"/>
                  <a:cs typeface="Adobe 黑体 Std R"/>
                </a:rPr>
                <a:t>我会写</a:t>
              </a:r>
              <a:endParaRPr lang="zh-CN" altLang="en-US" sz="3600" b="1" dirty="0">
                <a:solidFill>
                  <a:srgbClr val="FF0000"/>
                </a:solidFill>
                <a:latin typeface="Adobe 黑体 Std R"/>
                <a:ea typeface="Adobe 黑体 Std R"/>
                <a:cs typeface="Adobe 黑体 Std R"/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357158" y="1785926"/>
            <a:ext cx="8501122" cy="442915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  <p:pic>
        <p:nvPicPr>
          <p:cNvPr id="3" name="Picture 1" descr="C:\Users\Administrator\AppData\Roaming\Tencent\Users\1550460748\QQ\WinTemp\RichOle\A`R[PAJ}16Z{BHFSU50NN)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857364"/>
            <a:ext cx="8143932" cy="4214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-428660" y="0"/>
            <a:ext cx="9144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500034" y="214290"/>
            <a:ext cx="4071966" cy="1228331"/>
            <a:chOff x="894606" y="419046"/>
            <a:chExt cx="3449802" cy="1447820"/>
          </a:xfrm>
        </p:grpSpPr>
        <p:sp>
          <p:nvSpPr>
            <p:cNvPr id="13" name="圆角矩形 12"/>
            <p:cNvSpPr/>
            <p:nvPr/>
          </p:nvSpPr>
          <p:spPr>
            <a:xfrm>
              <a:off x="2319492" y="625858"/>
              <a:ext cx="1765123" cy="80646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buFont typeface="Arial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pic>
          <p:nvPicPr>
            <p:cNvPr id="14" name="图片 9" descr="book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94606" y="419046"/>
              <a:ext cx="1302754" cy="14478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文本框 16"/>
            <p:cNvSpPr txBox="1">
              <a:spLocks noChangeArrowheads="1"/>
            </p:cNvSpPr>
            <p:nvPr/>
          </p:nvSpPr>
          <p:spPr bwMode="auto">
            <a:xfrm>
              <a:off x="2090859" y="671656"/>
              <a:ext cx="2253549" cy="7618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buFont typeface="Arial" pitchFamily="34" charset="0"/>
                <a:buNone/>
              </a:pPr>
              <a:r>
                <a:rPr lang="zh-CN" altLang="en-US" sz="3600" b="1" dirty="0" smtClean="0">
                  <a:solidFill>
                    <a:srgbClr val="FF0000"/>
                  </a:solidFill>
                  <a:latin typeface="Adobe 黑体 Std R"/>
                  <a:ea typeface="Adobe 黑体 Std R"/>
                  <a:cs typeface="Adobe 黑体 Std R"/>
                </a:rPr>
                <a:t>我会写</a:t>
              </a:r>
              <a:endParaRPr lang="zh-CN" altLang="en-US" sz="3600" b="1" dirty="0">
                <a:solidFill>
                  <a:srgbClr val="FF0000"/>
                </a:solidFill>
                <a:latin typeface="Adobe 黑体 Std R"/>
                <a:ea typeface="Adobe 黑体 Std R"/>
                <a:cs typeface="Adobe 黑体 Std R"/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1500166" y="1643050"/>
            <a:ext cx="4857784" cy="442915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/>
              <a:t>.</a:t>
            </a:r>
            <a:endParaRPr lang="zh-CN" altLang="en-US" dirty="0"/>
          </a:p>
        </p:txBody>
      </p:sp>
      <p:pic>
        <p:nvPicPr>
          <p:cNvPr id="33793" name="Picture 1" descr="C:\Users\Administrator\AppData\Roaming\Tencent\Users\1550460748\QQ\WinTemp\RichOle\PAV)7IN{9`TAJU@)$TKF)7P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1857364"/>
            <a:ext cx="4403289" cy="39290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U~$3N(6LBONDH(B[E5XH`I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6246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2"/>
          <p:cNvGrpSpPr>
            <a:grpSpLocks/>
          </p:cNvGrpSpPr>
          <p:nvPr/>
        </p:nvGrpSpPr>
        <p:grpSpPr bwMode="auto">
          <a:xfrm>
            <a:off x="0" y="0"/>
            <a:ext cx="4786314" cy="1500174"/>
            <a:chOff x="894605" y="419046"/>
            <a:chExt cx="3663977" cy="1447820"/>
          </a:xfrm>
        </p:grpSpPr>
        <p:sp>
          <p:nvSpPr>
            <p:cNvPr id="13" name="圆角矩形 12"/>
            <p:cNvSpPr/>
            <p:nvPr/>
          </p:nvSpPr>
          <p:spPr>
            <a:xfrm>
              <a:off x="2373159" y="633361"/>
              <a:ext cx="2088610" cy="80646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buFont typeface="Arial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pic>
          <p:nvPicPr>
            <p:cNvPr id="14" name="图片 9" descr="book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94605" y="419046"/>
              <a:ext cx="1760360" cy="14478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文本框 16"/>
            <p:cNvSpPr txBox="1">
              <a:spLocks noChangeArrowheads="1"/>
            </p:cNvSpPr>
            <p:nvPr/>
          </p:nvSpPr>
          <p:spPr bwMode="auto">
            <a:xfrm>
              <a:off x="2302010" y="776236"/>
              <a:ext cx="2256572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pitchFamily="34" charset="0"/>
                <a:buNone/>
              </a:pPr>
              <a:r>
                <a:rPr lang="zh-CN" altLang="en-US" sz="3600" b="1" dirty="0" smtClean="0">
                  <a:solidFill>
                    <a:srgbClr val="FF0000"/>
                  </a:solidFill>
                  <a:latin typeface="Adobe 黑体 Std R"/>
                  <a:ea typeface="Adobe 黑体 Std R"/>
                  <a:cs typeface="Adobe 黑体 Std R"/>
                </a:rPr>
                <a:t>学习目标</a:t>
              </a:r>
              <a:endParaRPr lang="zh-CN" altLang="en-US" sz="3600" b="1" dirty="0">
                <a:solidFill>
                  <a:srgbClr val="FF0000"/>
                </a:solidFill>
                <a:latin typeface="Adobe 黑体 Std R"/>
                <a:ea typeface="Adobe 黑体 Std R"/>
                <a:cs typeface="Adobe 黑体 Std R"/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571472" y="1714488"/>
            <a:ext cx="8001056" cy="457203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928662" y="2143116"/>
            <a:ext cx="757242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/>
              <a:t>1</a:t>
            </a:r>
            <a:r>
              <a:rPr lang="zh-CN" altLang="en-US" sz="3600" b="1" dirty="0" smtClean="0"/>
              <a:t>、认读“邮  递”等</a:t>
            </a:r>
            <a:r>
              <a:rPr lang="en-US" altLang="zh-CN" sz="3600" b="1" dirty="0" smtClean="0"/>
              <a:t>16</a:t>
            </a:r>
            <a:r>
              <a:rPr lang="zh-CN" altLang="en-US" sz="3600" b="1" dirty="0" smtClean="0"/>
              <a:t>个生字，会写“邮  递”等</a:t>
            </a:r>
            <a:r>
              <a:rPr lang="en-US" altLang="zh-CN" sz="3600" b="1" dirty="0" smtClean="0"/>
              <a:t>9</a:t>
            </a:r>
            <a:r>
              <a:rPr lang="zh-CN" altLang="en-US" sz="3600" b="1" dirty="0" smtClean="0"/>
              <a:t>个生字，积累词语。仿说语句。</a:t>
            </a:r>
            <a:endParaRPr lang="en-US" altLang="zh-CN" sz="3600" b="1" dirty="0" smtClean="0"/>
          </a:p>
          <a:p>
            <a:r>
              <a:rPr lang="en-US" altLang="zh-CN" sz="3600" b="1" dirty="0" smtClean="0"/>
              <a:t>2</a:t>
            </a:r>
            <a:r>
              <a:rPr lang="zh-CN" altLang="en-US" sz="3600" b="1" dirty="0" smtClean="0"/>
              <a:t>、正确、流利、分角色朗读课文。</a:t>
            </a:r>
            <a:endParaRPr lang="en-US" altLang="zh-CN" sz="3600" b="1" dirty="0" smtClean="0"/>
          </a:p>
          <a:p>
            <a:r>
              <a:rPr lang="en-US" altLang="zh-CN" sz="3600" b="1" dirty="0" smtClean="0"/>
              <a:t>3</a:t>
            </a:r>
            <a:r>
              <a:rPr lang="zh-CN" altLang="en-US" sz="3600" b="1" dirty="0" smtClean="0"/>
              <a:t>、明白“赠人玫瑰   手留余香”的道理。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0"/>
            <a:ext cx="4786314" cy="1500174"/>
            <a:chOff x="894605" y="419046"/>
            <a:chExt cx="3663977" cy="1447820"/>
          </a:xfrm>
        </p:grpSpPr>
        <p:sp>
          <p:nvSpPr>
            <p:cNvPr id="13" name="圆角矩形 12"/>
            <p:cNvSpPr/>
            <p:nvPr/>
          </p:nvSpPr>
          <p:spPr>
            <a:xfrm>
              <a:off x="2373159" y="633361"/>
              <a:ext cx="2088610" cy="80646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buFont typeface="Arial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pic>
          <p:nvPicPr>
            <p:cNvPr id="14" name="图片 9" descr="book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94605" y="419046"/>
              <a:ext cx="1760360" cy="14478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文本框 16"/>
            <p:cNvSpPr txBox="1">
              <a:spLocks noChangeArrowheads="1"/>
            </p:cNvSpPr>
            <p:nvPr/>
          </p:nvSpPr>
          <p:spPr bwMode="auto">
            <a:xfrm>
              <a:off x="2302010" y="776236"/>
              <a:ext cx="2256572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pitchFamily="34" charset="0"/>
                <a:buNone/>
              </a:pPr>
              <a:r>
                <a:rPr lang="zh-CN" altLang="en-US" sz="3600" b="1" dirty="0" smtClean="0">
                  <a:solidFill>
                    <a:srgbClr val="FF0000"/>
                  </a:solidFill>
                  <a:latin typeface="Adobe 黑体 Std R"/>
                  <a:ea typeface="Adobe 黑体 Std R"/>
                  <a:cs typeface="Adobe 黑体 Std R"/>
                </a:rPr>
                <a:t>自学提示</a:t>
              </a:r>
              <a:endParaRPr lang="zh-CN" altLang="en-US" sz="3600" b="1" dirty="0">
                <a:solidFill>
                  <a:srgbClr val="FF0000"/>
                </a:solidFill>
                <a:latin typeface="Adobe 黑体 Std R"/>
                <a:ea typeface="Adobe 黑体 Std R"/>
                <a:cs typeface="Adobe 黑体 Std R"/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500034" y="1571612"/>
            <a:ext cx="8001056" cy="457203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928662" y="2143116"/>
            <a:ext cx="750099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/>
              <a:t>1</a:t>
            </a:r>
            <a:r>
              <a:rPr lang="zh-CN" altLang="en-US" sz="3600" b="1" dirty="0" smtClean="0"/>
              <a:t>、初读课文，圈出生字，标出自然段序号。</a:t>
            </a:r>
            <a:endParaRPr lang="en-US" altLang="zh-CN" sz="3600" b="1" dirty="0" smtClean="0"/>
          </a:p>
          <a:p>
            <a:r>
              <a:rPr lang="en-US" altLang="zh-CN" sz="3600" b="1" dirty="0" smtClean="0"/>
              <a:t>2</a:t>
            </a:r>
            <a:r>
              <a:rPr lang="zh-CN" altLang="en-US" sz="3600" b="1" dirty="0" smtClean="0"/>
              <a:t>、认读生字：“邮  邮 邮   邮递”多读几遍。</a:t>
            </a:r>
            <a:endParaRPr lang="en-US" altLang="zh-CN" sz="3600" b="1" dirty="0" smtClean="0"/>
          </a:p>
          <a:p>
            <a:r>
              <a:rPr lang="en-US" altLang="zh-CN" sz="3600" b="1" dirty="0" smtClean="0"/>
              <a:t>3</a:t>
            </a:r>
            <a:r>
              <a:rPr lang="zh-CN" altLang="en-US" sz="3600" b="1" dirty="0" smtClean="0"/>
              <a:t>、识记生字：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熟字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+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偏旁     </a:t>
            </a:r>
            <a:r>
              <a:rPr lang="zh-CN" altLang="en-US" sz="3600" b="1" dirty="0" smtClean="0"/>
              <a:t>邮 递</a:t>
            </a:r>
            <a:endParaRPr lang="en-US" altLang="zh-CN" sz="3600" b="1" dirty="0" smtClean="0"/>
          </a:p>
          <a:p>
            <a:r>
              <a:rPr lang="en-US" altLang="zh-CN" sz="3600" b="1" dirty="0" smtClean="0">
                <a:solidFill>
                  <a:srgbClr val="FF0000"/>
                </a:solidFill>
              </a:rPr>
              <a:t>        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加一加  </a:t>
            </a:r>
            <a:r>
              <a:rPr lang="zh-CN" altLang="en-US" sz="3600" b="1" dirty="0" smtClean="0"/>
              <a:t>    裹   粒   破  籽  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0"/>
            <a:ext cx="4786314" cy="1500174"/>
            <a:chOff x="894605" y="419046"/>
            <a:chExt cx="3663977" cy="1447820"/>
          </a:xfrm>
        </p:grpSpPr>
        <p:sp>
          <p:nvSpPr>
            <p:cNvPr id="13" name="圆角矩形 12"/>
            <p:cNvSpPr/>
            <p:nvPr/>
          </p:nvSpPr>
          <p:spPr>
            <a:xfrm>
              <a:off x="2373159" y="633361"/>
              <a:ext cx="2088610" cy="80646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buFont typeface="Arial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pic>
          <p:nvPicPr>
            <p:cNvPr id="14" name="图片 9" descr="book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94605" y="419046"/>
              <a:ext cx="1760360" cy="14478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文本框 16"/>
            <p:cNvSpPr txBox="1">
              <a:spLocks noChangeArrowheads="1"/>
            </p:cNvSpPr>
            <p:nvPr/>
          </p:nvSpPr>
          <p:spPr bwMode="auto">
            <a:xfrm>
              <a:off x="2302010" y="776236"/>
              <a:ext cx="2256572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pitchFamily="34" charset="0"/>
                <a:buNone/>
              </a:pPr>
              <a:r>
                <a:rPr lang="zh-CN" altLang="en-US" sz="3600" b="1" dirty="0" smtClean="0">
                  <a:solidFill>
                    <a:srgbClr val="FF0000"/>
                  </a:solidFill>
                  <a:latin typeface="Adobe 黑体 Std R"/>
                  <a:ea typeface="Adobe 黑体 Std R"/>
                  <a:cs typeface="Adobe 黑体 Std R"/>
                </a:rPr>
                <a:t>我会认</a:t>
              </a:r>
              <a:endParaRPr lang="zh-CN" altLang="en-US" sz="3600" b="1" dirty="0">
                <a:solidFill>
                  <a:srgbClr val="FF0000"/>
                </a:solidFill>
                <a:latin typeface="Adobe 黑体 Std R"/>
                <a:ea typeface="Adobe 黑体 Std R"/>
                <a:cs typeface="Adobe 黑体 Std R"/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500034" y="1643050"/>
            <a:ext cx="8072494" cy="45005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642910" y="2571744"/>
            <a:ext cx="771530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邮递</a:t>
            </a:r>
            <a:r>
              <a:rPr lang="zh-CN" altLang="en-US" sz="4000" b="1" dirty="0" smtClean="0"/>
              <a:t>     包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裹</a:t>
            </a:r>
            <a:r>
              <a:rPr lang="zh-CN" altLang="en-US" sz="4000" b="1" dirty="0" smtClean="0"/>
              <a:t>     邮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寄</a:t>
            </a:r>
            <a:r>
              <a:rPr lang="zh-CN" altLang="en-US" sz="4000" b="1" dirty="0" smtClean="0"/>
              <a:t>     邮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局</a:t>
            </a:r>
            <a:r>
              <a:rPr lang="zh-CN" altLang="en-US" sz="4000" b="1" dirty="0" smtClean="0"/>
              <a:t>     一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堆</a:t>
            </a:r>
            <a:r>
              <a:rPr lang="zh-CN" altLang="en-US" sz="4000" b="1" dirty="0" smtClean="0"/>
              <a:t> </a:t>
            </a:r>
            <a:endParaRPr lang="en-US" altLang="zh-CN" sz="4000" b="1" dirty="0" smtClean="0"/>
          </a:p>
          <a:p>
            <a:endParaRPr lang="en-US" altLang="zh-CN" sz="4000" b="1" dirty="0" smtClean="0"/>
          </a:p>
          <a:p>
            <a:r>
              <a:rPr lang="zh-CN" altLang="en-US" sz="4000" b="1" dirty="0" smtClean="0"/>
              <a:t>一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粒</a:t>
            </a:r>
            <a:r>
              <a:rPr lang="zh-CN" altLang="en-US" sz="4000" b="1" dirty="0" smtClean="0"/>
              <a:t>  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破</a:t>
            </a:r>
            <a:r>
              <a:rPr lang="zh-CN" altLang="en-US" sz="4000" b="1" dirty="0" smtClean="0"/>
              <a:t>坏  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漏</a:t>
            </a:r>
            <a:r>
              <a:rPr lang="zh-CN" altLang="en-US" sz="4000" b="1" dirty="0" smtClean="0"/>
              <a:t>雨  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懊丧</a:t>
            </a:r>
            <a:r>
              <a:rPr lang="zh-CN" altLang="en-US" sz="4000" b="1" dirty="0" smtClean="0"/>
              <a:t>     刺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猬</a:t>
            </a:r>
            <a:r>
              <a:rPr lang="zh-CN" altLang="en-US" sz="4000" b="1" dirty="0" smtClean="0"/>
              <a:t> </a:t>
            </a:r>
            <a:endParaRPr lang="en-US" altLang="zh-CN" sz="4000" b="1" dirty="0" smtClean="0"/>
          </a:p>
          <a:p>
            <a:endParaRPr lang="en-US" altLang="zh-CN" sz="4000" b="1" dirty="0" smtClean="0"/>
          </a:p>
          <a:p>
            <a:r>
              <a:rPr lang="zh-CN" altLang="en-US" sz="4000" b="1" dirty="0" smtClean="0"/>
              <a:t>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绚</a:t>
            </a:r>
            <a:r>
              <a:rPr lang="zh-CN" altLang="en-US" sz="4000" b="1" dirty="0" smtClean="0"/>
              <a:t>丽    花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籽</a:t>
            </a:r>
            <a:r>
              <a:rPr lang="zh-CN" altLang="en-US" sz="4000" b="1" dirty="0" smtClean="0"/>
              <a:t>     有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礼</a:t>
            </a:r>
            <a:r>
              <a:rPr lang="zh-CN" altLang="en-US" sz="4000" b="1" dirty="0" smtClean="0"/>
              <a:t>  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啊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0034" y="2000240"/>
            <a:ext cx="828677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 smtClean="0"/>
              <a:t>yóudì</a:t>
            </a:r>
            <a:r>
              <a:rPr lang="en-US" altLang="zh-CN" sz="4000" b="1" dirty="0" smtClean="0"/>
              <a:t>         </a:t>
            </a:r>
            <a:r>
              <a:rPr lang="en-US" altLang="zh-CN" sz="4000" b="1" dirty="0" err="1" smtClean="0"/>
              <a:t>guŏ</a:t>
            </a:r>
            <a:r>
              <a:rPr lang="en-US" altLang="zh-CN" sz="4000" b="1" dirty="0" smtClean="0"/>
              <a:t>         </a:t>
            </a:r>
            <a:r>
              <a:rPr lang="en-US" altLang="zh-CN" sz="4000" b="1" dirty="0" err="1" smtClean="0"/>
              <a:t>jì</a:t>
            </a:r>
            <a:r>
              <a:rPr lang="en-US" altLang="zh-CN" sz="4000" b="1" dirty="0" smtClean="0"/>
              <a:t>           </a:t>
            </a:r>
            <a:r>
              <a:rPr lang="en-US" altLang="zh-CN" sz="4000" b="1" dirty="0" err="1" smtClean="0"/>
              <a:t>jú</a:t>
            </a:r>
            <a:r>
              <a:rPr lang="en-US" altLang="zh-CN" sz="4000" b="1" dirty="0" smtClean="0"/>
              <a:t>         </a:t>
            </a:r>
            <a:r>
              <a:rPr lang="en-US" altLang="zh-CN" sz="4000" b="1" dirty="0" err="1" smtClean="0"/>
              <a:t>duī</a:t>
            </a:r>
            <a:endParaRPr lang="en-US" altLang="zh-CN" sz="4000" b="1" dirty="0" smtClean="0"/>
          </a:p>
          <a:p>
            <a:endParaRPr lang="en-US" altLang="zh-CN" sz="4000" b="1" dirty="0" smtClean="0"/>
          </a:p>
          <a:p>
            <a:r>
              <a:rPr lang="en-US" altLang="zh-CN" sz="4000" b="1" dirty="0" smtClean="0"/>
              <a:t>       </a:t>
            </a:r>
            <a:r>
              <a:rPr lang="en-US" altLang="zh-CN" sz="4000" b="1" dirty="0" err="1" smtClean="0"/>
              <a:t>lì</a:t>
            </a:r>
            <a:r>
              <a:rPr lang="en-US" altLang="zh-CN" sz="4000" b="1" dirty="0" smtClean="0"/>
              <a:t>      </a:t>
            </a:r>
            <a:r>
              <a:rPr lang="en-US" altLang="zh-CN" sz="4000" b="1" dirty="0" err="1" smtClean="0"/>
              <a:t>pò</a:t>
            </a:r>
            <a:r>
              <a:rPr lang="en-US" altLang="zh-CN" sz="4000" b="1" dirty="0" smtClean="0"/>
              <a:t>         </a:t>
            </a:r>
            <a:r>
              <a:rPr lang="en-US" altLang="zh-CN" sz="4000" b="1" dirty="0" err="1" smtClean="0"/>
              <a:t>lòu</a:t>
            </a:r>
            <a:r>
              <a:rPr lang="en-US" altLang="zh-CN" sz="4000" b="1" dirty="0" smtClean="0"/>
              <a:t>        </a:t>
            </a:r>
            <a:r>
              <a:rPr lang="en-US" altLang="zh-CN" sz="4000" b="1" dirty="0" err="1" smtClean="0"/>
              <a:t>àosàng</a:t>
            </a:r>
            <a:r>
              <a:rPr lang="en-US" altLang="zh-CN" sz="4000" b="1" dirty="0" smtClean="0"/>
              <a:t>      </a:t>
            </a:r>
            <a:r>
              <a:rPr lang="en-US" altLang="zh-CN" sz="4000" b="1" dirty="0" err="1" smtClean="0"/>
              <a:t>wèi</a:t>
            </a:r>
            <a:endParaRPr lang="en-US" altLang="zh-CN" sz="4000" b="1" dirty="0" smtClean="0"/>
          </a:p>
          <a:p>
            <a:endParaRPr lang="en-US" altLang="zh-CN" sz="4000" b="1" dirty="0" smtClean="0"/>
          </a:p>
          <a:p>
            <a:r>
              <a:rPr lang="en-US" altLang="zh-CN" sz="4000" b="1" dirty="0" err="1" smtClean="0"/>
              <a:t>xuàn</a:t>
            </a:r>
            <a:r>
              <a:rPr lang="en-US" altLang="zh-CN" sz="4000" b="1" dirty="0" smtClean="0"/>
              <a:t>           </a:t>
            </a:r>
            <a:r>
              <a:rPr lang="en-US" altLang="zh-CN" sz="4000" b="1" dirty="0" err="1" smtClean="0"/>
              <a:t>zĭ</a:t>
            </a:r>
            <a:r>
              <a:rPr lang="en-US" altLang="zh-CN" sz="4000" b="1" dirty="0" smtClean="0"/>
              <a:t>          </a:t>
            </a:r>
            <a:r>
              <a:rPr lang="en-US" altLang="zh-CN" sz="4000" b="1" dirty="0" err="1" smtClean="0"/>
              <a:t>lĭ</a:t>
            </a:r>
            <a:r>
              <a:rPr lang="en-US" altLang="zh-CN" sz="4000" b="1" dirty="0" smtClean="0"/>
              <a:t>         ā       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0"/>
            <a:ext cx="4786314" cy="1500174"/>
            <a:chOff x="894605" y="419046"/>
            <a:chExt cx="3663977" cy="1447820"/>
          </a:xfrm>
        </p:grpSpPr>
        <p:sp>
          <p:nvSpPr>
            <p:cNvPr id="13" name="圆角矩形 12"/>
            <p:cNvSpPr/>
            <p:nvPr/>
          </p:nvSpPr>
          <p:spPr>
            <a:xfrm>
              <a:off x="2373159" y="633361"/>
              <a:ext cx="2088610" cy="80646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buFont typeface="Arial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pic>
          <p:nvPicPr>
            <p:cNvPr id="14" name="图片 9" descr="book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94605" y="419046"/>
              <a:ext cx="1760360" cy="14478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文本框 16"/>
            <p:cNvSpPr txBox="1">
              <a:spLocks noChangeArrowheads="1"/>
            </p:cNvSpPr>
            <p:nvPr/>
          </p:nvSpPr>
          <p:spPr bwMode="auto">
            <a:xfrm>
              <a:off x="2302010" y="776236"/>
              <a:ext cx="2256572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pitchFamily="34" charset="0"/>
                <a:buNone/>
              </a:pPr>
              <a:r>
                <a:rPr lang="zh-CN" altLang="en-US" sz="3600" b="1" dirty="0" smtClean="0">
                  <a:solidFill>
                    <a:srgbClr val="FF0000"/>
                  </a:solidFill>
                  <a:latin typeface="Adobe 黑体 Std R"/>
                  <a:ea typeface="Adobe 黑体 Std R"/>
                  <a:cs typeface="Adobe 黑体 Std R"/>
                </a:rPr>
                <a:t>小组合作</a:t>
              </a:r>
              <a:endParaRPr lang="zh-CN" altLang="en-US" sz="3600" b="1" dirty="0">
                <a:solidFill>
                  <a:srgbClr val="FF0000"/>
                </a:solidFill>
                <a:latin typeface="Adobe 黑体 Std R"/>
                <a:ea typeface="Adobe 黑体 Std R"/>
                <a:cs typeface="Adobe 黑体 Std R"/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571472" y="2000240"/>
            <a:ext cx="8001056" cy="2928958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928662" y="2357430"/>
            <a:ext cx="685804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/>
              <a:t>1</a:t>
            </a:r>
            <a:r>
              <a:rPr lang="zh-CN" altLang="en-US" sz="3600" b="1" dirty="0" smtClean="0"/>
              <a:t>、组员确定认读生字的方式“开火车”“齐读”“均分读”等。</a:t>
            </a:r>
            <a:endParaRPr lang="en-US" altLang="zh-CN" sz="3600" b="1" dirty="0" smtClean="0"/>
          </a:p>
          <a:p>
            <a:r>
              <a:rPr lang="en-US" altLang="zh-CN" sz="3600" b="1" dirty="0" smtClean="0"/>
              <a:t>2</a:t>
            </a:r>
            <a:r>
              <a:rPr lang="zh-CN" altLang="en-US" sz="3600" b="1" dirty="0" smtClean="0"/>
              <a:t>、说说识记的生字，组词，并说一句话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0"/>
            <a:ext cx="4786314" cy="1500174"/>
            <a:chOff x="894605" y="419046"/>
            <a:chExt cx="3663977" cy="1447820"/>
          </a:xfrm>
        </p:grpSpPr>
        <p:sp>
          <p:nvSpPr>
            <p:cNvPr id="13" name="圆角矩形 12"/>
            <p:cNvSpPr/>
            <p:nvPr/>
          </p:nvSpPr>
          <p:spPr>
            <a:xfrm>
              <a:off x="2373159" y="633361"/>
              <a:ext cx="2088610" cy="80646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buFont typeface="Arial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pic>
          <p:nvPicPr>
            <p:cNvPr id="14" name="图片 9" descr="book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94605" y="419046"/>
              <a:ext cx="1760360" cy="14478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文本框 16"/>
            <p:cNvSpPr txBox="1">
              <a:spLocks noChangeArrowheads="1"/>
            </p:cNvSpPr>
            <p:nvPr/>
          </p:nvSpPr>
          <p:spPr bwMode="auto">
            <a:xfrm>
              <a:off x="2302010" y="776236"/>
              <a:ext cx="2256572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pitchFamily="34" charset="0"/>
                <a:buNone/>
              </a:pPr>
              <a:r>
                <a:rPr lang="zh-CN" altLang="en-US" sz="3600" b="1" dirty="0" smtClean="0">
                  <a:solidFill>
                    <a:srgbClr val="FF0000"/>
                  </a:solidFill>
                  <a:latin typeface="Adobe 黑体 Std R"/>
                  <a:ea typeface="Adobe 黑体 Std R"/>
                  <a:cs typeface="Adobe 黑体 Std R"/>
                </a:rPr>
                <a:t>集体展示</a:t>
              </a:r>
              <a:endParaRPr lang="zh-CN" altLang="en-US" sz="3600" b="1" dirty="0">
                <a:solidFill>
                  <a:srgbClr val="FF0000"/>
                </a:solidFill>
                <a:latin typeface="Adobe 黑体 Std R"/>
                <a:ea typeface="Adobe 黑体 Std R"/>
                <a:cs typeface="Adobe 黑体 Std R"/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571472" y="2000240"/>
            <a:ext cx="8001056" cy="2928958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928662" y="2357430"/>
            <a:ext cx="68580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展示方：</a:t>
            </a:r>
            <a:r>
              <a:rPr lang="zh-CN" altLang="en-US" sz="3600" b="1" dirty="0" smtClean="0"/>
              <a:t>落落大方，声音响亮，有序有礼，观点明确。</a:t>
            </a:r>
            <a:endParaRPr lang="en-US" altLang="zh-CN" sz="3600" b="1" dirty="0" smtClean="0"/>
          </a:p>
          <a:p>
            <a:r>
              <a:rPr lang="zh-CN" altLang="en-US" sz="3600" b="1" dirty="0" smtClean="0">
                <a:solidFill>
                  <a:srgbClr val="FF0000"/>
                </a:solidFill>
              </a:rPr>
              <a:t>倾听方：</a:t>
            </a:r>
            <a:r>
              <a:rPr lang="zh-CN" altLang="en-US" sz="3600" b="1" dirty="0" smtClean="0"/>
              <a:t>仔细倾听，准备点评。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0"/>
            <a:ext cx="4786314" cy="1500174"/>
            <a:chOff x="894605" y="419046"/>
            <a:chExt cx="3663977" cy="1447820"/>
          </a:xfrm>
        </p:grpSpPr>
        <p:sp>
          <p:nvSpPr>
            <p:cNvPr id="13" name="圆角矩形 12"/>
            <p:cNvSpPr/>
            <p:nvPr/>
          </p:nvSpPr>
          <p:spPr>
            <a:xfrm>
              <a:off x="2373159" y="633361"/>
              <a:ext cx="2088610" cy="80646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buFont typeface="Arial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pic>
          <p:nvPicPr>
            <p:cNvPr id="14" name="图片 9" descr="book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94605" y="419046"/>
              <a:ext cx="1760360" cy="14478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文本框 16"/>
            <p:cNvSpPr txBox="1">
              <a:spLocks noChangeArrowheads="1"/>
            </p:cNvSpPr>
            <p:nvPr/>
          </p:nvSpPr>
          <p:spPr bwMode="auto">
            <a:xfrm>
              <a:off x="2302010" y="776236"/>
              <a:ext cx="2256572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pitchFamily="34" charset="0"/>
                <a:buNone/>
              </a:pPr>
              <a:r>
                <a:rPr lang="zh-CN" altLang="en-US" sz="3600" b="1" dirty="0" smtClean="0">
                  <a:solidFill>
                    <a:srgbClr val="FF0000"/>
                  </a:solidFill>
                  <a:latin typeface="Adobe 黑体 Std R"/>
                  <a:ea typeface="Adobe 黑体 Std R"/>
                  <a:cs typeface="Adobe 黑体 Std R"/>
                </a:rPr>
                <a:t>我会读</a:t>
              </a:r>
              <a:endParaRPr lang="zh-CN" altLang="en-US" sz="3600" b="1" dirty="0">
                <a:solidFill>
                  <a:srgbClr val="FF0000"/>
                </a:solidFill>
                <a:latin typeface="Adobe 黑体 Std R"/>
                <a:ea typeface="Adobe 黑体 Std R"/>
                <a:cs typeface="Adobe 黑体 Std R"/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357158" y="2000240"/>
            <a:ext cx="8072494" cy="300039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642910" y="2571744"/>
            <a:ext cx="77153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邮递</a:t>
            </a:r>
            <a:r>
              <a:rPr lang="zh-CN" altLang="en-US" sz="4000" b="1" dirty="0" smtClean="0"/>
              <a:t>     包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裹</a:t>
            </a:r>
            <a:r>
              <a:rPr lang="zh-CN" altLang="en-US" sz="4000" b="1" dirty="0" smtClean="0"/>
              <a:t>     邮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寄</a:t>
            </a:r>
            <a:r>
              <a:rPr lang="zh-CN" altLang="en-US" sz="4000" b="1" dirty="0" smtClean="0"/>
              <a:t>     邮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局</a:t>
            </a:r>
            <a:r>
              <a:rPr lang="zh-CN" altLang="en-US" sz="4000" b="1" dirty="0" smtClean="0"/>
              <a:t>     一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堆</a:t>
            </a:r>
            <a:r>
              <a:rPr lang="zh-CN" altLang="en-US" sz="4000" b="1" dirty="0" smtClean="0"/>
              <a:t> </a:t>
            </a:r>
            <a:endParaRPr lang="en-US" altLang="zh-CN" sz="4000" b="1" dirty="0" smtClean="0"/>
          </a:p>
          <a:p>
            <a:r>
              <a:rPr lang="zh-CN" altLang="en-US" sz="4000" b="1" dirty="0" smtClean="0"/>
              <a:t>一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粒</a:t>
            </a:r>
            <a:r>
              <a:rPr lang="zh-CN" altLang="en-US" sz="4000" b="1" dirty="0" smtClean="0"/>
              <a:t>  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破</a:t>
            </a:r>
            <a:r>
              <a:rPr lang="zh-CN" altLang="en-US" sz="4000" b="1" dirty="0" smtClean="0"/>
              <a:t>坏  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漏</a:t>
            </a:r>
            <a:r>
              <a:rPr lang="zh-CN" altLang="en-US" sz="4000" b="1" dirty="0" smtClean="0"/>
              <a:t>雨     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懊丧</a:t>
            </a:r>
            <a:r>
              <a:rPr lang="zh-CN" altLang="en-US" sz="4000" b="1" dirty="0" smtClean="0"/>
              <a:t>     刺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猬</a:t>
            </a:r>
            <a:r>
              <a:rPr lang="zh-CN" altLang="en-US" sz="4000" b="1" dirty="0" smtClean="0"/>
              <a:t> </a:t>
            </a:r>
            <a:endParaRPr lang="en-US" altLang="zh-CN" sz="4000" b="1" dirty="0" smtClean="0"/>
          </a:p>
          <a:p>
            <a:r>
              <a:rPr lang="zh-CN" altLang="en-US" sz="4000" b="1" dirty="0" smtClean="0">
                <a:solidFill>
                  <a:srgbClr val="FF0000"/>
                </a:solidFill>
              </a:rPr>
              <a:t>绚</a:t>
            </a:r>
            <a:r>
              <a:rPr lang="zh-CN" altLang="en-US" sz="4000" b="1" dirty="0" smtClean="0"/>
              <a:t>丽多彩    花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籽</a:t>
            </a:r>
            <a:r>
              <a:rPr lang="zh-CN" altLang="en-US" sz="4000" b="1" dirty="0" smtClean="0"/>
              <a:t>     有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礼</a:t>
            </a:r>
            <a:r>
              <a:rPr lang="zh-CN" altLang="en-US" sz="4000" b="1" dirty="0" smtClean="0"/>
              <a:t>  花香扑鼻   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0"/>
            <a:ext cx="4786314" cy="1500174"/>
            <a:chOff x="894605" y="419046"/>
            <a:chExt cx="3663977" cy="1447820"/>
          </a:xfrm>
        </p:grpSpPr>
        <p:sp>
          <p:nvSpPr>
            <p:cNvPr id="13" name="圆角矩形 12"/>
            <p:cNvSpPr/>
            <p:nvPr/>
          </p:nvSpPr>
          <p:spPr>
            <a:xfrm>
              <a:off x="2373159" y="633361"/>
              <a:ext cx="2088610" cy="806461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DDBE9"/>
                </a:gs>
                <a:gs pos="100000">
                  <a:schemeClr val="bg1"/>
                </a:gs>
              </a:gsLst>
            </a:gradFill>
            <a:ln>
              <a:solidFill>
                <a:srgbClr val="8FCEE4"/>
              </a:solidFill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buFont typeface="Arial" pitchFamily="34" charset="0"/>
                <a:buNone/>
                <a:defRPr/>
              </a:pPr>
              <a:endParaRPr lang="zh-CN" altLang="zh-CN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pic>
          <p:nvPicPr>
            <p:cNvPr id="14" name="图片 9" descr="book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94605" y="419046"/>
              <a:ext cx="1760360" cy="14478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文本框 16"/>
            <p:cNvSpPr txBox="1">
              <a:spLocks noChangeArrowheads="1"/>
            </p:cNvSpPr>
            <p:nvPr/>
          </p:nvSpPr>
          <p:spPr bwMode="auto">
            <a:xfrm>
              <a:off x="2302010" y="776236"/>
              <a:ext cx="2256572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pitchFamily="34" charset="0"/>
                <a:buNone/>
              </a:pPr>
              <a:r>
                <a:rPr lang="zh-CN" altLang="en-US" sz="3600" b="1" dirty="0" smtClean="0">
                  <a:solidFill>
                    <a:srgbClr val="FF0000"/>
                  </a:solidFill>
                  <a:latin typeface="Adobe 黑体 Std R"/>
                  <a:ea typeface="Adobe 黑体 Std R"/>
                  <a:cs typeface="Adobe 黑体 Std R"/>
                </a:rPr>
                <a:t>学习课文</a:t>
              </a:r>
              <a:endParaRPr lang="zh-CN" altLang="en-US" sz="3600" b="1" dirty="0">
                <a:solidFill>
                  <a:srgbClr val="FF0000"/>
                </a:solidFill>
                <a:latin typeface="Adobe 黑体 Std R"/>
                <a:ea typeface="Adobe 黑体 Std R"/>
                <a:cs typeface="Adobe 黑体 Std R"/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571472" y="1714488"/>
            <a:ext cx="7715304" cy="45005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571472" y="2071678"/>
            <a:ext cx="65008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课文讲了一个什么故事？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85786" y="2786058"/>
            <a:ext cx="742955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         课文主要讲了长颈鹿大叔给鼹鼠邮寄来的礼物，鼹鼠不知是什么东西，跑去问其他小动物，春天到了，终于知道礼物是花籽。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8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461</TotalTime>
  <Words>359</Words>
  <Application>Microsoft Office PowerPoint</Application>
  <PresentationFormat>全屏显示(4:3)</PresentationFormat>
  <Paragraphs>61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bqxx</dc:creator>
  <cp:lastModifiedBy>PGOS</cp:lastModifiedBy>
  <cp:revision>40</cp:revision>
  <dcterms:created xsi:type="dcterms:W3CDTF">2018-01-03T06:01:34Z</dcterms:created>
  <dcterms:modified xsi:type="dcterms:W3CDTF">2018-01-19T03:15:15Z</dcterms:modified>
</cp:coreProperties>
</file>