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  <p:sldMasterId id="2147483697" r:id="rId3"/>
    <p:sldMasterId id="2147483733" r:id="rId4"/>
    <p:sldMasterId id="2147483745" r:id="rId5"/>
  </p:sldMasterIdLst>
  <p:notesMasterIdLst>
    <p:notesMasterId r:id="rId18"/>
  </p:notesMasterIdLst>
  <p:handoutMasterIdLst>
    <p:handoutMasterId r:id="rId19"/>
  </p:handoutMasterIdLst>
  <p:sldIdLst>
    <p:sldId id="302" r:id="rId6"/>
    <p:sldId id="334" r:id="rId7"/>
    <p:sldId id="339" r:id="rId8"/>
    <p:sldId id="345" r:id="rId9"/>
    <p:sldId id="329" r:id="rId10"/>
    <p:sldId id="316" r:id="rId11"/>
    <p:sldId id="346" r:id="rId12"/>
    <p:sldId id="318" r:id="rId13"/>
    <p:sldId id="319" r:id="rId14"/>
    <p:sldId id="333" r:id="rId15"/>
    <p:sldId id="343" r:id="rId16"/>
    <p:sldId id="308" r:id="rId1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E6FBFE"/>
    <a:srgbClr val="57D2E3"/>
    <a:srgbClr val="21B1C5"/>
    <a:srgbClr val="B2F3FC"/>
    <a:srgbClr val="4BCFE1"/>
    <a:srgbClr val="CC0000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-126" y="-186"/>
      </p:cViewPr>
      <p:guideLst>
        <p:guide orient="horz" pos="2160"/>
        <p:guide pos="3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2808" y="3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3323DBA7-2D71-4D4F-AC6E-864BB09F0F27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18172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96B7A33F-F1A0-4E03-ADBC-485FD40A942A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192129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2019-10-13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2019-10-13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68"/>
            <a:ext cx="27432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6948A8-E62A-4199-B06F-0A24656FAEF9}" type="datetimeFigureOut">
              <a:rPr lang="zh-CN" altLang="en-US"/>
              <a:t>2019-10-13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68"/>
            <a:ext cx="411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68"/>
            <a:ext cx="27432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65CC54-B794-4C8B-B14D-0ED0E0A3187D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44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F7371F-DA6E-400C-A1ED-695B01D3A20A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01847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CB8348-EAE3-442E-A719-CB601CAA5389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06172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19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9A89B3-52D4-4AB3-9BBA-B157FE9AF7BB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286684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67AA53-3E7C-45C9-8282-9388DA133D49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169229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80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80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79A483-2511-4FD3-80FA-48BFB8BD7DDE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81444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DDC32F-33EA-44F9-BAED-B9276772CC41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299610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11C13A-6E8F-470B-9350-CFD6440BC488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22285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2019-10-13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69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98F594-CF4D-453F-9084-F0AC4C40CB3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574479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DD7C6F-33D8-4549-AC56-CD3F4A8166A8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080761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1EF02D-EE26-4BBC-8224-3B5D19D73BF8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75458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57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57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FC12D1-1CC1-453B-8470-9D9CB6860DEE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563524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38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18374-0736-4019-9856-9AA53A189EA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2019-10-13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5AC68-B2CF-45A4-9223-C9249FA3677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066491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18374-0736-4019-9856-9AA53A189EA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2019-10-13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5AC68-B2CF-45A4-9223-C9249FA3677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311744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1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18374-0736-4019-9856-9AA53A189EA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2019-10-13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5AC68-B2CF-45A4-9223-C9249FA3677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560978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18374-0736-4019-9856-9AA53A189EA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2019-10-13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5AC68-B2CF-45A4-9223-C9249FA3677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419947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76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76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18374-0736-4019-9856-9AA53A189EA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2019-10-13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5AC68-B2CF-45A4-9223-C9249FA3677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745502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18374-0736-4019-9856-9AA53A189EA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2019-10-13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5AC68-B2CF-45A4-9223-C9249FA3677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22059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56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81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2019-10-13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18374-0736-4019-9856-9AA53A189EA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2019-10-13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5AC68-B2CF-45A4-9223-C9249FA3677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145835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6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18374-0736-4019-9856-9AA53A189EA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2019-10-13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5AC68-B2CF-45A4-9223-C9249FA3677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409708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18374-0736-4019-9856-9AA53A189EA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2019-10-13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5AC68-B2CF-45A4-9223-C9249FA3677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721180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18374-0736-4019-9856-9AA53A189EA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2019-10-13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5AC68-B2CF-45A4-9223-C9249FA3677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073991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51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51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18374-0736-4019-9856-9AA53A189EA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2019-10-13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5AC68-B2CF-45A4-9223-C9249FA3677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003310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18374-0736-4019-9856-9AA53A189EA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2019-10-13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5AC68-B2CF-45A4-9223-C9249FA3677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721022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18374-0736-4019-9856-9AA53A189EA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2019-10-13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5AC68-B2CF-45A4-9223-C9249FA3677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33867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18374-0736-4019-9856-9AA53A189EA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2019-10-13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5AC68-B2CF-45A4-9223-C9249FA3677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779928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18374-0736-4019-9856-9AA53A189EA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2019-10-13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5AC68-B2CF-45A4-9223-C9249FA3677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140060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18374-0736-4019-9856-9AA53A189EA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2019-10-13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5AC68-B2CF-45A4-9223-C9249FA3677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5899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2019-10-13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18374-0736-4019-9856-9AA53A189EA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2019-10-13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5AC68-B2CF-45A4-9223-C9249FA3677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69129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18374-0736-4019-9856-9AA53A189EA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2019-10-13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5AC68-B2CF-45A4-9223-C9249FA3677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776722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18374-0736-4019-9856-9AA53A189EA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2019-10-13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5AC68-B2CF-45A4-9223-C9249FA3677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557940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18374-0736-4019-9856-9AA53A189EA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2019-10-13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5AC68-B2CF-45A4-9223-C9249FA3677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611937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18374-0736-4019-9856-9AA53A189EA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2019-10-13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5AC68-B2CF-45A4-9223-C9249FA3677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656681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18374-0736-4019-9856-9AA53A189EA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2019-10-13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5AC68-B2CF-45A4-9223-C9249FA3677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845516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32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18374-0736-4019-9856-9AA53A189EA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2019-10-13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5AC68-B2CF-45A4-9223-C9249FA3677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635872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18374-0736-4019-9856-9AA53A189EA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2019-10-13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5AC68-B2CF-45A4-9223-C9249FA3677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071878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7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18374-0736-4019-9856-9AA53A189EA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2019-10-13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5AC68-B2CF-45A4-9223-C9249FA3677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241905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18374-0736-4019-9856-9AA53A189EA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2019-10-13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5AC68-B2CF-45A4-9223-C9249FA3677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38553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8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8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2019-10-13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72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72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18374-0736-4019-9856-9AA53A189EA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2019-10-13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5AC68-B2CF-45A4-9223-C9249FA3677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137270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18374-0736-4019-9856-9AA53A189EA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2019-10-13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5AC68-B2CF-45A4-9223-C9249FA3677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540803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18374-0736-4019-9856-9AA53A189EA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2019-10-13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5AC68-B2CF-45A4-9223-C9249FA3677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794581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7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18374-0736-4019-9856-9AA53A189EA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2019-10-13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5AC68-B2CF-45A4-9223-C9249FA3677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528746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18374-0736-4019-9856-9AA53A189EA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2019-10-13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5AC68-B2CF-45A4-9223-C9249FA3677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517984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18374-0736-4019-9856-9AA53A189EA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2019-10-13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5AC68-B2CF-45A4-9223-C9249FA3677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655174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45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45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18374-0736-4019-9856-9AA53A189EA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2019-10-13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5AC68-B2CF-45A4-9223-C9249FA3677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78564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2019-10-13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2019-10-13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2019-10-13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2019-10-13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6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2019-10-13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6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6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27C9FB06-85DB-465E-84FC-79CABE268917}" type="slidenum">
              <a:rPr lang="en-US" altLang="zh-CN" smtClean="0">
                <a:solidFill>
                  <a:srgbClr val="000000"/>
                </a:solidFill>
              </a:rPr>
              <a:pPr/>
              <a:t>‹#›</a:t>
            </a:fld>
            <a:endParaRPr lang="en-US" altLang="zh-CN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531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6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6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D8A18374-0736-4019-9856-9AA53A189EA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2019-10-13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6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6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8215AC68-B2CF-45A4-9223-C9249FA36771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1077637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D8A18374-0736-4019-9856-9AA53A189EA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2019-10-13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8215AC68-B2CF-45A4-9223-C9249FA36771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851590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2" r:id="rId9"/>
    <p:sldLayoutId id="2147483743" r:id="rId10"/>
    <p:sldLayoutId id="214748374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6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7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D8A18374-0736-4019-9856-9AA53A189EA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2019-10-13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7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7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8215AC68-B2CF-45A4-9223-C9249FA36771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3982280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2290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2291" name="矩形 9"/>
          <p:cNvSpPr>
            <a:spLocks noChangeArrowheads="1"/>
          </p:cNvSpPr>
          <p:nvPr/>
        </p:nvSpPr>
        <p:spPr bwMode="auto">
          <a:xfrm>
            <a:off x="241300" y="792164"/>
            <a:ext cx="1467068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课文导入：</a:t>
            </a:r>
            <a:endParaRPr lang="en-US" altLang="zh-CN" sz="20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294" name="Text Box 9"/>
          <p:cNvSpPr txBox="1">
            <a:spLocks noChangeArrowheads="1"/>
          </p:cNvSpPr>
          <p:nvPr/>
        </p:nvSpPr>
        <p:spPr bwMode="auto">
          <a:xfrm>
            <a:off x="3465525" y="971360"/>
            <a:ext cx="5806503" cy="11079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600" b="1" dirty="0" smtClean="0">
                <a:solidFill>
                  <a:srgbClr val="CC0000"/>
                </a:solidFill>
                <a:latin typeface="微软雅黑" pitchFamily="34" charset="-122"/>
                <a:ea typeface="微软雅黑" pitchFamily="34" charset="-122"/>
              </a:rPr>
              <a:t>书戴嵩画牛</a:t>
            </a:r>
            <a:endParaRPr lang="zh-CN" altLang="en-US" sz="6600" b="1" dirty="0">
              <a:solidFill>
                <a:srgbClr val="CC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图片 8" descr="105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50250" t="36133" r="2338" b="30800"/>
          <a:stretch>
            <a:fillRect/>
          </a:stretch>
        </p:blipFill>
        <p:spPr>
          <a:xfrm>
            <a:off x="2606040" y="2423160"/>
            <a:ext cx="6830568" cy="443484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9458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9459" name="矩形 9"/>
          <p:cNvSpPr>
            <a:spLocks noChangeArrowheads="1"/>
          </p:cNvSpPr>
          <p:nvPr/>
        </p:nvSpPr>
        <p:spPr bwMode="auto">
          <a:xfrm>
            <a:off x="241300" y="792163"/>
            <a:ext cx="1467068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研读课文：</a:t>
            </a:r>
            <a:endParaRPr lang="en-US" altLang="zh-CN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60" name="Text Box 9"/>
          <p:cNvSpPr txBox="1">
            <a:spLocks noChangeArrowheads="1"/>
          </p:cNvSpPr>
          <p:nvPr/>
        </p:nvSpPr>
        <p:spPr bwMode="auto">
          <a:xfrm>
            <a:off x="2960692" y="1552575"/>
            <a:ext cx="6719887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1124712" y="1435608"/>
            <a:ext cx="98846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600" b="1" dirty="0" smtClean="0">
                <a:solidFill>
                  <a:srgbClr val="C00000"/>
                </a:solidFill>
                <a:ea typeface="微软雅黑" pitchFamily="34" charset="-122"/>
              </a:rPr>
              <a:t>说说这篇课文告诉了我们什么道理？</a:t>
            </a:r>
          </a:p>
        </p:txBody>
      </p:sp>
      <p:sp>
        <p:nvSpPr>
          <p:cNvPr id="8" name="矩形 7"/>
          <p:cNvSpPr/>
          <p:nvPr/>
        </p:nvSpPr>
        <p:spPr>
          <a:xfrm>
            <a:off x="365760" y="2704736"/>
            <a:ext cx="1150315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0000FF"/>
                </a:solidFill>
                <a:ea typeface="微软雅黑" pitchFamily="34" charset="-122"/>
              </a:rPr>
              <a:t>        </a:t>
            </a:r>
            <a:r>
              <a:rPr lang="zh-CN" altLang="zh-CN" sz="2800" b="1" dirty="0" smtClean="0">
                <a:solidFill>
                  <a:srgbClr val="0000FF"/>
                </a:solidFill>
                <a:ea typeface="微软雅黑" pitchFamily="34" charset="-122"/>
              </a:rPr>
              <a:t>课文告诉我们：要认真、仔细地观察事物，不能凭空想像。不能迷信权威，要从客观事实出发，大家都有自己的特长。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83499" y="1772817"/>
            <a:ext cx="950505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0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从这个故事和苏轼的评价中，你得到了什么启示？</a:t>
            </a:r>
            <a:endParaRPr lang="zh-CN" altLang="en-US" sz="40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03447" y="404665"/>
            <a:ext cx="595266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60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思考</a:t>
            </a:r>
            <a:endParaRPr lang="zh-CN" altLang="en-US" sz="60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95468" y="3933056"/>
            <a:ext cx="940904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0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艺术创作离不开对生活的细心观察，艺术家应该向富有实践经验的劳动人民虚心学习。</a:t>
            </a:r>
            <a:endParaRPr lang="zh-CN" altLang="en-US" sz="40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58632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0482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0483" name="矩形 9"/>
          <p:cNvSpPr>
            <a:spLocks noChangeArrowheads="1"/>
          </p:cNvSpPr>
          <p:nvPr/>
        </p:nvSpPr>
        <p:spPr bwMode="auto">
          <a:xfrm>
            <a:off x="271463" y="908050"/>
            <a:ext cx="1467068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主题思想：</a:t>
            </a:r>
            <a:endParaRPr lang="en-US" altLang="zh-CN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580" name="Text Box 8"/>
          <p:cNvSpPr txBox="1">
            <a:spLocks noChangeArrowheads="1"/>
          </p:cNvSpPr>
          <p:nvPr/>
        </p:nvSpPr>
        <p:spPr bwMode="auto">
          <a:xfrm>
            <a:off x="1171575" y="1401781"/>
            <a:ext cx="1076960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zh-CN" sz="3200" b="1" dirty="0" smtClean="0">
                <a:solidFill>
                  <a:srgbClr val="C00000"/>
                </a:solidFill>
                <a:ea typeface="微软雅黑" pitchFamily="34" charset="-122"/>
              </a:rPr>
              <a:t>说说这篇课文的主题思想是什么？</a:t>
            </a:r>
            <a:endParaRPr lang="zh-CN" altLang="zh-CN" sz="3200" b="1" dirty="0">
              <a:solidFill>
                <a:srgbClr val="C00000"/>
              </a:solidFill>
              <a:ea typeface="微软雅黑" pitchFamily="34" charset="-12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48199" y="2706061"/>
            <a:ext cx="11274996" cy="33239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/>
              <a:t>       </a:t>
            </a:r>
            <a:r>
              <a:rPr lang="zh-CN" altLang="zh-CN" sz="2800" b="1" dirty="0" smtClean="0">
                <a:ea typeface="微软雅黑" pitchFamily="34" charset="-122"/>
              </a:rPr>
              <a:t>这篇文言文通过讲述一个牧童指出大画家戴嵩的《牛》画得有错误的故事，告诉我们要认真、仔细地观察事物，不能凭空想像也不能迷信权威，要从客观事实出发的道理。同时也告诫人们要因事求人，不要做凭空想象的外行人。</a:t>
            </a:r>
          </a:p>
          <a:p>
            <a:pPr>
              <a:lnSpc>
                <a:spcPct val="150000"/>
              </a:lnSpc>
            </a:pPr>
            <a:endParaRPr lang="zh-CN" altLang="zh-CN" sz="2800" b="1" dirty="0">
              <a:solidFill>
                <a:srgbClr val="0000FF"/>
              </a:solidFill>
              <a:ea typeface="微软雅黑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663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6147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663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6148" name="Text Box 9"/>
          <p:cNvSpPr txBox="1">
            <a:spLocks noChangeArrowheads="1"/>
          </p:cNvSpPr>
          <p:nvPr/>
        </p:nvSpPr>
        <p:spPr bwMode="auto">
          <a:xfrm>
            <a:off x="1134533" y="373084"/>
            <a:ext cx="2956984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4000" b="1" smtClean="0">
                <a:solidFill>
                  <a:srgbClr val="000000"/>
                </a:solidFill>
                <a:ea typeface="微软雅黑" pitchFamily="34" charset="-122"/>
              </a:rPr>
              <a:t>作者简介：</a:t>
            </a:r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4713831" y="662464"/>
            <a:ext cx="7478183" cy="5909310"/>
          </a:xfrm>
          <a:prstGeom prst="rect">
            <a:avLst/>
          </a:prstGeom>
          <a:solidFill>
            <a:srgbClr val="FFFFFF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zh-CN" altLang="en-US" sz="5400" b="1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  <a:cs typeface="Times New Roman" pitchFamily="18" charset="0"/>
              </a:rPr>
              <a:t>苏轼</a:t>
            </a:r>
            <a:r>
              <a:rPr lang="zh-CN" altLang="en-US" sz="3600" b="1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，字</a:t>
            </a:r>
            <a:r>
              <a:rPr lang="zh-CN" altLang="en-US" sz="3600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子瞻</a:t>
            </a:r>
            <a:r>
              <a:rPr lang="zh-CN" altLang="en-US" sz="3600" b="1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，号</a:t>
            </a:r>
            <a:r>
              <a:rPr lang="zh-CN" altLang="en-US" sz="3600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东坡居士</a:t>
            </a:r>
            <a:r>
              <a:rPr lang="zh-CN" altLang="en-US" sz="3600" b="1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，世人称其为“</a:t>
            </a:r>
            <a:r>
              <a:rPr lang="zh-CN" altLang="en-US" sz="3600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苏东坡</a:t>
            </a:r>
            <a:r>
              <a:rPr lang="zh-CN" altLang="en-US" sz="3600" b="1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”</a:t>
            </a:r>
            <a:r>
              <a:rPr lang="en-US" altLang="zh-CN" sz="3600" b="1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,</a:t>
            </a:r>
            <a:r>
              <a:rPr lang="zh-CN" altLang="en-US" sz="3600" b="1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与</a:t>
            </a:r>
            <a:r>
              <a:rPr lang="zh-CN" altLang="en-US" sz="3600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其父苏洵</a:t>
            </a:r>
            <a:r>
              <a:rPr lang="zh-CN" altLang="en-US" sz="3600" b="1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，</a:t>
            </a:r>
            <a:r>
              <a:rPr lang="zh-CN" altLang="en-US" sz="3600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其弟苏辙</a:t>
            </a:r>
            <a:r>
              <a:rPr lang="zh-CN" altLang="en-US" sz="3600" b="1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并称“</a:t>
            </a:r>
            <a:r>
              <a:rPr lang="zh-CN" altLang="en-US" sz="3600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三苏</a:t>
            </a:r>
            <a:r>
              <a:rPr lang="zh-CN" altLang="en-US" sz="3600" b="1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”。</a:t>
            </a:r>
            <a:r>
              <a:rPr lang="zh-CN" altLang="en-US" sz="3600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北宋</a:t>
            </a:r>
            <a:r>
              <a:rPr lang="zh-CN" altLang="en-US" sz="3600" b="1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著名</a:t>
            </a:r>
            <a:r>
              <a:rPr lang="zh-CN" altLang="en-US" sz="3600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文学家、书画家、词人、诗人</a:t>
            </a:r>
            <a:r>
              <a:rPr lang="zh-CN" altLang="en-US" sz="3600" b="1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，</a:t>
            </a:r>
            <a:r>
              <a:rPr lang="zh-CN" altLang="en-US" sz="3600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唐宋八大家之一</a:t>
            </a:r>
            <a:r>
              <a:rPr lang="zh-CN" altLang="en-US" sz="3600" b="1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，</a:t>
            </a:r>
            <a:r>
              <a:rPr lang="zh-CN" altLang="en-US" sz="3600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豪放派</a:t>
            </a:r>
            <a:r>
              <a:rPr lang="zh-CN" altLang="en-US" sz="3600" b="1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词人代表。其诗，词，赋，散文，均成就极高，且善书法和绘画，是中国文学艺术史上罕见的全才，也是中国数千年历史上被公认文学艺术造诣最杰出的大家之一。</a:t>
            </a:r>
            <a:endParaRPr lang="zh-CN" altLang="en-US" sz="3600" b="1" smtClean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6150" name="图片 8" descr="u=3424658123,4047384780&amp;fm=11&amp;gp=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347" y="1331913"/>
            <a:ext cx="4324351" cy="478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1" name="矩形 6"/>
          <p:cNvSpPr>
            <a:spLocks noChangeArrowheads="1"/>
          </p:cNvSpPr>
          <p:nvPr/>
        </p:nvSpPr>
        <p:spPr bwMode="auto">
          <a:xfrm>
            <a:off x="1858435" y="6196034"/>
            <a:ext cx="1206500" cy="646331"/>
          </a:xfrm>
          <a:prstGeom prst="rect">
            <a:avLst/>
          </a:prstGeom>
          <a:solidFill>
            <a:srgbClr val="FFFFFF">
              <a:alpha val="5098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zh-CN" sz="3600" b="1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  <a:cs typeface="Times New Roman" pitchFamily="18" charset="0"/>
              </a:rPr>
              <a:t>苏轼</a:t>
            </a:r>
            <a:endParaRPr lang="zh-CN" altLang="en-US" sz="3600" smtClean="0">
              <a:solidFill>
                <a:srgbClr val="000000"/>
              </a:solidFill>
              <a:ea typeface="华文中宋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2425764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207433" y="-144463"/>
            <a:ext cx="4064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207433" y="-144463"/>
            <a:ext cx="4064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Text Box 9"/>
          <p:cNvSpPr txBox="1">
            <a:spLocks noChangeArrowheads="1"/>
          </p:cNvSpPr>
          <p:nvPr/>
        </p:nvSpPr>
        <p:spPr bwMode="auto">
          <a:xfrm>
            <a:off x="623392" y="404665"/>
            <a:ext cx="4584477" cy="101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</a:pPr>
            <a:r>
              <a:rPr lang="zh-CN" altLang="en-US" sz="60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读准字音：</a:t>
            </a:r>
          </a:p>
        </p:txBody>
      </p:sp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1775520" y="1687369"/>
            <a:ext cx="8832981" cy="3139321"/>
          </a:xfrm>
          <a:prstGeom prst="rect">
            <a:avLst/>
          </a:prstGeom>
          <a:solidFill>
            <a:srgbClr val="FFFFFF">
              <a:alpha val="60000"/>
            </a:srgb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4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蜀</a:t>
            </a:r>
            <a:r>
              <a:rPr lang="en-US" altLang="zh-CN" sz="4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sz="4400" b="1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杜</a:t>
            </a:r>
            <a:r>
              <a:rPr lang="zh-CN" altLang="en-US" sz="4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处</a:t>
            </a:r>
            <a:r>
              <a:rPr lang="zh-CN" altLang="en-US" sz="4400" b="1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士   </a:t>
            </a:r>
            <a:r>
              <a:rPr lang="zh-CN" altLang="en-US" sz="4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戴嵩</a:t>
            </a:r>
            <a:endParaRPr lang="en-US" altLang="zh-CN" sz="4400" b="1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4400" b="1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锦</a:t>
            </a:r>
            <a:r>
              <a:rPr lang="zh-CN" altLang="en-US" sz="4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囊</a:t>
            </a:r>
            <a:r>
              <a:rPr lang="zh-CN" altLang="en-US" sz="4400" b="1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玉</a:t>
            </a:r>
            <a:r>
              <a:rPr lang="zh-CN" altLang="en-US" sz="4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轴</a:t>
            </a:r>
            <a:r>
              <a:rPr lang="en-US" altLang="zh-CN" sz="4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zh-CN" sz="4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曝</a:t>
            </a:r>
            <a:r>
              <a:rPr lang="en-US" altLang="zh-CN" sz="4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sz="4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拊</a:t>
            </a:r>
            <a:r>
              <a:rPr lang="zh-CN" altLang="en-US" sz="4400" b="1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掌</a:t>
            </a:r>
            <a:endParaRPr lang="en-US" altLang="zh-CN" sz="4400" b="1" dirty="0" smtClean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4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搐</a:t>
            </a:r>
            <a:r>
              <a:rPr lang="en-US" altLang="zh-CN" sz="4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sz="4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谬   </a:t>
            </a:r>
            <a:r>
              <a:rPr lang="zh-CN" altLang="zh-CN" sz="4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婢</a:t>
            </a:r>
            <a:endParaRPr lang="zh-CN" altLang="zh-CN" sz="44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871533" y="1556792"/>
            <a:ext cx="7296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b="1" dirty="0" err="1" smtClean="0">
                <a:solidFill>
                  <a:prstClr val="black"/>
                </a:solidFill>
                <a:latin typeface="Dotum" pitchFamily="34" charset="-127"/>
                <a:ea typeface="Dotum" pitchFamily="34" charset="-127"/>
              </a:rPr>
              <a:t>shǔ</a:t>
            </a:r>
            <a:r>
              <a:rPr lang="en-US" altLang="zh-CN" b="1" dirty="0" smtClean="0">
                <a:solidFill>
                  <a:prstClr val="black"/>
                </a:solidFill>
                <a:latin typeface="Dotum" pitchFamily="34" charset="-127"/>
                <a:ea typeface="Dotum" pitchFamily="34" charset="-127"/>
              </a:rPr>
              <a:t>                      </a:t>
            </a:r>
            <a:r>
              <a:rPr lang="en-US" altLang="zh-CN" b="1" dirty="0" err="1" smtClean="0">
                <a:solidFill>
                  <a:prstClr val="black"/>
                </a:solidFill>
                <a:latin typeface="Dotum" pitchFamily="34" charset="-127"/>
                <a:ea typeface="Dotum" pitchFamily="34" charset="-127"/>
              </a:rPr>
              <a:t>chǔ</a:t>
            </a:r>
            <a:r>
              <a:rPr lang="en-US" altLang="zh-CN" b="1" dirty="0" smtClean="0">
                <a:solidFill>
                  <a:prstClr val="black"/>
                </a:solidFill>
                <a:latin typeface="Dotum" pitchFamily="34" charset="-127"/>
                <a:ea typeface="Dotum" pitchFamily="34" charset="-127"/>
              </a:rPr>
              <a:t>                    </a:t>
            </a:r>
            <a:r>
              <a:rPr lang="en-US" altLang="zh-CN" b="1" dirty="0" err="1" smtClean="0">
                <a:solidFill>
                  <a:prstClr val="black"/>
                </a:solidFill>
                <a:latin typeface="Dotum" pitchFamily="34" charset="-127"/>
                <a:ea typeface="Dotum" pitchFamily="34" charset="-127"/>
              </a:rPr>
              <a:t>dài</a:t>
            </a:r>
            <a:r>
              <a:rPr lang="en-US" altLang="zh-CN" b="1" dirty="0" smtClean="0">
                <a:solidFill>
                  <a:prstClr val="black"/>
                </a:solidFill>
                <a:latin typeface="Dotum" pitchFamily="34" charset="-127"/>
                <a:ea typeface="Dotum" pitchFamily="34" charset="-127"/>
              </a:rPr>
              <a:t>  </a:t>
            </a:r>
            <a:r>
              <a:rPr lang="en-US" altLang="zh-CN" b="1" dirty="0" err="1" smtClean="0">
                <a:solidFill>
                  <a:prstClr val="black"/>
                </a:solidFill>
                <a:latin typeface="Dotum" pitchFamily="34" charset="-127"/>
                <a:ea typeface="Dotum" pitchFamily="34" charset="-127"/>
              </a:rPr>
              <a:t>sōng</a:t>
            </a:r>
            <a:endParaRPr lang="zh-CN" altLang="en-US" b="1" dirty="0">
              <a:solidFill>
                <a:prstClr val="black"/>
              </a:solidFill>
              <a:latin typeface="Dotum" pitchFamily="34" charset="-127"/>
              <a:ea typeface="Dotum" pitchFamily="34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871531" y="2564904"/>
            <a:ext cx="49536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b="1" dirty="0" smtClean="0">
                <a:solidFill>
                  <a:prstClr val="black"/>
                </a:solidFill>
                <a:latin typeface="Batang" pitchFamily="18" charset="-127"/>
                <a:ea typeface="Batang" pitchFamily="18" charset="-127"/>
              </a:rPr>
              <a:t>        </a:t>
            </a:r>
            <a:r>
              <a:rPr lang="en-US" altLang="zh-CN" b="1" dirty="0" err="1" smtClean="0">
                <a:solidFill>
                  <a:prstClr val="black"/>
                </a:solidFill>
                <a:latin typeface="Batang" pitchFamily="18" charset="-127"/>
                <a:ea typeface="Batang" pitchFamily="18" charset="-127"/>
              </a:rPr>
              <a:t>náng</a:t>
            </a:r>
            <a:r>
              <a:rPr lang="en-US" altLang="zh-CN" b="1" dirty="0" smtClean="0">
                <a:solidFill>
                  <a:prstClr val="black"/>
                </a:solidFill>
                <a:latin typeface="Batang" pitchFamily="18" charset="-127"/>
                <a:ea typeface="Batang" pitchFamily="18" charset="-127"/>
              </a:rPr>
              <a:t>       </a:t>
            </a:r>
            <a:r>
              <a:rPr lang="en-US" altLang="zh-CN" b="1" dirty="0" err="1" smtClean="0">
                <a:solidFill>
                  <a:prstClr val="black"/>
                </a:solidFill>
                <a:latin typeface="Batang" pitchFamily="18" charset="-127"/>
                <a:ea typeface="Batang" pitchFamily="18" charset="-127"/>
              </a:rPr>
              <a:t>zhóu</a:t>
            </a:r>
            <a:r>
              <a:rPr lang="en-US" altLang="zh-CN" b="1" dirty="0" smtClean="0">
                <a:solidFill>
                  <a:prstClr val="black"/>
                </a:solidFill>
                <a:latin typeface="Batang" pitchFamily="18" charset="-127"/>
                <a:ea typeface="Batang" pitchFamily="18" charset="-127"/>
              </a:rPr>
              <a:t>              </a:t>
            </a:r>
            <a:r>
              <a:rPr lang="en-US" altLang="zh-CN" b="1" dirty="0" err="1" smtClean="0">
                <a:solidFill>
                  <a:prstClr val="black"/>
                </a:solidFill>
                <a:latin typeface="Batang" pitchFamily="18" charset="-127"/>
                <a:ea typeface="Batang" pitchFamily="18" charset="-127"/>
              </a:rPr>
              <a:t>pù</a:t>
            </a:r>
            <a:r>
              <a:rPr lang="en-US" altLang="zh-CN" b="1" dirty="0" smtClean="0">
                <a:solidFill>
                  <a:prstClr val="black"/>
                </a:solidFill>
                <a:latin typeface="Batang" pitchFamily="18" charset="-127"/>
                <a:ea typeface="Batang" pitchFamily="18" charset="-127"/>
              </a:rPr>
              <a:t>               </a:t>
            </a:r>
            <a:r>
              <a:rPr lang="en-US" altLang="zh-CN" b="1" dirty="0" err="1" smtClean="0">
                <a:solidFill>
                  <a:prstClr val="black"/>
                </a:solidFill>
                <a:latin typeface="Batang" pitchFamily="18" charset="-127"/>
                <a:ea typeface="Batang" pitchFamily="18" charset="-127"/>
              </a:rPr>
              <a:t>fǔ</a:t>
            </a:r>
            <a:endParaRPr lang="zh-CN" altLang="en-US" b="1" dirty="0">
              <a:solidFill>
                <a:prstClr val="black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67544" y="3645024"/>
            <a:ext cx="48005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b="1" dirty="0" err="1" smtClean="0">
                <a:solidFill>
                  <a:prstClr val="black"/>
                </a:solidFill>
                <a:latin typeface="Batang" pitchFamily="18" charset="-127"/>
                <a:ea typeface="Batang" pitchFamily="18" charset="-127"/>
              </a:rPr>
              <a:t>chù</a:t>
            </a:r>
            <a:r>
              <a:rPr lang="en-US" altLang="zh-CN" b="1" dirty="0" smtClean="0">
                <a:solidFill>
                  <a:prstClr val="black"/>
                </a:solidFill>
                <a:latin typeface="Batang" pitchFamily="18" charset="-127"/>
                <a:ea typeface="Batang" pitchFamily="18" charset="-127"/>
              </a:rPr>
              <a:t>              </a:t>
            </a:r>
            <a:r>
              <a:rPr lang="en-US" altLang="zh-CN" b="1" dirty="0" err="1" smtClean="0">
                <a:solidFill>
                  <a:prstClr val="black"/>
                </a:solidFill>
                <a:latin typeface="Batang" pitchFamily="18" charset="-127"/>
                <a:ea typeface="Batang" pitchFamily="18" charset="-127"/>
              </a:rPr>
              <a:t>miù</a:t>
            </a:r>
            <a:r>
              <a:rPr lang="en-US" altLang="zh-CN" b="1" dirty="0" smtClean="0">
                <a:solidFill>
                  <a:prstClr val="black"/>
                </a:solidFill>
                <a:latin typeface="Batang" pitchFamily="18" charset="-127"/>
                <a:ea typeface="Batang" pitchFamily="18" charset="-127"/>
              </a:rPr>
              <a:t>               </a:t>
            </a:r>
            <a:r>
              <a:rPr lang="en-US" altLang="zh-CN" b="1" dirty="0" err="1" smtClean="0">
                <a:solidFill>
                  <a:prstClr val="black"/>
                </a:solidFill>
                <a:latin typeface="Batang" pitchFamily="18" charset="-127"/>
                <a:ea typeface="Batang" pitchFamily="18" charset="-127"/>
              </a:rPr>
              <a:t>bì</a:t>
            </a:r>
            <a:endParaRPr lang="zh-CN" altLang="en-US" b="1" dirty="0">
              <a:solidFill>
                <a:prstClr val="black"/>
              </a:solidFill>
              <a:latin typeface="Batang" pitchFamily="18" charset="-127"/>
              <a:ea typeface="Batang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2685640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663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8195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663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8196" name="Text Box 9"/>
          <p:cNvSpPr txBox="1">
            <a:spLocks noChangeArrowheads="1"/>
          </p:cNvSpPr>
          <p:nvPr/>
        </p:nvSpPr>
        <p:spPr bwMode="auto">
          <a:xfrm>
            <a:off x="493187" y="388948"/>
            <a:ext cx="249131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4000" b="1" smtClean="0">
                <a:solidFill>
                  <a:srgbClr val="000000"/>
                </a:solidFill>
                <a:ea typeface="微软雅黑" pitchFamily="34" charset="-122"/>
              </a:rPr>
              <a:t>朗读指导：</a:t>
            </a:r>
          </a:p>
        </p:txBody>
      </p:sp>
      <p:sp>
        <p:nvSpPr>
          <p:cNvPr id="8197" name="Text Box 10"/>
          <p:cNvSpPr txBox="1">
            <a:spLocks noChangeArrowheads="1"/>
          </p:cNvSpPr>
          <p:nvPr/>
        </p:nvSpPr>
        <p:spPr bwMode="auto">
          <a:xfrm>
            <a:off x="3331640" y="490547"/>
            <a:ext cx="785495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zh-CN" sz="3200" b="1" smtClean="0">
                <a:solidFill>
                  <a:srgbClr val="FF0000"/>
                </a:solidFill>
                <a:ea typeface="微软雅黑" pitchFamily="34" charset="-122"/>
              </a:rPr>
              <a:t>这篇课文在朗读时，应该怎样停顿呢？</a:t>
            </a:r>
          </a:p>
        </p:txBody>
      </p:sp>
      <p:sp>
        <p:nvSpPr>
          <p:cNvPr id="8198" name="Rectangle 1"/>
          <p:cNvSpPr>
            <a:spLocks noChangeArrowheads="1"/>
          </p:cNvSpPr>
          <p:nvPr/>
        </p:nvSpPr>
        <p:spPr bwMode="auto">
          <a:xfrm>
            <a:off x="1244612" y="1262101"/>
            <a:ext cx="10113433" cy="4524315"/>
          </a:xfrm>
          <a:prstGeom prst="rect">
            <a:avLst/>
          </a:prstGeom>
          <a:solidFill>
            <a:srgbClr val="FFFFFF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00FF"/>
                </a:solidFill>
                <a:latin typeface="宋体" pitchFamily="2" charset="-122"/>
                <a:ea typeface="微软雅黑" pitchFamily="34" charset="-122"/>
                <a:cs typeface="Times New Roman" pitchFamily="18" charset="0"/>
              </a:rPr>
              <a:t>    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蜀</a:t>
            </a:r>
            <a:r>
              <a:rPr lang="zh-CN" altLang="en-US" sz="3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中</a:t>
            </a:r>
            <a:r>
              <a:rPr lang="en-US" altLang="zh-CN" sz="3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/</a:t>
            </a:r>
            <a:r>
              <a:rPr lang="zh-CN" altLang="en-US" sz="3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有杜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处士</a:t>
            </a:r>
            <a:r>
              <a:rPr lang="zh-CN" altLang="en-US" sz="3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，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好</a:t>
            </a:r>
            <a:r>
              <a:rPr lang="zh-CN" altLang="en-US" sz="3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书画，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所宝</a:t>
            </a:r>
            <a:r>
              <a:rPr lang="en-US" altLang="zh-CN" sz="3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/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以</a:t>
            </a:r>
            <a:r>
              <a:rPr lang="zh-CN" altLang="en-US" sz="3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百数。有戴嵩</a:t>
            </a:r>
            <a:r>
              <a:rPr lang="en-US" altLang="zh-CN" sz="3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/《</a:t>
            </a:r>
            <a:r>
              <a:rPr lang="zh-CN" altLang="en-US" sz="3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牛</a:t>
            </a:r>
            <a:r>
              <a:rPr lang="en-US" altLang="zh-CN" sz="3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》</a:t>
            </a:r>
            <a:r>
              <a:rPr lang="zh-CN" altLang="en-US" sz="3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一轴，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尤</a:t>
            </a:r>
            <a:r>
              <a:rPr lang="zh-CN" altLang="en-US" sz="3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所爱，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锦囊玉轴</a:t>
            </a:r>
            <a:r>
              <a:rPr lang="zh-CN" altLang="en-US" sz="3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，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常以</a:t>
            </a:r>
            <a:r>
              <a:rPr lang="zh-CN" altLang="en-US" sz="3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自随。</a:t>
            </a:r>
            <a:endParaRPr lang="zh-CN" altLang="en-US" sz="3200" b="1" dirty="0" smtClean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   一日</a:t>
            </a:r>
            <a:r>
              <a:rPr lang="en-US" altLang="zh-CN" sz="3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曝</a:t>
            </a:r>
            <a:r>
              <a:rPr lang="zh-CN" altLang="en-US" sz="3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书画，有一牧童</a:t>
            </a:r>
            <a:r>
              <a:rPr lang="en-US" altLang="zh-CN" sz="3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3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见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之</a:t>
            </a:r>
            <a:r>
              <a:rPr lang="zh-CN" altLang="en-US" sz="3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拊掌</a:t>
            </a:r>
            <a:r>
              <a:rPr lang="en-US" altLang="zh-CN" sz="3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3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大笑</a:t>
            </a:r>
            <a:r>
              <a:rPr lang="en-US" altLang="zh-CN" sz="3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3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曰：“此画</a:t>
            </a:r>
            <a:r>
              <a:rPr lang="en-US" altLang="zh-CN" sz="3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3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斗牛也！牛斗</a:t>
            </a:r>
            <a:r>
              <a:rPr lang="en-US" altLang="zh-CN" sz="3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3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力</a:t>
            </a:r>
            <a:r>
              <a:rPr lang="en-US" altLang="zh-CN" sz="3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3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在角，尾</a:t>
            </a:r>
            <a:r>
              <a:rPr lang="en-US" altLang="zh-CN" sz="3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搐</a:t>
            </a:r>
            <a:r>
              <a:rPr lang="zh-CN" altLang="en-US" sz="3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入</a:t>
            </a:r>
            <a:r>
              <a:rPr lang="en-US" altLang="zh-CN" sz="3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3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两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股</a:t>
            </a:r>
            <a:r>
              <a:rPr lang="zh-CN" altLang="en-US" sz="3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间。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今乃掉</a:t>
            </a:r>
            <a:r>
              <a:rPr lang="zh-CN" altLang="en-US" sz="3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尾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而</a:t>
            </a:r>
            <a:r>
              <a:rPr lang="zh-CN" altLang="en-US" sz="3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斗，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谬</a:t>
            </a:r>
            <a:r>
              <a:rPr lang="en-US" altLang="zh-CN" sz="3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3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矣！”处士</a:t>
            </a:r>
            <a:r>
              <a:rPr lang="en-US" altLang="zh-CN" sz="3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3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笑</a:t>
            </a:r>
            <a:r>
              <a:rPr lang="en-US" altLang="zh-CN" sz="3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而然之</a:t>
            </a:r>
            <a:r>
              <a:rPr lang="zh-CN" altLang="en-US" sz="3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。古语云：“耕</a:t>
            </a:r>
            <a:r>
              <a:rPr lang="en-US" altLang="zh-CN" sz="3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3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当问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奴</a:t>
            </a:r>
            <a:r>
              <a:rPr lang="zh-CN" altLang="en-US" sz="3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，织</a:t>
            </a:r>
            <a:r>
              <a:rPr lang="en-US" altLang="zh-CN" sz="3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3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当问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婢</a:t>
            </a:r>
            <a:r>
              <a:rPr lang="zh-CN" altLang="en-US" sz="3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。”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不可</a:t>
            </a:r>
            <a:r>
              <a:rPr lang="en-US" altLang="zh-CN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改也</a:t>
            </a:r>
            <a:r>
              <a:rPr lang="zh-CN" altLang="en-US" sz="3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21648649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5362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5363" name="矩形 9"/>
          <p:cNvSpPr>
            <a:spLocks noChangeArrowheads="1"/>
          </p:cNvSpPr>
          <p:nvPr/>
        </p:nvSpPr>
        <p:spPr bwMode="auto">
          <a:xfrm>
            <a:off x="241300" y="792163"/>
            <a:ext cx="1467068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研读课文：</a:t>
            </a:r>
            <a:endParaRPr lang="en-US" altLang="zh-CN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51329" y="1297941"/>
            <a:ext cx="80650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 dirty="0" smtClean="0">
                <a:solidFill>
                  <a:srgbClr val="C00000"/>
                </a:solidFill>
                <a:ea typeface="微软雅黑" pitchFamily="34" charset="-122"/>
              </a:rPr>
              <a:t>借助课文注释，小组内合作，试着翻译全文。</a:t>
            </a:r>
            <a:endParaRPr lang="zh-CN" altLang="en-US" sz="2800" b="1" dirty="0">
              <a:solidFill>
                <a:srgbClr val="C00000"/>
              </a:solidFill>
              <a:ea typeface="微软雅黑" pitchFamily="34" charset="-122"/>
            </a:endParaRPr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457200" y="1821008"/>
            <a:ext cx="11384280" cy="39703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宋体" pitchFamily="2" charset="-122"/>
                <a:ea typeface="微软雅黑" pitchFamily="34" charset="-122"/>
                <a:cs typeface="Times New Roman" pitchFamily="18" charset="0"/>
              </a:rPr>
              <a:t>  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宋体" pitchFamily="2" charset="-122"/>
                <a:ea typeface="微软雅黑" pitchFamily="34" charset="-122"/>
                <a:cs typeface="Times New Roman" pitchFamily="18" charset="0"/>
              </a:rPr>
              <a:t>四川有个杜处士，喜爱书画，他所珍藏的书画有几百种。其中有一幅是戴嵩画的牛，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宋体" pitchFamily="2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宋体" pitchFamily="2" charset="-122"/>
                <a:ea typeface="微软雅黑" pitchFamily="34" charset="-122"/>
                <a:cs typeface="Times New Roman" pitchFamily="18" charset="0"/>
              </a:rPr>
              <a:t>杜处士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宋体" pitchFamily="2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宋体" pitchFamily="2" charset="-122"/>
                <a:ea typeface="微软雅黑" pitchFamily="34" charset="-122"/>
                <a:cs typeface="Times New Roman" pitchFamily="18" charset="0"/>
              </a:rPr>
              <a:t>尤其珍爱。他用玉做了画轴，用锦囊装起来，经常随身带着。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ea typeface="微软雅黑" pitchFamily="34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宋体" pitchFamily="2" charset="-122"/>
                <a:ea typeface="微软雅黑" pitchFamily="34" charset="-122"/>
                <a:cs typeface="Times New Roman" pitchFamily="18" charset="0"/>
              </a:rPr>
              <a:t>  有一天，他摊开了书画晒太阳，有个牧童看见了戴嵩画的牛，拍手大笑着说：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宋体" pitchFamily="2" charset="-122"/>
                <a:ea typeface="微软雅黑" pitchFamily="34" charset="-122"/>
                <a:cs typeface="Times New Roman" pitchFamily="18" charset="0"/>
              </a:rPr>
              <a:t>这张画画的是斗牛啊！斗牛的力气用在角上，尾巴紧紧地夹在两腿中间，现在这幅画上的牛却是翘着尾巴在斗，错了！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”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宋体" pitchFamily="2" charset="-122"/>
                <a:ea typeface="微软雅黑" pitchFamily="34" charset="-122"/>
                <a:cs typeface="Times New Roman" pitchFamily="18" charset="0"/>
              </a:rPr>
              <a:t>杜处士笑笑，觉得他说得很有道理。古人有句话说：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宋体" pitchFamily="2" charset="-122"/>
                <a:ea typeface="微软雅黑" pitchFamily="34" charset="-122"/>
                <a:cs typeface="Times New Roman" pitchFamily="18" charset="0"/>
              </a:rPr>
              <a:t>耕种的事应该去问农民，织布的事应该去问女佣。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”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宋体" pitchFamily="2" charset="-122"/>
                <a:ea typeface="微软雅黑" pitchFamily="34" charset="-122"/>
                <a:cs typeface="Times New Roman" pitchFamily="18" charset="0"/>
              </a:rPr>
              <a:t>这个道理是不会改变的呀！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ea typeface="微软雅黑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>
            <a:alphaModFix amt="37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7410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7411" name="矩形 9"/>
          <p:cNvSpPr>
            <a:spLocks noChangeArrowheads="1"/>
          </p:cNvSpPr>
          <p:nvPr/>
        </p:nvSpPr>
        <p:spPr bwMode="auto">
          <a:xfrm>
            <a:off x="241300" y="792163"/>
            <a:ext cx="1467068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研读课文：</a:t>
            </a:r>
            <a:endParaRPr lang="en-US" altLang="zh-CN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08" name="Text Box 7"/>
          <p:cNvSpPr txBox="1">
            <a:spLocks noChangeArrowheads="1"/>
          </p:cNvSpPr>
          <p:nvPr/>
        </p:nvSpPr>
        <p:spPr bwMode="auto">
          <a:xfrm>
            <a:off x="442976" y="1313881"/>
            <a:ext cx="11261344" cy="13849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C00000"/>
                </a:solidFill>
                <a:ea typeface="微软雅黑" pitchFamily="34" charset="-122"/>
              </a:rPr>
              <a:t>       </a:t>
            </a:r>
            <a:r>
              <a:rPr lang="zh-CN" altLang="zh-CN" sz="2800" b="1" dirty="0" smtClean="0">
                <a:solidFill>
                  <a:srgbClr val="C00000"/>
                </a:solidFill>
                <a:ea typeface="微软雅黑" pitchFamily="34" charset="-122"/>
              </a:rPr>
              <a:t>默读课文，思考：牧童是怎样评价这幅画？他的理由是什么？由此可见牧童的什么精神？</a:t>
            </a:r>
            <a:endParaRPr lang="zh-CN" altLang="zh-CN" sz="2800" b="1" dirty="0">
              <a:solidFill>
                <a:srgbClr val="C00000"/>
              </a:solidFill>
              <a:ea typeface="微软雅黑" pitchFamily="34" charset="-122"/>
            </a:endParaRPr>
          </a:p>
        </p:txBody>
      </p:sp>
      <p:pic>
        <p:nvPicPr>
          <p:cNvPr id="7" name="图片 6" descr="下载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026664"/>
            <a:ext cx="4187952" cy="3831336"/>
          </a:xfrm>
          <a:prstGeom prst="rect">
            <a:avLst/>
          </a:prstGeom>
        </p:spPr>
      </p:pic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4965192" y="2672272"/>
            <a:ext cx="6656832" cy="33239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宋体" pitchFamily="2" charset="-122"/>
                <a:ea typeface="微软雅黑" pitchFamily="34" charset="-122"/>
                <a:cs typeface="Times New Roman" pitchFamily="18" charset="0"/>
              </a:rPr>
              <a:t>  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宋体" pitchFamily="2" charset="-122"/>
                <a:ea typeface="微软雅黑" pitchFamily="34" charset="-122"/>
                <a:cs typeface="Times New Roman" pitchFamily="18" charset="0"/>
              </a:rPr>
              <a:t>观点：谬矣！</a:t>
            </a:r>
            <a:endParaRPr kumimoji="0" lang="zh-CN" sz="28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ea typeface="微软雅黑" pitchFamily="34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宋体" pitchFamily="2" charset="-122"/>
                <a:ea typeface="微软雅黑" pitchFamily="34" charset="-122"/>
                <a:cs typeface="Times New Roman" pitchFamily="18" charset="0"/>
              </a:rPr>
              <a:t>  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宋体" pitchFamily="2" charset="-122"/>
                <a:ea typeface="微软雅黑" pitchFamily="34" charset="-122"/>
                <a:cs typeface="Times New Roman" pitchFamily="18" charset="0"/>
              </a:rPr>
              <a:t>理由：此画斗牛也！牛斗力在角，尾搐入两股间。今乃掉尾而斗，谬矣！</a:t>
            </a:r>
            <a:endParaRPr kumimoji="0" lang="zh-CN" sz="28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ea typeface="微软雅黑" pitchFamily="34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宋体" pitchFamily="2" charset="-122"/>
                <a:ea typeface="微软雅黑" pitchFamily="34" charset="-122"/>
                <a:cs typeface="Times New Roman" pitchFamily="18" charset="0"/>
              </a:rPr>
              <a:t>  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宋体" pitchFamily="2" charset="-122"/>
                <a:ea typeface="微软雅黑" pitchFamily="34" charset="-122"/>
                <a:cs typeface="Times New Roman" pitchFamily="18" charset="0"/>
              </a:rPr>
              <a:t>精神：牧童善于观察、敢于向权威挑战的精神。</a:t>
            </a:r>
            <a:endParaRPr kumimoji="0" lang="zh-CN" sz="28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ea typeface="微软雅黑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27384" y="1124744"/>
            <a:ext cx="114252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36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牧童</a:t>
            </a:r>
            <a:r>
              <a:rPr lang="zh-CN" altLang="en-US" sz="3600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“拊掌大笑”</a:t>
            </a:r>
            <a:r>
              <a:rPr lang="zh-CN" altLang="en-US" sz="36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是什么样子的？</a:t>
            </a:r>
            <a:endParaRPr lang="en-US" altLang="zh-CN" sz="3600" dirty="0" smtClean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36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这表现了牧童的什么样的性格？</a:t>
            </a:r>
            <a:endParaRPr lang="zh-CN" altLang="en-US" sz="36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11424" y="2"/>
            <a:ext cx="595266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60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思考</a:t>
            </a:r>
            <a:endParaRPr lang="zh-CN" altLang="en-US" sz="60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" y="2924945"/>
            <a:ext cx="11952651" cy="3231654"/>
          </a:xfrm>
          <a:prstGeom prst="rect">
            <a:avLst/>
          </a:prstGeom>
          <a:solidFill>
            <a:srgbClr val="FFFFFF">
              <a:alpha val="60000"/>
            </a:srgbClr>
          </a:solidFill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36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zh-CN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戴嵩画的《牛》</a:t>
            </a:r>
            <a:r>
              <a:rPr lang="zh-CN" altLang="en-US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zh-CN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两牛牛角冲撞</a:t>
            </a:r>
            <a:r>
              <a:rPr lang="zh-CN" altLang="en-US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zh-CN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相斗正酣</a:t>
            </a:r>
            <a:r>
              <a:rPr lang="zh-CN" altLang="en-US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zh-CN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而牛尾摇摇摆摆</a:t>
            </a:r>
            <a:r>
              <a:rPr lang="zh-CN" altLang="en-US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zh-CN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似很悠闲。牧童看到此画</a:t>
            </a:r>
            <a:r>
              <a:rPr lang="zh-CN" altLang="en-US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zh-CN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根据他的经验</a:t>
            </a:r>
            <a:r>
              <a:rPr lang="zh-CN" altLang="en-US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zh-CN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牛在相斗时两角发力</a:t>
            </a:r>
            <a:r>
              <a:rPr lang="zh-CN" altLang="en-US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zh-CN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尾巴应该夹在两条大腿之间</a:t>
            </a:r>
            <a:r>
              <a:rPr lang="zh-CN" altLang="en-US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zh-CN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不可能摇晃起来的</a:t>
            </a:r>
            <a:r>
              <a:rPr lang="zh-CN" altLang="en-US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zh-CN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画作违背了生活实际</a:t>
            </a:r>
            <a:r>
              <a:rPr lang="zh-CN" altLang="en-US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zh-CN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所以会笑</a:t>
            </a:r>
            <a:r>
              <a:rPr lang="zh-CN" altLang="en-US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；</a:t>
            </a:r>
            <a:r>
              <a:rPr lang="zh-CN" altLang="zh-CN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加之他是一个天真无邪、无所顾忌的孩子</a:t>
            </a:r>
            <a:r>
              <a:rPr lang="en-US" altLang="zh-CN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zh-CN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所以会</a:t>
            </a:r>
            <a:r>
              <a:rPr lang="en-US" altLang="zh-CN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“</a:t>
            </a:r>
            <a:r>
              <a:rPr lang="zh-CN" altLang="zh-CN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拊掌大笑</a:t>
            </a:r>
            <a:r>
              <a:rPr lang="en-US" altLang="zh-CN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”</a:t>
            </a:r>
            <a:r>
              <a:rPr lang="zh-CN" altLang="zh-CN" sz="36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。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zh-CN" dirty="0" smtClean="0">
              <a:solidFill>
                <a:prstClr val="black"/>
              </a:solidFill>
              <a:latin typeface="Calibri"/>
              <a:ea typeface="宋体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 dirty="0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687882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8434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8435" name="矩形 9"/>
          <p:cNvSpPr>
            <a:spLocks noChangeArrowheads="1"/>
          </p:cNvSpPr>
          <p:nvPr/>
        </p:nvSpPr>
        <p:spPr bwMode="auto">
          <a:xfrm>
            <a:off x="241300" y="792163"/>
            <a:ext cx="1467068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研读课文：</a:t>
            </a:r>
            <a:endParaRPr lang="en-US" altLang="zh-CN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795528" y="1430038"/>
            <a:ext cx="11100816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zh-CN" altLang="zh-CN" sz="2800" b="1" dirty="0" smtClean="0">
                <a:solidFill>
                  <a:srgbClr val="C00000"/>
                </a:solidFill>
                <a:ea typeface="微软雅黑" pitchFamily="34" charset="-122"/>
              </a:rPr>
              <a:t>处士面对牧童的话有什么表现？由此可见处士是一个什么样的人？</a:t>
            </a:r>
            <a:endParaRPr lang="zh-CN" altLang="zh-CN" sz="2800" b="1" dirty="0">
              <a:solidFill>
                <a:srgbClr val="C00000"/>
              </a:solidFill>
              <a:ea typeface="微软雅黑" pitchFamily="34" charset="-122"/>
            </a:endParaRPr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425149" y="1835009"/>
            <a:ext cx="10389607" cy="267765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57175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宋体" pitchFamily="2" charset="-122"/>
                <a:ea typeface="微软雅黑" pitchFamily="34" charset="-122"/>
                <a:cs typeface="Times New Roman" pitchFamily="18" charset="0"/>
              </a:rPr>
              <a:t>表现：处士笑而然之。</a:t>
            </a:r>
            <a:endParaRPr kumimoji="0" lang="zh-CN" sz="28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ea typeface="微软雅黑" pitchFamily="34" charset="-122"/>
            </a:endParaRPr>
          </a:p>
          <a:p>
            <a:pPr lvl="0" indent="257175" eaLnBrk="0" hangingPunct="0">
              <a:lnSpc>
                <a:spcPct val="15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宋体" pitchFamily="2" charset="-122"/>
                <a:ea typeface="微软雅黑" pitchFamily="34" charset="-122"/>
                <a:cs typeface="Times New Roman" pitchFamily="18" charset="0"/>
              </a:rPr>
              <a:t> 杜处士“笑而然之”，是在牧童指出</a:t>
            </a:r>
            <a:r>
              <a:rPr lang="en-US" altLang="zh-CN" sz="2800" b="1" dirty="0">
                <a:solidFill>
                  <a:srgbClr val="0000FF"/>
                </a:solidFill>
                <a:latin typeface="宋体" pitchFamily="2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宋体" pitchFamily="2" charset="-122"/>
                <a:ea typeface="微软雅黑" pitchFamily="34" charset="-122"/>
                <a:cs typeface="Times New Roman" pitchFamily="18" charset="0"/>
              </a:rPr>
              <a:t>斗牛图</a:t>
            </a:r>
            <a:r>
              <a:rPr lang="en-US" altLang="zh-CN" sz="2800" b="1" dirty="0">
                <a:solidFill>
                  <a:srgbClr val="0000FF"/>
                </a:solidFill>
                <a:latin typeface="宋体" pitchFamily="2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宋体" pitchFamily="2" charset="-122"/>
                <a:ea typeface="微软雅黑" pitchFamily="34" charset="-122"/>
                <a:cs typeface="Times New Roman" pitchFamily="18" charset="0"/>
              </a:rPr>
              <a:t>中的谬误之后，他的“笑”既有化解尴尬的意味，也包含了对牧童的赞许。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宋体" pitchFamily="2" charset="-122"/>
                <a:ea typeface="微软雅黑" pitchFamily="34" charset="-122"/>
                <a:cs typeface="Times New Roman" pitchFamily="18" charset="0"/>
              </a:rPr>
              <a:t>可见处士是一个敢于应战、乐于接受别人意见的人。</a:t>
            </a:r>
            <a:endParaRPr kumimoji="0" lang="zh-CN" sz="28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ea typeface="微软雅黑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9458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9459" name="矩形 9"/>
          <p:cNvSpPr>
            <a:spLocks noChangeArrowheads="1"/>
          </p:cNvSpPr>
          <p:nvPr/>
        </p:nvSpPr>
        <p:spPr bwMode="auto">
          <a:xfrm>
            <a:off x="241300" y="792163"/>
            <a:ext cx="1467068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研读课文：</a:t>
            </a:r>
            <a:endParaRPr lang="en-US" altLang="zh-CN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60" name="Text Box 9"/>
          <p:cNvSpPr txBox="1">
            <a:spLocks noChangeArrowheads="1"/>
          </p:cNvSpPr>
          <p:nvPr/>
        </p:nvSpPr>
        <p:spPr bwMode="auto">
          <a:xfrm>
            <a:off x="2960692" y="1552575"/>
            <a:ext cx="6719887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448056" y="1426464"/>
            <a:ext cx="1079906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 smtClean="0">
                <a:solidFill>
                  <a:srgbClr val="C00000"/>
                </a:solidFill>
                <a:ea typeface="微软雅黑" pitchFamily="34" charset="-122"/>
              </a:rPr>
              <a:t>       </a:t>
            </a:r>
            <a:r>
              <a:rPr lang="zh-CN" altLang="zh-CN" sz="3600" b="1" dirty="0" smtClean="0">
                <a:solidFill>
                  <a:srgbClr val="C00000"/>
                </a:solidFill>
                <a:ea typeface="微软雅黑" pitchFamily="34" charset="-122"/>
              </a:rPr>
              <a:t>自由读文，边读边思考：哪句话揭示了这篇短文蕴含的道理？</a:t>
            </a:r>
            <a:endParaRPr lang="zh-CN" altLang="zh-CN" sz="3600" b="1" dirty="0">
              <a:solidFill>
                <a:srgbClr val="C00000"/>
              </a:solidFill>
              <a:ea typeface="微软雅黑" pitchFamily="34" charset="-122"/>
            </a:endParaRPr>
          </a:p>
        </p:txBody>
      </p:sp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1042416" y="3615450"/>
            <a:ext cx="8979408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宋体" pitchFamily="2" charset="-122"/>
                <a:ea typeface="微软雅黑" pitchFamily="34" charset="-122"/>
                <a:cs typeface="Times New Roman" pitchFamily="18" charset="0"/>
              </a:rPr>
              <a:t>古语云：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“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宋体" pitchFamily="2" charset="-122"/>
                <a:ea typeface="微软雅黑" pitchFamily="34" charset="-122"/>
                <a:cs typeface="Times New Roman" pitchFamily="18" charset="0"/>
              </a:rPr>
              <a:t>耕当问奴，织当问婢。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”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宋体" pitchFamily="2" charset="-122"/>
                <a:ea typeface="微软雅黑" pitchFamily="34" charset="-122"/>
                <a:cs typeface="Times New Roman" pitchFamily="18" charset="0"/>
              </a:rPr>
              <a:t>不可改也。</a:t>
            </a:r>
            <a:endParaRPr kumimoji="0" lang="zh-CN" sz="28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ea typeface="微软雅黑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7169" grpId="0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922</Words>
  <Application>Microsoft Office PowerPoint</Application>
  <PresentationFormat>自定义</PresentationFormat>
  <Paragraphs>45</Paragraphs>
  <Slides>12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5</vt:i4>
      </vt:variant>
      <vt:variant>
        <vt:lpstr>幻灯片标题</vt:lpstr>
      </vt:variant>
      <vt:variant>
        <vt:i4>12</vt:i4>
      </vt:variant>
    </vt:vector>
  </HeadingPairs>
  <TitlesOfParts>
    <vt:vector size="17" baseType="lpstr">
      <vt:lpstr>自定义设计方案</vt:lpstr>
      <vt:lpstr>默认设计模板</vt:lpstr>
      <vt:lpstr>Office 主题</vt:lpstr>
      <vt:lpstr>3_Office 主题</vt:lpstr>
      <vt:lpstr>2_Office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cp:keywords>语文备课大师【全免费】</cp:keywords>
  <cp:lastModifiedBy>Sky123.Org</cp:lastModifiedBy>
  <cp:revision>5</cp:revision>
  <dcterms:created xsi:type="dcterms:W3CDTF">2018-10-16T08:18:36Z</dcterms:created>
  <dcterms:modified xsi:type="dcterms:W3CDTF">2019-10-13T02:34:55Z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2052-10.8.0.5648</vt:lpwstr>
  </property>
  <property fmtid="{64440492-4C8B-11D1-8B70-080036B11A03}" pid="4">
    <vt:lpwstr>语文备课大师【全免费】</vt:lpwstr>
  </property>
</Properties>
</file>