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3" r:id="rId4"/>
    <p:sldId id="271" r:id="rId5"/>
    <p:sldId id="272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1A29A-7706-41EB-8389-478F4E2271AA}" type="datetimeFigureOut">
              <a:rPr lang="zh-CN" altLang="en-US" smtClean="0"/>
              <a:pPr/>
              <a:t>2017/4/16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AAC6A-8B20-4FE3-B921-AAFAE1B7A4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u=671342543,3427089220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496300" cy="3311525"/>
          </a:xfrm>
          <a:prstGeom prst="rect">
            <a:avLst/>
          </a:prstGeom>
          <a:noFill/>
        </p:spPr>
      </p:pic>
      <p:pic>
        <p:nvPicPr>
          <p:cNvPr id="3" name="Picture 6" descr="u=2651008033,3546148743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4067175" cy="2281436"/>
          </a:xfrm>
          <a:prstGeom prst="rect">
            <a:avLst/>
          </a:prstGeom>
          <a:noFill/>
        </p:spPr>
      </p:pic>
      <p:pic>
        <p:nvPicPr>
          <p:cNvPr id="4" name="Picture 4" descr="u=3907619505,464505333&amp;fm=21&amp;g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12976"/>
            <a:ext cx="4032250" cy="30241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5445224"/>
            <a:ext cx="3600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15  </a:t>
            </a:r>
            <a:r>
              <a:rPr lang="zh-CN" altLang="en-US" sz="4000" b="1" dirty="0" smtClean="0"/>
              <a:t>文具的家</a:t>
            </a:r>
          </a:p>
          <a:p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131840" y="4941168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jù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67687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    贝贝一回到家，就向妈妈要新的铅笔、新的橡皮。妈妈说：“你怎么天天丢东西呢？”贝贝眨着一双大眼睛，对妈妈说：“我也不知道。”</a:t>
            </a:r>
            <a:endParaRPr lang="zh-CN" altLang="en-US" sz="4800" b="1" dirty="0"/>
          </a:p>
        </p:txBody>
      </p:sp>
      <p:pic>
        <p:nvPicPr>
          <p:cNvPr id="3" name="Picture 4" descr="MCj0437793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1700" y="260648"/>
            <a:ext cx="18923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67687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贝贝回家要什么？</a:t>
            </a:r>
          </a:p>
          <a:p>
            <a:r>
              <a:rPr lang="zh-CN" altLang="en-US" sz="4800" b="1" dirty="0" smtClean="0"/>
              <a:t>新的铅笔、橡皮。</a:t>
            </a:r>
          </a:p>
          <a:p>
            <a:r>
              <a:rPr lang="zh-CN" altLang="en-US" sz="4800" b="1" dirty="0" smtClean="0"/>
              <a:t>妈妈说什么？</a:t>
            </a:r>
          </a:p>
          <a:p>
            <a:r>
              <a:rPr lang="zh-CN" altLang="en-US" sz="4800" b="1" dirty="0" smtClean="0"/>
              <a:t>你怎么天天丢</a:t>
            </a:r>
            <a:r>
              <a:rPr lang="zh-CN" altLang="en-US" sz="4800" b="1" smtClean="0"/>
              <a:t>东西呢？</a:t>
            </a:r>
            <a:endParaRPr lang="zh-CN" altLang="en-US" sz="4800" b="1" dirty="0" smtClean="0"/>
          </a:p>
          <a:p>
            <a:r>
              <a:rPr lang="zh-CN" altLang="en-US" sz="4800" b="1" dirty="0" smtClean="0"/>
              <a:t>贝贝说什么？</a:t>
            </a:r>
          </a:p>
          <a:p>
            <a:r>
              <a:rPr lang="zh-CN" altLang="en-US" sz="4800" b="1" dirty="0" smtClean="0"/>
              <a:t>我也不知道。</a:t>
            </a:r>
          </a:p>
          <a:p>
            <a:endParaRPr lang="zh-CN" altLang="en-US" dirty="0"/>
          </a:p>
        </p:txBody>
      </p:sp>
      <p:pic>
        <p:nvPicPr>
          <p:cNvPr id="3" name="Picture 4" descr="MCj0437793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908050"/>
            <a:ext cx="18923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0728"/>
            <a:ext cx="61206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    妈妈说：“贝贝，你有一个家，每天放学后，你都平平安安地回家。你要想想办法，让你的铅笔、橡皮和转笔刀，也有一个自己的家呀。”</a:t>
            </a:r>
            <a:endParaRPr lang="zh-CN" altLang="en-US" sz="4400" b="1" dirty="0"/>
          </a:p>
        </p:txBody>
      </p:sp>
      <p:pic>
        <p:nvPicPr>
          <p:cNvPr id="3" name="Picture 4" descr="MCj0437793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32656"/>
            <a:ext cx="18923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4.imgtn.bdimg.com/it/u=2916603326,3492238944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338" y="188913"/>
            <a:ext cx="419576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http://img0.imgtn.bdimg.com/it/u=1363555849,70163801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188913"/>
            <a:ext cx="4787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4221088"/>
            <a:ext cx="69847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</a:t>
            </a:r>
            <a:endParaRPr lang="en-US" altLang="zh-CN" dirty="0" smtClean="0"/>
          </a:p>
          <a:p>
            <a:r>
              <a:rPr lang="zh-CN" altLang="en-US" dirty="0" smtClean="0"/>
              <a:t>    </a:t>
            </a:r>
            <a:r>
              <a:rPr lang="zh-CN" altLang="en-US" sz="3200" b="1" dirty="0" smtClean="0"/>
              <a:t>从此，每天放学的时候，贝贝都要仔细检查，铅笔呀，橡皮呀，转笔刀哇，所有的小伙伴是不是都回家了。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3284984"/>
            <a:ext cx="7056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贝贝想起来了，她书包里的文具盒，就是这些文具的家。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74168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/>
              <a:t>文具的家是什么？</a:t>
            </a:r>
            <a:endParaRPr lang="en-US" altLang="zh-CN" sz="6600" b="1" dirty="0" smtClean="0"/>
          </a:p>
          <a:p>
            <a:endParaRPr lang="en-US" altLang="zh-CN" sz="6600" b="1" dirty="0" smtClean="0"/>
          </a:p>
          <a:p>
            <a:r>
              <a:rPr lang="zh-CN" altLang="en-US" sz="6600" b="1" dirty="0" smtClean="0"/>
              <a:t>文具的家是文具盒。</a:t>
            </a:r>
            <a:endParaRPr lang="zh-CN" altLang="en-US" sz="6600" b="1" dirty="0"/>
          </a:p>
        </p:txBody>
      </p:sp>
      <p:pic>
        <p:nvPicPr>
          <p:cNvPr id="4" name="Picture 4" descr="u=3907619505,464505333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833812"/>
            <a:ext cx="4032250" cy="302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24744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说说自己读懂了什么？ </a:t>
            </a:r>
            <a:endParaRPr lang="en-US" altLang="zh-CN" sz="4800" b="1" dirty="0" smtClean="0"/>
          </a:p>
          <a:p>
            <a:endParaRPr lang="en-US" altLang="zh-CN" sz="4800" b="1" dirty="0"/>
          </a:p>
          <a:p>
            <a:r>
              <a:rPr lang="zh-CN" altLang="en-US" sz="4800" b="1" dirty="0" smtClean="0"/>
              <a:t>怎样做才能做到不丢东西呢？</a:t>
            </a:r>
            <a:br>
              <a:rPr lang="zh-CN" altLang="en-US" sz="4800" b="1" dirty="0" smtClean="0"/>
            </a:br>
            <a:endParaRPr lang="zh-CN" altLang="en-US" sz="4800" b="1" dirty="0"/>
          </a:p>
        </p:txBody>
      </p:sp>
      <p:pic>
        <p:nvPicPr>
          <p:cNvPr id="4" name="Picture 4" descr="MCj043819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0425" y="4581128"/>
            <a:ext cx="1933575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椭圆 57346"/>
          <p:cNvSpPr>
            <a:spLocks noChangeArrowheads="1"/>
          </p:cNvSpPr>
          <p:nvPr/>
        </p:nvSpPr>
        <p:spPr bwMode="auto">
          <a:xfrm>
            <a:off x="7977188" y="5386388"/>
            <a:ext cx="360362" cy="287337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48" name="矩形 57347"/>
          <p:cNvSpPr>
            <a:spLocks noChangeArrowheads="1"/>
          </p:cNvSpPr>
          <p:nvPr/>
        </p:nvSpPr>
        <p:spPr bwMode="auto">
          <a:xfrm>
            <a:off x="855663" y="1173163"/>
            <a:ext cx="6265862" cy="1006475"/>
          </a:xfrm>
          <a:prstGeom prst="rect">
            <a:avLst/>
          </a:prstGeom>
        </p:spPr>
        <p:txBody>
          <a:bodyPr wrap="none" fromWordArt="1"/>
          <a:lstStyle/>
          <a:p>
            <a:r>
              <a:rPr lang="zh-CN" altLang="en-US" sz="3600">
                <a:ln w="9525">
                  <a:noFill/>
                  <a:miter lim="800000"/>
                  <a:headEnd/>
                  <a:tailEnd/>
                </a:ln>
                <a:solidFill>
                  <a:srgbClr val="FF00FF"/>
                </a:solidFill>
                <a:latin typeface="楷体_GB2312"/>
              </a:rPr>
              <a:t>照样子，说一说。</a:t>
            </a:r>
          </a:p>
        </p:txBody>
      </p:sp>
      <p:sp>
        <p:nvSpPr>
          <p:cNvPr id="23555" name="文本框 57349"/>
          <p:cNvSpPr txBox="1">
            <a:spLocks noChangeArrowheads="1"/>
          </p:cNvSpPr>
          <p:nvPr/>
        </p:nvSpPr>
        <p:spPr bwMode="auto">
          <a:xfrm>
            <a:off x="1028700" y="3170238"/>
            <a:ext cx="7086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 </a:t>
            </a:r>
            <a:endParaRPr lang="zh-CN" altLang="en-US" b="1">
              <a:solidFill>
                <a:srgbClr val="0066FF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93750" y="1968500"/>
            <a:ext cx="7556500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0D0D0D"/>
              </a:solidFill>
              <a:latin typeface="锐字云字库楷体1.0" charset="-122"/>
              <a:ea typeface="锐字云字库楷体1.0" charset="-122"/>
              <a:sym typeface="宋体" pitchFamily="2" charset="-122"/>
            </a:endParaRPr>
          </a:p>
          <a:p>
            <a:r>
              <a:rPr lang="zh-CN" altLang="en-US" sz="3200" b="1">
                <a:solidFill>
                  <a:srgbClr val="0D0D0D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   你怎么天天丢东西呢？     </a:t>
            </a:r>
          </a:p>
          <a:p>
            <a:r>
              <a:rPr lang="zh-CN" altLang="en-US" sz="3200" b="1">
                <a:solidFill>
                  <a:srgbClr val="0D0D0D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   </a:t>
            </a:r>
          </a:p>
          <a:p>
            <a:r>
              <a:rPr lang="zh-CN" altLang="en-US" sz="3200" b="1">
                <a:solidFill>
                  <a:srgbClr val="0D0D0D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   </a:t>
            </a:r>
            <a:r>
              <a:rPr lang="zh-CN" altLang="en-US" sz="3200" b="1">
                <a:solidFill>
                  <a:srgbClr val="FF6600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你怎么……呢？</a:t>
            </a:r>
          </a:p>
          <a:p>
            <a:endParaRPr lang="zh-CN" altLang="en-US" sz="3200" b="1">
              <a:solidFill>
                <a:srgbClr val="0D0D0D"/>
              </a:solidFill>
              <a:latin typeface="锐字云字库楷体1.0" charset="-122"/>
              <a:ea typeface="锐字云字库楷体1.0" charset="-122"/>
              <a:sym typeface="宋体" pitchFamily="2" charset="-122"/>
            </a:endParaRPr>
          </a:p>
          <a:p>
            <a:r>
              <a:rPr lang="zh-CN" altLang="en-US" sz="3200" b="1">
                <a:solidFill>
                  <a:srgbClr val="0D0D0D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贝贝一回到家，就向妈妈要新的铅笔。</a:t>
            </a:r>
          </a:p>
          <a:p>
            <a:r>
              <a:rPr lang="zh-CN" altLang="en-US" sz="3200">
                <a:solidFill>
                  <a:srgbClr val="0D0D0D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         </a:t>
            </a:r>
          </a:p>
          <a:p>
            <a:r>
              <a:rPr lang="zh-CN" altLang="en-US" sz="3200">
                <a:solidFill>
                  <a:srgbClr val="0D0D0D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   </a:t>
            </a:r>
            <a:r>
              <a:rPr lang="zh-CN" altLang="en-US" sz="3200">
                <a:solidFill>
                  <a:srgbClr val="FF6600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一</a:t>
            </a:r>
            <a:r>
              <a:rPr lang="zh-CN" altLang="en-US" sz="3200" b="1">
                <a:solidFill>
                  <a:srgbClr val="FF6600"/>
                </a:solidFill>
                <a:latin typeface="锐字云字库楷体1.0" charset="-122"/>
                <a:ea typeface="锐字云字库楷体1.0" charset="-122"/>
                <a:sym typeface="宋体" pitchFamily="2" charset="-122"/>
              </a:rPr>
              <a:t>……就……</a:t>
            </a:r>
            <a:endParaRPr lang="zh-CN" altLang="en-US" sz="3200" b="1" u="sng">
              <a:solidFill>
                <a:srgbClr val="FF6600"/>
              </a:solidFill>
              <a:latin typeface="锐字云字库楷体1.0" charset="-122"/>
              <a:ea typeface="锐字云字库楷体1.0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3"/>
          <p:cNvSpPr txBox="1">
            <a:spLocks noChangeArrowheads="1"/>
          </p:cNvSpPr>
          <p:nvPr/>
        </p:nvSpPr>
        <p:spPr bwMode="auto">
          <a:xfrm>
            <a:off x="3805238" y="1955800"/>
            <a:ext cx="4949825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sym typeface="宋体" pitchFamily="2" charset="-122"/>
              </a:rPr>
              <a:t>我   会   写</a:t>
            </a:r>
            <a:endParaRPr lang="zh-CN" altLang="en-US" sz="6600"/>
          </a:p>
        </p:txBody>
      </p:sp>
      <p:pic>
        <p:nvPicPr>
          <p:cNvPr id="10242" name="Picture 20" descr="ac75323d6b6de243-36ad426872598f70-8c9361008e38e74b86be4163bb44c09a"/>
          <p:cNvPicPr>
            <a:picLocks noChangeAspect="1" noChangeArrowheads="1"/>
          </p:cNvPicPr>
          <p:nvPr/>
        </p:nvPicPr>
        <p:blipFill>
          <a:blip r:embed="rId2"/>
          <a:srcRect l="20166" t="3517" r="24445" b="-4053"/>
          <a:stretch>
            <a:fillRect/>
          </a:stretch>
        </p:blipFill>
        <p:spPr bwMode="auto">
          <a:xfrm>
            <a:off x="906463" y="1169988"/>
            <a:ext cx="2459037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2271713" y="2000250"/>
          <a:ext cx="3494405" cy="3261360"/>
        </p:xfrm>
        <a:graphic>
          <a:graphicData uri="http://schemas.openxmlformats.org/drawingml/2006/table">
            <a:tbl>
              <a:tblPr/>
              <a:tblGrid>
                <a:gridCol w="1747520"/>
                <a:gridCol w="1746885"/>
              </a:tblGrid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76" name="文本框2"/>
          <p:cNvSpPr txBox="1">
            <a:spLocks noChangeArrowheads="1"/>
          </p:cNvSpPr>
          <p:nvPr/>
        </p:nvSpPr>
        <p:spPr bwMode="auto">
          <a:xfrm>
            <a:off x="2606675" y="2000250"/>
            <a:ext cx="2824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800">
                <a:latin typeface="Times New Roman" pitchFamily="18" charset="0"/>
              </a:rPr>
              <a:t>文</a:t>
            </a:r>
          </a:p>
        </p:txBody>
      </p:sp>
      <p:sp>
        <p:nvSpPr>
          <p:cNvPr id="11277" name="文本框 4"/>
          <p:cNvSpPr txBox="1">
            <a:spLocks noChangeArrowheads="1"/>
          </p:cNvSpPr>
          <p:nvPr/>
        </p:nvSpPr>
        <p:spPr bwMode="auto">
          <a:xfrm>
            <a:off x="255588" y="6043613"/>
            <a:ext cx="7615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sym typeface="宋体" pitchFamily="2" charset="-122"/>
              </a:rPr>
              <a:t>（语文  文化  文人 文明 ）</a:t>
            </a:r>
            <a:endParaRPr lang="zh-CN" altLang="en-US" sz="4000"/>
          </a:p>
        </p:txBody>
      </p:sp>
      <p:sp>
        <p:nvSpPr>
          <p:cNvPr id="11278" name="文本框 2"/>
          <p:cNvSpPr txBox="1">
            <a:spLocks noChangeArrowheads="1"/>
          </p:cNvSpPr>
          <p:nvPr/>
        </p:nvSpPr>
        <p:spPr bwMode="auto">
          <a:xfrm>
            <a:off x="2449513" y="465138"/>
            <a:ext cx="28082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w</a:t>
            </a:r>
            <a:r>
              <a:rPr lang="zh-CN" altLang="en-US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é</a:t>
            </a:r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n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2271713" y="2000250"/>
          <a:ext cx="3494405" cy="3261360"/>
        </p:xfrm>
        <a:graphic>
          <a:graphicData uri="http://schemas.openxmlformats.org/drawingml/2006/table">
            <a:tbl>
              <a:tblPr/>
              <a:tblGrid>
                <a:gridCol w="1747520"/>
                <a:gridCol w="1746885"/>
              </a:tblGrid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00" name="文本框 2"/>
          <p:cNvSpPr txBox="1">
            <a:spLocks noChangeArrowheads="1"/>
          </p:cNvSpPr>
          <p:nvPr/>
        </p:nvSpPr>
        <p:spPr bwMode="auto">
          <a:xfrm>
            <a:off x="2449513" y="465138"/>
            <a:ext cx="28082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c</a:t>
            </a:r>
            <a:r>
              <a:rPr lang="zh-CN" altLang="en-US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ì</a:t>
            </a:r>
          </a:p>
        </p:txBody>
      </p:sp>
      <p:sp>
        <p:nvSpPr>
          <p:cNvPr id="12301" name="文本框2"/>
          <p:cNvSpPr txBox="1">
            <a:spLocks noChangeArrowheads="1"/>
          </p:cNvSpPr>
          <p:nvPr/>
        </p:nvSpPr>
        <p:spPr bwMode="auto">
          <a:xfrm>
            <a:off x="2606675" y="2000250"/>
            <a:ext cx="2824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800">
                <a:latin typeface="Times New Roman" pitchFamily="18" charset="0"/>
              </a:rPr>
              <a:t>次</a:t>
            </a:r>
          </a:p>
        </p:txBody>
      </p:sp>
      <p:sp>
        <p:nvSpPr>
          <p:cNvPr id="12302" name="文本框 4"/>
          <p:cNvSpPr txBox="1">
            <a:spLocks noChangeArrowheads="1"/>
          </p:cNvSpPr>
          <p:nvPr/>
        </p:nvSpPr>
        <p:spPr bwMode="auto">
          <a:xfrm>
            <a:off x="255588" y="6043613"/>
            <a:ext cx="7615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sym typeface="宋体" pitchFamily="2" charset="-122"/>
              </a:rPr>
              <a:t>（人次      次数）</a:t>
            </a:r>
            <a:endParaRPr lang="zh-CN" altLang="en-US" sz="400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Cj0418816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2188" y="0"/>
            <a:ext cx="1801812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1988840"/>
            <a:ext cx="8388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次  丢  哪  新  每  平   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她  些  仔  检  查  所</a:t>
            </a:r>
          </a:p>
          <a:p>
            <a:endParaRPr lang="zh-CN" altLang="en-US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340768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cì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diū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nǎ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xīn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měi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píng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996952"/>
            <a:ext cx="8352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tā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xiē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zǐ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jiǎn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chá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</a:rPr>
              <a:t>suǒ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    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2271713" y="2000250"/>
          <a:ext cx="3494405" cy="3261360"/>
        </p:xfrm>
        <a:graphic>
          <a:graphicData uri="http://schemas.openxmlformats.org/drawingml/2006/table">
            <a:tbl>
              <a:tblPr/>
              <a:tblGrid>
                <a:gridCol w="1747520"/>
                <a:gridCol w="1746885"/>
              </a:tblGrid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24" name="文本框2"/>
          <p:cNvSpPr txBox="1">
            <a:spLocks noChangeArrowheads="1"/>
          </p:cNvSpPr>
          <p:nvPr/>
        </p:nvSpPr>
        <p:spPr bwMode="auto">
          <a:xfrm>
            <a:off x="2606675" y="2000250"/>
            <a:ext cx="2824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800">
                <a:latin typeface="Times New Roman" pitchFamily="18" charset="0"/>
              </a:rPr>
              <a:t>找</a:t>
            </a:r>
          </a:p>
        </p:txBody>
      </p:sp>
      <p:sp>
        <p:nvSpPr>
          <p:cNvPr id="13325" name="文本框 4"/>
          <p:cNvSpPr txBox="1">
            <a:spLocks noChangeArrowheads="1"/>
          </p:cNvSpPr>
          <p:nvPr/>
        </p:nvSpPr>
        <p:spPr bwMode="auto">
          <a:xfrm>
            <a:off x="255588" y="6043613"/>
            <a:ext cx="7615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sym typeface="宋体" pitchFamily="2" charset="-122"/>
              </a:rPr>
              <a:t>（寻找   找回   找人）</a:t>
            </a:r>
            <a:endParaRPr lang="zh-CN" altLang="en-US" sz="4000"/>
          </a:p>
        </p:txBody>
      </p:sp>
      <p:sp>
        <p:nvSpPr>
          <p:cNvPr id="13326" name="文本框 2"/>
          <p:cNvSpPr txBox="1">
            <a:spLocks noChangeArrowheads="1"/>
          </p:cNvSpPr>
          <p:nvPr/>
        </p:nvSpPr>
        <p:spPr bwMode="auto">
          <a:xfrm>
            <a:off x="2449513" y="465138"/>
            <a:ext cx="28082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zh</a:t>
            </a:r>
            <a:r>
              <a:rPr lang="zh-CN" altLang="en-US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ǎ</a:t>
            </a:r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o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2271713" y="2000250"/>
          <a:ext cx="3494405" cy="3261360"/>
        </p:xfrm>
        <a:graphic>
          <a:graphicData uri="http://schemas.openxmlformats.org/drawingml/2006/table">
            <a:tbl>
              <a:tblPr/>
              <a:tblGrid>
                <a:gridCol w="1747520"/>
                <a:gridCol w="1746885"/>
              </a:tblGrid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8" name="文本框2"/>
          <p:cNvSpPr txBox="1">
            <a:spLocks noChangeArrowheads="1"/>
          </p:cNvSpPr>
          <p:nvPr/>
        </p:nvSpPr>
        <p:spPr bwMode="auto">
          <a:xfrm>
            <a:off x="2606675" y="2000250"/>
            <a:ext cx="2824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800">
                <a:latin typeface="Times New Roman" pitchFamily="18" charset="0"/>
              </a:rPr>
              <a:t>平</a:t>
            </a:r>
          </a:p>
        </p:txBody>
      </p:sp>
      <p:sp>
        <p:nvSpPr>
          <p:cNvPr id="14349" name="文本框 4"/>
          <p:cNvSpPr txBox="1">
            <a:spLocks noChangeArrowheads="1"/>
          </p:cNvSpPr>
          <p:nvPr/>
        </p:nvSpPr>
        <p:spPr bwMode="auto">
          <a:xfrm>
            <a:off x="255588" y="6043613"/>
            <a:ext cx="7615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sym typeface="宋体" pitchFamily="2" charset="-122"/>
              </a:rPr>
              <a:t>（和平  平安  心平气和）</a:t>
            </a:r>
            <a:endParaRPr lang="zh-CN" altLang="en-US" sz="4000"/>
          </a:p>
        </p:txBody>
      </p:sp>
      <p:sp>
        <p:nvSpPr>
          <p:cNvPr id="14350" name="文本框 2"/>
          <p:cNvSpPr txBox="1">
            <a:spLocks noChangeArrowheads="1"/>
          </p:cNvSpPr>
          <p:nvPr/>
        </p:nvSpPr>
        <p:spPr bwMode="auto">
          <a:xfrm>
            <a:off x="2449513" y="465138"/>
            <a:ext cx="28082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p</a:t>
            </a:r>
            <a:r>
              <a:rPr lang="zh-CN" altLang="en-US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í</a:t>
            </a:r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ng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2271713" y="2000250"/>
          <a:ext cx="3494405" cy="3261360"/>
        </p:xfrm>
        <a:graphic>
          <a:graphicData uri="http://schemas.openxmlformats.org/drawingml/2006/table">
            <a:tbl>
              <a:tblPr/>
              <a:tblGrid>
                <a:gridCol w="1747520"/>
                <a:gridCol w="1746885"/>
              </a:tblGrid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72" name="文本框2"/>
          <p:cNvSpPr txBox="1">
            <a:spLocks noChangeArrowheads="1"/>
          </p:cNvSpPr>
          <p:nvPr/>
        </p:nvSpPr>
        <p:spPr bwMode="auto">
          <a:xfrm>
            <a:off x="2606675" y="2000250"/>
            <a:ext cx="2824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800">
                <a:latin typeface="Times New Roman" pitchFamily="18" charset="0"/>
              </a:rPr>
              <a:t>办</a:t>
            </a:r>
          </a:p>
        </p:txBody>
      </p:sp>
      <p:sp>
        <p:nvSpPr>
          <p:cNvPr id="15373" name="文本框 4"/>
          <p:cNvSpPr txBox="1">
            <a:spLocks noChangeArrowheads="1"/>
          </p:cNvSpPr>
          <p:nvPr/>
        </p:nvSpPr>
        <p:spPr bwMode="auto">
          <a:xfrm>
            <a:off x="255588" y="6043613"/>
            <a:ext cx="7615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sym typeface="宋体" pitchFamily="2" charset="-122"/>
              </a:rPr>
              <a:t>（办公   办法   公办）</a:t>
            </a:r>
            <a:endParaRPr lang="zh-CN" altLang="en-US" sz="4000"/>
          </a:p>
        </p:txBody>
      </p:sp>
      <p:sp>
        <p:nvSpPr>
          <p:cNvPr id="15374" name="文本框 2"/>
          <p:cNvSpPr txBox="1">
            <a:spLocks noChangeArrowheads="1"/>
          </p:cNvSpPr>
          <p:nvPr/>
        </p:nvSpPr>
        <p:spPr bwMode="auto">
          <a:xfrm>
            <a:off x="2449513" y="465138"/>
            <a:ext cx="28082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b</a:t>
            </a:r>
            <a:r>
              <a:rPr lang="zh-CN" altLang="en-US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à</a:t>
            </a:r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n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2271713" y="2000250"/>
          <a:ext cx="3494405" cy="3261360"/>
        </p:xfrm>
        <a:graphic>
          <a:graphicData uri="http://schemas.openxmlformats.org/drawingml/2006/table">
            <a:tbl>
              <a:tblPr/>
              <a:tblGrid>
                <a:gridCol w="1747520"/>
                <a:gridCol w="1746885"/>
              </a:tblGrid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6" name="文本框2"/>
          <p:cNvSpPr txBox="1">
            <a:spLocks noChangeArrowheads="1"/>
          </p:cNvSpPr>
          <p:nvPr/>
        </p:nvSpPr>
        <p:spPr bwMode="auto">
          <a:xfrm>
            <a:off x="2606675" y="2000250"/>
            <a:ext cx="2824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800">
                <a:latin typeface="Times New Roman" pitchFamily="18" charset="0"/>
              </a:rPr>
              <a:t>让</a:t>
            </a:r>
          </a:p>
        </p:txBody>
      </p:sp>
      <p:sp>
        <p:nvSpPr>
          <p:cNvPr id="16397" name="文本框 4"/>
          <p:cNvSpPr txBox="1">
            <a:spLocks noChangeArrowheads="1"/>
          </p:cNvSpPr>
          <p:nvPr/>
        </p:nvSpPr>
        <p:spPr bwMode="auto">
          <a:xfrm>
            <a:off x="255588" y="6043613"/>
            <a:ext cx="7615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sym typeface="宋体" pitchFamily="2" charset="-122"/>
              </a:rPr>
              <a:t>（让位  让座 ）</a:t>
            </a:r>
            <a:endParaRPr lang="zh-CN" altLang="en-US" sz="4000"/>
          </a:p>
        </p:txBody>
      </p:sp>
      <p:sp>
        <p:nvSpPr>
          <p:cNvPr id="16398" name="文本框 2"/>
          <p:cNvSpPr txBox="1">
            <a:spLocks noChangeArrowheads="1"/>
          </p:cNvSpPr>
          <p:nvPr/>
        </p:nvSpPr>
        <p:spPr bwMode="auto">
          <a:xfrm>
            <a:off x="2449513" y="465138"/>
            <a:ext cx="28082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r</a:t>
            </a:r>
            <a:r>
              <a:rPr lang="zh-CN" altLang="en-US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à</a:t>
            </a:r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ng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7" name="表格1"/>
          <p:cNvGraphicFramePr>
            <a:graphicFrameLocks noGrp="1"/>
          </p:cNvGraphicFramePr>
          <p:nvPr>
            <p:ph idx="1"/>
          </p:nvPr>
        </p:nvGraphicFramePr>
        <p:xfrm>
          <a:off x="2271713" y="2000250"/>
          <a:ext cx="3494405" cy="3261360"/>
        </p:xfrm>
        <a:graphic>
          <a:graphicData uri="http://schemas.openxmlformats.org/drawingml/2006/table">
            <a:tbl>
              <a:tblPr/>
              <a:tblGrid>
                <a:gridCol w="1747520"/>
                <a:gridCol w="1746885"/>
              </a:tblGrid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0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0" name="文本框2"/>
          <p:cNvSpPr txBox="1">
            <a:spLocks noChangeArrowheads="1"/>
          </p:cNvSpPr>
          <p:nvPr/>
        </p:nvSpPr>
        <p:spPr bwMode="auto">
          <a:xfrm>
            <a:off x="2606675" y="2000250"/>
            <a:ext cx="282416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0800">
                <a:latin typeface="Times New Roman" pitchFamily="18" charset="0"/>
              </a:rPr>
              <a:t>包</a:t>
            </a:r>
          </a:p>
        </p:txBody>
      </p:sp>
      <p:sp>
        <p:nvSpPr>
          <p:cNvPr id="17421" name="文本框 4"/>
          <p:cNvSpPr txBox="1">
            <a:spLocks noChangeArrowheads="1"/>
          </p:cNvSpPr>
          <p:nvPr/>
        </p:nvSpPr>
        <p:spPr bwMode="auto">
          <a:xfrm>
            <a:off x="255588" y="6043613"/>
            <a:ext cx="7615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0070C0"/>
                </a:solidFill>
                <a:sym typeface="宋体" pitchFamily="2" charset="-122"/>
              </a:rPr>
              <a:t>（书包   包子）</a:t>
            </a:r>
            <a:endParaRPr lang="zh-CN" altLang="en-US" sz="4000"/>
          </a:p>
        </p:txBody>
      </p:sp>
      <p:sp>
        <p:nvSpPr>
          <p:cNvPr id="17422" name="文本框 2"/>
          <p:cNvSpPr txBox="1">
            <a:spLocks noChangeArrowheads="1"/>
          </p:cNvSpPr>
          <p:nvPr/>
        </p:nvSpPr>
        <p:spPr bwMode="auto">
          <a:xfrm>
            <a:off x="2449513" y="465138"/>
            <a:ext cx="28082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b</a:t>
            </a:r>
            <a:r>
              <a:rPr lang="zh-CN" altLang="en-US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ā</a:t>
            </a:r>
            <a:r>
              <a:rPr lang="en-US" altLang="zh-CN" sz="8800" b="1">
                <a:solidFill>
                  <a:srgbClr val="FF0000"/>
                </a:solidFill>
                <a:latin typeface="锐字云字库中等线体1.0" pitchFamily="2" charset="-122"/>
                <a:ea typeface="锐字云字库中等线体1.0" pitchFamily="2" charset="-122"/>
              </a:rPr>
              <a:t>o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Cj0418816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2188" y="0"/>
            <a:ext cx="1801812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1988840"/>
            <a:ext cx="83884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次  丢  哪  新  每  平   </a:t>
            </a:r>
            <a:endParaRPr lang="en-US" altLang="zh-CN" sz="5400" b="1" dirty="0" smtClean="0"/>
          </a:p>
          <a:p>
            <a:endParaRPr lang="en-US" altLang="zh-CN" sz="5400" b="1" dirty="0" smtClean="0"/>
          </a:p>
          <a:p>
            <a:r>
              <a:rPr lang="zh-CN" altLang="en-US" sz="5400" b="1" dirty="0" smtClean="0"/>
              <a:t>她  些  仔  检  查  所</a:t>
            </a:r>
          </a:p>
          <a:p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Cj0418816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2188" y="0"/>
            <a:ext cx="1801812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4" y="1196752"/>
            <a:ext cx="85307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</a:rPr>
              <a:t>文具    一次   丢东西   </a:t>
            </a:r>
            <a:endParaRPr lang="en-US" altLang="zh-CN" sz="4800" b="1" dirty="0" smtClean="0">
              <a:solidFill>
                <a:srgbClr val="0070C0"/>
              </a:solidFill>
            </a:endParaRPr>
          </a:p>
          <a:p>
            <a:r>
              <a:rPr lang="zh-CN" altLang="en-US" sz="4800" b="1" dirty="0" smtClean="0">
                <a:solidFill>
                  <a:srgbClr val="0070C0"/>
                </a:solidFill>
              </a:rPr>
              <a:t>哪里   每天    新的笔 </a:t>
            </a:r>
            <a:endParaRPr lang="en-US" altLang="zh-CN" sz="4800" b="1" dirty="0" smtClean="0">
              <a:solidFill>
                <a:srgbClr val="0070C0"/>
              </a:solidFill>
            </a:endParaRPr>
          </a:p>
          <a:p>
            <a:r>
              <a:rPr lang="zh-CN" altLang="en-US" sz="4800" b="1" dirty="0" smtClean="0">
                <a:solidFill>
                  <a:srgbClr val="0070C0"/>
                </a:solidFill>
              </a:rPr>
              <a:t>平平安安      </a:t>
            </a:r>
            <a:r>
              <a:rPr lang="zh-CN" altLang="en-US" sz="4800" b="1" dirty="0" smtClean="0">
                <a:solidFill>
                  <a:srgbClr val="0070C0"/>
                </a:solidFill>
              </a:rPr>
              <a:t>她的书包  </a:t>
            </a:r>
            <a:endParaRPr lang="en-US" altLang="zh-CN" sz="4800" b="1" dirty="0" smtClean="0">
              <a:solidFill>
                <a:srgbClr val="0070C0"/>
              </a:solidFill>
            </a:endParaRPr>
          </a:p>
          <a:p>
            <a:r>
              <a:rPr lang="zh-CN" altLang="en-US" sz="4800" b="1" dirty="0" smtClean="0">
                <a:solidFill>
                  <a:srgbClr val="0070C0"/>
                </a:solidFill>
              </a:rPr>
              <a:t>这些   仔细    检查   </a:t>
            </a:r>
            <a:endParaRPr lang="en-US" altLang="zh-CN" sz="4800" b="1" dirty="0" smtClean="0">
              <a:solidFill>
                <a:srgbClr val="0070C0"/>
              </a:solidFill>
            </a:endParaRPr>
          </a:p>
          <a:p>
            <a:r>
              <a:rPr lang="zh-CN" altLang="en-US" sz="4800" b="1" dirty="0" smtClean="0">
                <a:solidFill>
                  <a:srgbClr val="0070C0"/>
                </a:solidFill>
              </a:rPr>
              <a:t>所有</a:t>
            </a:r>
          </a:p>
          <a:p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Cj0418816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2188" y="0"/>
            <a:ext cx="1801812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1052736"/>
            <a:ext cx="76328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读一读，记一记。</a:t>
            </a:r>
            <a:endParaRPr lang="en-US" altLang="zh-CN" sz="4400" b="1" dirty="0" smtClean="0"/>
          </a:p>
          <a:p>
            <a:endParaRPr lang="zh-CN" altLang="en-US" sz="4400" b="1" dirty="0" smtClean="0"/>
          </a:p>
          <a:p>
            <a:r>
              <a:rPr lang="zh-CN" altLang="en-US" sz="4400" b="1" dirty="0" smtClean="0">
                <a:solidFill>
                  <a:srgbClr val="92D050"/>
                </a:solidFill>
              </a:rPr>
              <a:t>新  新书  新年  新手  清新</a:t>
            </a:r>
          </a:p>
          <a:p>
            <a:r>
              <a:rPr lang="zh-CN" altLang="en-US" sz="4400" b="1" dirty="0" smtClean="0">
                <a:solidFill>
                  <a:srgbClr val="0070C0"/>
                </a:solidFill>
              </a:rPr>
              <a:t>平  平安  平时  平常  平地</a:t>
            </a:r>
          </a:p>
          <a:p>
            <a:r>
              <a:rPr lang="zh-CN" altLang="en-US" sz="4400" b="1" dirty="0" smtClean="0">
                <a:solidFill>
                  <a:srgbClr val="C00000"/>
                </a:solidFill>
              </a:rPr>
              <a:t>些  这些  那些  一些  哪些 </a:t>
            </a:r>
          </a:p>
          <a:p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138" y="404813"/>
            <a:ext cx="8351837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87624" y="4797152"/>
            <a:ext cx="6840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4400" dirty="0" smtClean="0"/>
              <a:t>铅笔，只用了一次，不知丢到哪里去了。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08720"/>
            <a:ext cx="705678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/>
              <a:t>思</a:t>
            </a:r>
            <a:r>
              <a:rPr lang="zh-CN" altLang="en-US" sz="6000" dirty="0" smtClean="0"/>
              <a:t>考：</a:t>
            </a:r>
            <a:endParaRPr lang="en-US" altLang="zh-CN" sz="6000" dirty="0" smtClean="0"/>
          </a:p>
          <a:p>
            <a:r>
              <a:rPr lang="zh-CN" altLang="en-US" sz="6000" dirty="0" smtClean="0"/>
              <a:t>铅笔丢到哪里去了？</a:t>
            </a:r>
          </a:p>
          <a:p>
            <a:endParaRPr lang="en-US" altLang="zh-CN" sz="6000" dirty="0" smtClean="0"/>
          </a:p>
          <a:p>
            <a:r>
              <a:rPr lang="zh-CN" altLang="en-US" sz="6000" dirty="0" smtClean="0"/>
              <a:t>不知丢到哪里去了。</a:t>
            </a:r>
          </a:p>
          <a:p>
            <a:endParaRPr lang="zh-CN" altLang="en-US" sz="6000" dirty="0"/>
          </a:p>
        </p:txBody>
      </p:sp>
      <p:pic>
        <p:nvPicPr>
          <p:cNvPr id="3" name="Picture 4" descr="MCj0434411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692150"/>
            <a:ext cx="162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3.imgtn.bdimg.com/it/u=1855562135,580056016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0"/>
            <a:ext cx="3305175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img1.imgtn.bdimg.com/it/u=770511145,3279394860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7550" y="12700"/>
            <a:ext cx="2028825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://img5.imgtn.bdimg.com/it/u=1446844974,2012699639&amp;fm=23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44450"/>
            <a:ext cx="3857625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4797152"/>
            <a:ext cx="7200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    橡皮，只擦了一回，再想擦，就找不着了。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052736"/>
            <a:ext cx="60486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/>
              <a:t>橡皮去哪了？</a:t>
            </a:r>
          </a:p>
          <a:p>
            <a:endParaRPr lang="zh-CN" altLang="en-US" sz="7200" b="1" dirty="0" smtClean="0"/>
          </a:p>
          <a:p>
            <a:r>
              <a:rPr lang="zh-CN" altLang="en-US" sz="7200" b="1" dirty="0" smtClean="0"/>
              <a:t>找不到了。</a:t>
            </a:r>
          </a:p>
          <a:p>
            <a:endParaRPr lang="zh-CN" altLang="en-US" sz="7200" b="1" dirty="0"/>
          </a:p>
        </p:txBody>
      </p:sp>
      <p:pic>
        <p:nvPicPr>
          <p:cNvPr id="3" name="Picture 4" descr="MCj04377930000[1]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908050"/>
            <a:ext cx="18923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444</Words>
  <Application>Microsoft Office PowerPoint</Application>
  <PresentationFormat>全屏显示(4:3)</PresentationFormat>
  <Paragraphs>78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文具的家</dc:title>
  <dc:subject>教学课件</dc:subject>
  <dc:creator>孙瑞琴</dc:creator>
  <cp:lastModifiedBy>Administrator</cp:lastModifiedBy>
  <cp:revision>21</cp:revision>
  <dcterms:created xsi:type="dcterms:W3CDTF">2017-02-09T06:15:25Z</dcterms:created>
  <dcterms:modified xsi:type="dcterms:W3CDTF">2017-04-16T14:17:52Z</dcterms:modified>
</cp:coreProperties>
</file>